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9" r:id="rId10"/>
    <p:sldId id="268" r:id="rId11"/>
    <p:sldId id="262" r:id="rId12"/>
    <p:sldId id="263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79424" autoAdjust="0"/>
  </p:normalViewPr>
  <p:slideViewPr>
    <p:cSldViewPr>
      <p:cViewPr varScale="1">
        <p:scale>
          <a:sx n="52" d="100"/>
          <a:sy n="52" d="100"/>
        </p:scale>
        <p:origin x="-16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B79EF-3FFA-421D-88CA-E9A1A0AE2168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985E-D4DD-4147-B42D-38E4DE59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8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Полученные результаты дают основание считать, что подготовка выпускников к итоговой аттестации поставлена на достаточно высокий уровень. Одним из направлений учебной работы стало создание условий  для успешной сдачи ГИА и ЕГЭ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E985E-D4DD-4147-B42D-38E4DE59A6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рамках работы по подготовке учащихся к сдаче итоговой аттестации  на уроках активно внедрялись тестовые технологии,  административные мониторинги и контрольные работы проводились в форме тестов ГИА и ЕГЭ. Раз в неделю  проводятся дополнительные двухчасовые  занятия по географии.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E985E-D4DD-4147-B42D-38E4DE59A6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Работаю в системе. Не стараюсь учащимся давать решать весь вариант. Составляю задания по блокам. Географическое положение России,</a:t>
            </a:r>
            <a:r>
              <a:rPr lang="ru-RU" baseline="0" dirty="0" smtClean="0"/>
              <a:t> население России, решение заданий по вопросу № 7, работа с картой, задания вопросов № 14-15  и т.д. В системе учащиеся лучше усваивают знания. На последних занятиях начинаем выполнять пробные варианты. В течении года проводим три пробных экзамена. Первый в декабре ( выявляем уровень знаний и возможные ошибки, учимся заполнять бланки), второй в марте и третий в мае.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E985E-D4DD-4147-B42D-38E4DE59A6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Последние два года работаю над темой по самообразованию: «Сетевое взаимодействие как способ педагогического совершенствования».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E985E-D4DD-4147-B42D-38E4DE59A6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E985E-D4DD-4147-B42D-38E4DE59A6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Являясь руководителем городского методического объединения разрабатываю и провожу дистанционные игры в городе.  Например в 2014-2015 учебном году была проведена Дистанционная игра по географии «Удивительный остров» для 7- 8 классов. Это</a:t>
            </a:r>
            <a:r>
              <a:rPr lang="ru-RU" baseline="0" dirty="0" smtClean="0"/>
              <a:t> способствует повысить  интерес к предмету география и уровень подготовки учащихся.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E985E-D4DD-4147-B42D-38E4DE59A6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0950F-ADED-4DFF-AF6A-397DE7F59C4B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CD4B-312B-4565-9065-068BAD41F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lleng.ru/edu/geogr2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6_57@mail.ru" TargetMode="External"/><Relationship Id="rId2" Type="http://schemas.openxmlformats.org/officeDocument/2006/relationships/hyperlink" Target="http://edu-sps.koiro.local/Sharya/msh6/1_1/SitePages/%D0%94%D0%BE%D0%BC%D0%B0%D1%88%D0%BD%D1%8F%D1%8F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content/otkrytyy-bank-zadaniy-eg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eng.ru/edu/geogr2.htm" TargetMode="External"/><Relationship Id="rId5" Type="http://schemas.openxmlformats.org/officeDocument/2006/relationships/hyperlink" Target="http://geo.sdamgia.ru/methodis" TargetMode="External"/><Relationship Id="rId4" Type="http://schemas.openxmlformats.org/officeDocument/2006/relationships/hyperlink" Target="http://geo.reshuege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ipi.ru/content/otkrytyy-bank-zadaniy-e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eo.reshuege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geo.sdamgia.ru/method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5736" y="2564904"/>
            <a:ext cx="4752528" cy="13144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66"/>
                </a:solidFill>
              </a:rPr>
              <a:t/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>
                <a:solidFill>
                  <a:srgbClr val="000066"/>
                </a:solidFill>
              </a:rPr>
              <a:t/>
            </a:r>
            <a:br>
              <a:rPr lang="ru-RU" sz="3200" dirty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/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>
                <a:solidFill>
                  <a:srgbClr val="000066"/>
                </a:solidFill>
              </a:rPr>
              <a:t/>
            </a:r>
            <a:br>
              <a:rPr lang="ru-RU" sz="3200" dirty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 Опыт </a:t>
            </a:r>
            <a:r>
              <a:rPr lang="ru-RU" sz="3200" dirty="0" smtClean="0">
                <a:solidFill>
                  <a:srgbClr val="000066"/>
                </a:solidFill>
              </a:rPr>
              <a:t>работы </a:t>
            </a:r>
            <a:r>
              <a:rPr lang="ru-RU" sz="3200" dirty="0" smtClean="0">
                <a:solidFill>
                  <a:srgbClr val="000066"/>
                </a:solidFill>
              </a:rPr>
              <a:t/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по </a:t>
            </a:r>
            <a:r>
              <a:rPr lang="ru-RU" sz="3200" dirty="0" smtClean="0">
                <a:solidFill>
                  <a:srgbClr val="000066"/>
                </a:solidFill>
              </a:rPr>
              <a:t>подготовке </a:t>
            </a:r>
            <a:r>
              <a:rPr lang="ru-RU" sz="3200" dirty="0" smtClean="0">
                <a:solidFill>
                  <a:srgbClr val="000066"/>
                </a:solidFill>
              </a:rPr>
              <a:t/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учащихся 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>к </a:t>
            </a:r>
            <a:r>
              <a:rPr lang="ru-RU" sz="3200" dirty="0" smtClean="0">
                <a:solidFill>
                  <a:srgbClr val="000066"/>
                </a:solidFill>
              </a:rPr>
              <a:t>ГИА и </a:t>
            </a:r>
            <a:r>
              <a:rPr lang="ru-RU" sz="3200" dirty="0" smtClean="0">
                <a:solidFill>
                  <a:srgbClr val="000066"/>
                </a:solidFill>
              </a:rPr>
              <a:t>ЕГЭ</a:t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/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3200" dirty="0" smtClean="0">
                <a:solidFill>
                  <a:srgbClr val="000066"/>
                </a:solidFill>
              </a:rPr>
              <a:t/>
            </a:r>
            <a:br>
              <a:rPr lang="ru-RU" sz="3200" dirty="0" smtClean="0">
                <a:solidFill>
                  <a:srgbClr val="000066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Елена  </a:t>
            </a:r>
            <a:r>
              <a:rPr lang="ru-RU" sz="18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Валерьевна Смирнова, </a:t>
            </a:r>
            <a: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учитель географии </a:t>
            </a:r>
            <a: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высшей  квалификационной категории</a:t>
            </a:r>
            <a:b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МБОУ </a:t>
            </a:r>
            <a: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СОШ № 6 городского округа г.Шарья </a:t>
            </a:r>
            <a:b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Костромской области</a:t>
            </a:r>
            <a:br>
              <a:rPr lang="ru-RU" sz="18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+mn-lt"/>
              </a:rPr>
            </a:br>
            <a:r>
              <a:rPr lang="ru-RU" sz="32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+mn-lt"/>
              </a:rPr>
            </a:b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Documents and Settings\Админ\Рабочий стол\IMG_20141224_1055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836712"/>
            <a:ext cx="3640093" cy="5376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02088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http://www.alleng.ru/edu/geogr2.htm</a:t>
            </a:r>
            <a:r>
              <a:rPr lang="ru-RU" sz="2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Образовательные ресурсы Интернета</a:t>
            </a:r>
            <a:r>
              <a:rPr lang="ru-RU" sz="2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данном сайте мы имеем возможность получить методическую литературу в электронном виде, познакомиться с демонстрационными материалами, как для 11 класса, так и для 9 класса.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944" t="11996" r="2056" b="5927"/>
          <a:stretch>
            <a:fillRect/>
          </a:stretch>
        </p:blipFill>
        <p:spPr bwMode="auto">
          <a:xfrm>
            <a:off x="34313" y="2143116"/>
            <a:ext cx="896684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Использую дистанционные способы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подготовки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через систему 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897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Админ\Рабочий стол\IMG_20150120_131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85926"/>
            <a:ext cx="2669164" cy="44481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5072098" cy="16144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Вовлекаю учащихся в дистанционные обучающие олимпиады,  игры, фестивали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\Рабочий стол\IMG_20150120_1408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000372"/>
            <a:ext cx="4004621" cy="335758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1928802"/>
            <a:ext cx="4286280" cy="322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3438" y="521495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Международной Дистанционной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обучающей олимпиады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географии – ДООГ-2012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78592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 муниципальной Дистанционной игры  по географии – «Удивительный остров»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07585">
            <a:off x="5982676" y="180483"/>
            <a:ext cx="2593316" cy="18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993609"/>
              </p:ext>
            </p:extLst>
          </p:nvPr>
        </p:nvGraphicFramePr>
        <p:xfrm>
          <a:off x="142844" y="118797"/>
          <a:ext cx="8865805" cy="690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116"/>
                <a:gridCol w="116840"/>
                <a:gridCol w="1827376"/>
                <a:gridCol w="1152128"/>
                <a:gridCol w="1700345"/>
              </a:tblGrid>
              <a:tr h="4519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олимпиад, конкурсов, фестивалей, игр 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Колич-во</a:t>
                      </a: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участ-в</a:t>
                      </a: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547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- 2013-2014 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7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Дистанционная обучающая олимпиада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географии –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ДООГ-2012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(7-10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2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Дистанционная олимпиада школьников по географии ДООГ - 2013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(7-11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7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Пермский чемпионат по географии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2 призёра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27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Санкт-Петербургская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олимпиада по географии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заочная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победителя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270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Олимпиада им.Ломоносова (МГУ), заочная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призёр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270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Герценская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Олимпиада (Санкт –Петербург) география , заочная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2 призёра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2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им.Ломоносова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МГУ), очная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633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 Юных географов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призёра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270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Шарьинский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фестиваль географов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победителя,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9888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ДИГ «Удивительный остров»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победителей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85738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Всякое знание исходит из наблюдений и опыта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Шарль </a:t>
            </a:r>
            <a:r>
              <a:rPr lang="ru-RU" sz="2000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Сент-Бёв</a:t>
            </a:r>
            <a:r>
              <a:rPr lang="ru-RU" sz="36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285992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СОШ 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городского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округа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Шарья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6</a:t>
            </a: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://www.koipkro.kostroma.ru/Sharya/msh6/1_1/SitePages/%D0%94%D0%BE%D0%BC%D0%B0%D1%88%D0%BD%D1%8F%D1%8F.aspx</a:t>
            </a:r>
            <a:endParaRPr lang="ru-RU" sz="2400" dirty="0" smtClean="0"/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636912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school6_57@mail.ru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итоговой 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аттестации учащихся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географии в 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9-х и 11 классах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454349"/>
              </p:ext>
            </p:extLst>
          </p:nvPr>
        </p:nvGraphicFramePr>
        <p:xfrm>
          <a:off x="539552" y="1275352"/>
          <a:ext cx="8229600" cy="508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923688"/>
                <a:gridCol w="1645920"/>
                <a:gridCol w="1645920"/>
                <a:gridCol w="1645920"/>
              </a:tblGrid>
              <a:tr h="49746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89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сдававших  географию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результат по школе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результат по  области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Лучший результат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95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2011 – 2012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27,1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20,1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53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2012 - 2013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26,2 б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22,5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72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- 2014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24,3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22,4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736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9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2012 - 2013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9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85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б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001156" cy="2204864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	</a:t>
            </a:r>
            <a:r>
              <a:rPr lang="ru-RU" sz="2400" dirty="0" smtClean="0">
                <a:solidFill>
                  <a:srgbClr val="000066"/>
                </a:solidFill>
              </a:rPr>
              <a:t>	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рамках работы по подготовке учащихся к сдаче итоговой аттестации  на уроках активно внедрялись тестовые технологии,  административные мониторинги и контрольные работы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форме тестов ГИА и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ЕГЭ, практических заданий 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11710" t="19139" r="11798" b="8336"/>
          <a:stretch>
            <a:fillRect/>
          </a:stretch>
        </p:blipFill>
        <p:spPr bwMode="auto">
          <a:xfrm>
            <a:off x="179512" y="1953526"/>
            <a:ext cx="8847674" cy="471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1"/>
            <a:ext cx="8229600" cy="2422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течение последних трёх  лет веду  элективный курс «Подготовка к ГИА по географии» 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элективный курс «Подготовка к ЕГЭ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1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курсы не входят в учебный план школы и  ведутся безвозмездно по инициативе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endParaRPr lang="ru-RU" sz="1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1875" t="21090" r="21875" b="6053"/>
          <a:stretch>
            <a:fillRect/>
          </a:stretch>
        </p:blipFill>
        <p:spPr bwMode="auto">
          <a:xfrm>
            <a:off x="4572000" y="2708920"/>
            <a:ext cx="4314351" cy="37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708920"/>
            <a:ext cx="4253309" cy="36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300039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занимаюсь самообразованием.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Использую </a:t>
            </a:r>
            <a:r>
              <a:rPr lang="ru-RU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сеть Интернет для общения с коллегами из других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регионов страны.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Состою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сетевом сообществе учителей географии РФ. Общаясь с учителями из других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регионов,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совершенствую свои знания, набираюсь опыта,  обмениваюсь информацией по вопросам ГИА и ЕГЭ, а так же по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другим 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актуальным вопросам.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обсуждение вопроса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А-24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С-4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обмен страницами с сайтов учителей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географии,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где представлены тесты в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он-</a:t>
            </a: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подготовки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учащихся к ГИА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ЕГЭ. 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 t="4587" r="1093" b="30774"/>
          <a:stretch>
            <a:fillRect/>
          </a:stretch>
        </p:blipFill>
        <p:spPr bwMode="auto">
          <a:xfrm>
            <a:off x="214282" y="3143248"/>
            <a:ext cx="8715436" cy="334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08691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Использую материалы </a:t>
            </a:r>
            <a:endParaRPr lang="ru-RU" sz="35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ФИПИ </a:t>
            </a:r>
            <a:r>
              <a:rPr lang="ru-RU" sz="3100" u="sng" dirty="0">
                <a:hlinkClick r:id="rId3"/>
              </a:rPr>
              <a:t>http://</a:t>
            </a:r>
            <a:r>
              <a:rPr lang="ru-RU" sz="3100" u="sng" dirty="0" smtClean="0">
                <a:hlinkClick r:id="rId3"/>
              </a:rPr>
              <a:t>www.fipi.ru/content/otkrytyy-bank-zadaniy-ege</a:t>
            </a:r>
            <a:endParaRPr lang="ru-RU" sz="3100" u="sng" dirty="0" smtClean="0"/>
          </a:p>
          <a:p>
            <a:pPr>
              <a:buNone/>
            </a:pPr>
            <a:r>
              <a:rPr lang="ru-RU" sz="3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Решу </a:t>
            </a:r>
            <a:r>
              <a:rPr lang="ru-RU" sz="31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3100" u="sng" dirty="0">
                <a:hlinkClick r:id="rId4"/>
              </a:rPr>
              <a:t>http://geo.reshuege.ru/</a:t>
            </a:r>
            <a:r>
              <a:rPr lang="ru-RU" sz="3100" dirty="0"/>
              <a:t> </a:t>
            </a:r>
          </a:p>
          <a:p>
            <a:pPr>
              <a:buNone/>
            </a:pPr>
            <a:r>
              <a:rPr lang="ru-RU" sz="3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Сдам </a:t>
            </a:r>
            <a:r>
              <a:rPr lang="ru-RU" sz="31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sz="3100" u="sng" dirty="0">
                <a:hlinkClick r:id="rId5"/>
              </a:rPr>
              <a:t>http://</a:t>
            </a:r>
            <a:r>
              <a:rPr lang="ru-RU" sz="3100" u="sng" dirty="0" smtClean="0">
                <a:hlinkClick r:id="rId5"/>
              </a:rPr>
              <a:t>geo.sdamgia.ru/methodis</a:t>
            </a:r>
            <a:endParaRPr lang="ru-RU" sz="3100" u="sng" dirty="0"/>
          </a:p>
          <a:p>
            <a:pPr>
              <a:buNone/>
            </a:pPr>
            <a:r>
              <a:rPr lang="ru-RU" sz="31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СтартГрад</a:t>
            </a:r>
            <a:r>
              <a:rPr lang="ru-RU" sz="3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http://www.alleng.ru/edu/geogr2.htm</a:t>
            </a:r>
            <a:endParaRPr lang="ru-RU" sz="31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Образовательные ресурсы Интернета </a:t>
            </a:r>
          </a:p>
          <a:p>
            <a:pPr algn="ctr">
              <a:buNone/>
            </a:pPr>
            <a:endParaRPr lang="ru-RU" sz="31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31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интернет – страницы оказывают значительную помощь к подготовки к ГИА и ЕГЭ, дают возможность работы с методической </a:t>
            </a:r>
            <a:r>
              <a:rPr lang="ru-RU" sz="3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литературой</a:t>
            </a:r>
          </a:p>
          <a:p>
            <a:pPr algn="ctr">
              <a:buNone/>
            </a:pPr>
            <a:endParaRPr lang="ru-RU" sz="31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1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ФИПИ </a:t>
            </a:r>
            <a:r>
              <a:rPr lang="ru-RU" sz="2700" u="sng" dirty="0" smtClean="0">
                <a:hlinkClick r:id="rId2"/>
              </a:rPr>
              <a:t>http://www.fipi.ru/content/otkrytyy-bank-zadaniy-e</a:t>
            </a:r>
            <a:r>
              <a:rPr lang="ru-RU" sz="2200" u="sng" dirty="0" smtClean="0">
                <a:hlinkClick r:id="rId2"/>
              </a:rPr>
              <a:t>ge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Учитель может использовать с данного сайта задания разной сложности для проведения элективных курсов, составления пробных вариантов.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Ответы на сайте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не предложены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усложняет самопроверку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тестов учениками.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368831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2428868"/>
            <a:ext cx="4982793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92869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Решу ЕГЭ </a:t>
            </a:r>
            <a:r>
              <a:rPr lang="ru-RU" sz="2700" u="sng" dirty="0" smtClean="0">
                <a:hlinkClick r:id="rId2"/>
              </a:rPr>
              <a:t>http://geo.reshuege.ru/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учителя  рубрика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– Методисту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размещены  тренировочные и экзаменационные варианты прошлых лет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Для ученика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тренировочные задания  и варианты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рубрике – Ученик.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данном сайте, размещены ключи для проверки и полные ответы с рекомендациями, что даёт возможность ученику самостоятельно проверить себя и узнать алгоритмы решений.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121260"/>
            <a:ext cx="6986346" cy="452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357158" y="642918"/>
            <a:ext cx="1118498" cy="2066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607719" y="2667501"/>
            <a:ext cx="3071834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Сдам ГИА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http://geo.sdamgia.ru/methodis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Рубрика – Методисту.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этой рубрике есть возможность распечатать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варианты использовать их как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раздаточный материал.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Ключи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пояснения к ответам прилагаются.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955"/>
          <a:stretch>
            <a:fillRect/>
          </a:stretch>
        </p:blipFill>
        <p:spPr bwMode="auto">
          <a:xfrm>
            <a:off x="571472" y="1928802"/>
            <a:ext cx="6786610" cy="469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 l="3787" t="12769" r="60417" b="74268"/>
          <a:stretch>
            <a:fillRect/>
          </a:stretch>
        </p:blipFill>
        <p:spPr bwMode="auto">
          <a:xfrm>
            <a:off x="4234261" y="1500174"/>
            <a:ext cx="490973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D42EF0-3C9D-4624-8B08-182AD5A9D347}"/>
</file>

<file path=customXml/itemProps2.xml><?xml version="1.0" encoding="utf-8"?>
<ds:datastoreItem xmlns:ds="http://schemas.openxmlformats.org/officeDocument/2006/customXml" ds:itemID="{A74AE688-D1E0-4386-AF4F-BB8EEB1624AF}"/>
</file>

<file path=customXml/itemProps3.xml><?xml version="1.0" encoding="utf-8"?>
<ds:datastoreItem xmlns:ds="http://schemas.openxmlformats.org/officeDocument/2006/customXml" ds:itemID="{3F63EA52-2EA3-4002-B1D3-C35C1AA60F36}"/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678</Words>
  <Application>Microsoft Office PowerPoint</Application>
  <PresentationFormat>Экран (4:3)</PresentationFormat>
  <Paragraphs>124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Опыт работы  по подготовке  учащихся  к ГИА и ЕГЭ   Елена  Валерьевна Смирнова,   учитель географии высшей  квалификационной категории МБОУ СОШ № 6 городского округа г.Шарья  Костромской области   </vt:lpstr>
      <vt:lpstr>Результаты итоговой аттестации учащихся по географии в 9-х и 11 классах за 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ФИПИ http://www.fipi.ru/content/otkrytyy-bank-zadaniy-ege   Учитель может использовать с данного сайта задания разной сложности для проведения элективных курсов, составления пробных вариантов. Ответы на сайте не предложены, это усложняет самопроверку  тестов учениками.     </vt:lpstr>
      <vt:lpstr> Решу ЕГЭ http://geo.reshuege.ru/ Для учителя  рубрика – Методисту – где размещены  тренировочные и экзаменационные варианты прошлых лет Для ученика - тренировочные задания  и варианты в рубрике – Ученик. На данном сайте, размещены ключи для проверки и полные ответы с рекомендациями, что даёт возможность ученику самостоятельно проверить себя и узнать алгоритмы решений.  </vt:lpstr>
      <vt:lpstr>Сдам ГИА http://geo.sdamgia.ru/methodis  Рубрика – Методисту. В этой рубрике есть возможность распечатать варианты использовать их как раздаточный материал.  Ключи и пояснения к ответам прилагаются. </vt:lpstr>
      <vt:lpstr>http://www.alleng.ru/edu/geogr2.htm Образовательные ресурсы Интернета На данном сайте мы имеем возможность получить методическую литературу в электронном виде, познакомиться с демонстрационными материалами, как для 11 класса, так и для 9 класса.  </vt:lpstr>
      <vt:lpstr>Презентация PowerPoint</vt:lpstr>
      <vt:lpstr>Презентация PowerPoint</vt:lpstr>
      <vt:lpstr>Презентация PowerPoint</vt:lpstr>
      <vt:lpstr>Всякое знание исходит из наблюдений и опыта.  Шарль Сент-Бёв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подготовке к ГИА и ЕГЭ учителя географии высшей квалификационной категории МБОУ СОШ № 6 городского округа г.Шарья Костромской области  Елены Валерьевны Смирновой </dc:title>
  <dc:creator>Елена</dc:creator>
  <cp:lastModifiedBy>dns</cp:lastModifiedBy>
  <cp:revision>62</cp:revision>
  <dcterms:created xsi:type="dcterms:W3CDTF">2015-02-14T12:46:30Z</dcterms:created>
  <dcterms:modified xsi:type="dcterms:W3CDTF">2015-02-15T18:28:38Z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