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0" r:id="rId2"/>
    <p:sldId id="269" r:id="rId3"/>
    <p:sldId id="258" r:id="rId4"/>
    <p:sldId id="259" r:id="rId5"/>
    <p:sldId id="260" r:id="rId6"/>
    <p:sldId id="261" r:id="rId7"/>
    <p:sldId id="271" r:id="rId8"/>
    <p:sldId id="263" r:id="rId9"/>
    <p:sldId id="265" r:id="rId10"/>
    <p:sldId id="267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0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4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4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26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5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2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6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6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0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6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8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3C362B-021B-4AB3-9199-6DD347118C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3A75F-7BD5-4B0D-AC45-3E5BDACD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36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4469" y="3183761"/>
            <a:ext cx="4815840" cy="3513132"/>
            <a:chOff x="653143" y="2861543"/>
            <a:chExt cx="4815840" cy="351313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1" b="8211"/>
            <a:stretch/>
          </p:blipFill>
          <p:spPr>
            <a:xfrm>
              <a:off x="653143" y="2861543"/>
              <a:ext cx="4815840" cy="351313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629" y="5256873"/>
              <a:ext cx="766354" cy="111780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926" y="261258"/>
            <a:ext cx="7388154" cy="253927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Конкурсное задание «Методический семинар как форма описания педагогического опыта»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1393" y="4302034"/>
            <a:ext cx="5095105" cy="2277291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Подготовил</a:t>
            </a:r>
          </a:p>
          <a:p>
            <a:pPr algn="r"/>
            <a:r>
              <a:rPr lang="ru-RU" b="1" dirty="0" smtClean="0"/>
              <a:t>учитель </a:t>
            </a:r>
            <a:r>
              <a:rPr lang="ru-RU" b="1" dirty="0"/>
              <a:t>истории и обществознания </a:t>
            </a:r>
            <a:endParaRPr lang="ru-RU" b="1" dirty="0" smtClean="0"/>
          </a:p>
          <a:p>
            <a:pPr algn="r"/>
            <a:r>
              <a:rPr lang="ru-RU" b="1" dirty="0" smtClean="0"/>
              <a:t>МОУ </a:t>
            </a:r>
            <a:r>
              <a:rPr lang="ru-RU" b="1" dirty="0"/>
              <a:t>СОШ №4 г. </a:t>
            </a:r>
            <a:r>
              <a:rPr lang="ru-RU" b="1" dirty="0" smtClean="0"/>
              <a:t>Нерехта</a:t>
            </a:r>
          </a:p>
          <a:p>
            <a:pPr algn="r"/>
            <a:r>
              <a:rPr lang="ru-RU" b="1" dirty="0" smtClean="0"/>
              <a:t>Кауров </a:t>
            </a:r>
            <a:r>
              <a:rPr lang="ru-RU" b="1" dirty="0"/>
              <a:t>Никита Игоревич</a:t>
            </a:r>
          </a:p>
          <a:p>
            <a:pPr algn="ctr"/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45" y="261258"/>
            <a:ext cx="2478302" cy="3716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26" y="52256"/>
            <a:ext cx="8948056" cy="31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ru-RU" sz="1900" dirty="0"/>
              <a:t>Кауров Никита Игоревич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ru-RU" sz="1900" dirty="0"/>
              <a:t>Учитель истории и обществознания МОУ СОШ №4 г. Нерехта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ru-RU" sz="1900" dirty="0"/>
              <a:t>Образование – высшее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ru-RU" sz="1900" dirty="0"/>
              <a:t>Закончил ЯГПУ им. К. Д. Ушинского по направлению 44.03.05 «Педагогическое образование (с двумя профилями подготовки)» в 2018 году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ru-RU" sz="1900" dirty="0"/>
              <a:t>Педагогический стаж – 2 года</a:t>
            </a:r>
          </a:p>
        </p:txBody>
      </p:sp>
    </p:spTree>
    <p:extLst>
      <p:ext uri="{BB962C8B-B14F-4D97-AF65-F5344CB8AC3E}">
        <p14:creationId xmlns:p14="http://schemas.microsoft.com/office/powerpoint/2010/main" val="14952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 – коммуникационные технологии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32" y="2002118"/>
            <a:ext cx="8946541" cy="4477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Необходимость применения средств ИКТ в работе учителей диктуется возрастными особенностями учащихся, а именно потребностью в сопровождении, наглядной демонстрации учебного материала, исторических процессов и социальных явлений. </a:t>
            </a:r>
            <a:r>
              <a:rPr lang="ru-RU" dirty="0" smtClean="0"/>
              <a:t>Также использование ИКТ стало весьма востребованным в связи с пандемией.</a:t>
            </a:r>
          </a:p>
          <a:p>
            <a:pPr marL="0" indent="0">
              <a:buNone/>
            </a:pPr>
            <a:r>
              <a:rPr lang="ru-RU" dirty="0"/>
              <a:t>Основными направлениями моей работы при использовании ИКТ являются: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мультимедийных презентаций с иллюстрациями, схемами, картами;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аудио, видео фрагментов;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цифровыми образовательными ресурсами.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Игровые технологии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83959"/>
            <a:ext cx="10519728" cy="1167802"/>
          </a:xfrm>
        </p:spPr>
        <p:txBody>
          <a:bodyPr/>
          <a:lstStyle/>
          <a:p>
            <a:r>
              <a:rPr lang="ru-RU" dirty="0"/>
              <a:t>В своем опыте работы я использую игровые технологии при повторении больших разделов или тем, организуя интеллектуальную игру «Своя игра».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00398"/>
              </p:ext>
            </p:extLst>
          </p:nvPr>
        </p:nvGraphicFramePr>
        <p:xfrm>
          <a:off x="1235391" y="3177332"/>
          <a:ext cx="9793932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836">
                  <a:extLst>
                    <a:ext uri="{9D8B030D-6E8A-4147-A177-3AD203B41FA5}">
                      <a16:colId xmlns:a16="http://schemas.microsoft.com/office/drawing/2014/main" xmlns="" val="2246468368"/>
                    </a:ext>
                  </a:extLst>
                </a:gridCol>
                <a:gridCol w="743060">
                  <a:extLst>
                    <a:ext uri="{9D8B030D-6E8A-4147-A177-3AD203B41FA5}">
                      <a16:colId xmlns:a16="http://schemas.microsoft.com/office/drawing/2014/main" xmlns="" val="3175837466"/>
                    </a:ext>
                  </a:extLst>
                </a:gridCol>
                <a:gridCol w="742012">
                  <a:extLst>
                    <a:ext uri="{9D8B030D-6E8A-4147-A177-3AD203B41FA5}">
                      <a16:colId xmlns:a16="http://schemas.microsoft.com/office/drawing/2014/main" xmlns="" val="1089293224"/>
                    </a:ext>
                  </a:extLst>
                </a:gridCol>
                <a:gridCol w="743060">
                  <a:extLst>
                    <a:ext uri="{9D8B030D-6E8A-4147-A177-3AD203B41FA5}">
                      <a16:colId xmlns:a16="http://schemas.microsoft.com/office/drawing/2014/main" xmlns="" val="2661894179"/>
                    </a:ext>
                  </a:extLst>
                </a:gridCol>
                <a:gridCol w="743060">
                  <a:extLst>
                    <a:ext uri="{9D8B030D-6E8A-4147-A177-3AD203B41FA5}">
                      <a16:colId xmlns:a16="http://schemas.microsoft.com/office/drawing/2014/main" xmlns="" val="669704946"/>
                    </a:ext>
                  </a:extLst>
                </a:gridCol>
                <a:gridCol w="743060">
                  <a:extLst>
                    <a:ext uri="{9D8B030D-6E8A-4147-A177-3AD203B41FA5}">
                      <a16:colId xmlns:a16="http://schemas.microsoft.com/office/drawing/2014/main" xmlns="" val="2537997863"/>
                    </a:ext>
                  </a:extLst>
                </a:gridCol>
                <a:gridCol w="742012">
                  <a:extLst>
                    <a:ext uri="{9D8B030D-6E8A-4147-A177-3AD203B41FA5}">
                      <a16:colId xmlns:a16="http://schemas.microsoft.com/office/drawing/2014/main" xmlns="" val="97262160"/>
                    </a:ext>
                  </a:extLst>
                </a:gridCol>
                <a:gridCol w="743060">
                  <a:extLst>
                    <a:ext uri="{9D8B030D-6E8A-4147-A177-3AD203B41FA5}">
                      <a16:colId xmlns:a16="http://schemas.microsoft.com/office/drawing/2014/main" xmlns="" val="4197290344"/>
                    </a:ext>
                  </a:extLst>
                </a:gridCol>
                <a:gridCol w="736772">
                  <a:extLst>
                    <a:ext uri="{9D8B030D-6E8A-4147-A177-3AD203B41FA5}">
                      <a16:colId xmlns:a16="http://schemas.microsoft.com/office/drawing/2014/main" xmlns="" val="1919046477"/>
                    </a:ext>
                  </a:extLst>
                </a:gridCol>
              </a:tblGrid>
              <a:tr h="347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Португальцы и испанцы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300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500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600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700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63707"/>
                  </a:ext>
                </a:extLst>
              </a:tr>
              <a:tr h="347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extLst>
                  <a:ext uri="{0D108BD9-81ED-4DB2-BD59-A6C34878D82A}">
                    <a16:rowId xmlns:a16="http://schemas.microsoft.com/office/drawing/2014/main" xmlns="" val="940990477"/>
                  </a:ext>
                </a:extLst>
              </a:tr>
              <a:tr h="694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Великие мореплаватели и открытия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extLst>
                  <a:ext uri="{0D108BD9-81ED-4DB2-BD59-A6C34878D82A}">
                    <a16:rowId xmlns:a16="http://schemas.microsoft.com/office/drawing/2014/main" xmlns="" val="2061604490"/>
                  </a:ext>
                </a:extLst>
              </a:tr>
              <a:tr h="347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Накануне ВГО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extLst>
                  <a:ext uri="{0D108BD9-81ED-4DB2-BD59-A6C34878D82A}">
                    <a16:rowId xmlns:a16="http://schemas.microsoft.com/office/drawing/2014/main" xmlns="" val="1305701707"/>
                  </a:ext>
                </a:extLst>
              </a:tr>
              <a:tr h="694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Западноевропейская колонизация Америки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extLst>
                  <a:ext uri="{0D108BD9-81ED-4DB2-BD59-A6C34878D82A}">
                    <a16:rowId xmlns:a16="http://schemas.microsoft.com/office/drawing/2014/main" xmlns="" val="1630710944"/>
                  </a:ext>
                </a:extLst>
              </a:tr>
              <a:tr h="347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Всего понемногу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188" marR="113188" marT="0" marB="0"/>
                </a:tc>
                <a:extLst>
                  <a:ext uri="{0D108BD9-81ED-4DB2-BD59-A6C34878D82A}">
                    <a16:rowId xmlns:a16="http://schemas.microsoft.com/office/drawing/2014/main" xmlns="" val="26598891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4171" y="2561323"/>
            <a:ext cx="951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для Своей игры на </a:t>
            </a:r>
            <a:r>
              <a:rPr lang="ru-RU" b="1" dirty="0"/>
              <a:t>тему «Великие географические открытия». 7 класс.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8" y="1347524"/>
            <a:ext cx="11826240" cy="51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	Таким образом, благодаря современным педагогическим технологиям в процессе обучения, реализуются основные требования ФГОС, а также достигаются предметные результаты изучения предметной области общественно-научных дисциплин.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	В наше время одной из серьезных проблем является растущая «нелюбовь к Родине» и незнание истории среди подростков. Поэтому я, как педагог, ставлю перед собой задачу попытаться заставить учащихся объективно оценивать события отечественной истории.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81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64" y="1338813"/>
            <a:ext cx="5907087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Современные образовательные технологии обеспечивают:</a:t>
            </a:r>
          </a:p>
          <a:p>
            <a:pPr lvl="0"/>
            <a:r>
              <a:rPr lang="ru-RU" dirty="0"/>
              <a:t>успешное формирование научно - исторической картины мира; </a:t>
            </a:r>
          </a:p>
          <a:p>
            <a:pPr lvl="0"/>
            <a:r>
              <a:rPr lang="ru-RU" dirty="0"/>
              <a:t>познание окружающей действительности; </a:t>
            </a:r>
          </a:p>
          <a:p>
            <a:pPr lvl="0"/>
            <a:r>
              <a:rPr lang="ru-RU" b="1" dirty="0"/>
              <a:t>создание условий для образования учащихся в соответствии с требованиями времени; </a:t>
            </a:r>
          </a:p>
          <a:p>
            <a:pPr lvl="0"/>
            <a:r>
              <a:rPr lang="ru-RU" dirty="0"/>
              <a:t>активизацию познавательной деятельности учащихся.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48251" y="1338814"/>
            <a:ext cx="590708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dirty="0"/>
              <a:t>Использование современных образовательных технологий помогает: </a:t>
            </a:r>
          </a:p>
          <a:p>
            <a:pPr lvl="0"/>
            <a:r>
              <a:rPr lang="ru-RU" dirty="0"/>
              <a:t>сделать изложение нового материала более увлекательным, наглядным и динамичным; </a:t>
            </a:r>
          </a:p>
          <a:p>
            <a:pPr lvl="0"/>
            <a:r>
              <a:rPr lang="ru-RU" dirty="0"/>
              <a:t>легко устанавливать обратную связь с учениками;  </a:t>
            </a:r>
          </a:p>
          <a:p>
            <a:pPr lvl="0"/>
            <a:r>
              <a:rPr lang="ru-RU" b="1" dirty="0"/>
              <a:t>повысить эффективность урока, </a:t>
            </a:r>
          </a:p>
          <a:p>
            <a:pPr lvl="0"/>
            <a:r>
              <a:rPr lang="ru-RU" b="1" dirty="0"/>
              <a:t>исключить монотонность в преподавании.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sz="3200" dirty="0"/>
              <a:t>В условиях реализации требований ФГОС я использую следующие технологии: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mtClean="0"/>
              <a:t>технология личностно - ориентированного обучения;</a:t>
            </a:r>
          </a:p>
          <a:p>
            <a:r>
              <a:rPr lang="ru-RU" smtClean="0"/>
              <a:t>технология проблемного обучения;</a:t>
            </a:r>
          </a:p>
          <a:p>
            <a:r>
              <a:rPr lang="ru-RU" smtClean="0"/>
              <a:t>технология дифференцированного обучения;</a:t>
            </a:r>
          </a:p>
          <a:p>
            <a:r>
              <a:rPr lang="ru-RU" smtClean="0"/>
              <a:t>технология критического мышления;</a:t>
            </a:r>
          </a:p>
          <a:p>
            <a:r>
              <a:rPr lang="ru-RU" smtClean="0"/>
              <a:t>информационно – коммуникационные технологии;</a:t>
            </a:r>
          </a:p>
          <a:p>
            <a:r>
              <a:rPr lang="ru-RU" smtClean="0"/>
              <a:t>игровые технологии;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9" y="4182097"/>
            <a:ext cx="5616593" cy="25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личностно - ориентированного обучения.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953" y="2096461"/>
            <a:ext cx="5776460" cy="4195481"/>
          </a:xfrm>
        </p:spPr>
        <p:txBody>
          <a:bodyPr/>
          <a:lstStyle/>
          <a:p>
            <a:r>
              <a:rPr lang="ru-RU" dirty="0"/>
              <a:t>Технология личностно-ориентированного обучения делает ученика главной действующей фигурой всего образовательного процесса. </a:t>
            </a:r>
            <a:r>
              <a:rPr lang="ru-RU" dirty="0" smtClean="0"/>
              <a:t>В </a:t>
            </a:r>
            <a:r>
              <a:rPr lang="ru-RU" dirty="0"/>
              <a:t>данной технологии целью является </a:t>
            </a:r>
            <a:r>
              <a:rPr lang="ru-RU" u="sng" dirty="0"/>
              <a:t>всестороннее развитие личности </a:t>
            </a:r>
            <a:r>
              <a:rPr lang="ru-RU" u="sng" dirty="0" smtClean="0"/>
              <a:t>школьника.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</a:t>
            </a:r>
            <a:r>
              <a:rPr lang="ru-RU" dirty="0"/>
              <a:t>своих уроках, чаще всего, я использую такой прием как групповая работа. 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2096460"/>
            <a:ext cx="4949353" cy="371201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219595" y="2057275"/>
            <a:ext cx="577646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b="1" dirty="0"/>
              <a:t>Пример. Урок истории в 9 классе.</a:t>
            </a:r>
            <a:endParaRPr lang="ru-RU" dirty="0"/>
          </a:p>
          <a:p>
            <a:r>
              <a:rPr lang="ru-RU" u="sng" dirty="0"/>
              <a:t>Тема урока:</a:t>
            </a:r>
            <a:r>
              <a:rPr lang="ru-RU" dirty="0"/>
              <a:t> Становление российского парламентаризма.</a:t>
            </a:r>
          </a:p>
          <a:p>
            <a:r>
              <a:rPr lang="ru-RU" u="sng" dirty="0"/>
              <a:t>Реализация приема групповой работы:</a:t>
            </a:r>
            <a:r>
              <a:rPr lang="ru-RU" dirty="0"/>
              <a:t> создание макета страницы в социальной сети определенной политической партии начала </a:t>
            </a:r>
            <a:r>
              <a:rPr lang="en-US" dirty="0"/>
              <a:t>XX</a:t>
            </a:r>
            <a:r>
              <a:rPr lang="ru-RU" dirty="0"/>
              <a:t> века, где будут отражены </a:t>
            </a:r>
            <a:r>
              <a:rPr lang="ru-RU" dirty="0" smtClean="0"/>
              <a:t>лидеры </a:t>
            </a:r>
            <a:r>
              <a:rPr lang="ru-RU" dirty="0"/>
              <a:t>партии, положения программ, лозунги, идеологические соперники и т.п.</a:t>
            </a:r>
          </a:p>
        </p:txBody>
      </p:sp>
    </p:spTree>
    <p:extLst>
      <p:ext uri="{BB962C8B-B14F-4D97-AF65-F5344CB8AC3E}">
        <p14:creationId xmlns:p14="http://schemas.microsoft.com/office/powerpoint/2010/main" val="35180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4901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2481461"/>
            <a:ext cx="3816193" cy="2912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04" y="2440863"/>
            <a:ext cx="2261390" cy="2961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96655" cy="1400530"/>
          </a:xfrm>
        </p:spPr>
        <p:txBody>
          <a:bodyPr/>
          <a:lstStyle/>
          <a:p>
            <a:r>
              <a:rPr lang="ru-RU" dirty="0"/>
              <a:t>Технология проблемного 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46" y="1271453"/>
            <a:ext cx="5732917" cy="410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Технология проблемного обучения как нельзя лучше подходит преподаванию истории в школе. История, как наука, субъективна, поскольку взгляд на определенные события у разных людей отличается.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качестве проблемной ситуации на уроке использую:</a:t>
            </a:r>
          </a:p>
          <a:p>
            <a:r>
              <a:rPr lang="ru-RU" dirty="0" smtClean="0"/>
              <a:t>поиск </a:t>
            </a:r>
            <a:r>
              <a:rPr lang="ru-RU" dirty="0"/>
              <a:t>истины; </a:t>
            </a:r>
          </a:p>
          <a:p>
            <a:r>
              <a:rPr lang="ru-RU" dirty="0" smtClean="0"/>
              <a:t>различные </a:t>
            </a:r>
            <a:r>
              <a:rPr lang="ru-RU" dirty="0"/>
              <a:t>точки зрения на один и тот же вопрос;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50226" y="1271452"/>
            <a:ext cx="5732917" cy="121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dirty="0"/>
              <a:t>Пример. Урок истории в 7 классе.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Тема:</a:t>
            </a:r>
            <a:r>
              <a:rPr lang="ru-RU" dirty="0"/>
              <a:t> Опричное лихолетье и конец московской династии Рюриковичей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48" y="2488874"/>
            <a:ext cx="2480417" cy="2881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26" y="2509464"/>
            <a:ext cx="2596325" cy="2860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0503" y="5796140"/>
            <a:ext cx="599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Проблемный вопрос </a:t>
            </a:r>
            <a:r>
              <a:rPr lang="ru-RU" u="sng" dirty="0" smtClean="0"/>
              <a:t>урока:</a:t>
            </a:r>
            <a:endParaRPr lang="ru-RU" dirty="0" smtClean="0"/>
          </a:p>
          <a:p>
            <a:pPr algn="ctr"/>
            <a:r>
              <a:rPr lang="ru-RU" dirty="0" smtClean="0"/>
              <a:t>Почему </a:t>
            </a:r>
            <a:r>
              <a:rPr lang="ru-RU" dirty="0"/>
              <a:t>историки двояко оценивают правление Ивана IV?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14308" y="537877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К. Д. </a:t>
            </a:r>
            <a:r>
              <a:rPr lang="ru-RU" dirty="0" err="1" smtClean="0"/>
              <a:t>Кавелин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59793" y="5418262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П. Погодин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/>
              <a:t>Технология дифференцированного обучения </a:t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501" y="1739410"/>
            <a:ext cx="696082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своей работе я использую следующие приемы дифференциации: </a:t>
            </a:r>
          </a:p>
          <a:p>
            <a:r>
              <a:rPr lang="ru-RU" dirty="0" smtClean="0"/>
              <a:t>подбор </a:t>
            </a:r>
            <a:r>
              <a:rPr lang="ru-RU" dirty="0" err="1"/>
              <a:t>разноуровневых</a:t>
            </a:r>
            <a:r>
              <a:rPr lang="ru-RU" dirty="0"/>
              <a:t> заданий на уроках; </a:t>
            </a:r>
          </a:p>
          <a:p>
            <a:r>
              <a:rPr lang="ru-RU" dirty="0" smtClean="0"/>
              <a:t>подбор </a:t>
            </a:r>
            <a:r>
              <a:rPr lang="ru-RU" dirty="0" err="1"/>
              <a:t>разноуровневых</a:t>
            </a:r>
            <a:r>
              <a:rPr lang="ru-RU" dirty="0"/>
              <a:t> домашних заданий; </a:t>
            </a:r>
          </a:p>
          <a:p>
            <a:r>
              <a:rPr lang="ru-RU" dirty="0" smtClean="0"/>
              <a:t>подбор </a:t>
            </a:r>
            <a:r>
              <a:rPr lang="ru-RU" dirty="0" err="1"/>
              <a:t>разноуровневых</a:t>
            </a:r>
            <a:r>
              <a:rPr lang="ru-RU" dirty="0"/>
              <a:t> самостоятельных и контрольных работ.</a:t>
            </a:r>
          </a:p>
          <a:p>
            <a:pPr marL="0" indent="0">
              <a:buNone/>
            </a:pPr>
            <a:r>
              <a:rPr lang="ru-RU" dirty="0"/>
              <a:t>При подборе и разработке </a:t>
            </a:r>
            <a:r>
              <a:rPr lang="ru-RU" dirty="0" err="1"/>
              <a:t>разноуровневых</a:t>
            </a:r>
            <a:r>
              <a:rPr lang="ru-RU" dirty="0"/>
              <a:t> заданий я, в первую очередь, опираюсь на возможности учеников (базовый и повышенный уровни, задания для детей с ОВЗ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750612" y="173940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u="sng" dirty="0" smtClean="0"/>
              <a:t>Задание для учащихся с ОВЗ: </a:t>
            </a:r>
            <a:endParaRPr lang="ru-RU" dirty="0" smtClean="0"/>
          </a:p>
          <a:p>
            <a:pPr marL="0" indent="0">
              <a:buFont typeface="Wingdings 3" charset="2"/>
              <a:buNone/>
            </a:pPr>
            <a:r>
              <a:rPr lang="ru-RU" dirty="0" smtClean="0"/>
              <a:t>1) Расположи единицы времени, которые написаны в скобках, в правильном порядке от меньшего к большему (тысячелетие, год, век) ОТВЕТ: __________________________________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/>
              <a:t>2) Заполни пропуски в тексте словами, которые предложены ниже.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/>
              <a:t>«Вся история человечества делится на два периода рождением Спасителя которого звали _____. Время до его рождения называют периодом __________, а после –  ________».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/>
              <a:t>Слова: наша эра, Иисус Христос, до нашей эры.</a:t>
            </a:r>
          </a:p>
          <a:p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81322" y="538045"/>
            <a:ext cx="893429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dirty="0" smtClean="0"/>
              <a:t>Пример заданий для учащихся с ОВЗ(урок истории в 5 классе, тема: Счет лет в истории):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89" y="1654083"/>
            <a:ext cx="4400948" cy="39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Пример </a:t>
            </a:r>
            <a:r>
              <a:rPr lang="ru-RU" sz="2600" dirty="0" smtClean="0"/>
              <a:t>заданий базового </a:t>
            </a:r>
            <a:r>
              <a:rPr lang="ru-RU" sz="2600" dirty="0"/>
              <a:t>и повышенного уровней (урок истории в 5 классе, тема: Счет лет в истории</a:t>
            </a:r>
            <a:r>
              <a:rPr lang="ru-RU" sz="2600" dirty="0" smtClean="0"/>
              <a:t>):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77" y="1452027"/>
            <a:ext cx="11831594" cy="3146099"/>
          </a:xfrm>
        </p:spPr>
        <p:txBody>
          <a:bodyPr>
            <a:normAutofit/>
          </a:bodyPr>
          <a:lstStyle/>
          <a:p>
            <a:r>
              <a:rPr lang="ru-RU" u="sng" dirty="0" smtClean="0"/>
              <a:t>Базовый уровень: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Отметь на линии времени следующие даты: </a:t>
            </a:r>
          </a:p>
          <a:p>
            <a:r>
              <a:rPr lang="ru-RU" dirty="0" smtClean="0"/>
              <a:t>Вариант </a:t>
            </a:r>
            <a:r>
              <a:rPr lang="en-US" dirty="0" smtClean="0"/>
              <a:t>I</a:t>
            </a:r>
            <a:r>
              <a:rPr lang="ru-RU" dirty="0" smtClean="0"/>
              <a:t>: Восстание Спартака (73 г. до н.э.); походы фараона Тутмоса </a:t>
            </a:r>
            <a:r>
              <a:rPr lang="en-US" dirty="0" smtClean="0"/>
              <a:t>III</a:t>
            </a:r>
            <a:r>
              <a:rPr lang="ru-RU" dirty="0" smtClean="0"/>
              <a:t> в Азию (1500 г. до н.э.); </a:t>
            </a:r>
            <a:r>
              <a:rPr lang="ru-RU" dirty="0" err="1" smtClean="0"/>
              <a:t>Фермопильское</a:t>
            </a:r>
            <a:r>
              <a:rPr lang="ru-RU" dirty="0" smtClean="0"/>
              <a:t> сражение (480 г. до н.э.); Крещение Руси (988 год); Конец Смутного времени (1613 год).</a:t>
            </a:r>
          </a:p>
          <a:p>
            <a:r>
              <a:rPr lang="ru-RU" dirty="0" smtClean="0"/>
              <a:t>Вариант </a:t>
            </a:r>
            <a:r>
              <a:rPr lang="en-US" dirty="0" smtClean="0"/>
              <a:t>II</a:t>
            </a:r>
            <a:r>
              <a:rPr lang="ru-RU" dirty="0" smtClean="0"/>
              <a:t>: Основание Рима (753 г. до н.э.); Создание законов Хаммурапи (1755 г. до н.э.); Создание единого русского государства (882 год); Основание Москвы (1147 год); Победа в Великой Отечественной войне (1945 год).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69874" y="1452027"/>
            <a:ext cx="5915797" cy="451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26423" y="5155474"/>
            <a:ext cx="11608526" cy="6792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7714" y="5329646"/>
            <a:ext cx="6278880" cy="330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52948" y="5155474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102223" y="5155474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10444" y="5155474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939003" y="5135881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800623" y="5155474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362766" y="5135881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68446" y="5138057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019062" y="5155474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141474" y="5135881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078977" y="5135881"/>
            <a:ext cx="8708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5426" y="5945779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1755 г.</a:t>
            </a:r>
          </a:p>
          <a:p>
            <a:r>
              <a:rPr lang="ru-RU" dirty="0"/>
              <a:t>д</a:t>
            </a:r>
            <a:r>
              <a:rPr lang="ru-RU" dirty="0" smtClean="0"/>
              <a:t>о н.э.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506356" y="5945779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1500 г.</a:t>
            </a:r>
          </a:p>
          <a:p>
            <a:r>
              <a:rPr lang="ru-RU" dirty="0"/>
              <a:t>д</a:t>
            </a:r>
            <a:r>
              <a:rPr lang="ru-RU" dirty="0" smtClean="0"/>
              <a:t>о н.э.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76002" y="5982789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753 г.</a:t>
            </a:r>
          </a:p>
          <a:p>
            <a:r>
              <a:rPr lang="ru-RU" dirty="0"/>
              <a:t>д</a:t>
            </a:r>
            <a:r>
              <a:rPr lang="ru-RU" dirty="0" smtClean="0"/>
              <a:t>о н.э.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94490" y="5982790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480 г.</a:t>
            </a:r>
          </a:p>
          <a:p>
            <a:r>
              <a:rPr lang="ru-RU" dirty="0"/>
              <a:t>д</a:t>
            </a:r>
            <a:r>
              <a:rPr lang="ru-RU" dirty="0" smtClean="0"/>
              <a:t>о н.э.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633704" y="5982789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73 г.</a:t>
            </a:r>
          </a:p>
          <a:p>
            <a:r>
              <a:rPr lang="ru-RU" dirty="0"/>
              <a:t>д</a:t>
            </a:r>
            <a:r>
              <a:rPr lang="ru-RU" dirty="0" smtClean="0"/>
              <a:t>о н.э.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042136" y="597408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882 г.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29587" y="598457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988 г.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10570" y="598457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1147 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95570" y="597190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1613 г.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33073" y="597626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1945 г.</a:t>
            </a:r>
          </a:p>
        </p:txBody>
      </p:sp>
    </p:spTree>
    <p:extLst>
      <p:ext uri="{BB962C8B-B14F-4D97-AF65-F5344CB8AC3E}">
        <p14:creationId xmlns:p14="http://schemas.microsoft.com/office/powerpoint/2010/main" val="8764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Пример заданий базового и повышенного уровней (урок истории в 5 классе, тема: Счет лет в истории</a:t>
            </a:r>
            <a:r>
              <a:rPr lang="ru-RU" sz="2600" dirty="0" smtClean="0"/>
              <a:t>):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43" y="1373649"/>
            <a:ext cx="8049398" cy="5405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Повышенный </a:t>
            </a:r>
            <a:r>
              <a:rPr lang="ru-RU" u="sng" dirty="0"/>
              <a:t>уровень:</a:t>
            </a:r>
            <a:r>
              <a:rPr lang="ru-RU" dirty="0"/>
              <a:t> посчитай, сколько лет назад произошло каждое событие.</a:t>
            </a:r>
          </a:p>
          <a:p>
            <a:pPr marL="0" indent="0">
              <a:buNone/>
            </a:pPr>
            <a:r>
              <a:rPr lang="ru-RU" dirty="0"/>
              <a:t>Вариант </a:t>
            </a:r>
            <a:r>
              <a:rPr lang="en-US" dirty="0"/>
              <a:t>I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Восстание Спартака –  __________ лет назад.</a:t>
            </a:r>
          </a:p>
          <a:p>
            <a:pPr lvl="0"/>
            <a:r>
              <a:rPr lang="ru-RU" dirty="0"/>
              <a:t>Походы фараона Тутмоса </a:t>
            </a:r>
            <a:r>
              <a:rPr lang="en-US" dirty="0"/>
              <a:t>III</a:t>
            </a:r>
            <a:r>
              <a:rPr lang="ru-RU" dirty="0"/>
              <a:t> в Азию – _______ лет назад.</a:t>
            </a:r>
          </a:p>
          <a:p>
            <a:pPr lvl="0"/>
            <a:r>
              <a:rPr lang="ru-RU" dirty="0" err="1"/>
              <a:t>Фермопильское</a:t>
            </a:r>
            <a:r>
              <a:rPr lang="ru-RU" dirty="0"/>
              <a:t> сражение было – _______ лет назад.</a:t>
            </a:r>
          </a:p>
          <a:p>
            <a:pPr lvl="0"/>
            <a:r>
              <a:rPr lang="ru-RU" dirty="0"/>
              <a:t>Крещение Руси – _______ лет назад.</a:t>
            </a:r>
          </a:p>
          <a:p>
            <a:pPr lvl="0"/>
            <a:r>
              <a:rPr lang="ru-RU" dirty="0"/>
              <a:t>Конец Смутного времени – _______ лет назад.</a:t>
            </a:r>
          </a:p>
          <a:p>
            <a:pPr marL="0" indent="0">
              <a:buNone/>
            </a:pPr>
            <a:r>
              <a:rPr lang="ru-RU" dirty="0"/>
              <a:t>Вариант </a:t>
            </a:r>
            <a:r>
              <a:rPr lang="en-US" dirty="0"/>
              <a:t>II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Основание Рима – _______ лет назад.</a:t>
            </a:r>
          </a:p>
          <a:p>
            <a:pPr lvl="0"/>
            <a:r>
              <a:rPr lang="ru-RU" dirty="0"/>
              <a:t>Создание законов Хаммурапи – </a:t>
            </a:r>
            <a:r>
              <a:rPr lang="ru-RU" dirty="0" smtClean="0"/>
              <a:t>_______ </a:t>
            </a:r>
            <a:r>
              <a:rPr lang="ru-RU" dirty="0"/>
              <a:t>лет назад.</a:t>
            </a:r>
          </a:p>
          <a:p>
            <a:pPr lvl="0"/>
            <a:r>
              <a:rPr lang="ru-RU" dirty="0"/>
              <a:t>Создание единого русского государства – _______ лет назад.</a:t>
            </a:r>
          </a:p>
          <a:p>
            <a:pPr lvl="0"/>
            <a:r>
              <a:rPr lang="ru-RU" dirty="0"/>
              <a:t>Основание Москвы – _______ лет назад.</a:t>
            </a:r>
          </a:p>
          <a:p>
            <a:pPr lvl="0"/>
            <a:r>
              <a:rPr lang="ru-RU" dirty="0"/>
              <a:t>Победа в Великой Отечественной войне – _______ лет назад.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69874" y="1452027"/>
            <a:ext cx="5915797" cy="451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5360" y="2244523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2093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2712" y="2671352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3520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09890" y="3056063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2500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90210" y="3447644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1032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78023" y="3845803"/>
            <a:ext cx="704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407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19411" y="4599407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2773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60704" y="498541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48805" y="4993942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3775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94665" y="5372765"/>
            <a:ext cx="877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1138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53265" y="5751170"/>
            <a:ext cx="704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873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73615" y="6133635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75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00" y="2363242"/>
            <a:ext cx="8490809" cy="263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8270" y="1975726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И. </a:t>
            </a:r>
            <a:r>
              <a:rPr lang="ru-RU" dirty="0" err="1" smtClean="0"/>
              <a:t>Годер</a:t>
            </a:r>
            <a:r>
              <a:rPr lang="ru-RU" dirty="0" smtClean="0"/>
              <a:t> «Задания и задачи по Истории Древнего мира»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критического мышления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16" y="201912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Одна из основных целей данной технологии - научить ребёнка самостоятельно </a:t>
            </a:r>
            <a:r>
              <a:rPr lang="ru-RU" dirty="0" smtClean="0"/>
              <a:t>мыслить, анализировать, систематизировать и передавать информацию. На уроках следующие </a:t>
            </a:r>
            <a:r>
              <a:rPr lang="ru-RU" dirty="0"/>
              <a:t>приемы развития критического мышления: </a:t>
            </a:r>
          </a:p>
          <a:p>
            <a:pPr lvl="0"/>
            <a:r>
              <a:rPr lang="ru-RU" b="1" dirty="0"/>
              <a:t>кластер;</a:t>
            </a:r>
          </a:p>
          <a:p>
            <a:pPr lvl="0"/>
            <a:r>
              <a:rPr lang="ru-RU" b="1" dirty="0"/>
              <a:t>составление </a:t>
            </a:r>
            <a:r>
              <a:rPr lang="ru-RU" b="1" dirty="0" err="1"/>
              <a:t>синквейнов</a:t>
            </a:r>
            <a:endParaRPr lang="ru-RU" b="1" dirty="0"/>
          </a:p>
          <a:p>
            <a:pPr lvl="0"/>
            <a:r>
              <a:rPr lang="ru-RU" b="1" dirty="0"/>
              <a:t>исправление фактических ошибок в тексте (Верно – неверно)</a:t>
            </a:r>
          </a:p>
          <a:p>
            <a:pPr lvl="0"/>
            <a:r>
              <a:rPr lang="ru-RU" dirty="0"/>
              <a:t>написание творческих работ;</a:t>
            </a:r>
          </a:p>
          <a:p>
            <a:pPr lvl="0"/>
            <a:r>
              <a:rPr lang="ru-RU" dirty="0"/>
              <a:t>составление </a:t>
            </a:r>
            <a:r>
              <a:rPr lang="ru-RU" dirty="0" smtClean="0"/>
              <a:t>сравнительных таблиц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3732" y="54505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/>
              <a:t>Пример создания кластера на тему «Оппозиционные движения в России после Отечественной войны».</a:t>
            </a:r>
            <a:br>
              <a:rPr lang="ru-RU" sz="2400" b="1" dirty="0" smtClean="0"/>
            </a:br>
            <a:r>
              <a:rPr lang="ru-RU" sz="2400" b="1" dirty="0" smtClean="0"/>
              <a:t>История 9 класс.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1244" y="1764979"/>
            <a:ext cx="11720756" cy="362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dirty="0" smtClean="0"/>
              <a:t>Задание: Работая с пунктами 2 и 3 параграфа 8, заполнить кластер: «Оппозиционные движения России» (пустой кластер для заполнения заранее рисуется учителем на доске). В кластер нужно вписать:</a:t>
            </a:r>
          </a:p>
          <a:p>
            <a:r>
              <a:rPr lang="ru-RU" dirty="0" smtClean="0"/>
              <a:t>Название общества</a:t>
            </a:r>
          </a:p>
          <a:p>
            <a:r>
              <a:rPr lang="ru-RU" dirty="0" smtClean="0"/>
              <a:t>Год создания</a:t>
            </a:r>
          </a:p>
          <a:p>
            <a:r>
              <a:rPr lang="ru-RU" dirty="0" smtClean="0"/>
              <a:t>Основатели и лидеры (если есть)</a:t>
            </a:r>
          </a:p>
          <a:p>
            <a:r>
              <a:rPr lang="ru-RU" dirty="0" smtClean="0"/>
              <a:t>Цели общества</a:t>
            </a:r>
          </a:p>
          <a:p>
            <a:r>
              <a:rPr lang="ru-RU" dirty="0" smtClean="0"/>
              <a:t>Средства достижения цели</a:t>
            </a:r>
          </a:p>
          <a:p>
            <a:r>
              <a:rPr lang="ru-RU" dirty="0" smtClean="0"/>
              <a:t>Программа общества (если есть)</a:t>
            </a:r>
          </a:p>
          <a:p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556037" y="4667303"/>
            <a:ext cx="7415708" cy="2057038"/>
            <a:chOff x="5143500" y="3480163"/>
            <a:chExt cx="6537960" cy="18135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143500" y="410500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Оппозиционные движения России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77000" y="410500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Союз спасения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10500" y="410500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Союз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благоденствия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121140" y="348016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Северное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128760" y="469174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Южное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485120" y="4105003"/>
              <a:ext cx="1196340" cy="6019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Восстание на Сенатской площади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6290945" y="4339953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7620635" y="4339953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8976158">
              <a:off x="8914765" y="4020548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2365361">
              <a:off x="8930005" y="4658723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 rot="2365361">
              <a:off x="10254615" y="3981813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19682643">
              <a:off x="10272395" y="4639673"/>
              <a:ext cx="281940" cy="13716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41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примеры заданий на развитие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81" y="1948415"/>
            <a:ext cx="5146766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Пример составления </a:t>
            </a:r>
            <a:r>
              <a:rPr lang="ru-RU" b="1" dirty="0" err="1"/>
              <a:t>синквейна</a:t>
            </a:r>
            <a:r>
              <a:rPr lang="ru-RU" b="1" dirty="0"/>
              <a:t> «Личность Петра </a:t>
            </a:r>
            <a:r>
              <a:rPr lang="en-US" b="1" dirty="0"/>
              <a:t>I</a:t>
            </a:r>
            <a:r>
              <a:rPr lang="ru-RU" b="1" dirty="0"/>
              <a:t>». История 8 класс.</a:t>
            </a:r>
            <a:endParaRPr lang="ru-RU" dirty="0"/>
          </a:p>
          <a:p>
            <a:r>
              <a:rPr lang="ru-RU" dirty="0"/>
              <a:t>Петр </a:t>
            </a:r>
            <a:r>
              <a:rPr lang="en-US" dirty="0"/>
              <a:t>I</a:t>
            </a:r>
            <a:endParaRPr lang="ru-RU" dirty="0"/>
          </a:p>
          <a:p>
            <a:r>
              <a:rPr lang="ru-RU" dirty="0"/>
              <a:t>Великий, известный.</a:t>
            </a:r>
          </a:p>
          <a:p>
            <a:r>
              <a:rPr lang="ru-RU" dirty="0"/>
              <a:t>Путешествовал, менял, основывал.</a:t>
            </a:r>
          </a:p>
          <a:p>
            <a:r>
              <a:rPr lang="ru-RU" dirty="0"/>
              <a:t>Провел много преобразований.</a:t>
            </a:r>
          </a:p>
          <a:p>
            <a:r>
              <a:rPr lang="ru-RU" dirty="0"/>
              <a:t>Реформатор.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57520" y="2052918"/>
            <a:ext cx="6634480" cy="48050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dirty="0"/>
              <a:t>Пример задания на исправление фактических ошибок в тексте. Тема: Первые русские </a:t>
            </a:r>
            <a:r>
              <a:rPr lang="ru-RU" b="1" dirty="0" smtClean="0"/>
              <a:t>князья.</a:t>
            </a:r>
          </a:p>
          <a:p>
            <a:pPr marL="0" indent="0">
              <a:buNone/>
            </a:pPr>
            <a:r>
              <a:rPr lang="ru-RU" b="1" dirty="0" smtClean="0"/>
              <a:t>6 </a:t>
            </a:r>
            <a:r>
              <a:rPr lang="ru-RU" b="1" dirty="0"/>
              <a:t>класс.</a:t>
            </a:r>
            <a:endParaRPr lang="ru-RU" dirty="0"/>
          </a:p>
          <a:p>
            <a:r>
              <a:rPr lang="ru-RU" dirty="0"/>
              <a:t>После смерти в Киеве Рюрика в </a:t>
            </a:r>
            <a:r>
              <a:rPr lang="ru-RU" b="1" u="sng" dirty="0"/>
              <a:t>862 г.</a:t>
            </a:r>
            <a:r>
              <a:rPr lang="ru-RU" dirty="0"/>
              <a:t> князем стал </a:t>
            </a:r>
            <a:r>
              <a:rPr lang="ru-RU" b="1" u="sng" dirty="0"/>
              <a:t>его малолетний сын Игорь.</a:t>
            </a:r>
            <a:r>
              <a:rPr lang="ru-RU" b="1" dirty="0"/>
              <a:t> </a:t>
            </a:r>
            <a:r>
              <a:rPr lang="ru-RU" dirty="0"/>
              <a:t>Князь </a:t>
            </a:r>
            <a:r>
              <a:rPr lang="ru-RU" b="1" u="sng" dirty="0"/>
              <a:t>Игорь</a:t>
            </a:r>
            <a:r>
              <a:rPr lang="ru-RU" dirty="0"/>
              <a:t> правил в Новгороде.  В </a:t>
            </a:r>
            <a:r>
              <a:rPr lang="ru-RU" b="1" u="sng" dirty="0"/>
              <a:t>879 г.</a:t>
            </a:r>
            <a:r>
              <a:rPr lang="ru-RU" b="1" dirty="0"/>
              <a:t> </a:t>
            </a:r>
            <a:r>
              <a:rPr lang="ru-RU" b="1" u="sng" dirty="0"/>
              <a:t>воевода</a:t>
            </a:r>
            <a:r>
              <a:rPr lang="ru-RU" b="1" dirty="0"/>
              <a:t> </a:t>
            </a:r>
            <a:r>
              <a:rPr lang="ru-RU" dirty="0"/>
              <a:t>Олег объединил Киев и Новгород. Многие историки называют </a:t>
            </a:r>
            <a:r>
              <a:rPr lang="ru-RU" dirty="0" smtClean="0"/>
              <a:t>это событие условной </a:t>
            </a:r>
            <a:r>
              <a:rPr lang="ru-RU" dirty="0"/>
              <a:t>датой образования Древнерусского государства.</a:t>
            </a:r>
          </a:p>
          <a:p>
            <a:r>
              <a:rPr lang="ru-RU" dirty="0"/>
              <a:t>«Повесть временных лет», написанная </a:t>
            </a:r>
            <a:r>
              <a:rPr lang="ru-RU" b="1" u="sng" dirty="0"/>
              <a:t>Кириллом и </a:t>
            </a:r>
            <a:r>
              <a:rPr lang="ru-RU" b="1" u="sng" dirty="0" err="1"/>
              <a:t>Мефодием</a:t>
            </a:r>
            <a:r>
              <a:rPr lang="ru-RU" dirty="0"/>
              <a:t>, подробно рассказывает о походе князя </a:t>
            </a:r>
            <a:r>
              <a:rPr lang="ru-RU" b="1" u="sng" dirty="0"/>
              <a:t>Игоря</a:t>
            </a:r>
            <a:r>
              <a:rPr lang="ru-RU" dirty="0"/>
              <a:t> на Царьград в 907 г. Сохранились два договора, которые киевские князья заключили с греками, - договор </a:t>
            </a:r>
            <a:r>
              <a:rPr lang="ru-RU" b="1" u="sng" dirty="0"/>
              <a:t>Игоря</a:t>
            </a:r>
            <a:r>
              <a:rPr lang="ru-RU" dirty="0"/>
              <a:t> 911г. и договор </a:t>
            </a:r>
            <a:r>
              <a:rPr lang="ru-RU" b="1" u="sng" dirty="0"/>
              <a:t>Олега</a:t>
            </a:r>
            <a:r>
              <a:rPr lang="ru-RU" dirty="0"/>
              <a:t> 944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4" y="4343149"/>
            <a:ext cx="1795417" cy="24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318CA3-406D-427F-8C4C-332ECE091E33}"/>
</file>

<file path=customXml/itemProps2.xml><?xml version="1.0" encoding="utf-8"?>
<ds:datastoreItem xmlns:ds="http://schemas.openxmlformats.org/officeDocument/2006/customXml" ds:itemID="{EEC77FF6-3BB3-470E-8319-1C39C736C915}"/>
</file>

<file path=customXml/itemProps3.xml><?xml version="1.0" encoding="utf-8"?>
<ds:datastoreItem xmlns:ds="http://schemas.openxmlformats.org/officeDocument/2006/customXml" ds:itemID="{BB2509EC-62B9-4F35-AC9C-347C74E04C7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</TotalTime>
  <Words>1285</Words>
  <Application>Microsoft Office PowerPoint</Application>
  <PresentationFormat>Широкоэкранный</PresentationFormat>
  <Paragraphs>204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Конкурсное задание «Методический семинар как форма описания педагогического опыта»</vt:lpstr>
      <vt:lpstr>В условиях реализации требований ФГОС я использую следующие технологии:  </vt:lpstr>
      <vt:lpstr>Технология личностно - ориентированного обучения. </vt:lpstr>
      <vt:lpstr>Технология проблемного обучения </vt:lpstr>
      <vt:lpstr>Технология дифференцированного обучения  </vt:lpstr>
      <vt:lpstr>Пример заданий базового и повышенного уровней (урок истории в 5 классе, тема: Счет лет в истории):</vt:lpstr>
      <vt:lpstr>Пример заданий базового и повышенного уровней (урок истории в 5 классе, тема: Счет лет в истории):</vt:lpstr>
      <vt:lpstr>Технология критического мышления </vt:lpstr>
      <vt:lpstr>Другие примеры заданий на развитие критического мышления</vt:lpstr>
      <vt:lpstr>Информационно – коммуникационные технологии </vt:lpstr>
      <vt:lpstr>Игровые технологии 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«Методический семинар как форма описания педагогического опыта»</dc:title>
  <dc:creator>Lenovo</dc:creator>
  <cp:lastModifiedBy>Надежда Комисарова</cp:lastModifiedBy>
  <cp:revision>35</cp:revision>
  <dcterms:created xsi:type="dcterms:W3CDTF">2020-08-04T12:32:14Z</dcterms:created>
  <dcterms:modified xsi:type="dcterms:W3CDTF">2020-08-05T12:21:35Z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