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5" r:id="rId2"/>
    <p:sldId id="276" r:id="rId3"/>
    <p:sldId id="277" r:id="rId4"/>
    <p:sldId id="278" r:id="rId5"/>
    <p:sldId id="279" r:id="rId6"/>
    <p:sldId id="280" r:id="rId7"/>
    <p:sldId id="282" r:id="rId8"/>
    <p:sldId id="283" r:id="rId9"/>
    <p:sldId id="284" r:id="rId10"/>
    <p:sldId id="28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828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F8270-E307-4EED-9856-8208AC597E6C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0F34-D76C-4AE1-8EFF-BB3108377F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F8270-E307-4EED-9856-8208AC597E6C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0F34-D76C-4AE1-8EFF-BB3108377F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F8270-E307-4EED-9856-8208AC597E6C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0F34-D76C-4AE1-8EFF-BB3108377F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F8270-E307-4EED-9856-8208AC597E6C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0F34-D76C-4AE1-8EFF-BB3108377F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F8270-E307-4EED-9856-8208AC597E6C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0F34-D76C-4AE1-8EFF-BB3108377F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F8270-E307-4EED-9856-8208AC597E6C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0F34-D76C-4AE1-8EFF-BB3108377F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F8270-E307-4EED-9856-8208AC597E6C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0F34-D76C-4AE1-8EFF-BB3108377F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F8270-E307-4EED-9856-8208AC597E6C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0F34-D76C-4AE1-8EFF-BB3108377F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F8270-E307-4EED-9856-8208AC597E6C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0F34-D76C-4AE1-8EFF-BB3108377F1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F8270-E307-4EED-9856-8208AC597E6C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00F34-D76C-4AE1-8EFF-BB3108377F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7F8270-E307-4EED-9856-8208AC597E6C}" type="datetimeFigureOut">
              <a:rPr lang="ru-RU" smtClean="0"/>
              <a:pPr/>
              <a:t>17.03.2016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0700F34-D76C-4AE1-8EFF-BB3108377F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30700F34-D76C-4AE1-8EFF-BB3108377F1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577F8270-E307-4EED-9856-8208AC597E6C}" type="datetimeFigureOut">
              <a:rPr lang="ru-RU" smtClean="0"/>
              <a:pPr/>
              <a:t>17.03.2016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2528"/>
          </a:xfrm>
        </p:spPr>
        <p:txBody>
          <a:bodyPr/>
          <a:lstStyle/>
          <a:p>
            <a:r>
              <a:rPr lang="ru-RU" dirty="0" smtClean="0"/>
              <a:t>3 часть 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(</a:t>
            </a:r>
            <a:r>
              <a:rPr lang="en-US" dirty="0" smtClean="0"/>
              <a:t>x</a:t>
            </a:r>
            <a:r>
              <a:rPr lang="ru-RU" baseline="-25000" dirty="0" smtClean="0"/>
              <a:t>1</a:t>
            </a:r>
            <a:r>
              <a:rPr lang="ru-RU" dirty="0" smtClean="0"/>
              <a:t> </a:t>
            </a:r>
            <a:r>
              <a:rPr lang="ru-RU" dirty="0" smtClean="0">
                <a:sym typeface="Symbol"/>
              </a:rPr>
              <a:t></a:t>
            </a:r>
            <a:r>
              <a:rPr lang="ru-RU" dirty="0" smtClean="0"/>
              <a:t> </a:t>
            </a:r>
            <a:r>
              <a:rPr lang="en-US" dirty="0" smtClean="0"/>
              <a:t>x</a:t>
            </a:r>
            <a:r>
              <a:rPr lang="ru-RU" baseline="-25000" dirty="0" smtClean="0"/>
              <a:t>2</a:t>
            </a:r>
            <a:r>
              <a:rPr lang="ru-RU" dirty="0" smtClean="0"/>
              <a:t>) </a:t>
            </a:r>
            <a:r>
              <a:rPr lang="ru-RU" dirty="0" smtClean="0">
                <a:sym typeface="Symbol"/>
              </a:rPr>
              <a:t></a:t>
            </a:r>
            <a:r>
              <a:rPr lang="ru-RU" dirty="0" smtClean="0"/>
              <a:t> (</a:t>
            </a:r>
            <a:r>
              <a:rPr lang="en-US" dirty="0" smtClean="0"/>
              <a:t>x</a:t>
            </a:r>
            <a:r>
              <a:rPr lang="ru-RU" baseline="-25000" dirty="0" smtClean="0"/>
              <a:t>3</a:t>
            </a:r>
            <a:r>
              <a:rPr lang="ru-RU" dirty="0" smtClean="0"/>
              <a:t> </a:t>
            </a:r>
            <a:r>
              <a:rPr lang="ru-RU" dirty="0" smtClean="0">
                <a:sym typeface="Symbol"/>
              </a:rPr>
              <a:t></a:t>
            </a:r>
            <a:r>
              <a:rPr lang="ru-RU" dirty="0" smtClean="0"/>
              <a:t> </a:t>
            </a:r>
            <a:r>
              <a:rPr lang="en-US" dirty="0" smtClean="0"/>
              <a:t>x</a:t>
            </a:r>
            <a:r>
              <a:rPr lang="ru-RU" baseline="-25000" dirty="0" smtClean="0"/>
              <a:t>4</a:t>
            </a:r>
            <a:r>
              <a:rPr lang="ru-RU" dirty="0" smtClean="0"/>
              <a:t>) = 1</a:t>
            </a:r>
          </a:p>
          <a:p>
            <a:r>
              <a:rPr lang="ru-RU" dirty="0" smtClean="0"/>
              <a:t>(</a:t>
            </a:r>
            <a:r>
              <a:rPr lang="en-US" dirty="0" smtClean="0"/>
              <a:t>x</a:t>
            </a:r>
            <a:r>
              <a:rPr lang="ru-RU" baseline="-25000" dirty="0" smtClean="0"/>
              <a:t>3</a:t>
            </a:r>
            <a:r>
              <a:rPr lang="ru-RU" dirty="0" smtClean="0"/>
              <a:t> </a:t>
            </a:r>
            <a:r>
              <a:rPr lang="ru-RU" dirty="0" smtClean="0">
                <a:sym typeface="Symbol"/>
              </a:rPr>
              <a:t></a:t>
            </a:r>
            <a:r>
              <a:rPr lang="ru-RU" dirty="0" smtClean="0"/>
              <a:t> </a:t>
            </a:r>
            <a:r>
              <a:rPr lang="en-US" dirty="0" smtClean="0"/>
              <a:t>x</a:t>
            </a:r>
            <a:r>
              <a:rPr lang="ru-RU" baseline="-25000" dirty="0" smtClean="0"/>
              <a:t>4</a:t>
            </a:r>
            <a:r>
              <a:rPr lang="ru-RU" dirty="0" smtClean="0"/>
              <a:t>) </a:t>
            </a:r>
            <a:r>
              <a:rPr lang="ru-RU" dirty="0" smtClean="0">
                <a:sym typeface="Symbol"/>
              </a:rPr>
              <a:t></a:t>
            </a:r>
            <a:r>
              <a:rPr lang="ru-RU" dirty="0" smtClean="0"/>
              <a:t> (</a:t>
            </a:r>
            <a:r>
              <a:rPr lang="en-US" dirty="0" smtClean="0"/>
              <a:t>x</a:t>
            </a:r>
            <a:r>
              <a:rPr lang="ru-RU" baseline="-25000" dirty="0" smtClean="0"/>
              <a:t>5</a:t>
            </a:r>
            <a:r>
              <a:rPr lang="ru-RU" dirty="0" smtClean="0"/>
              <a:t> </a:t>
            </a:r>
            <a:r>
              <a:rPr lang="ru-RU" dirty="0" smtClean="0">
                <a:sym typeface="Symbol"/>
              </a:rPr>
              <a:t></a:t>
            </a:r>
            <a:r>
              <a:rPr lang="ru-RU" dirty="0" smtClean="0"/>
              <a:t> </a:t>
            </a:r>
            <a:r>
              <a:rPr lang="en-US" dirty="0" smtClean="0"/>
              <a:t>x</a:t>
            </a:r>
            <a:r>
              <a:rPr lang="ru-RU" baseline="-25000" dirty="0" smtClean="0"/>
              <a:t>6</a:t>
            </a:r>
            <a:r>
              <a:rPr lang="ru-RU" dirty="0" smtClean="0"/>
              <a:t>) = 1</a:t>
            </a:r>
          </a:p>
          <a:p>
            <a:r>
              <a:rPr lang="ru-RU" dirty="0" smtClean="0"/>
              <a:t>(</a:t>
            </a:r>
            <a:r>
              <a:rPr lang="en-US" dirty="0" smtClean="0"/>
              <a:t>x</a:t>
            </a:r>
            <a:r>
              <a:rPr lang="ru-RU" baseline="-25000" dirty="0" smtClean="0"/>
              <a:t>5</a:t>
            </a:r>
            <a:r>
              <a:rPr lang="ru-RU" dirty="0" smtClean="0"/>
              <a:t> </a:t>
            </a:r>
            <a:r>
              <a:rPr lang="ru-RU" dirty="0" smtClean="0">
                <a:sym typeface="Symbol"/>
              </a:rPr>
              <a:t></a:t>
            </a:r>
            <a:r>
              <a:rPr lang="ru-RU" dirty="0" smtClean="0"/>
              <a:t> </a:t>
            </a:r>
            <a:r>
              <a:rPr lang="en-US" dirty="0" smtClean="0"/>
              <a:t>x</a:t>
            </a:r>
            <a:r>
              <a:rPr lang="ru-RU" baseline="-25000" dirty="0" smtClean="0"/>
              <a:t>6</a:t>
            </a:r>
            <a:r>
              <a:rPr lang="ru-RU" dirty="0" smtClean="0"/>
              <a:t>) </a:t>
            </a:r>
            <a:r>
              <a:rPr lang="ru-RU" dirty="0" smtClean="0">
                <a:sym typeface="Symbol"/>
              </a:rPr>
              <a:t></a:t>
            </a:r>
            <a:r>
              <a:rPr lang="ru-RU" dirty="0" smtClean="0"/>
              <a:t> (</a:t>
            </a:r>
            <a:r>
              <a:rPr lang="en-US" dirty="0" smtClean="0"/>
              <a:t>x</a:t>
            </a:r>
            <a:r>
              <a:rPr lang="ru-RU" baseline="-25000" dirty="0" smtClean="0"/>
              <a:t>7</a:t>
            </a:r>
            <a:r>
              <a:rPr lang="ru-RU" dirty="0" smtClean="0"/>
              <a:t> </a:t>
            </a:r>
            <a:r>
              <a:rPr lang="ru-RU" dirty="0" smtClean="0">
                <a:sym typeface="Symbol"/>
              </a:rPr>
              <a:t></a:t>
            </a:r>
            <a:r>
              <a:rPr lang="ru-RU" dirty="0" smtClean="0"/>
              <a:t> </a:t>
            </a:r>
            <a:r>
              <a:rPr lang="en-US" dirty="0" smtClean="0"/>
              <a:t>x</a:t>
            </a:r>
            <a:r>
              <a:rPr lang="ru-RU" baseline="-25000" dirty="0" smtClean="0"/>
              <a:t>8</a:t>
            </a:r>
            <a:r>
              <a:rPr lang="ru-RU" dirty="0" smtClean="0"/>
              <a:t>) = 1</a:t>
            </a: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Объект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398278540"/>
              </p:ext>
            </p:extLst>
          </p:nvPr>
        </p:nvGraphicFramePr>
        <p:xfrm>
          <a:off x="4357686" y="142852"/>
          <a:ext cx="4214844" cy="6694923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053711"/>
                <a:gridCol w="1053711"/>
                <a:gridCol w="1053711"/>
                <a:gridCol w="1053711"/>
              </a:tblGrid>
              <a:tr h="393819"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</a:rPr>
                        <a:t>x</a:t>
                      </a:r>
                      <a:r>
                        <a:rPr lang="ru-RU" sz="1800" b="1" baseline="-25000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</a:rPr>
                        <a:t>x</a:t>
                      </a:r>
                      <a:r>
                        <a:rPr lang="ru-RU" sz="1800" b="1" baseline="-25000" dirty="0">
                          <a:effectLst/>
                        </a:rPr>
                        <a:t>2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</a:rPr>
                        <a:t>x</a:t>
                      </a:r>
                      <a:r>
                        <a:rPr lang="ru-RU" sz="1800" b="1" baseline="-25000" dirty="0">
                          <a:effectLst/>
                        </a:rPr>
                        <a:t>3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095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effectLst/>
                        </a:rPr>
                        <a:t>x</a:t>
                      </a:r>
                      <a:r>
                        <a:rPr lang="ru-RU" sz="1800" b="1" baseline="-25000" dirty="0" smtClean="0">
                          <a:effectLst/>
                        </a:rPr>
                        <a:t>4</a:t>
                      </a:r>
                      <a:endParaRPr lang="ru-RU" sz="1800" b="1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19">
                <a:tc rowSpan="8"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</a:rPr>
                        <a:t>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</a:rPr>
                        <a:t>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</a:rPr>
                        <a:t>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</a:rPr>
                        <a:t>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19">
                <a:tc rowSpan="8"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</a:rPr>
                        <a:t>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</a:rPr>
                        <a:t>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1" name="Прямоугольник 20"/>
          <p:cNvSpPr/>
          <p:nvPr/>
        </p:nvSpPr>
        <p:spPr>
          <a:xfrm>
            <a:off x="7500958" y="1357298"/>
            <a:ext cx="1080000" cy="36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603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4613" name="Group 37"/>
          <p:cNvGrpSpPr>
            <a:grpSpLocks noChangeAspect="1"/>
          </p:cNvGrpSpPr>
          <p:nvPr/>
        </p:nvGrpSpPr>
        <p:grpSpPr bwMode="auto">
          <a:xfrm>
            <a:off x="357158" y="2143116"/>
            <a:ext cx="3857653" cy="4381792"/>
            <a:chOff x="2567" y="6227"/>
            <a:chExt cx="2301" cy="2612"/>
          </a:xfrm>
        </p:grpSpPr>
        <p:sp>
          <p:nvSpPr>
            <p:cNvPr id="24636" name="AutoShape 60"/>
            <p:cNvSpPr>
              <a:spLocks noChangeAspect="1" noChangeArrowheads="1" noTextEdit="1"/>
            </p:cNvSpPr>
            <p:nvPr/>
          </p:nvSpPr>
          <p:spPr bwMode="auto">
            <a:xfrm>
              <a:off x="2567" y="6227"/>
              <a:ext cx="2301" cy="261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635" name="Text Box 59"/>
            <p:cNvSpPr txBox="1">
              <a:spLocks noChangeArrowheads="1"/>
            </p:cNvSpPr>
            <p:nvPr/>
          </p:nvSpPr>
          <p:spPr bwMode="auto">
            <a:xfrm>
              <a:off x="2567" y="6227"/>
              <a:ext cx="2301" cy="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x</a:t>
              </a:r>
              <a:r>
                <a:rPr kumimoji="0" lang="en-US" b="1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1</a:t>
              </a: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x</a:t>
              </a:r>
              <a:r>
                <a:rPr kumimoji="0" lang="en-US" b="1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2</a:t>
              </a: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     </a:t>
              </a:r>
              <a:r>
                <a:rPr kumimoji="0" lang="ru-RU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      </a:t>
              </a: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 x</a:t>
              </a:r>
              <a:r>
                <a:rPr kumimoji="0" lang="en-US" b="1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3</a:t>
              </a: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x</a:t>
              </a:r>
              <a:r>
                <a:rPr kumimoji="0" lang="en-US" b="1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4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34" name="Надпись 2"/>
            <p:cNvSpPr txBox="1">
              <a:spLocks noChangeArrowheads="1"/>
            </p:cNvSpPr>
            <p:nvPr/>
          </p:nvSpPr>
          <p:spPr bwMode="auto">
            <a:xfrm>
              <a:off x="2740" y="6490"/>
              <a:ext cx="334" cy="39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00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33" name="Надпись 2"/>
            <p:cNvSpPr txBox="1">
              <a:spLocks noChangeArrowheads="1"/>
            </p:cNvSpPr>
            <p:nvPr/>
          </p:nvSpPr>
          <p:spPr bwMode="auto">
            <a:xfrm>
              <a:off x="4016" y="6490"/>
              <a:ext cx="335" cy="39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00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32" name="Надпись 2"/>
            <p:cNvSpPr txBox="1">
              <a:spLocks noChangeArrowheads="1"/>
            </p:cNvSpPr>
            <p:nvPr/>
          </p:nvSpPr>
          <p:spPr bwMode="auto">
            <a:xfrm>
              <a:off x="2740" y="7149"/>
              <a:ext cx="334" cy="39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01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31" name="Надпись 2"/>
            <p:cNvSpPr txBox="1">
              <a:spLocks noChangeArrowheads="1"/>
            </p:cNvSpPr>
            <p:nvPr/>
          </p:nvSpPr>
          <p:spPr bwMode="auto">
            <a:xfrm>
              <a:off x="4016" y="7149"/>
              <a:ext cx="335" cy="39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01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30" name="Надпись 2"/>
            <p:cNvSpPr txBox="1">
              <a:spLocks noChangeArrowheads="1"/>
            </p:cNvSpPr>
            <p:nvPr/>
          </p:nvSpPr>
          <p:spPr bwMode="auto">
            <a:xfrm>
              <a:off x="2740" y="7819"/>
              <a:ext cx="334" cy="39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10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29" name="Надпись 2"/>
            <p:cNvSpPr txBox="1">
              <a:spLocks noChangeArrowheads="1"/>
            </p:cNvSpPr>
            <p:nvPr/>
          </p:nvSpPr>
          <p:spPr bwMode="auto">
            <a:xfrm>
              <a:off x="4014" y="7813"/>
              <a:ext cx="335" cy="39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10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28" name="Надпись 2"/>
            <p:cNvSpPr txBox="1">
              <a:spLocks noChangeArrowheads="1"/>
            </p:cNvSpPr>
            <p:nvPr/>
          </p:nvSpPr>
          <p:spPr bwMode="auto">
            <a:xfrm>
              <a:off x="2740" y="8447"/>
              <a:ext cx="334" cy="3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11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27" name="Надпись 2"/>
            <p:cNvSpPr txBox="1">
              <a:spLocks noChangeArrowheads="1"/>
            </p:cNvSpPr>
            <p:nvPr/>
          </p:nvSpPr>
          <p:spPr bwMode="auto">
            <a:xfrm>
              <a:off x="4016" y="8447"/>
              <a:ext cx="335" cy="3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11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626" name="AutoShape 50"/>
            <p:cNvSpPr>
              <a:spLocks noChangeShapeType="1"/>
            </p:cNvSpPr>
            <p:nvPr/>
          </p:nvSpPr>
          <p:spPr bwMode="auto">
            <a:xfrm>
              <a:off x="2995" y="6714"/>
              <a:ext cx="1025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625" name="AutoShape 49"/>
            <p:cNvSpPr>
              <a:spLocks noChangeShapeType="1"/>
            </p:cNvSpPr>
            <p:nvPr/>
          </p:nvSpPr>
          <p:spPr bwMode="auto">
            <a:xfrm>
              <a:off x="2992" y="6714"/>
              <a:ext cx="1024" cy="62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624" name="AutoShape 48"/>
            <p:cNvSpPr>
              <a:spLocks noChangeShapeType="1"/>
            </p:cNvSpPr>
            <p:nvPr/>
          </p:nvSpPr>
          <p:spPr bwMode="auto">
            <a:xfrm>
              <a:off x="2992" y="6714"/>
              <a:ext cx="1024" cy="19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623" name="AutoShape 47"/>
            <p:cNvSpPr>
              <a:spLocks noChangeShapeType="1"/>
            </p:cNvSpPr>
            <p:nvPr/>
          </p:nvSpPr>
          <p:spPr bwMode="auto">
            <a:xfrm flipV="1">
              <a:off x="2995" y="6714"/>
              <a:ext cx="1021" cy="629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622" name="AutoShape 46"/>
            <p:cNvSpPr>
              <a:spLocks noChangeShapeType="1"/>
            </p:cNvSpPr>
            <p:nvPr/>
          </p:nvSpPr>
          <p:spPr bwMode="auto">
            <a:xfrm>
              <a:off x="2995" y="7343"/>
              <a:ext cx="1025" cy="1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621" name="AutoShape 45"/>
            <p:cNvSpPr>
              <a:spLocks noChangeShapeType="1"/>
            </p:cNvSpPr>
            <p:nvPr/>
          </p:nvSpPr>
          <p:spPr bwMode="auto">
            <a:xfrm>
              <a:off x="2995" y="7343"/>
              <a:ext cx="1021" cy="1281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620" name="AutoShape 44"/>
            <p:cNvSpPr>
              <a:spLocks noChangeShapeType="1"/>
            </p:cNvSpPr>
            <p:nvPr/>
          </p:nvSpPr>
          <p:spPr bwMode="auto">
            <a:xfrm flipV="1">
              <a:off x="2998" y="6785"/>
              <a:ext cx="1022" cy="1190"/>
            </a:xfrm>
            <a:prstGeom prst="straightConnector1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619" name="AutoShape 43"/>
            <p:cNvSpPr>
              <a:spLocks noChangeShapeType="1"/>
            </p:cNvSpPr>
            <p:nvPr/>
          </p:nvSpPr>
          <p:spPr bwMode="auto">
            <a:xfrm flipV="1">
              <a:off x="2992" y="7343"/>
              <a:ext cx="1022" cy="632"/>
            </a:xfrm>
            <a:prstGeom prst="straightConnector1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618" name="AutoShape 42"/>
            <p:cNvSpPr>
              <a:spLocks noChangeShapeType="1"/>
            </p:cNvSpPr>
            <p:nvPr/>
          </p:nvSpPr>
          <p:spPr bwMode="auto">
            <a:xfrm>
              <a:off x="2998" y="7975"/>
              <a:ext cx="1025" cy="1"/>
            </a:xfrm>
            <a:prstGeom prst="straightConnector1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617" name="AutoShape 41"/>
            <p:cNvSpPr>
              <a:spLocks noChangeShapeType="1"/>
            </p:cNvSpPr>
            <p:nvPr/>
          </p:nvSpPr>
          <p:spPr bwMode="auto">
            <a:xfrm flipV="1">
              <a:off x="2998" y="6880"/>
              <a:ext cx="1025" cy="1744"/>
            </a:xfrm>
            <a:prstGeom prst="straightConnector1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616" name="AutoShape 40"/>
            <p:cNvSpPr>
              <a:spLocks noChangeShapeType="1"/>
            </p:cNvSpPr>
            <p:nvPr/>
          </p:nvSpPr>
          <p:spPr bwMode="auto">
            <a:xfrm flipV="1">
              <a:off x="2998" y="7416"/>
              <a:ext cx="1025" cy="1208"/>
            </a:xfrm>
            <a:prstGeom prst="straightConnector1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615" name="AutoShape 39"/>
            <p:cNvSpPr>
              <a:spLocks noChangeShapeType="1"/>
            </p:cNvSpPr>
            <p:nvPr/>
          </p:nvSpPr>
          <p:spPr bwMode="auto">
            <a:xfrm>
              <a:off x="2995" y="8624"/>
              <a:ext cx="1025" cy="1"/>
            </a:xfrm>
            <a:prstGeom prst="straightConnector1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614" name="AutoShape 38"/>
            <p:cNvSpPr>
              <a:spLocks noChangeShapeType="1"/>
            </p:cNvSpPr>
            <p:nvPr/>
          </p:nvSpPr>
          <p:spPr bwMode="auto">
            <a:xfrm>
              <a:off x="2992" y="7975"/>
              <a:ext cx="971" cy="587"/>
            </a:xfrm>
            <a:prstGeom prst="straightConnector1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75" name="Прямоугольник 74"/>
          <p:cNvSpPr/>
          <p:nvPr/>
        </p:nvSpPr>
        <p:spPr>
          <a:xfrm>
            <a:off x="7500958" y="2928934"/>
            <a:ext cx="1080000" cy="36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6" name="Прямоугольник 75"/>
          <p:cNvSpPr/>
          <p:nvPr/>
        </p:nvSpPr>
        <p:spPr>
          <a:xfrm>
            <a:off x="7500958" y="6072206"/>
            <a:ext cx="1080000" cy="36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2" dur="indefinite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3" dur="indefinite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2" dur="indefinite"/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3" dur="indefinite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2" dur="indefinite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3" dur="indefinite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4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p"/>
      <p:bldP spid="21" grpId="0" animBg="1"/>
      <p:bldP spid="21" grpId="1" animBg="1"/>
      <p:bldP spid="75" grpId="0" animBg="1"/>
      <p:bldP spid="75" grpId="1" animBg="1"/>
      <p:bldP spid="76" grpId="0" animBg="1"/>
      <p:bldP spid="76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Задания для тренировки</a:t>
            </a:r>
            <a:endParaRPr lang="ru-RU" dirty="0"/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85720" y="1428736"/>
            <a:ext cx="157163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Задание </a:t>
            </a:r>
            <a:r>
              <a:rPr lang="en-US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7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0" y="1724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4429124" y="1428736"/>
            <a:ext cx="17859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Задание </a:t>
            </a:r>
            <a:r>
              <a:rPr lang="en-US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8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.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428596" y="4286256"/>
            <a:ext cx="164307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Задание </a:t>
            </a:r>
            <a:r>
              <a:rPr lang="en-US" b="1" dirty="0" smtClean="0">
                <a:latin typeface="Arial" pitchFamily="34" charset="0"/>
                <a:ea typeface="Times New Roman" pitchFamily="18" charset="0"/>
                <a:cs typeface="Times New Roman" pitchFamily="18" charset="0"/>
              </a:rPr>
              <a:t>9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57158" y="2000240"/>
            <a:ext cx="278608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X</a:t>
            </a:r>
            <a:r>
              <a:rPr lang="ru-RU" b="1" baseline="-30000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1</a:t>
            </a:r>
            <a:r>
              <a:rPr lang="ru-RU" i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dirty="0" smtClean="0">
                <a:latin typeface="Arial" pitchFamily="34" charset="0"/>
                <a:ea typeface="Calibri" pitchFamily="34" charset="0"/>
                <a:cs typeface="Courier New" pitchFamily="49" charset="0"/>
              </a:rPr>
              <a:t>→</a:t>
            </a:r>
            <a:r>
              <a:rPr lang="ru-RU" i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X</a:t>
            </a:r>
            <a:r>
              <a:rPr lang="ru-RU" b="1" baseline="-30000" dirty="0" smtClean="0">
                <a:latin typeface="Courier New" pitchFamily="49" charset="0"/>
                <a:ea typeface="Calibri" pitchFamily="34" charset="0"/>
                <a:cs typeface="Courier New" pitchFamily="49" charset="0"/>
              </a:rPr>
              <a:t>2</a:t>
            </a:r>
            <a:r>
              <a:rPr lang="ru-RU" dirty="0" smtClean="0">
                <a:latin typeface="Arial" pitchFamily="34" charset="0"/>
                <a:ea typeface="Calibri" pitchFamily="34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</a:t>
            </a:r>
            <a:r>
              <a:rPr lang="en-US" i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X</a:t>
            </a:r>
            <a:r>
              <a:rPr lang="ru-RU" b="1" baseline="-30000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3</a:t>
            </a:r>
            <a:r>
              <a:rPr lang="ru-RU" dirty="0" smtClean="0">
                <a:latin typeface="Arial" pitchFamily="34" charset="0"/>
                <a:ea typeface="Calibri" pitchFamily="34" charset="0"/>
                <a:cs typeface="Courier New" pitchFamily="49" charset="0"/>
                <a:sym typeface="Symbol" pitchFamily="18" charset="2"/>
              </a:rPr>
              <a:t> </a:t>
            </a:r>
            <a:r>
              <a:rPr lang="en-US" b="1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</a:t>
            </a:r>
            <a:r>
              <a:rPr lang="en-US" dirty="0" smtClean="0">
                <a:latin typeface="Arial" pitchFamily="34" charset="0"/>
                <a:ea typeface="Calibri" pitchFamily="34" charset="0"/>
                <a:cs typeface="Courier New" pitchFamily="49" charset="0"/>
              </a:rPr>
              <a:t> </a:t>
            </a:r>
            <a:r>
              <a:rPr lang="ru-RU" b="1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¬</a:t>
            </a:r>
            <a:r>
              <a:rPr lang="en-US" b="1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X</a:t>
            </a:r>
            <a:r>
              <a:rPr lang="ru-RU" b="1" baseline="-30000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4</a:t>
            </a:r>
            <a:r>
              <a:rPr lang="ru-RU" dirty="0" smtClean="0">
                <a:latin typeface="Arial" pitchFamily="34" charset="0"/>
                <a:ea typeface="Calibri" pitchFamily="34" charset="0"/>
                <a:cs typeface="Courier New" pitchFamily="49" charset="0"/>
                <a:sym typeface="Symbol" pitchFamily="18" charset="2"/>
              </a:rPr>
              <a:t> </a:t>
            </a:r>
            <a:r>
              <a:rPr lang="ru-RU" b="1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= 1</a:t>
            </a:r>
            <a:endParaRPr lang="ru-RU" dirty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X</a:t>
            </a:r>
            <a:r>
              <a:rPr lang="ru-RU" b="1" baseline="-30000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3</a:t>
            </a:r>
            <a:r>
              <a:rPr lang="ru-RU" i="1" dirty="0" smtClean="0">
                <a:latin typeface="Arial" pitchFamily="34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b="1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→</a:t>
            </a:r>
            <a:r>
              <a:rPr lang="ru-RU" b="1" i="1" dirty="0" smtClean="0">
                <a:latin typeface="Courier New" pitchFamily="49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b="1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X</a:t>
            </a:r>
            <a:r>
              <a:rPr lang="ru-RU" b="1" baseline="-30000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4</a:t>
            </a:r>
            <a:r>
              <a:rPr lang="ru-RU" dirty="0" smtClean="0">
                <a:latin typeface="Arial" pitchFamily="34" charset="0"/>
                <a:ea typeface="Calibri" pitchFamily="34" charset="0"/>
                <a:cs typeface="Courier New" pitchFamily="49" charset="0"/>
                <a:sym typeface="Symbol" pitchFamily="18" charset="2"/>
              </a:rPr>
              <a:t> </a:t>
            </a:r>
            <a:r>
              <a:rPr lang="en-US" b="1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</a:t>
            </a:r>
            <a:r>
              <a:rPr lang="en-US" i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X</a:t>
            </a:r>
            <a:r>
              <a:rPr lang="ru-RU" b="1" baseline="-30000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5</a:t>
            </a:r>
            <a:r>
              <a:rPr lang="ru-RU" dirty="0" smtClean="0">
                <a:latin typeface="Arial" pitchFamily="34" charset="0"/>
                <a:ea typeface="Calibri" pitchFamily="34" charset="0"/>
                <a:cs typeface="Courier New" pitchFamily="49" charset="0"/>
                <a:sym typeface="Symbol" pitchFamily="18" charset="2"/>
              </a:rPr>
              <a:t> </a:t>
            </a:r>
            <a:r>
              <a:rPr lang="en-US" b="1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</a:t>
            </a:r>
            <a:r>
              <a:rPr lang="en-US" dirty="0" smtClean="0">
                <a:latin typeface="Arial" pitchFamily="34" charset="0"/>
                <a:ea typeface="Calibri" pitchFamily="34" charset="0"/>
                <a:cs typeface="Courier New" pitchFamily="49" charset="0"/>
              </a:rPr>
              <a:t> </a:t>
            </a:r>
            <a:r>
              <a:rPr lang="ru-RU" b="1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¬</a:t>
            </a:r>
            <a:r>
              <a:rPr lang="en-US" b="1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X</a:t>
            </a:r>
            <a:r>
              <a:rPr lang="ru-RU" b="1" baseline="-30000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6</a:t>
            </a:r>
            <a:r>
              <a:rPr lang="ru-RU" dirty="0" smtClean="0">
                <a:latin typeface="Arial" pitchFamily="34" charset="0"/>
                <a:ea typeface="Calibri" pitchFamily="34" charset="0"/>
                <a:cs typeface="Courier New" pitchFamily="49" charset="0"/>
                <a:sym typeface="Symbol" pitchFamily="18" charset="2"/>
              </a:rPr>
              <a:t> </a:t>
            </a:r>
            <a:r>
              <a:rPr lang="ru-RU" b="1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= 1</a:t>
            </a:r>
            <a:endParaRPr lang="ru-RU" dirty="0" smtClean="0"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X</a:t>
            </a:r>
            <a:r>
              <a:rPr lang="ru-RU" b="1" baseline="-30000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5</a:t>
            </a:r>
            <a:r>
              <a:rPr lang="ru-RU" i="1" dirty="0" smtClean="0">
                <a:latin typeface="Arial" pitchFamily="34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ru-RU" b="1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→</a:t>
            </a:r>
            <a:r>
              <a:rPr lang="ru-RU" b="1" i="1" dirty="0" smtClean="0">
                <a:latin typeface="Courier New" pitchFamily="49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 </a:t>
            </a:r>
            <a:r>
              <a:rPr lang="en-US" b="1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X</a:t>
            </a:r>
            <a:r>
              <a:rPr lang="ru-RU" b="1" baseline="-30000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6</a:t>
            </a:r>
            <a:r>
              <a:rPr lang="ru-RU" dirty="0" smtClean="0">
                <a:latin typeface="Arial" pitchFamily="34" charset="0"/>
                <a:ea typeface="Calibri" pitchFamily="34" charset="0"/>
                <a:cs typeface="Courier New" pitchFamily="49" charset="0"/>
                <a:sym typeface="Symbol" pitchFamily="18" charset="2"/>
              </a:rPr>
              <a:t> </a:t>
            </a:r>
            <a:r>
              <a:rPr lang="en-US" b="1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</a:t>
            </a:r>
            <a:r>
              <a:rPr lang="en-US" i="1" dirty="0" smtClean="0">
                <a:latin typeface="Arial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X</a:t>
            </a:r>
            <a:r>
              <a:rPr lang="ru-RU" b="1" baseline="-30000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1</a:t>
            </a:r>
            <a:r>
              <a:rPr lang="ru-RU" dirty="0" smtClean="0">
                <a:latin typeface="Arial" pitchFamily="34" charset="0"/>
                <a:ea typeface="Calibri" pitchFamily="34" charset="0"/>
                <a:cs typeface="Courier New" pitchFamily="49" charset="0"/>
                <a:sym typeface="Symbol" pitchFamily="18" charset="2"/>
              </a:rPr>
              <a:t> </a:t>
            </a:r>
            <a:r>
              <a:rPr lang="en-US" b="1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</a:t>
            </a:r>
            <a:r>
              <a:rPr lang="en-US" dirty="0" smtClean="0">
                <a:latin typeface="Arial" pitchFamily="34" charset="0"/>
                <a:ea typeface="Calibri" pitchFamily="34" charset="0"/>
                <a:cs typeface="Courier New" pitchFamily="49" charset="0"/>
              </a:rPr>
              <a:t> </a:t>
            </a:r>
            <a:r>
              <a:rPr lang="ru-RU" b="1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¬</a:t>
            </a:r>
            <a:r>
              <a:rPr lang="en-US" b="1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X</a:t>
            </a:r>
            <a:r>
              <a:rPr lang="ru-RU" b="1" baseline="-30000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2</a:t>
            </a:r>
            <a:r>
              <a:rPr lang="ru-RU" dirty="0" smtClean="0">
                <a:latin typeface="Arial" pitchFamily="34" charset="0"/>
                <a:ea typeface="Calibri" pitchFamily="34" charset="0"/>
                <a:cs typeface="Courier New" pitchFamily="49" charset="0"/>
                <a:sym typeface="Symbol" pitchFamily="18" charset="2"/>
              </a:rPr>
              <a:t> </a:t>
            </a:r>
            <a:r>
              <a:rPr lang="ru-RU" b="1" dirty="0" smtClean="0"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= 1</a:t>
            </a: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714884"/>
            <a:ext cx="3000396" cy="1785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58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1857364"/>
            <a:ext cx="4668150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Прямоугольник 13"/>
          <p:cNvSpPr/>
          <p:nvPr/>
        </p:nvSpPr>
        <p:spPr>
          <a:xfrm>
            <a:off x="4000496" y="4572008"/>
            <a:ext cx="4000528" cy="14287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Лебедева Елена Валерьевна, </a:t>
            </a:r>
            <a:r>
              <a:rPr lang="en-US" dirty="0" smtClean="0">
                <a:solidFill>
                  <a:schemeClr val="tx1"/>
                </a:solidFill>
              </a:rPr>
              <a:t>alyoninapochta@mail.ru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37"/>
          <p:cNvGrpSpPr>
            <a:grpSpLocks noChangeAspect="1"/>
          </p:cNvGrpSpPr>
          <p:nvPr/>
        </p:nvGrpSpPr>
        <p:grpSpPr bwMode="auto">
          <a:xfrm>
            <a:off x="357159" y="357166"/>
            <a:ext cx="2428892" cy="2758905"/>
            <a:chOff x="2567" y="6227"/>
            <a:chExt cx="2301" cy="2612"/>
          </a:xfrm>
        </p:grpSpPr>
        <p:sp>
          <p:nvSpPr>
            <p:cNvPr id="8" name="AutoShape 60"/>
            <p:cNvSpPr>
              <a:spLocks noChangeAspect="1" noChangeArrowheads="1" noTextEdit="1"/>
            </p:cNvSpPr>
            <p:nvPr/>
          </p:nvSpPr>
          <p:spPr bwMode="auto">
            <a:xfrm>
              <a:off x="2567" y="6227"/>
              <a:ext cx="2301" cy="261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9" name="Text Box 59"/>
            <p:cNvSpPr txBox="1">
              <a:spLocks noChangeArrowheads="1"/>
            </p:cNvSpPr>
            <p:nvPr/>
          </p:nvSpPr>
          <p:spPr bwMode="auto">
            <a:xfrm>
              <a:off x="2567" y="6227"/>
              <a:ext cx="2301" cy="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just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x</a:t>
              </a:r>
              <a:r>
                <a:rPr kumimoji="0" lang="en-US" b="1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1</a:t>
              </a: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x</a:t>
              </a:r>
              <a:r>
                <a:rPr kumimoji="0" lang="en-US" b="1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2</a:t>
              </a: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     </a:t>
              </a:r>
              <a:r>
                <a:rPr kumimoji="0" lang="ru-RU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 </a:t>
              </a: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x</a:t>
              </a:r>
              <a:r>
                <a:rPr kumimoji="0" lang="en-US" b="1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3</a:t>
              </a: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x</a:t>
              </a:r>
              <a:r>
                <a:rPr kumimoji="0" lang="en-US" b="1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4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Надпись 2"/>
            <p:cNvSpPr txBox="1">
              <a:spLocks noChangeArrowheads="1"/>
            </p:cNvSpPr>
            <p:nvPr/>
          </p:nvSpPr>
          <p:spPr bwMode="auto">
            <a:xfrm>
              <a:off x="2740" y="6490"/>
              <a:ext cx="334" cy="39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00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Надпись 2"/>
            <p:cNvSpPr txBox="1">
              <a:spLocks noChangeArrowheads="1"/>
            </p:cNvSpPr>
            <p:nvPr/>
          </p:nvSpPr>
          <p:spPr bwMode="auto">
            <a:xfrm>
              <a:off x="4016" y="6490"/>
              <a:ext cx="335" cy="39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00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Надпись 2"/>
            <p:cNvSpPr txBox="1">
              <a:spLocks noChangeArrowheads="1"/>
            </p:cNvSpPr>
            <p:nvPr/>
          </p:nvSpPr>
          <p:spPr bwMode="auto">
            <a:xfrm>
              <a:off x="2740" y="7149"/>
              <a:ext cx="334" cy="39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01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Надпись 2"/>
            <p:cNvSpPr txBox="1">
              <a:spLocks noChangeArrowheads="1"/>
            </p:cNvSpPr>
            <p:nvPr/>
          </p:nvSpPr>
          <p:spPr bwMode="auto">
            <a:xfrm>
              <a:off x="4016" y="7149"/>
              <a:ext cx="335" cy="39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01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Надпись 2"/>
            <p:cNvSpPr txBox="1">
              <a:spLocks noChangeArrowheads="1"/>
            </p:cNvSpPr>
            <p:nvPr/>
          </p:nvSpPr>
          <p:spPr bwMode="auto">
            <a:xfrm>
              <a:off x="2740" y="7819"/>
              <a:ext cx="334" cy="39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10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Надпись 2"/>
            <p:cNvSpPr txBox="1">
              <a:spLocks noChangeArrowheads="1"/>
            </p:cNvSpPr>
            <p:nvPr/>
          </p:nvSpPr>
          <p:spPr bwMode="auto">
            <a:xfrm>
              <a:off x="4014" y="7813"/>
              <a:ext cx="335" cy="39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10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Надпись 2"/>
            <p:cNvSpPr txBox="1">
              <a:spLocks noChangeArrowheads="1"/>
            </p:cNvSpPr>
            <p:nvPr/>
          </p:nvSpPr>
          <p:spPr bwMode="auto">
            <a:xfrm>
              <a:off x="2740" y="8447"/>
              <a:ext cx="334" cy="3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11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Надпись 2"/>
            <p:cNvSpPr txBox="1">
              <a:spLocks noChangeArrowheads="1"/>
            </p:cNvSpPr>
            <p:nvPr/>
          </p:nvSpPr>
          <p:spPr bwMode="auto">
            <a:xfrm>
              <a:off x="4016" y="8447"/>
              <a:ext cx="335" cy="3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Calibri" pitchFamily="34" charset="0"/>
                  <a:cs typeface="Times New Roman" pitchFamily="18" charset="0"/>
                </a:rPr>
                <a:t>11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AutoShape 50"/>
            <p:cNvSpPr>
              <a:spLocks noChangeShapeType="1"/>
            </p:cNvSpPr>
            <p:nvPr/>
          </p:nvSpPr>
          <p:spPr bwMode="auto">
            <a:xfrm>
              <a:off x="2995" y="6714"/>
              <a:ext cx="1025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AutoShape 49"/>
            <p:cNvSpPr>
              <a:spLocks noChangeShapeType="1"/>
            </p:cNvSpPr>
            <p:nvPr/>
          </p:nvSpPr>
          <p:spPr bwMode="auto">
            <a:xfrm>
              <a:off x="2992" y="6714"/>
              <a:ext cx="1024" cy="62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0" name="AutoShape 48"/>
            <p:cNvSpPr>
              <a:spLocks noChangeShapeType="1"/>
            </p:cNvSpPr>
            <p:nvPr/>
          </p:nvSpPr>
          <p:spPr bwMode="auto">
            <a:xfrm>
              <a:off x="2992" y="6714"/>
              <a:ext cx="1024" cy="19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" name="AutoShape 47"/>
            <p:cNvSpPr>
              <a:spLocks noChangeShapeType="1"/>
            </p:cNvSpPr>
            <p:nvPr/>
          </p:nvSpPr>
          <p:spPr bwMode="auto">
            <a:xfrm flipV="1">
              <a:off x="2995" y="6714"/>
              <a:ext cx="1021" cy="629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2" name="AutoShape 46"/>
            <p:cNvSpPr>
              <a:spLocks noChangeShapeType="1"/>
            </p:cNvSpPr>
            <p:nvPr/>
          </p:nvSpPr>
          <p:spPr bwMode="auto">
            <a:xfrm>
              <a:off x="2995" y="7343"/>
              <a:ext cx="1025" cy="1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" name="AutoShape 45"/>
            <p:cNvSpPr>
              <a:spLocks noChangeShapeType="1"/>
            </p:cNvSpPr>
            <p:nvPr/>
          </p:nvSpPr>
          <p:spPr bwMode="auto">
            <a:xfrm>
              <a:off x="2995" y="7343"/>
              <a:ext cx="1021" cy="1281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" name="AutoShape 44"/>
            <p:cNvSpPr>
              <a:spLocks noChangeShapeType="1"/>
            </p:cNvSpPr>
            <p:nvPr/>
          </p:nvSpPr>
          <p:spPr bwMode="auto">
            <a:xfrm flipV="1">
              <a:off x="2998" y="6785"/>
              <a:ext cx="1022" cy="1190"/>
            </a:xfrm>
            <a:prstGeom prst="straightConnector1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5" name="AutoShape 43"/>
            <p:cNvSpPr>
              <a:spLocks noChangeShapeType="1"/>
            </p:cNvSpPr>
            <p:nvPr/>
          </p:nvSpPr>
          <p:spPr bwMode="auto">
            <a:xfrm flipV="1">
              <a:off x="2992" y="7343"/>
              <a:ext cx="1022" cy="632"/>
            </a:xfrm>
            <a:prstGeom prst="straightConnector1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6" name="AutoShape 42"/>
            <p:cNvSpPr>
              <a:spLocks noChangeShapeType="1"/>
            </p:cNvSpPr>
            <p:nvPr/>
          </p:nvSpPr>
          <p:spPr bwMode="auto">
            <a:xfrm>
              <a:off x="2998" y="7975"/>
              <a:ext cx="1025" cy="1"/>
            </a:xfrm>
            <a:prstGeom prst="straightConnector1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7" name="AutoShape 41"/>
            <p:cNvSpPr>
              <a:spLocks noChangeShapeType="1"/>
            </p:cNvSpPr>
            <p:nvPr/>
          </p:nvSpPr>
          <p:spPr bwMode="auto">
            <a:xfrm flipV="1">
              <a:off x="2998" y="6880"/>
              <a:ext cx="1025" cy="1744"/>
            </a:xfrm>
            <a:prstGeom prst="straightConnector1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8" name="AutoShape 40"/>
            <p:cNvSpPr>
              <a:spLocks noChangeShapeType="1"/>
            </p:cNvSpPr>
            <p:nvPr/>
          </p:nvSpPr>
          <p:spPr bwMode="auto">
            <a:xfrm flipV="1">
              <a:off x="2998" y="7416"/>
              <a:ext cx="1025" cy="1208"/>
            </a:xfrm>
            <a:prstGeom prst="straightConnector1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9" name="AutoShape 39"/>
            <p:cNvSpPr>
              <a:spLocks noChangeShapeType="1"/>
            </p:cNvSpPr>
            <p:nvPr/>
          </p:nvSpPr>
          <p:spPr bwMode="auto">
            <a:xfrm>
              <a:off x="2995" y="8624"/>
              <a:ext cx="1025" cy="1"/>
            </a:xfrm>
            <a:prstGeom prst="straightConnector1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0" name="AutoShape 38"/>
            <p:cNvSpPr>
              <a:spLocks noChangeShapeType="1"/>
            </p:cNvSpPr>
            <p:nvPr/>
          </p:nvSpPr>
          <p:spPr bwMode="auto">
            <a:xfrm>
              <a:off x="2992" y="7975"/>
              <a:ext cx="971" cy="587"/>
            </a:xfrm>
            <a:prstGeom prst="straightConnector1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aphicFrame>
        <p:nvGraphicFramePr>
          <p:cNvPr id="31" name="Таблица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36878103"/>
              </p:ext>
            </p:extLst>
          </p:nvPr>
        </p:nvGraphicFramePr>
        <p:xfrm>
          <a:off x="214282" y="3071810"/>
          <a:ext cx="7358115" cy="3283836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471623"/>
                <a:gridCol w="1471623"/>
                <a:gridCol w="1471623"/>
                <a:gridCol w="1471623"/>
                <a:gridCol w="1471623"/>
              </a:tblGrid>
              <a:tr h="593777">
                <a:tc rowSpan="2">
                  <a:txBody>
                    <a:bodyPr/>
                    <a:lstStyle/>
                    <a:p>
                      <a:pPr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</a:rPr>
                        <a:t>Пара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</a:rPr>
                        <a:t>Количество пар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4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500" dirty="0">
                          <a:effectLst/>
                        </a:rPr>
                        <a:t>x</a:t>
                      </a:r>
                      <a:r>
                        <a:rPr lang="ru-RU" sz="1500" baseline="-25000" dirty="0">
                          <a:effectLst/>
                        </a:rPr>
                        <a:t>1</a:t>
                      </a:r>
                      <a:r>
                        <a:rPr lang="ru-RU" sz="1500" dirty="0">
                          <a:effectLst/>
                        </a:rPr>
                        <a:t>,</a:t>
                      </a:r>
                      <a:r>
                        <a:rPr lang="ru-RU" sz="1500" baseline="-25000" dirty="0">
                          <a:effectLst/>
                        </a:rPr>
                        <a:t> </a:t>
                      </a:r>
                      <a:r>
                        <a:rPr lang="en-US" sz="1500" dirty="0">
                          <a:effectLst/>
                        </a:rPr>
                        <a:t>x</a:t>
                      </a:r>
                      <a:r>
                        <a:rPr lang="ru-RU" sz="1500" baseline="-25000" dirty="0">
                          <a:effectLst/>
                        </a:rPr>
                        <a:t>2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x</a:t>
                      </a:r>
                      <a:r>
                        <a:rPr lang="ru-RU" sz="1500" baseline="-25000" dirty="0" smtClean="0">
                          <a:effectLst/>
                        </a:rPr>
                        <a:t>3</a:t>
                      </a:r>
                      <a:r>
                        <a:rPr lang="ru-RU" sz="1500" dirty="0" smtClean="0">
                          <a:effectLst/>
                        </a:rPr>
                        <a:t>,</a:t>
                      </a:r>
                      <a:r>
                        <a:rPr lang="ru-RU" sz="1500" baseline="-25000" dirty="0" smtClean="0">
                          <a:effectLst/>
                        </a:rPr>
                        <a:t> </a:t>
                      </a:r>
                      <a:r>
                        <a:rPr lang="en-US" sz="1500" dirty="0" smtClean="0">
                          <a:effectLst/>
                        </a:rPr>
                        <a:t>x</a:t>
                      </a:r>
                      <a:r>
                        <a:rPr lang="ru-RU" sz="1500" baseline="-25000" dirty="0" smtClean="0">
                          <a:effectLst/>
                        </a:rPr>
                        <a:t>4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x</a:t>
                      </a:r>
                      <a:r>
                        <a:rPr lang="ru-RU" sz="1500" baseline="-25000" dirty="0" smtClean="0">
                          <a:effectLst/>
                        </a:rPr>
                        <a:t>5</a:t>
                      </a:r>
                      <a:r>
                        <a:rPr lang="ru-RU" sz="1500" dirty="0" smtClean="0">
                          <a:effectLst/>
                        </a:rPr>
                        <a:t>,</a:t>
                      </a:r>
                      <a:r>
                        <a:rPr lang="ru-RU" sz="1500" baseline="-25000" dirty="0" smtClean="0">
                          <a:effectLst/>
                        </a:rPr>
                        <a:t> </a:t>
                      </a:r>
                      <a:r>
                        <a:rPr lang="en-US" sz="1500" dirty="0" smtClean="0">
                          <a:effectLst/>
                        </a:rPr>
                        <a:t>x</a:t>
                      </a:r>
                      <a:r>
                        <a:rPr lang="ru-RU" sz="1500" baseline="-25000" dirty="0" smtClean="0">
                          <a:effectLst/>
                        </a:rPr>
                        <a:t>6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x</a:t>
                      </a:r>
                      <a:r>
                        <a:rPr lang="ru-RU" sz="1500" baseline="-25000" dirty="0" smtClean="0">
                          <a:effectLst/>
                        </a:rPr>
                        <a:t>7</a:t>
                      </a:r>
                      <a:r>
                        <a:rPr lang="ru-RU" sz="1500" dirty="0" smtClean="0">
                          <a:effectLst/>
                        </a:rPr>
                        <a:t>,</a:t>
                      </a:r>
                      <a:r>
                        <a:rPr lang="ru-RU" sz="1500" baseline="-25000" dirty="0" smtClean="0">
                          <a:effectLst/>
                        </a:rPr>
                        <a:t> </a:t>
                      </a:r>
                      <a:r>
                        <a:rPr lang="en-US" sz="1500" dirty="0" smtClean="0">
                          <a:effectLst/>
                        </a:rPr>
                        <a:t>x</a:t>
                      </a:r>
                      <a:r>
                        <a:rPr lang="ru-RU" sz="1500" baseline="-25000" dirty="0" smtClean="0">
                          <a:effectLst/>
                        </a:rPr>
                        <a:t>8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593777">
                <a:tc>
                  <a:txBody>
                    <a:bodyPr/>
                    <a:lstStyle/>
                    <a:p>
                      <a:pPr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dirty="0">
                          <a:effectLst/>
                        </a:rPr>
                        <a:t>00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68580" marR="68580" marT="0" marB="0" anchor="ctr"/>
                </a:tc>
              </a:tr>
              <a:tr h="575251">
                <a:tc>
                  <a:txBody>
                    <a:bodyPr/>
                    <a:lstStyle/>
                    <a:p>
                      <a:pPr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>
                          <a:effectLst/>
                        </a:rPr>
                        <a:t>01</a:t>
                      </a:r>
                      <a:endParaRPr lang="ru-RU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68580" marR="68580" marT="0" marB="0" anchor="ctr"/>
                </a:tc>
              </a:tr>
              <a:tr h="593777">
                <a:tc>
                  <a:txBody>
                    <a:bodyPr/>
                    <a:lstStyle/>
                    <a:p>
                      <a:pPr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>
                          <a:effectLst/>
                        </a:rPr>
                        <a:t>10</a:t>
                      </a:r>
                      <a:endParaRPr lang="ru-RU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68580" marR="68580" marT="0" marB="0" anchor="ctr"/>
                </a:tc>
              </a:tr>
              <a:tr h="593777">
                <a:tc>
                  <a:txBody>
                    <a:bodyPr/>
                    <a:lstStyle/>
                    <a:p>
                      <a:pPr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>
                          <a:effectLst/>
                        </a:rPr>
                        <a:t>11</a:t>
                      </a:r>
                      <a:endParaRPr lang="ru-RU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pSp>
        <p:nvGrpSpPr>
          <p:cNvPr id="32" name="Группа 31"/>
          <p:cNvGrpSpPr/>
          <p:nvPr/>
        </p:nvGrpSpPr>
        <p:grpSpPr>
          <a:xfrm>
            <a:off x="1997382" y="4000504"/>
            <a:ext cx="360040" cy="2228123"/>
            <a:chOff x="2185965" y="3793165"/>
            <a:chExt cx="360040" cy="2228123"/>
          </a:xfrm>
        </p:grpSpPr>
        <p:sp>
          <p:nvSpPr>
            <p:cNvPr id="33" name="TextBox 32"/>
            <p:cNvSpPr txBox="1"/>
            <p:nvPr/>
          </p:nvSpPr>
          <p:spPr>
            <a:xfrm>
              <a:off x="2185965" y="4361466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</a:rPr>
                <a:t>1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185965" y="5498068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</a:rPr>
                <a:t>1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185965" y="4929767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</a:rPr>
                <a:t>1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185965" y="3793165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</a:rPr>
                <a:t>1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37" name="Группа 36"/>
          <p:cNvGrpSpPr/>
          <p:nvPr/>
        </p:nvGrpSpPr>
        <p:grpSpPr>
          <a:xfrm>
            <a:off x="3714744" y="4071942"/>
            <a:ext cx="360040" cy="2228123"/>
            <a:chOff x="2185965" y="3793165"/>
            <a:chExt cx="360040" cy="2228123"/>
          </a:xfrm>
        </p:grpSpPr>
        <p:sp>
          <p:nvSpPr>
            <p:cNvPr id="38" name="TextBox 37"/>
            <p:cNvSpPr txBox="1"/>
            <p:nvPr/>
          </p:nvSpPr>
          <p:spPr>
            <a:xfrm>
              <a:off x="2185965" y="4361466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</a:rPr>
                <a:t>4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185965" y="5498068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</a:rPr>
                <a:t>4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185965" y="4929767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</a:rPr>
                <a:t>1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185965" y="3793165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</a:rPr>
                <a:t>4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2" name="Группа 41"/>
          <p:cNvGrpSpPr/>
          <p:nvPr/>
        </p:nvGrpSpPr>
        <p:grpSpPr>
          <a:xfrm>
            <a:off x="5214942" y="4071942"/>
            <a:ext cx="714380" cy="2228123"/>
            <a:chOff x="2185965" y="3793165"/>
            <a:chExt cx="714380" cy="2228123"/>
          </a:xfrm>
        </p:grpSpPr>
        <p:sp>
          <p:nvSpPr>
            <p:cNvPr id="43" name="TextBox 42"/>
            <p:cNvSpPr txBox="1"/>
            <p:nvPr/>
          </p:nvSpPr>
          <p:spPr>
            <a:xfrm>
              <a:off x="2185965" y="4361466"/>
              <a:ext cx="7143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</a:rPr>
                <a:t>13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185965" y="5498068"/>
              <a:ext cx="7143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</a:rPr>
                <a:t>13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185965" y="4929767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</a:rPr>
                <a:t>1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2185965" y="3793165"/>
              <a:ext cx="64294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</a:rPr>
                <a:t>13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7" name="Группа 46"/>
          <p:cNvGrpSpPr/>
          <p:nvPr/>
        </p:nvGrpSpPr>
        <p:grpSpPr>
          <a:xfrm>
            <a:off x="6715140" y="4071942"/>
            <a:ext cx="714380" cy="2228123"/>
            <a:chOff x="2185965" y="3793165"/>
            <a:chExt cx="714380" cy="2228123"/>
          </a:xfrm>
        </p:grpSpPr>
        <p:sp>
          <p:nvSpPr>
            <p:cNvPr id="48" name="TextBox 47"/>
            <p:cNvSpPr txBox="1"/>
            <p:nvPr/>
          </p:nvSpPr>
          <p:spPr>
            <a:xfrm>
              <a:off x="2185965" y="4361466"/>
              <a:ext cx="57150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</a:rPr>
                <a:t>40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185965" y="5498068"/>
              <a:ext cx="71438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</a:rPr>
                <a:t>40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185965" y="4929767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</a:rPr>
                <a:t>1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185965" y="3793165"/>
              <a:ext cx="64294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</a:rPr>
                <a:t>40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</p:grpSp>
      <p:cxnSp>
        <p:nvCxnSpPr>
          <p:cNvPr id="57" name="Прямая соединительная линия 56"/>
          <p:cNvCxnSpPr/>
          <p:nvPr/>
        </p:nvCxnSpPr>
        <p:spPr>
          <a:xfrm flipV="1">
            <a:off x="6858016" y="6072206"/>
            <a:ext cx="1080120" cy="477634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 rot="20206832">
            <a:off x="7360104" y="6211497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121</a:t>
            </a:r>
            <a:endParaRPr lang="ru-RU" sz="2800" dirty="0">
              <a:solidFill>
                <a:srgbClr val="002060"/>
              </a:solidFill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3786182" y="357166"/>
            <a:ext cx="39290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(</a:t>
            </a:r>
            <a:r>
              <a:rPr lang="en-US" sz="2400" dirty="0" smtClean="0"/>
              <a:t>x</a:t>
            </a:r>
            <a:r>
              <a:rPr lang="ru-RU" sz="2400" baseline="-25000" dirty="0" smtClean="0"/>
              <a:t>1</a:t>
            </a:r>
            <a:r>
              <a:rPr lang="ru-RU" sz="2400" dirty="0" smtClean="0"/>
              <a:t> </a:t>
            </a:r>
            <a:r>
              <a:rPr lang="ru-RU" sz="2400" dirty="0" smtClean="0">
                <a:sym typeface="Symbol"/>
              </a:rPr>
              <a:t></a:t>
            </a:r>
            <a:r>
              <a:rPr lang="ru-RU" sz="2400" dirty="0" smtClean="0"/>
              <a:t> </a:t>
            </a:r>
            <a:r>
              <a:rPr lang="en-US" sz="2400" dirty="0" smtClean="0"/>
              <a:t>x</a:t>
            </a:r>
            <a:r>
              <a:rPr lang="ru-RU" sz="2400" baseline="-25000" dirty="0" smtClean="0"/>
              <a:t>2</a:t>
            </a:r>
            <a:r>
              <a:rPr lang="ru-RU" sz="2400" dirty="0" smtClean="0"/>
              <a:t>) </a:t>
            </a:r>
            <a:r>
              <a:rPr lang="ru-RU" sz="2400" dirty="0" smtClean="0">
                <a:sym typeface="Symbol"/>
              </a:rPr>
              <a:t></a:t>
            </a:r>
            <a:r>
              <a:rPr lang="ru-RU" sz="2400" dirty="0" smtClean="0"/>
              <a:t> (</a:t>
            </a:r>
            <a:r>
              <a:rPr lang="en-US" sz="2400" dirty="0" smtClean="0"/>
              <a:t>x</a:t>
            </a:r>
            <a:r>
              <a:rPr lang="ru-RU" sz="2400" baseline="-25000" dirty="0" smtClean="0"/>
              <a:t>3</a:t>
            </a:r>
            <a:r>
              <a:rPr lang="ru-RU" sz="2400" dirty="0" smtClean="0"/>
              <a:t> </a:t>
            </a:r>
            <a:r>
              <a:rPr lang="ru-RU" sz="2400" dirty="0" smtClean="0">
                <a:sym typeface="Symbol"/>
              </a:rPr>
              <a:t></a:t>
            </a:r>
            <a:r>
              <a:rPr lang="ru-RU" sz="2400" dirty="0" smtClean="0"/>
              <a:t> </a:t>
            </a:r>
            <a:r>
              <a:rPr lang="en-US" sz="2400" dirty="0" smtClean="0"/>
              <a:t>x</a:t>
            </a:r>
            <a:r>
              <a:rPr lang="ru-RU" sz="2400" baseline="-25000" dirty="0" smtClean="0"/>
              <a:t>4</a:t>
            </a:r>
            <a:r>
              <a:rPr lang="ru-RU" sz="2400" dirty="0" smtClean="0"/>
              <a:t>) = 1</a:t>
            </a:r>
          </a:p>
          <a:p>
            <a:r>
              <a:rPr lang="ru-RU" sz="2400" dirty="0" smtClean="0"/>
              <a:t>(</a:t>
            </a:r>
            <a:r>
              <a:rPr lang="en-US" sz="2400" dirty="0" smtClean="0"/>
              <a:t>x</a:t>
            </a:r>
            <a:r>
              <a:rPr lang="ru-RU" sz="2400" baseline="-25000" dirty="0" smtClean="0"/>
              <a:t>3</a:t>
            </a:r>
            <a:r>
              <a:rPr lang="ru-RU" sz="2400" dirty="0" smtClean="0"/>
              <a:t> </a:t>
            </a:r>
            <a:r>
              <a:rPr lang="ru-RU" sz="2400" dirty="0" smtClean="0">
                <a:sym typeface="Symbol"/>
              </a:rPr>
              <a:t></a:t>
            </a:r>
            <a:r>
              <a:rPr lang="ru-RU" sz="2400" dirty="0" smtClean="0"/>
              <a:t> </a:t>
            </a:r>
            <a:r>
              <a:rPr lang="en-US" sz="2400" dirty="0" smtClean="0"/>
              <a:t>x</a:t>
            </a:r>
            <a:r>
              <a:rPr lang="ru-RU" sz="2400" baseline="-25000" dirty="0" smtClean="0"/>
              <a:t>4</a:t>
            </a:r>
            <a:r>
              <a:rPr lang="ru-RU" sz="2400" dirty="0" smtClean="0"/>
              <a:t>) </a:t>
            </a:r>
            <a:r>
              <a:rPr lang="ru-RU" sz="2400" dirty="0" smtClean="0">
                <a:sym typeface="Symbol"/>
              </a:rPr>
              <a:t></a:t>
            </a:r>
            <a:r>
              <a:rPr lang="ru-RU" sz="2400" dirty="0" smtClean="0"/>
              <a:t> (</a:t>
            </a:r>
            <a:r>
              <a:rPr lang="en-US" sz="2400" dirty="0" smtClean="0"/>
              <a:t>x</a:t>
            </a:r>
            <a:r>
              <a:rPr lang="ru-RU" sz="2400" baseline="-25000" dirty="0" smtClean="0"/>
              <a:t>5</a:t>
            </a:r>
            <a:r>
              <a:rPr lang="ru-RU" sz="2400" dirty="0" smtClean="0"/>
              <a:t> </a:t>
            </a:r>
            <a:r>
              <a:rPr lang="ru-RU" sz="2400" dirty="0" smtClean="0">
                <a:sym typeface="Symbol"/>
              </a:rPr>
              <a:t></a:t>
            </a:r>
            <a:r>
              <a:rPr lang="ru-RU" sz="2400" dirty="0" smtClean="0"/>
              <a:t> </a:t>
            </a:r>
            <a:r>
              <a:rPr lang="en-US" sz="2400" dirty="0" smtClean="0"/>
              <a:t>x</a:t>
            </a:r>
            <a:r>
              <a:rPr lang="ru-RU" sz="2400" baseline="-25000" dirty="0" smtClean="0"/>
              <a:t>6</a:t>
            </a:r>
            <a:r>
              <a:rPr lang="ru-RU" sz="2400" dirty="0" smtClean="0"/>
              <a:t>) = 1</a:t>
            </a:r>
          </a:p>
          <a:p>
            <a:r>
              <a:rPr lang="ru-RU" sz="2400" dirty="0" smtClean="0"/>
              <a:t>(</a:t>
            </a:r>
            <a:r>
              <a:rPr lang="en-US" sz="2400" dirty="0" smtClean="0"/>
              <a:t>x</a:t>
            </a:r>
            <a:r>
              <a:rPr lang="ru-RU" sz="2400" baseline="-25000" dirty="0" smtClean="0"/>
              <a:t>5</a:t>
            </a:r>
            <a:r>
              <a:rPr lang="ru-RU" sz="2400" dirty="0" smtClean="0"/>
              <a:t> </a:t>
            </a:r>
            <a:r>
              <a:rPr lang="ru-RU" sz="2400" dirty="0" smtClean="0">
                <a:sym typeface="Symbol"/>
              </a:rPr>
              <a:t></a:t>
            </a:r>
            <a:r>
              <a:rPr lang="ru-RU" sz="2400" dirty="0" smtClean="0"/>
              <a:t> </a:t>
            </a:r>
            <a:r>
              <a:rPr lang="en-US" sz="2400" dirty="0" smtClean="0"/>
              <a:t>x</a:t>
            </a:r>
            <a:r>
              <a:rPr lang="ru-RU" sz="2400" baseline="-25000" dirty="0" smtClean="0"/>
              <a:t>6</a:t>
            </a:r>
            <a:r>
              <a:rPr lang="ru-RU" sz="2400" dirty="0" smtClean="0"/>
              <a:t>) </a:t>
            </a:r>
            <a:r>
              <a:rPr lang="ru-RU" sz="2400" dirty="0" smtClean="0">
                <a:sym typeface="Symbol"/>
              </a:rPr>
              <a:t></a:t>
            </a:r>
            <a:r>
              <a:rPr lang="ru-RU" sz="2400" dirty="0" smtClean="0"/>
              <a:t> (</a:t>
            </a:r>
            <a:r>
              <a:rPr lang="en-US" sz="2400" dirty="0" smtClean="0"/>
              <a:t>x</a:t>
            </a:r>
            <a:r>
              <a:rPr lang="ru-RU" sz="2400" baseline="-25000" dirty="0" smtClean="0"/>
              <a:t>7</a:t>
            </a:r>
            <a:r>
              <a:rPr lang="ru-RU" sz="2400" dirty="0" smtClean="0"/>
              <a:t> </a:t>
            </a:r>
            <a:r>
              <a:rPr lang="ru-RU" sz="2400" dirty="0" smtClean="0">
                <a:sym typeface="Symbol"/>
              </a:rPr>
              <a:t></a:t>
            </a:r>
            <a:r>
              <a:rPr lang="ru-RU" sz="2400" dirty="0" smtClean="0"/>
              <a:t> </a:t>
            </a:r>
            <a:r>
              <a:rPr lang="en-US" sz="2400" dirty="0" smtClean="0"/>
              <a:t>x</a:t>
            </a:r>
            <a:r>
              <a:rPr lang="ru-RU" sz="2400" baseline="-25000" dirty="0" smtClean="0"/>
              <a:t>8</a:t>
            </a:r>
            <a:r>
              <a:rPr lang="ru-RU" sz="2400" dirty="0" smtClean="0"/>
              <a:t>) = 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0" y="0"/>
            <a:ext cx="8429652" cy="2246769"/>
          </a:xfrm>
          <a:prstGeom prst="rect">
            <a:avLst/>
          </a:prstGeom>
          <a:solidFill>
            <a:srgbClr val="E6E6E6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Сколько различных решений имеет система логических уравнений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(x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1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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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(x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1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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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3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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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1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 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y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1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)  = 1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(x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 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3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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(x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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3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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4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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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 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y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)  = 1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…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(x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6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 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7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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(x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6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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7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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8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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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6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 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y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6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)  = 1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(x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7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 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8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)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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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7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 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y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7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)  = 1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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x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8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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y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8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  = 1</a:t>
            </a:r>
          </a:p>
        </p:txBody>
      </p:sp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85720" y="2786058"/>
            <a:ext cx="8092905" cy="2786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7" name="Picture 5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33350" cy="190500"/>
          </a:xfrm>
          <a:prstGeom prst="rect">
            <a:avLst/>
          </a:prstGeom>
          <a:noFill/>
        </p:spPr>
      </p:pic>
      <p:pic>
        <p:nvPicPr>
          <p:cNvPr id="28676" name="Picture 4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33350" cy="190500"/>
          </a:xfrm>
          <a:prstGeom prst="rect">
            <a:avLst/>
          </a:prstGeom>
          <a:noFill/>
        </p:spPr>
      </p:pic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33350" cy="190500"/>
          </a:xfrm>
          <a:prstGeom prst="rect">
            <a:avLst/>
          </a:prstGeom>
          <a:noFill/>
        </p:spPr>
      </p:pic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33350" cy="190500"/>
          </a:xfrm>
          <a:prstGeom prst="rect">
            <a:avLst/>
          </a:prstGeom>
          <a:noFill/>
        </p:spPr>
      </p:pic>
      <p:pic>
        <p:nvPicPr>
          <p:cNvPr id="28673" name="Рисунок 1136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072066" y="2143116"/>
            <a:ext cx="2780630" cy="2905136"/>
          </a:xfrm>
          <a:prstGeom prst="rect">
            <a:avLst/>
          </a:prstGeom>
          <a:noFill/>
        </p:spPr>
      </p:pic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71472" y="2000240"/>
          <a:ext cx="3814148" cy="3771544"/>
        </p:xfrm>
        <a:graphic>
          <a:graphicData uri="http://schemas.openxmlformats.org/drawingml/2006/table">
            <a:tbl>
              <a:tblPr/>
              <a:tblGrid>
                <a:gridCol w="953537"/>
                <a:gridCol w="953537"/>
                <a:gridCol w="953537"/>
                <a:gridCol w="953537"/>
              </a:tblGrid>
              <a:tr h="4714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latin typeface="Calibri"/>
                          <a:ea typeface="Times New Roman"/>
                          <a:cs typeface="Times New Roman"/>
                        </a:rPr>
                        <a:t>х1</a:t>
                      </a:r>
                      <a:endParaRPr lang="ru-RU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latin typeface="Calibri"/>
                          <a:ea typeface="Times New Roman"/>
                          <a:cs typeface="Times New Roman"/>
                        </a:rPr>
                        <a:t>х2</a:t>
                      </a:r>
                      <a:endParaRPr lang="ru-RU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latin typeface="Calibri"/>
                          <a:ea typeface="Times New Roman"/>
                          <a:cs typeface="Times New Roman"/>
                        </a:rPr>
                        <a:t>х3</a:t>
                      </a:r>
                      <a:endParaRPr lang="ru-RU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800" b="1" dirty="0" smtClean="0">
                          <a:latin typeface="Calibri"/>
                          <a:ea typeface="Times New Roman"/>
                          <a:cs typeface="Times New Roman"/>
                        </a:rPr>
                        <a:t>y1</a:t>
                      </a:r>
                      <a:endParaRPr lang="ru-RU" sz="2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443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4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4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4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443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4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144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800" b="1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8681" name="Picture 9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33350" cy="190500"/>
          </a:xfrm>
          <a:prstGeom prst="rect">
            <a:avLst/>
          </a:prstGeom>
          <a:noFill/>
        </p:spPr>
      </p:pic>
      <p:pic>
        <p:nvPicPr>
          <p:cNvPr id="28680" name="Picture 8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33350" cy="190500"/>
          </a:xfrm>
          <a:prstGeom prst="rect">
            <a:avLst/>
          </a:prstGeom>
          <a:noFill/>
        </p:spPr>
      </p:pic>
      <p:pic>
        <p:nvPicPr>
          <p:cNvPr id="28679" name="Picture 7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33350" cy="190500"/>
          </a:xfrm>
          <a:prstGeom prst="rect">
            <a:avLst/>
          </a:prstGeom>
          <a:noFill/>
        </p:spPr>
      </p:pic>
      <p:pic>
        <p:nvPicPr>
          <p:cNvPr id="28678" name="Picture 6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33350" cy="190500"/>
          </a:xfrm>
          <a:prstGeom prst="rect">
            <a:avLst/>
          </a:prstGeom>
          <a:noFill/>
        </p:spPr>
      </p:pic>
      <p:pic>
        <p:nvPicPr>
          <p:cNvPr id="28682" name="Picture 1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42910" y="500042"/>
            <a:ext cx="5857916" cy="642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6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500042"/>
            <a:ext cx="6642386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785786" y="1928802"/>
          <a:ext cx="2643206" cy="3143273"/>
        </p:xfrm>
        <a:graphic>
          <a:graphicData uri="http://schemas.openxmlformats.org/drawingml/2006/table">
            <a:tbl>
              <a:tblPr/>
              <a:tblGrid>
                <a:gridCol w="661593"/>
                <a:gridCol w="661593"/>
                <a:gridCol w="661593"/>
                <a:gridCol w="658427"/>
              </a:tblGrid>
              <a:tr h="5720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x7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x8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y7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Calibri"/>
                          <a:ea typeface="Times New Roman"/>
                          <a:cs typeface="Times New Roman"/>
                        </a:rPr>
                        <a:t>y8</a:t>
                      </a:r>
                      <a:endParaRPr lang="ru-RU" sz="18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2002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1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720"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1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91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9702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33350" cy="190500"/>
          </a:xfrm>
          <a:prstGeom prst="rect">
            <a:avLst/>
          </a:prstGeom>
          <a:noFill/>
        </p:spPr>
      </p:pic>
      <p:pic>
        <p:nvPicPr>
          <p:cNvPr id="29701" name="Picture 5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33350" cy="190500"/>
          </a:xfrm>
          <a:prstGeom prst="rect">
            <a:avLst/>
          </a:prstGeom>
          <a:noFill/>
        </p:spPr>
      </p:pic>
      <p:pic>
        <p:nvPicPr>
          <p:cNvPr id="29700" name="Picture 4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42875" cy="190500"/>
          </a:xfrm>
          <a:prstGeom prst="rect">
            <a:avLst/>
          </a:prstGeom>
          <a:noFill/>
        </p:spPr>
      </p:pic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0"/>
            <a:ext cx="142875" cy="190500"/>
          </a:xfrm>
          <a:prstGeom prst="rect">
            <a:avLst/>
          </a:prstGeom>
          <a:noFill/>
        </p:spPr>
      </p:pic>
      <p:pic>
        <p:nvPicPr>
          <p:cNvPr id="8" name="Рисунок 7"/>
          <p:cNvPicPr/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929058" y="2000240"/>
            <a:ext cx="2643206" cy="28575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136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428604"/>
            <a:ext cx="2188044" cy="2286016"/>
          </a:xfrm>
          <a:prstGeom prst="rect">
            <a:avLst/>
          </a:prstGeom>
          <a:noFill/>
        </p:spPr>
      </p:pic>
      <p:pic>
        <p:nvPicPr>
          <p:cNvPr id="3" name="Рисунок 2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0430" y="428604"/>
            <a:ext cx="2214578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0034" y="3143248"/>
          <a:ext cx="7358112" cy="2680716"/>
        </p:xfrm>
        <a:graphic>
          <a:graphicData uri="http://schemas.openxmlformats.org/drawingml/2006/table">
            <a:tbl>
              <a:tblPr/>
              <a:tblGrid>
                <a:gridCol w="817568"/>
                <a:gridCol w="817568"/>
                <a:gridCol w="817568"/>
                <a:gridCol w="817568"/>
                <a:gridCol w="817568"/>
                <a:gridCol w="817568"/>
                <a:gridCol w="817568"/>
                <a:gridCol w="817568"/>
                <a:gridCol w="817568"/>
              </a:tblGrid>
              <a:tr h="6327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7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Уравнения 1-6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Уравнение 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63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Пара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2000" b="1" i="1" baseline="-25000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r>
                        <a:rPr lang="ru-RU" sz="2000" b="1" i="1">
                          <a:latin typeface="Calibri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2000" b="1" i="1"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2000" b="1" i="1" baseline="-250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2000" b="1" i="1" baseline="-25000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  <a:r>
                        <a:rPr lang="ru-RU" sz="2000" b="1" i="1">
                          <a:latin typeface="Calibri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2000" b="1" i="1"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2000" b="1" i="1" baseline="-250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2000" b="1" i="1" baseline="-25000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  <a:r>
                        <a:rPr lang="ru-RU" sz="2000" b="1" i="1">
                          <a:latin typeface="Calibri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2000" b="1" i="1"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2000" b="1" i="1" baseline="-250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2000" b="1" i="1" baseline="-25000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  <a:r>
                        <a:rPr lang="ru-RU" sz="2000" b="1" i="1">
                          <a:latin typeface="Calibri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2000" b="1" i="1"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2000" b="1" i="1" baseline="-250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2000" b="1" i="1" baseline="-25000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  <a:r>
                        <a:rPr lang="ru-RU" sz="2000" b="1" i="1">
                          <a:latin typeface="Calibri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2000" b="1" i="1"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2000" b="1" i="1" baseline="-250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2000" b="1" i="1" baseline="-25000">
                          <a:latin typeface="Calibri"/>
                          <a:ea typeface="Times New Roman"/>
                          <a:cs typeface="Times New Roman"/>
                        </a:rPr>
                        <a:t>6</a:t>
                      </a:r>
                      <a:r>
                        <a:rPr lang="ru-RU" sz="2000" b="1" i="1">
                          <a:latin typeface="Calibri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2000" b="1" i="1"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2000" b="1" i="1" baseline="-2500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2000" b="1" i="1" baseline="-2500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2000" b="1" i="1">
                          <a:latin typeface="Calibri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2000" b="1" i="1">
                          <a:latin typeface="Calibri"/>
                          <a:ea typeface="Times New Roman"/>
                          <a:cs typeface="Times New Roman"/>
                        </a:rPr>
                        <a:t>x</a:t>
                      </a:r>
                      <a:r>
                        <a:rPr lang="ru-RU" sz="2000" b="1" i="1" baseline="-2500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i="1">
                          <a:latin typeface="Calibri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en-US" sz="2000" b="1" i="1" baseline="-25000">
                          <a:latin typeface="Calibri"/>
                          <a:ea typeface="Times New Roman"/>
                          <a:cs typeface="Times New Roman"/>
                        </a:rPr>
                        <a:t>7</a:t>
                      </a:r>
                      <a:r>
                        <a:rPr lang="ru-RU" sz="2000" b="1" i="1">
                          <a:latin typeface="Calibri"/>
                          <a:ea typeface="Times New Roman"/>
                          <a:cs typeface="Times New Roman"/>
                        </a:rPr>
                        <a:t>,</a:t>
                      </a:r>
                      <a:r>
                        <a:rPr lang="en-US" sz="2000" b="1" i="1">
                          <a:latin typeface="Calibri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lang="en-US" sz="2000" b="1" i="1" baseline="-25000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63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00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  <a:endParaRPr lang="ru-RU" sz="20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63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63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636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21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Calibri"/>
                          <a:ea typeface="Times New Roman"/>
                          <a:cs typeface="Times New Roman"/>
                        </a:rPr>
                        <a:t>29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Calibri"/>
                          <a:ea typeface="Times New Roman"/>
                          <a:cs typeface="Times New Roman"/>
                        </a:rPr>
                        <a:t>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cxnSp>
        <p:nvCxnSpPr>
          <p:cNvPr id="5" name="Прямая соединительная линия 4"/>
          <p:cNvCxnSpPr/>
          <p:nvPr/>
        </p:nvCxnSpPr>
        <p:spPr>
          <a:xfrm flipV="1">
            <a:off x="7143768" y="5643578"/>
            <a:ext cx="1080120" cy="477634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 rot="20206832">
            <a:off x="7737227" y="5782869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2060"/>
                </a:solidFill>
              </a:rPr>
              <a:t>61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ChangeArrowheads="1"/>
          </p:cNvSpPr>
          <p:nvPr/>
        </p:nvSpPr>
        <p:spPr bwMode="auto">
          <a:xfrm>
            <a:off x="285720" y="357166"/>
            <a:ext cx="4071966" cy="1323439"/>
          </a:xfrm>
          <a:prstGeom prst="rect">
            <a:avLst/>
          </a:prstGeom>
          <a:solidFill>
            <a:srgbClr val="D9D9D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(x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1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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y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1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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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 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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y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(x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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y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2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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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3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 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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y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3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)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...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(x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5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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y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5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)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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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x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6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 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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</a:rPr>
              <a:t>y</a:t>
            </a:r>
            <a:r>
              <a:rPr kumimoji="0" lang="en-US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6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Calibri" pitchFamily="34" charset="0"/>
                <a:cs typeface="Courier New" pitchFamily="49" charset="0"/>
                <a:sym typeface="Symbol" pitchFamily="18" charset="2"/>
              </a:rPr>
              <a:t>)</a:t>
            </a:r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285720" y="2214554"/>
            <a:ext cx="407196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z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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z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) 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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z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3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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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z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4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z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3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 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z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4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) 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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z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5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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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z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6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)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...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z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9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 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z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10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) 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(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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z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11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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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</a:rPr>
              <a:t>z</a:t>
            </a:r>
            <a:r>
              <a:rPr kumimoji="0" lang="ru-RU" sz="2000" b="1" i="0" u="none" strike="noStrike" cap="none" normalizeH="0" baseline="-3000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12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7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7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7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7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57158" y="357166"/>
            <a:ext cx="32223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(</a:t>
            </a:r>
            <a:r>
              <a:rPr lang="en-US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z</a:t>
            </a:r>
            <a:r>
              <a:rPr lang="ru-RU" b="1" baseline="-30000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1</a:t>
            </a:r>
            <a:r>
              <a:rPr lang="ru-RU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ru-RU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</a:t>
            </a:r>
            <a:r>
              <a:rPr lang="ru-RU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z</a:t>
            </a:r>
            <a:r>
              <a:rPr lang="ru-RU" b="1" baseline="-30000" dirty="0" smtClean="0"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2</a:t>
            </a:r>
            <a:r>
              <a:rPr lang="ru-RU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) </a:t>
            </a:r>
            <a:r>
              <a:rPr lang="ru-RU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(</a:t>
            </a:r>
            <a:r>
              <a:rPr lang="en-US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</a:t>
            </a:r>
            <a:r>
              <a:rPr lang="en-US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z</a:t>
            </a:r>
            <a:r>
              <a:rPr lang="ru-RU" b="1" baseline="-30000" dirty="0" smtClean="0"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3</a:t>
            </a:r>
            <a:r>
              <a:rPr lang="ru-RU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 </a:t>
            </a:r>
            <a:r>
              <a:rPr lang="en-US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</a:t>
            </a:r>
            <a:r>
              <a:rPr lang="en-US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</a:t>
            </a:r>
            <a:r>
              <a:rPr lang="en-US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</a:rPr>
              <a:t>z</a:t>
            </a:r>
            <a:r>
              <a:rPr lang="ru-RU" b="1" baseline="-30000" dirty="0" smtClean="0"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4</a:t>
            </a:r>
            <a:r>
              <a:rPr lang="ru-RU" b="1" dirty="0" smtClean="0">
                <a:latin typeface="Courier New" pitchFamily="49" charset="0"/>
                <a:ea typeface="Times New Roman" pitchFamily="18" charset="0"/>
                <a:cs typeface="Courier New" pitchFamily="49" charset="0"/>
                <a:sym typeface="Symbol" pitchFamily="18" charset="2"/>
              </a:rPr>
              <a:t>)</a:t>
            </a:r>
            <a:endParaRPr lang="ru-RU" dirty="0"/>
          </a:p>
        </p:txBody>
      </p:sp>
      <p:graphicFrame>
        <p:nvGraphicFramePr>
          <p:cNvPr id="21" name="Объект 5"/>
          <p:cNvGraphicFramePr>
            <a:graphicFrameLocks/>
          </p:cNvGraphicFramePr>
          <p:nvPr>
            <p:extLst>
              <p:ext uri="{D42A27DB-BD31-4B8C-83A1-F6EECF244321}">
                <p14:modId xmlns="" xmlns:p14="http://schemas.microsoft.com/office/powerpoint/2010/main" val="1398278540"/>
              </p:ext>
            </p:extLst>
          </p:nvPr>
        </p:nvGraphicFramePr>
        <p:xfrm>
          <a:off x="4357686" y="142852"/>
          <a:ext cx="4214844" cy="6694923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053711"/>
                <a:gridCol w="1053711"/>
                <a:gridCol w="1053711"/>
                <a:gridCol w="1053711"/>
              </a:tblGrid>
              <a:tr h="393819"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</a:rPr>
                        <a:t>x</a:t>
                      </a:r>
                      <a:r>
                        <a:rPr lang="ru-RU" sz="1800" b="1" baseline="-25000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</a:rPr>
                        <a:t>x</a:t>
                      </a:r>
                      <a:r>
                        <a:rPr lang="ru-RU" sz="1800" b="1" baseline="-25000" dirty="0">
                          <a:effectLst/>
                        </a:rPr>
                        <a:t>2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>
                          <a:effectLst/>
                        </a:rPr>
                        <a:t>x</a:t>
                      </a:r>
                      <a:r>
                        <a:rPr lang="ru-RU" sz="1800" b="1" baseline="-25000" dirty="0">
                          <a:effectLst/>
                        </a:rPr>
                        <a:t>3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2095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effectLst/>
                        </a:rPr>
                        <a:t>x</a:t>
                      </a:r>
                      <a:r>
                        <a:rPr lang="ru-RU" sz="1800" b="1" baseline="-25000" dirty="0" smtClean="0">
                          <a:effectLst/>
                        </a:rPr>
                        <a:t>4</a:t>
                      </a:r>
                      <a:endParaRPr lang="ru-RU" sz="1800" b="1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19">
                <a:tc rowSpan="8"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</a:rPr>
                        <a:t>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</a:rPr>
                        <a:t>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</a:rPr>
                        <a:t>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</a:rPr>
                        <a:t>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19">
                <a:tc rowSpan="8"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</a:rPr>
                        <a:t>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</a:rPr>
                        <a:t>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>
                          <a:effectLst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38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095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" name="Прямоугольник 21"/>
          <p:cNvSpPr/>
          <p:nvPr/>
        </p:nvSpPr>
        <p:spPr>
          <a:xfrm>
            <a:off x="7500958" y="571480"/>
            <a:ext cx="1080000" cy="36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Прямоугольник 24"/>
          <p:cNvSpPr/>
          <p:nvPr/>
        </p:nvSpPr>
        <p:spPr>
          <a:xfrm>
            <a:off x="7500958" y="928670"/>
            <a:ext cx="1071570" cy="42862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500958" y="1357298"/>
            <a:ext cx="1080000" cy="36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Прямоугольник 26"/>
          <p:cNvSpPr/>
          <p:nvPr/>
        </p:nvSpPr>
        <p:spPr>
          <a:xfrm>
            <a:off x="7500958" y="2071678"/>
            <a:ext cx="1071570" cy="43143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7500958" y="2500306"/>
            <a:ext cx="1080000" cy="36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7500958" y="2857496"/>
            <a:ext cx="1080000" cy="43143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Прямоугольник 29"/>
          <p:cNvSpPr/>
          <p:nvPr/>
        </p:nvSpPr>
        <p:spPr>
          <a:xfrm>
            <a:off x="7500958" y="3714752"/>
            <a:ext cx="1071570" cy="43143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Прямоугольник 30"/>
          <p:cNvSpPr/>
          <p:nvPr/>
        </p:nvSpPr>
        <p:spPr>
          <a:xfrm>
            <a:off x="7500958" y="4143380"/>
            <a:ext cx="1080000" cy="360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7500958" y="4500570"/>
            <a:ext cx="1080000" cy="43143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Прямоугольник 32"/>
          <p:cNvSpPr/>
          <p:nvPr/>
        </p:nvSpPr>
        <p:spPr>
          <a:xfrm>
            <a:off x="7500958" y="6426562"/>
            <a:ext cx="1080000" cy="431438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811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33794" name="Group 2"/>
          <p:cNvGrpSpPr>
            <a:grpSpLocks noChangeAspect="1"/>
          </p:cNvGrpSpPr>
          <p:nvPr/>
        </p:nvGrpSpPr>
        <p:grpSpPr bwMode="auto">
          <a:xfrm>
            <a:off x="1071537" y="1714488"/>
            <a:ext cx="3207531" cy="3643338"/>
            <a:chOff x="2567" y="6227"/>
            <a:chExt cx="2301" cy="2612"/>
          </a:xfrm>
        </p:grpSpPr>
        <p:sp>
          <p:nvSpPr>
            <p:cNvPr id="33810" name="AutoShape 18"/>
            <p:cNvSpPr>
              <a:spLocks noChangeAspect="1" noChangeArrowheads="1" noTextEdit="1"/>
            </p:cNvSpPr>
            <p:nvPr/>
          </p:nvSpPr>
          <p:spPr bwMode="auto">
            <a:xfrm>
              <a:off x="2567" y="6227"/>
              <a:ext cx="2301" cy="261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809" name="Text Box 17"/>
            <p:cNvSpPr txBox="1">
              <a:spLocks noChangeArrowheads="1"/>
            </p:cNvSpPr>
            <p:nvPr/>
          </p:nvSpPr>
          <p:spPr bwMode="auto">
            <a:xfrm>
              <a:off x="2567" y="6227"/>
              <a:ext cx="2301" cy="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Z</a:t>
              </a:r>
              <a:r>
                <a:rPr kumimoji="0" lang="en-US" b="1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1</a:t>
              </a: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Z</a:t>
              </a:r>
              <a:r>
                <a:rPr kumimoji="0" lang="en-US" b="1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2</a:t>
              </a: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            Z</a:t>
              </a:r>
              <a:r>
                <a:rPr kumimoji="0" lang="en-US" b="1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3</a:t>
              </a: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Z</a:t>
              </a:r>
              <a:r>
                <a:rPr kumimoji="0" lang="en-US" b="1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4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08" name="Надпись 2"/>
            <p:cNvSpPr txBox="1">
              <a:spLocks noChangeArrowheads="1"/>
            </p:cNvSpPr>
            <p:nvPr/>
          </p:nvSpPr>
          <p:spPr bwMode="auto">
            <a:xfrm>
              <a:off x="2740" y="6490"/>
              <a:ext cx="334" cy="39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00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07" name="Надпись 2"/>
            <p:cNvSpPr txBox="1">
              <a:spLocks noChangeArrowheads="1"/>
            </p:cNvSpPr>
            <p:nvPr/>
          </p:nvSpPr>
          <p:spPr bwMode="auto">
            <a:xfrm>
              <a:off x="4016" y="6490"/>
              <a:ext cx="335" cy="39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00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06" name="Надпись 2"/>
            <p:cNvSpPr txBox="1">
              <a:spLocks noChangeArrowheads="1"/>
            </p:cNvSpPr>
            <p:nvPr/>
          </p:nvSpPr>
          <p:spPr bwMode="auto">
            <a:xfrm>
              <a:off x="2740" y="7149"/>
              <a:ext cx="334" cy="39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01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05" name="Надпись 2"/>
            <p:cNvSpPr txBox="1">
              <a:spLocks noChangeArrowheads="1"/>
            </p:cNvSpPr>
            <p:nvPr/>
          </p:nvSpPr>
          <p:spPr bwMode="auto">
            <a:xfrm>
              <a:off x="4016" y="7149"/>
              <a:ext cx="335" cy="39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01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04" name="Надпись 2"/>
            <p:cNvSpPr txBox="1">
              <a:spLocks noChangeArrowheads="1"/>
            </p:cNvSpPr>
            <p:nvPr/>
          </p:nvSpPr>
          <p:spPr bwMode="auto">
            <a:xfrm>
              <a:off x="2740" y="7819"/>
              <a:ext cx="334" cy="39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10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03" name="Надпись 2"/>
            <p:cNvSpPr txBox="1">
              <a:spLocks noChangeArrowheads="1"/>
            </p:cNvSpPr>
            <p:nvPr/>
          </p:nvSpPr>
          <p:spPr bwMode="auto">
            <a:xfrm>
              <a:off x="4016" y="7819"/>
              <a:ext cx="335" cy="39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10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02" name="Надпись 2"/>
            <p:cNvSpPr txBox="1">
              <a:spLocks noChangeArrowheads="1"/>
            </p:cNvSpPr>
            <p:nvPr/>
          </p:nvSpPr>
          <p:spPr bwMode="auto">
            <a:xfrm>
              <a:off x="2740" y="8447"/>
              <a:ext cx="334" cy="3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11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01" name="Надпись 2"/>
            <p:cNvSpPr txBox="1">
              <a:spLocks noChangeArrowheads="1"/>
            </p:cNvSpPr>
            <p:nvPr/>
          </p:nvSpPr>
          <p:spPr bwMode="auto">
            <a:xfrm>
              <a:off x="4016" y="8447"/>
              <a:ext cx="335" cy="3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11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3800" name="AutoShape 8"/>
            <p:cNvSpPr>
              <a:spLocks noChangeShapeType="1"/>
            </p:cNvSpPr>
            <p:nvPr/>
          </p:nvSpPr>
          <p:spPr bwMode="auto">
            <a:xfrm>
              <a:off x="2992" y="6714"/>
              <a:ext cx="1024" cy="19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799" name="AutoShape 7"/>
            <p:cNvSpPr>
              <a:spLocks noChangeShapeType="1"/>
            </p:cNvSpPr>
            <p:nvPr/>
          </p:nvSpPr>
          <p:spPr bwMode="auto">
            <a:xfrm>
              <a:off x="2995" y="7343"/>
              <a:ext cx="1021" cy="1281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798" name="AutoShape 6"/>
            <p:cNvSpPr>
              <a:spLocks noChangeShapeType="1"/>
            </p:cNvSpPr>
            <p:nvPr/>
          </p:nvSpPr>
          <p:spPr bwMode="auto">
            <a:xfrm flipV="1">
              <a:off x="2998" y="6880"/>
              <a:ext cx="1025" cy="1744"/>
            </a:xfrm>
            <a:prstGeom prst="straightConnector1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797" name="AutoShape 5"/>
            <p:cNvSpPr>
              <a:spLocks noChangeShapeType="1"/>
            </p:cNvSpPr>
            <p:nvPr/>
          </p:nvSpPr>
          <p:spPr bwMode="auto">
            <a:xfrm flipV="1">
              <a:off x="2998" y="7416"/>
              <a:ext cx="1025" cy="1208"/>
            </a:xfrm>
            <a:prstGeom prst="straightConnector1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796" name="AutoShape 4"/>
            <p:cNvSpPr>
              <a:spLocks noChangeShapeType="1"/>
            </p:cNvSpPr>
            <p:nvPr/>
          </p:nvSpPr>
          <p:spPr bwMode="auto">
            <a:xfrm>
              <a:off x="2992" y="7975"/>
              <a:ext cx="971" cy="587"/>
            </a:xfrm>
            <a:prstGeom prst="straightConnector1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33795" name="AutoShape 3"/>
            <p:cNvSpPr>
              <a:spLocks noChangeShapeType="1"/>
            </p:cNvSpPr>
            <p:nvPr/>
          </p:nvSpPr>
          <p:spPr bwMode="auto">
            <a:xfrm flipV="1">
              <a:off x="2975" y="8015"/>
              <a:ext cx="1041" cy="628"/>
            </a:xfrm>
            <a:prstGeom prst="straightConnector1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6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7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26" dur="indefinite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27" dur="indefinite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36" dur="indefinite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37" dur="indefinite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46" dur="indefinite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47" dur="indefinite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56" dur="indefinite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57" dur="indefinite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6" dur="indefinite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67" dur="indefinite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76" dur="indefinite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7" dur="indefinite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86" dur="indefinite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87" dur="indefinite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6" dur="indefinite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97" dur="indefinite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106" dur="indefinite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7" dur="indefinite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2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>
            <a:grpSpLocks noChangeAspect="1"/>
          </p:cNvGrpSpPr>
          <p:nvPr/>
        </p:nvGrpSpPr>
        <p:grpSpPr bwMode="auto">
          <a:xfrm>
            <a:off x="857225" y="357166"/>
            <a:ext cx="2452818" cy="2786082"/>
            <a:chOff x="2567" y="6227"/>
            <a:chExt cx="2301" cy="2612"/>
          </a:xfrm>
        </p:grpSpPr>
        <p:sp>
          <p:nvSpPr>
            <p:cNvPr id="4" name="AutoShape 18"/>
            <p:cNvSpPr>
              <a:spLocks noChangeAspect="1" noChangeArrowheads="1" noTextEdit="1"/>
            </p:cNvSpPr>
            <p:nvPr/>
          </p:nvSpPr>
          <p:spPr bwMode="auto">
            <a:xfrm>
              <a:off x="2567" y="6227"/>
              <a:ext cx="2301" cy="2612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" name="Text Box 17"/>
            <p:cNvSpPr txBox="1">
              <a:spLocks noChangeArrowheads="1"/>
            </p:cNvSpPr>
            <p:nvPr/>
          </p:nvSpPr>
          <p:spPr bwMode="auto">
            <a:xfrm>
              <a:off x="2567" y="6227"/>
              <a:ext cx="2301" cy="3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Z</a:t>
              </a:r>
              <a:r>
                <a:rPr kumimoji="0" lang="en-US" b="1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1</a:t>
              </a: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Z</a:t>
              </a:r>
              <a:r>
                <a:rPr kumimoji="0" lang="en-US" b="1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2</a:t>
              </a: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       Z</a:t>
              </a:r>
              <a:r>
                <a:rPr kumimoji="0" lang="en-US" b="1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3</a:t>
              </a:r>
              <a:r>
                <a:rPr kumimoji="0" lang="en-US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Z</a:t>
              </a:r>
              <a:r>
                <a:rPr kumimoji="0" lang="en-US" b="1" i="0" u="none" strike="noStrike" cap="none" normalizeH="0" baseline="-3000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ourier New" pitchFamily="49" charset="0"/>
                  <a:ea typeface="Calibri" pitchFamily="34" charset="0"/>
                  <a:cs typeface="Courier New" pitchFamily="49" charset="0"/>
                </a:rPr>
                <a:t>4</a:t>
              </a:r>
              <a:endParaRPr kumimoji="0" lang="en-US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Надпись 2"/>
            <p:cNvSpPr txBox="1">
              <a:spLocks noChangeArrowheads="1"/>
            </p:cNvSpPr>
            <p:nvPr/>
          </p:nvSpPr>
          <p:spPr bwMode="auto">
            <a:xfrm>
              <a:off x="2740" y="6490"/>
              <a:ext cx="334" cy="39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00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Надпись 2"/>
            <p:cNvSpPr txBox="1">
              <a:spLocks noChangeArrowheads="1"/>
            </p:cNvSpPr>
            <p:nvPr/>
          </p:nvSpPr>
          <p:spPr bwMode="auto">
            <a:xfrm>
              <a:off x="4016" y="6490"/>
              <a:ext cx="335" cy="390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00</a:t>
              </a:r>
              <a:endParaRPr kumimoji="0" lang="ru-RU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Надпись 2"/>
            <p:cNvSpPr txBox="1">
              <a:spLocks noChangeArrowheads="1"/>
            </p:cNvSpPr>
            <p:nvPr/>
          </p:nvSpPr>
          <p:spPr bwMode="auto">
            <a:xfrm>
              <a:off x="2740" y="7149"/>
              <a:ext cx="334" cy="39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01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Надпись 2"/>
            <p:cNvSpPr txBox="1">
              <a:spLocks noChangeArrowheads="1"/>
            </p:cNvSpPr>
            <p:nvPr/>
          </p:nvSpPr>
          <p:spPr bwMode="auto">
            <a:xfrm>
              <a:off x="4016" y="7149"/>
              <a:ext cx="335" cy="39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01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Надпись 2"/>
            <p:cNvSpPr txBox="1">
              <a:spLocks noChangeArrowheads="1"/>
            </p:cNvSpPr>
            <p:nvPr/>
          </p:nvSpPr>
          <p:spPr bwMode="auto">
            <a:xfrm>
              <a:off x="2740" y="7819"/>
              <a:ext cx="334" cy="39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10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Надпись 2"/>
            <p:cNvSpPr txBox="1">
              <a:spLocks noChangeArrowheads="1"/>
            </p:cNvSpPr>
            <p:nvPr/>
          </p:nvSpPr>
          <p:spPr bwMode="auto">
            <a:xfrm>
              <a:off x="4016" y="7819"/>
              <a:ext cx="335" cy="391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10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Надпись 2"/>
            <p:cNvSpPr txBox="1">
              <a:spLocks noChangeArrowheads="1"/>
            </p:cNvSpPr>
            <p:nvPr/>
          </p:nvSpPr>
          <p:spPr bwMode="auto">
            <a:xfrm>
              <a:off x="2740" y="8447"/>
              <a:ext cx="334" cy="3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11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" name="Надпись 2"/>
            <p:cNvSpPr txBox="1">
              <a:spLocks noChangeArrowheads="1"/>
            </p:cNvSpPr>
            <p:nvPr/>
          </p:nvSpPr>
          <p:spPr bwMode="auto">
            <a:xfrm>
              <a:off x="4016" y="8447"/>
              <a:ext cx="335" cy="392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0" tIns="45720" rIns="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  <a:ea typeface="Times New Roman" pitchFamily="18" charset="0"/>
                  <a:cs typeface="Times New Roman" pitchFamily="18" charset="0"/>
                </a:rPr>
                <a:t>11</a:t>
              </a:r>
              <a:endParaRPr kumimoji="0" lang="ru-RU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AutoShape 8"/>
            <p:cNvSpPr>
              <a:spLocks noChangeShapeType="1"/>
            </p:cNvSpPr>
            <p:nvPr/>
          </p:nvSpPr>
          <p:spPr bwMode="auto">
            <a:xfrm>
              <a:off x="2992" y="6714"/>
              <a:ext cx="1024" cy="19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" name="AutoShape 7"/>
            <p:cNvSpPr>
              <a:spLocks noChangeShapeType="1"/>
            </p:cNvSpPr>
            <p:nvPr/>
          </p:nvSpPr>
          <p:spPr bwMode="auto">
            <a:xfrm>
              <a:off x="2995" y="7343"/>
              <a:ext cx="1021" cy="1281"/>
            </a:xfrm>
            <a:prstGeom prst="straightConnector1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6" name="AutoShape 6"/>
            <p:cNvSpPr>
              <a:spLocks noChangeShapeType="1"/>
            </p:cNvSpPr>
            <p:nvPr/>
          </p:nvSpPr>
          <p:spPr bwMode="auto">
            <a:xfrm flipV="1">
              <a:off x="2998" y="6880"/>
              <a:ext cx="1025" cy="1744"/>
            </a:xfrm>
            <a:prstGeom prst="straightConnector1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7" name="AutoShape 5"/>
            <p:cNvSpPr>
              <a:spLocks noChangeShapeType="1"/>
            </p:cNvSpPr>
            <p:nvPr/>
          </p:nvSpPr>
          <p:spPr bwMode="auto">
            <a:xfrm flipV="1">
              <a:off x="2998" y="7416"/>
              <a:ext cx="1025" cy="1208"/>
            </a:xfrm>
            <a:prstGeom prst="straightConnector1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8" name="AutoShape 4"/>
            <p:cNvSpPr>
              <a:spLocks noChangeShapeType="1"/>
            </p:cNvSpPr>
            <p:nvPr/>
          </p:nvSpPr>
          <p:spPr bwMode="auto">
            <a:xfrm>
              <a:off x="2992" y="7975"/>
              <a:ext cx="971" cy="587"/>
            </a:xfrm>
            <a:prstGeom prst="straightConnector1">
              <a:avLst/>
            </a:prstGeom>
            <a:noFill/>
            <a:ln w="9525">
              <a:solidFill>
                <a:srgbClr val="00B050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9" name="AutoShape 3"/>
            <p:cNvSpPr>
              <a:spLocks noChangeShapeType="1"/>
            </p:cNvSpPr>
            <p:nvPr/>
          </p:nvSpPr>
          <p:spPr bwMode="auto">
            <a:xfrm flipV="1">
              <a:off x="2975" y="8015"/>
              <a:ext cx="1041" cy="628"/>
            </a:xfrm>
            <a:prstGeom prst="straightConnector1">
              <a:avLst/>
            </a:prstGeom>
            <a:noFill/>
            <a:ln w="9525">
              <a:solidFill>
                <a:srgbClr val="0000FF"/>
              </a:solidFill>
              <a:round/>
              <a:headEnd/>
              <a:tailEnd type="stealth" w="sm" len="lg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36878103"/>
              </p:ext>
            </p:extLst>
          </p:nvPr>
        </p:nvGraphicFramePr>
        <p:xfrm>
          <a:off x="214282" y="3071810"/>
          <a:ext cx="8143933" cy="3283836"/>
        </p:xfrm>
        <a:graphic>
          <a:graphicData uri="http://schemas.openxmlformats.org/drawingml/2006/table">
            <a:tbl>
              <a:tblPr firstRow="1" firstCol="1">
                <a:tableStyleId>{5C22544A-7EE6-4342-B048-85BDC9FD1C3A}</a:tableStyleId>
              </a:tblPr>
              <a:tblGrid>
                <a:gridCol w="1163419"/>
                <a:gridCol w="1163419"/>
                <a:gridCol w="1163419"/>
                <a:gridCol w="1163419"/>
                <a:gridCol w="1163419"/>
                <a:gridCol w="1163419"/>
                <a:gridCol w="1163419"/>
              </a:tblGrid>
              <a:tr h="593777">
                <a:tc rowSpan="2">
                  <a:txBody>
                    <a:bodyPr/>
                    <a:lstStyle/>
                    <a:p>
                      <a:pPr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</a:rPr>
                        <a:t>Пара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6">
                  <a:txBody>
                    <a:bodyPr/>
                    <a:lstStyle/>
                    <a:p>
                      <a:pPr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600" dirty="0">
                          <a:effectLst/>
                        </a:rPr>
                        <a:t>Количество пар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ru-RU" sz="18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347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z</a:t>
                      </a:r>
                      <a:r>
                        <a:rPr lang="ru-RU" sz="1500" baseline="-25000" dirty="0" smtClean="0">
                          <a:effectLst/>
                        </a:rPr>
                        <a:t>1</a:t>
                      </a:r>
                      <a:r>
                        <a:rPr lang="ru-RU" sz="1500" dirty="0">
                          <a:effectLst/>
                        </a:rPr>
                        <a:t>,</a:t>
                      </a:r>
                      <a:r>
                        <a:rPr lang="ru-RU" sz="1500" baseline="-25000" dirty="0">
                          <a:effectLst/>
                        </a:rPr>
                        <a:t> </a:t>
                      </a:r>
                      <a:r>
                        <a:rPr lang="en-US" sz="1500" dirty="0" smtClean="0">
                          <a:effectLst/>
                        </a:rPr>
                        <a:t>z</a:t>
                      </a:r>
                      <a:r>
                        <a:rPr lang="ru-RU" sz="1500" baseline="-25000" dirty="0" smtClean="0">
                          <a:effectLst/>
                        </a:rPr>
                        <a:t>2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z</a:t>
                      </a:r>
                      <a:r>
                        <a:rPr lang="ru-RU" sz="1500" baseline="-25000" dirty="0" smtClean="0">
                          <a:effectLst/>
                        </a:rPr>
                        <a:t>3</a:t>
                      </a:r>
                      <a:r>
                        <a:rPr lang="ru-RU" sz="1500" dirty="0" smtClean="0">
                          <a:effectLst/>
                        </a:rPr>
                        <a:t>,</a:t>
                      </a:r>
                      <a:r>
                        <a:rPr lang="ru-RU" sz="1500" baseline="-25000" dirty="0" smtClean="0">
                          <a:effectLst/>
                        </a:rPr>
                        <a:t> </a:t>
                      </a:r>
                      <a:r>
                        <a:rPr lang="en-US" sz="1500" dirty="0" smtClean="0">
                          <a:effectLst/>
                        </a:rPr>
                        <a:t>z</a:t>
                      </a:r>
                      <a:r>
                        <a:rPr lang="ru-RU" sz="1500" baseline="-25000" dirty="0" smtClean="0">
                          <a:effectLst/>
                        </a:rPr>
                        <a:t>4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z</a:t>
                      </a:r>
                      <a:r>
                        <a:rPr lang="ru-RU" sz="1500" baseline="-25000" dirty="0" smtClean="0">
                          <a:effectLst/>
                        </a:rPr>
                        <a:t>5</a:t>
                      </a:r>
                      <a:r>
                        <a:rPr lang="ru-RU" sz="1500" dirty="0" smtClean="0">
                          <a:effectLst/>
                        </a:rPr>
                        <a:t>,</a:t>
                      </a:r>
                      <a:r>
                        <a:rPr lang="ru-RU" sz="1500" baseline="-25000" dirty="0" smtClean="0">
                          <a:effectLst/>
                        </a:rPr>
                        <a:t> </a:t>
                      </a:r>
                      <a:r>
                        <a:rPr lang="en-US" sz="1500" dirty="0" smtClean="0">
                          <a:effectLst/>
                        </a:rPr>
                        <a:t>z</a:t>
                      </a:r>
                      <a:r>
                        <a:rPr lang="ru-RU" sz="1500" baseline="-25000" dirty="0" smtClean="0">
                          <a:effectLst/>
                        </a:rPr>
                        <a:t>6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z</a:t>
                      </a:r>
                      <a:r>
                        <a:rPr lang="ru-RU" sz="1500" baseline="-25000" dirty="0" smtClean="0">
                          <a:effectLst/>
                        </a:rPr>
                        <a:t>7</a:t>
                      </a:r>
                      <a:r>
                        <a:rPr lang="ru-RU" sz="1500" dirty="0" smtClean="0">
                          <a:effectLst/>
                        </a:rPr>
                        <a:t>,</a:t>
                      </a:r>
                      <a:r>
                        <a:rPr lang="ru-RU" sz="1500" baseline="-25000" dirty="0" smtClean="0">
                          <a:effectLst/>
                        </a:rPr>
                        <a:t> </a:t>
                      </a:r>
                      <a:r>
                        <a:rPr lang="en-US" sz="1500" dirty="0" smtClean="0">
                          <a:effectLst/>
                        </a:rPr>
                        <a:t>z</a:t>
                      </a:r>
                      <a:r>
                        <a:rPr lang="ru-RU" sz="1500" baseline="-25000" dirty="0" smtClean="0">
                          <a:effectLst/>
                        </a:rPr>
                        <a:t>8</a:t>
                      </a:r>
                      <a:endParaRPr lang="ru-RU" sz="15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effectLst/>
                        </a:rPr>
                        <a:t>z</a:t>
                      </a:r>
                      <a:r>
                        <a:rPr lang="en-US" sz="1500" baseline="-25000" dirty="0" smtClean="0">
                          <a:effectLst/>
                        </a:rPr>
                        <a:t>9</a:t>
                      </a:r>
                      <a:r>
                        <a:rPr lang="ru-RU" sz="1500" dirty="0" smtClean="0">
                          <a:effectLst/>
                        </a:rPr>
                        <a:t>,</a:t>
                      </a:r>
                      <a:r>
                        <a:rPr lang="ru-RU" sz="1500" baseline="-25000" dirty="0" smtClean="0">
                          <a:effectLst/>
                        </a:rPr>
                        <a:t> </a:t>
                      </a:r>
                      <a:r>
                        <a:rPr lang="en-US" sz="1500" dirty="0" smtClean="0">
                          <a:effectLst/>
                        </a:rPr>
                        <a:t>z</a:t>
                      </a:r>
                      <a:r>
                        <a:rPr lang="en-US" sz="1500" baseline="-25000" dirty="0" smtClean="0">
                          <a:effectLst/>
                        </a:rPr>
                        <a:t>10</a:t>
                      </a:r>
                      <a:endParaRPr lang="ru-RU" sz="15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>
                          <a:effectLst/>
                        </a:rPr>
                        <a:t>z</a:t>
                      </a:r>
                      <a:r>
                        <a:rPr lang="en-US" sz="1500" baseline="-25000" dirty="0" smtClean="0">
                          <a:effectLst/>
                        </a:rPr>
                        <a:t>11</a:t>
                      </a:r>
                      <a:r>
                        <a:rPr lang="ru-RU" sz="1500" dirty="0" smtClean="0">
                          <a:effectLst/>
                        </a:rPr>
                        <a:t>,</a:t>
                      </a:r>
                      <a:r>
                        <a:rPr lang="ru-RU" sz="1500" baseline="-25000" dirty="0" smtClean="0">
                          <a:effectLst/>
                        </a:rPr>
                        <a:t> </a:t>
                      </a:r>
                      <a:r>
                        <a:rPr lang="en-US" sz="1500" dirty="0" smtClean="0">
                          <a:effectLst/>
                        </a:rPr>
                        <a:t>z</a:t>
                      </a:r>
                      <a:r>
                        <a:rPr lang="en-US" sz="1500" baseline="-25000" dirty="0" smtClean="0">
                          <a:effectLst/>
                        </a:rPr>
                        <a:t>12</a:t>
                      </a:r>
                      <a:endParaRPr lang="ru-RU" sz="15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bg2"/>
                    </a:solidFill>
                  </a:tcPr>
                </a:tc>
              </a:tr>
              <a:tr h="593777">
                <a:tc>
                  <a:txBody>
                    <a:bodyPr/>
                    <a:lstStyle/>
                    <a:p>
                      <a:pPr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 dirty="0">
                          <a:effectLst/>
                        </a:rPr>
                        <a:t>00</a:t>
                      </a:r>
                      <a:endParaRPr lang="ru-RU" sz="2400" dirty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68580" marR="68580" marT="0" marB="0" anchor="ctr"/>
                </a:tc>
              </a:tr>
              <a:tr h="575251">
                <a:tc>
                  <a:txBody>
                    <a:bodyPr/>
                    <a:lstStyle/>
                    <a:p>
                      <a:pPr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>
                          <a:effectLst/>
                        </a:rPr>
                        <a:t>01</a:t>
                      </a:r>
                      <a:endParaRPr lang="ru-RU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68580" marR="68580" marT="0" marB="0" anchor="ctr"/>
                </a:tc>
              </a:tr>
              <a:tr h="593777">
                <a:tc>
                  <a:txBody>
                    <a:bodyPr/>
                    <a:lstStyle/>
                    <a:p>
                      <a:pPr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>
                          <a:effectLst/>
                        </a:rPr>
                        <a:t>10</a:t>
                      </a:r>
                      <a:endParaRPr lang="ru-RU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68580" marR="68580" marT="0" marB="0" anchor="ctr"/>
                </a:tc>
              </a:tr>
              <a:tr h="593777">
                <a:tc>
                  <a:txBody>
                    <a:bodyPr/>
                    <a:lstStyle/>
                    <a:p>
                      <a:pPr indent="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2000">
                          <a:effectLst/>
                        </a:rPr>
                        <a:t>11</a:t>
                      </a:r>
                      <a:endParaRPr lang="ru-RU" sz="240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28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2400" dirty="0"/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grpSp>
        <p:nvGrpSpPr>
          <p:cNvPr id="21" name="Группа 20"/>
          <p:cNvGrpSpPr/>
          <p:nvPr/>
        </p:nvGrpSpPr>
        <p:grpSpPr>
          <a:xfrm>
            <a:off x="2928926" y="4071942"/>
            <a:ext cx="360040" cy="2228123"/>
            <a:chOff x="2185965" y="3793165"/>
            <a:chExt cx="360040" cy="2228123"/>
          </a:xfrm>
        </p:grpSpPr>
        <p:sp>
          <p:nvSpPr>
            <p:cNvPr id="22" name="TextBox 21"/>
            <p:cNvSpPr txBox="1"/>
            <p:nvPr/>
          </p:nvSpPr>
          <p:spPr>
            <a:xfrm>
              <a:off x="2185965" y="4361466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2060"/>
                  </a:solidFill>
                </a:rPr>
                <a:t>1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185965" y="5498068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2060"/>
                  </a:solidFill>
                </a:rPr>
                <a:t>3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185965" y="4929767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>
                  <a:solidFill>
                    <a:srgbClr val="002060"/>
                  </a:solidFill>
                </a:rPr>
                <a:t>1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185965" y="3793165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2060"/>
                  </a:solidFill>
                </a:rPr>
                <a:t>1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4071934" y="4071942"/>
            <a:ext cx="360040" cy="2228123"/>
            <a:chOff x="2185965" y="3793165"/>
            <a:chExt cx="360040" cy="2228123"/>
          </a:xfrm>
        </p:grpSpPr>
        <p:sp>
          <p:nvSpPr>
            <p:cNvPr id="27" name="TextBox 26"/>
            <p:cNvSpPr txBox="1"/>
            <p:nvPr/>
          </p:nvSpPr>
          <p:spPr>
            <a:xfrm>
              <a:off x="2185965" y="4361466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2060"/>
                  </a:solidFill>
                </a:rPr>
                <a:t>3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185965" y="5498068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2060"/>
                  </a:solidFill>
                </a:rPr>
                <a:t>3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2185965" y="4929767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2060"/>
                  </a:solidFill>
                </a:rPr>
                <a:t>3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2185965" y="3793165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2060"/>
                  </a:solidFill>
                </a:rPr>
                <a:t>3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5286380" y="4143380"/>
            <a:ext cx="360040" cy="2228123"/>
            <a:chOff x="2185965" y="3793165"/>
            <a:chExt cx="360040" cy="2228123"/>
          </a:xfrm>
        </p:grpSpPr>
        <p:sp>
          <p:nvSpPr>
            <p:cNvPr id="32" name="TextBox 31"/>
            <p:cNvSpPr txBox="1"/>
            <p:nvPr/>
          </p:nvSpPr>
          <p:spPr>
            <a:xfrm>
              <a:off x="2185965" y="4361466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2060"/>
                  </a:solidFill>
                </a:rPr>
                <a:t>3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2185965" y="5498068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2060"/>
                  </a:solidFill>
                </a:rPr>
                <a:t>9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185965" y="4929767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2060"/>
                  </a:solidFill>
                </a:rPr>
                <a:t>3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185965" y="3793165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2060"/>
                  </a:solidFill>
                </a:rPr>
                <a:t>3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36" name="Группа 35"/>
          <p:cNvGrpSpPr/>
          <p:nvPr/>
        </p:nvGrpSpPr>
        <p:grpSpPr>
          <a:xfrm>
            <a:off x="6429388" y="4071942"/>
            <a:ext cx="360040" cy="2228123"/>
            <a:chOff x="2185965" y="3793165"/>
            <a:chExt cx="360040" cy="2228123"/>
          </a:xfrm>
        </p:grpSpPr>
        <p:sp>
          <p:nvSpPr>
            <p:cNvPr id="37" name="TextBox 36"/>
            <p:cNvSpPr txBox="1"/>
            <p:nvPr/>
          </p:nvSpPr>
          <p:spPr>
            <a:xfrm>
              <a:off x="2185965" y="4361466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2060"/>
                  </a:solidFill>
                </a:rPr>
                <a:t>9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2185965" y="5498068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2060"/>
                  </a:solidFill>
                </a:rPr>
                <a:t>9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2185965" y="4929767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2060"/>
                  </a:solidFill>
                </a:rPr>
                <a:t>9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185965" y="3793165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2060"/>
                  </a:solidFill>
                </a:rPr>
                <a:t>9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1" name="Группа 40"/>
          <p:cNvGrpSpPr/>
          <p:nvPr/>
        </p:nvGrpSpPr>
        <p:grpSpPr>
          <a:xfrm>
            <a:off x="7572396" y="4071942"/>
            <a:ext cx="642942" cy="2228123"/>
            <a:chOff x="2185965" y="3793165"/>
            <a:chExt cx="642942" cy="2228123"/>
          </a:xfrm>
        </p:grpSpPr>
        <p:sp>
          <p:nvSpPr>
            <p:cNvPr id="42" name="TextBox 41"/>
            <p:cNvSpPr txBox="1"/>
            <p:nvPr/>
          </p:nvSpPr>
          <p:spPr>
            <a:xfrm>
              <a:off x="2185965" y="4361466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2060"/>
                  </a:solidFill>
                </a:rPr>
                <a:t>9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185965" y="5498068"/>
              <a:ext cx="64294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2060"/>
                  </a:solidFill>
                </a:rPr>
                <a:t>27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185965" y="4929767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2060"/>
                  </a:solidFill>
                </a:rPr>
                <a:t>9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2185965" y="3793165"/>
              <a:ext cx="3600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solidFill>
                    <a:srgbClr val="002060"/>
                  </a:solidFill>
                </a:rPr>
                <a:t>9</a:t>
              </a:r>
              <a:endParaRPr lang="ru-RU" sz="2800" dirty="0">
                <a:solidFill>
                  <a:srgbClr val="002060"/>
                </a:solidFill>
              </a:endParaRPr>
            </a:p>
          </p:txBody>
        </p:sp>
      </p:grpSp>
      <p:cxnSp>
        <p:nvCxnSpPr>
          <p:cNvPr id="46" name="Прямая соединительная линия 45"/>
          <p:cNvCxnSpPr/>
          <p:nvPr/>
        </p:nvCxnSpPr>
        <p:spPr>
          <a:xfrm flipV="1">
            <a:off x="7286644" y="5951762"/>
            <a:ext cx="1080120" cy="477634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 rot="20206832">
            <a:off x="7668248" y="6211497"/>
            <a:ext cx="5501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002060"/>
                </a:solidFill>
              </a:rPr>
              <a:t>5</a:t>
            </a:r>
            <a:r>
              <a:rPr lang="en-US" sz="2800" dirty="0" smtClean="0">
                <a:solidFill>
                  <a:srgbClr val="002060"/>
                </a:solidFill>
              </a:rPr>
              <a:t>4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69E8EC876C4F094AB13C8D5F2409FAFB" ma:contentTypeVersion="1" ma:contentTypeDescription="Создание документа." ma:contentTypeScope="" ma:versionID="898a2fe1f5c41588e983f742e3f32676">
  <xsd:schema xmlns:xsd="http://www.w3.org/2001/XMLSchema" xmlns:xs="http://www.w3.org/2001/XMLSchema" xmlns:p="http://schemas.microsoft.com/office/2006/metadata/properties" xmlns:ns2="d93f08c7-4dc9-4366-b183-71f4e46057df" targetNamespace="http://schemas.microsoft.com/office/2006/metadata/properties" ma:root="true" ma:fieldsID="901426136c3cb9e8a8df3f1a14d2308d" ns2:_="">
    <xsd:import namespace="d93f08c7-4dc9-4366-b183-71f4e46057df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3f08c7-4dc9-4366-b183-71f4e46057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3C87D6D-F035-4F6E-B0BB-9776A7F72083}"/>
</file>

<file path=customXml/itemProps2.xml><?xml version="1.0" encoding="utf-8"?>
<ds:datastoreItem xmlns:ds="http://schemas.openxmlformats.org/officeDocument/2006/customXml" ds:itemID="{89BEE1E1-FDA4-4CFA-9324-74BD9143527B}"/>
</file>

<file path=customXml/itemProps3.xml><?xml version="1.0" encoding="utf-8"?>
<ds:datastoreItem xmlns:ds="http://schemas.openxmlformats.org/officeDocument/2006/customXml" ds:itemID="{FB7D7D64-85C4-44AD-BE6F-F7A1EC350AE5}"/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895</TotalTime>
  <Words>697</Words>
  <Application>Microsoft Office PowerPoint</Application>
  <PresentationFormat>Экран (4:3)</PresentationFormat>
  <Paragraphs>286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Соседство</vt:lpstr>
      <vt:lpstr>3 часть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Задания для тренировки</vt:lpstr>
    </vt:vector>
  </TitlesOfParts>
  <Company>Licey111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Системы логических уравнений</dc:title>
  <dc:creator>Мирончик Елена Александровна</dc:creator>
  <cp:lastModifiedBy>User</cp:lastModifiedBy>
  <cp:revision>87</cp:revision>
  <dcterms:created xsi:type="dcterms:W3CDTF">2012-03-02T09:46:15Z</dcterms:created>
  <dcterms:modified xsi:type="dcterms:W3CDTF">2016-03-17T19:54:56Z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0x01010069E8EC876C4F094AB13C8D5F2409FAFB</vt:lpwstr>
  </property>
</Properties>
</file>