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5.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18.xml" ContentType="application/vnd.openxmlformats-officedocument.presentationml.slide+xml"/>
  <Override PartName="/ppt/slides/slide1.xml" ContentType="application/vnd.openxmlformats-officedocument.presentationml.slide+xml"/>
  <Override PartName="/ppt/slides/slide17.xml" ContentType="application/vnd.openxmlformats-officedocument.presentationml.slide+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72" r:id="rId2"/>
    <p:sldId id="271" r:id="rId3"/>
    <p:sldId id="257" r:id="rId4"/>
    <p:sldId id="259" r:id="rId5"/>
    <p:sldId id="260" r:id="rId6"/>
    <p:sldId id="273" r:id="rId7"/>
    <p:sldId id="261" r:id="rId8"/>
    <p:sldId id="269" r:id="rId9"/>
    <p:sldId id="263" r:id="rId10"/>
    <p:sldId id="264" r:id="rId11"/>
    <p:sldId id="266" r:id="rId12"/>
    <p:sldId id="265" r:id="rId13"/>
    <p:sldId id="267" r:id="rId14"/>
    <p:sldId id="274" r:id="rId15"/>
    <p:sldId id="275" r:id="rId16"/>
    <p:sldId id="276" r:id="rId17"/>
    <p:sldId id="277" r:id="rId18"/>
    <p:sldId id="270"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754" autoAdjust="0"/>
    <p:restoredTop sz="94660"/>
  </p:normalViewPr>
  <p:slideViewPr>
    <p:cSldViewPr>
      <p:cViewPr>
        <p:scale>
          <a:sx n="70" d="100"/>
          <a:sy n="70" d="100"/>
        </p:scale>
        <p:origin x="-786" y="-5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77F8270-E307-4EED-9856-8208AC597E6C}" type="datetimeFigureOut">
              <a:rPr lang="ru-RU" smtClean="0"/>
              <a:pPr/>
              <a:t>16.03.2016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0700F34-D76C-4AE1-8EFF-BB3108377F1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77F8270-E307-4EED-9856-8208AC597E6C}" type="datetimeFigureOut">
              <a:rPr lang="ru-RU" smtClean="0"/>
              <a:pPr/>
              <a:t>16.03.2016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0700F34-D76C-4AE1-8EFF-BB3108377F1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77F8270-E307-4EED-9856-8208AC597E6C}" type="datetimeFigureOut">
              <a:rPr lang="ru-RU" smtClean="0"/>
              <a:pPr/>
              <a:t>16.03.2016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0700F34-D76C-4AE1-8EFF-BB3108377F1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77F8270-E307-4EED-9856-8208AC597E6C}" type="datetimeFigureOut">
              <a:rPr lang="ru-RU" smtClean="0"/>
              <a:pPr/>
              <a:t>16.03.2016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0700F34-D76C-4AE1-8EFF-BB3108377F1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77F8270-E307-4EED-9856-8208AC597E6C}" type="datetimeFigureOut">
              <a:rPr lang="ru-RU" smtClean="0"/>
              <a:pPr/>
              <a:t>16.03.2016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0700F34-D76C-4AE1-8EFF-BB3108377F1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77F8270-E307-4EED-9856-8208AC597E6C}" type="datetimeFigureOut">
              <a:rPr lang="ru-RU" smtClean="0"/>
              <a:pPr/>
              <a:t>16.03.2016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0700F34-D76C-4AE1-8EFF-BB3108377F1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577F8270-E307-4EED-9856-8208AC597E6C}" type="datetimeFigureOut">
              <a:rPr lang="ru-RU" smtClean="0"/>
              <a:pPr/>
              <a:t>16.03.2016</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0700F34-D76C-4AE1-8EFF-BB3108377F1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577F8270-E307-4EED-9856-8208AC597E6C}" type="datetimeFigureOut">
              <a:rPr lang="ru-RU" smtClean="0"/>
              <a:pPr/>
              <a:t>16.03.2016</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0700F34-D76C-4AE1-8EFF-BB3108377F1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7F8270-E307-4EED-9856-8208AC597E6C}" type="datetimeFigureOut">
              <a:rPr lang="ru-RU" smtClean="0"/>
              <a:pPr/>
              <a:t>16.03.2016</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30700F34-D76C-4AE1-8EFF-BB3108377F1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ru-RU" smtClean="0"/>
              <a:t>Образец заголовка</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77F8270-E307-4EED-9856-8208AC597E6C}" type="datetimeFigureOut">
              <a:rPr lang="ru-RU" smtClean="0"/>
              <a:pPr/>
              <a:t>16.03.2016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0700F34-D76C-4AE1-8EFF-BB3108377F18}" type="slidenum">
              <a:rPr lang="ru-RU" smtClean="0"/>
              <a:pPr/>
              <a:t>‹#›</a:t>
            </a:fld>
            <a:endParaRPr lang="ru-RU"/>
          </a:p>
        </p:txBody>
      </p:sp>
      <p:sp>
        <p:nvSpPr>
          <p:cNvPr id="9" name="Content Placeholder 8"/>
          <p:cNvSpPr>
            <a:spLocks noGrp="1"/>
          </p:cNvSpPr>
          <p:nvPr>
            <p:ph sz="quarter" idx="13"/>
          </p:nvPr>
        </p:nvSpPr>
        <p:spPr>
          <a:xfrm>
            <a:off x="304800" y="381000"/>
            <a:ext cx="7772400" cy="494284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ru-RU" smtClean="0"/>
              <a:t>Образец заголовка</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fld id="{577F8270-E307-4EED-9856-8208AC597E6C}" type="datetimeFigureOut">
              <a:rPr lang="ru-RU" smtClean="0"/>
              <a:pPr/>
              <a:t>16.03.2016</a:t>
            </a:fld>
            <a:endParaRPr lang="ru-RU"/>
          </a:p>
        </p:txBody>
      </p:sp>
      <p:sp>
        <p:nvSpPr>
          <p:cNvPr id="9" name="Slide Number Placeholder 8"/>
          <p:cNvSpPr>
            <a:spLocks noGrp="1"/>
          </p:cNvSpPr>
          <p:nvPr>
            <p:ph type="sldNum" sz="quarter" idx="11"/>
          </p:nvPr>
        </p:nvSpPr>
        <p:spPr/>
        <p:txBody>
          <a:bodyPr/>
          <a:lstStyle/>
          <a:p>
            <a:fld id="{30700F34-D76C-4AE1-8EFF-BB3108377F18}" type="slidenum">
              <a:rPr lang="ru-RU" smtClean="0"/>
              <a:pPr/>
              <a:t>‹#›</a:t>
            </a:fld>
            <a:endParaRPr lang="ru-RU"/>
          </a:p>
        </p:txBody>
      </p:sp>
      <p:sp>
        <p:nvSpPr>
          <p:cNvPr id="10" name="Footer Placeholder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30700F34-D76C-4AE1-8EFF-BB3108377F18}" type="slidenum">
              <a:rPr lang="ru-RU" smtClean="0"/>
              <a:pPr/>
              <a:t>‹#›</a:t>
            </a:fld>
            <a:endParaRPr lang="ru-RU"/>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ru-RU"/>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577F8270-E307-4EED-9856-8208AC597E6C}" type="datetimeFigureOut">
              <a:rPr lang="ru-RU" smtClean="0"/>
              <a:pPr/>
              <a:t>16.03.2016</a:t>
            </a:fld>
            <a:endParaRPr lang="ru-RU"/>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1052;&#1077;&#1090;&#1086;&#1076;%20&#1086;&#1090;&#1086;&#1073;&#1088;&#1072;&#1078;&#1077;&#1085;&#1080;&#1103;.docx" TargetMode="External"/><Relationship Id="rId2" Type="http://schemas.openxmlformats.org/officeDocument/2006/relationships/hyperlink" Target="http://kpolyakov.spb.ru/index.htm"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Задание 23. Преобразование логических выражений</a:t>
            </a:r>
            <a:endParaRPr lang="ru-RU" dirty="0"/>
          </a:p>
        </p:txBody>
      </p:sp>
      <p:sp>
        <p:nvSpPr>
          <p:cNvPr id="3" name="Подзаголовок 2"/>
          <p:cNvSpPr>
            <a:spLocks noGrp="1"/>
          </p:cNvSpPr>
          <p:nvPr>
            <p:ph type="subTitle" idx="1"/>
          </p:nvPr>
        </p:nvSpPr>
        <p:spPr/>
        <p:txBody>
          <a:bodyPr/>
          <a:lstStyle/>
          <a:p>
            <a:r>
              <a:rPr lang="ru-RU" dirty="0" smtClean="0"/>
              <a:t>Высокий уровень сложности,</a:t>
            </a:r>
          </a:p>
          <a:p>
            <a:r>
              <a:rPr lang="ru-RU" dirty="0" smtClean="0"/>
              <a:t> время выполнения  10 минут</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Дополнительные условия</a:t>
            </a:r>
            <a:endParaRPr lang="ru-RU"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204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18" name="Picture 3" descr="D:\Work\DID_MAT\ЕГЭ\стрелки1.png"/>
          <p:cNvPicPr>
            <a:picLocks noChangeAspect="1" noChangeArrowheads="1"/>
          </p:cNvPicPr>
          <p:nvPr/>
        </p:nvPicPr>
        <p:blipFill>
          <a:blip r:embed="rId2" cstate="print"/>
          <a:srcRect/>
          <a:stretch>
            <a:fillRect/>
          </a:stretch>
        </p:blipFill>
        <p:spPr bwMode="auto">
          <a:xfrm>
            <a:off x="4572000" y="1285860"/>
            <a:ext cx="1214446" cy="1589349"/>
          </a:xfrm>
          <a:prstGeom prst="rect">
            <a:avLst/>
          </a:prstGeom>
          <a:noFill/>
        </p:spPr>
      </p:pic>
      <p:graphicFrame>
        <p:nvGraphicFramePr>
          <p:cNvPr id="19" name="Таблица 18"/>
          <p:cNvGraphicFramePr>
            <a:graphicFrameLocks noGrp="1"/>
          </p:cNvGraphicFramePr>
          <p:nvPr>
            <p:extLst>
              <p:ext uri="{D42A27DB-BD31-4B8C-83A1-F6EECF244321}">
                <p14:modId xmlns:p14="http://schemas.microsoft.com/office/powerpoint/2010/main" xmlns="" val="1636878103"/>
              </p:ext>
            </p:extLst>
          </p:nvPr>
        </p:nvGraphicFramePr>
        <p:xfrm>
          <a:off x="357158" y="3143248"/>
          <a:ext cx="7795254" cy="3283836"/>
        </p:xfrm>
        <a:graphic>
          <a:graphicData uri="http://schemas.openxmlformats.org/drawingml/2006/table">
            <a:tbl>
              <a:tblPr firstRow="1" firstCol="1">
                <a:tableStyleId>{5C22544A-7EE6-4342-B048-85BDC9FD1C3A}</a:tableStyleId>
              </a:tblPr>
              <a:tblGrid>
                <a:gridCol w="779365"/>
                <a:gridCol w="779365"/>
                <a:gridCol w="779365"/>
                <a:gridCol w="779365"/>
                <a:gridCol w="779365"/>
                <a:gridCol w="779365"/>
                <a:gridCol w="779365"/>
                <a:gridCol w="779365"/>
                <a:gridCol w="780167"/>
                <a:gridCol w="780167"/>
              </a:tblGrid>
              <a:tr h="593777">
                <a:tc rowSpan="2">
                  <a:txBody>
                    <a:bodyPr/>
                    <a:lstStyle/>
                    <a:p>
                      <a:pPr indent="0" algn="ctr">
                        <a:spcBef>
                          <a:spcPts val="600"/>
                        </a:spcBef>
                        <a:spcAft>
                          <a:spcPts val="600"/>
                        </a:spcAft>
                      </a:pPr>
                      <a:r>
                        <a:rPr lang="ru-RU" sz="1600" dirty="0">
                          <a:effectLst/>
                        </a:rPr>
                        <a:t>Пара</a:t>
                      </a:r>
                      <a:endParaRPr lang="ru-RU" sz="1800" dirty="0">
                        <a:effectLst/>
                        <a:latin typeface="Times New Roman"/>
                        <a:ea typeface="Times New Roman"/>
                        <a:cs typeface="Times New Roman"/>
                      </a:endParaRPr>
                    </a:p>
                  </a:txBody>
                  <a:tcPr marL="68580" marR="68580" marT="0" marB="0" anchor="ctr"/>
                </a:tc>
                <a:tc gridSpan="9">
                  <a:txBody>
                    <a:bodyPr/>
                    <a:lstStyle/>
                    <a:p>
                      <a:pPr indent="0" algn="ctr">
                        <a:spcBef>
                          <a:spcPts val="600"/>
                        </a:spcBef>
                        <a:spcAft>
                          <a:spcPts val="600"/>
                        </a:spcAft>
                      </a:pPr>
                      <a:r>
                        <a:rPr lang="ru-RU" sz="1600" dirty="0">
                          <a:effectLst/>
                        </a:rPr>
                        <a:t>Количество пар</a:t>
                      </a:r>
                      <a:endParaRPr lang="ru-RU" sz="1800" dirty="0">
                        <a:effectLst/>
                        <a:latin typeface="Times New Roman"/>
                        <a:ea typeface="Times New Roman"/>
                        <a:cs typeface="Times New Roman"/>
                      </a:endParaRPr>
                    </a:p>
                  </a:txBody>
                  <a:tcPr marL="68580" marR="68580" marT="0"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33477">
                <a:tc vMerge="1">
                  <a:txBody>
                    <a:bodyPr/>
                    <a:lstStyle/>
                    <a:p>
                      <a:endParaRPr lang="ru-RU"/>
                    </a:p>
                  </a:txBody>
                  <a:tcPr/>
                </a:tc>
                <a:tc>
                  <a:txBody>
                    <a:bodyPr/>
                    <a:lstStyle/>
                    <a:p>
                      <a:pPr indent="0" algn="ctr">
                        <a:spcBef>
                          <a:spcPts val="600"/>
                        </a:spcBef>
                        <a:spcAft>
                          <a:spcPts val="600"/>
                        </a:spcAft>
                      </a:pPr>
                      <a:r>
                        <a:rPr lang="en-US" sz="1500" dirty="0">
                          <a:effectLst/>
                        </a:rPr>
                        <a:t>x</a:t>
                      </a:r>
                      <a:r>
                        <a:rPr lang="ru-RU" sz="1500" baseline="-25000" dirty="0">
                          <a:effectLst/>
                        </a:rPr>
                        <a:t>1</a:t>
                      </a:r>
                      <a:r>
                        <a:rPr lang="ru-RU" sz="1500" dirty="0">
                          <a:effectLst/>
                        </a:rPr>
                        <a:t>,</a:t>
                      </a:r>
                      <a:r>
                        <a:rPr lang="ru-RU" sz="1500" baseline="-25000" dirty="0">
                          <a:effectLst/>
                        </a:rPr>
                        <a:t> </a:t>
                      </a:r>
                      <a:r>
                        <a:rPr lang="en-US" sz="1500" dirty="0">
                          <a:effectLst/>
                        </a:rPr>
                        <a:t>x</a:t>
                      </a:r>
                      <a:r>
                        <a:rPr lang="ru-RU" sz="1500" baseline="-25000" dirty="0">
                          <a:effectLst/>
                        </a:rPr>
                        <a:t>2</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2</a:t>
                      </a:r>
                      <a:r>
                        <a:rPr lang="ru-RU" sz="1500" dirty="0">
                          <a:effectLst/>
                        </a:rPr>
                        <a:t>,</a:t>
                      </a:r>
                      <a:r>
                        <a:rPr lang="ru-RU" sz="1500" baseline="-25000" dirty="0">
                          <a:effectLst/>
                        </a:rPr>
                        <a:t> </a:t>
                      </a:r>
                      <a:r>
                        <a:rPr lang="en-US" sz="1500" dirty="0">
                          <a:effectLst/>
                        </a:rPr>
                        <a:t>x</a:t>
                      </a:r>
                      <a:r>
                        <a:rPr lang="ru-RU" sz="1500" baseline="-25000" dirty="0">
                          <a:effectLst/>
                        </a:rPr>
                        <a:t>3</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a:effectLst/>
                        </a:rPr>
                        <a:t>x</a:t>
                      </a:r>
                      <a:r>
                        <a:rPr lang="ru-RU" sz="1500" baseline="-25000">
                          <a:effectLst/>
                        </a:rPr>
                        <a:t>3</a:t>
                      </a:r>
                      <a:r>
                        <a:rPr lang="ru-RU" sz="1500">
                          <a:effectLst/>
                        </a:rPr>
                        <a:t>,</a:t>
                      </a:r>
                      <a:r>
                        <a:rPr lang="ru-RU" sz="1500" baseline="-25000">
                          <a:effectLst/>
                        </a:rPr>
                        <a:t> </a:t>
                      </a:r>
                      <a:r>
                        <a:rPr lang="en-US" sz="1500">
                          <a:effectLst/>
                        </a:rPr>
                        <a:t>x</a:t>
                      </a:r>
                      <a:r>
                        <a:rPr lang="ru-RU" sz="1500" baseline="-25000">
                          <a:effectLst/>
                        </a:rPr>
                        <a:t>4</a:t>
                      </a:r>
                      <a:endParaRPr lang="ru-RU" sz="150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a:effectLst/>
                        </a:rPr>
                        <a:t>x</a:t>
                      </a:r>
                      <a:r>
                        <a:rPr lang="ru-RU" sz="1500" baseline="-25000">
                          <a:effectLst/>
                        </a:rPr>
                        <a:t>4</a:t>
                      </a:r>
                      <a:r>
                        <a:rPr lang="ru-RU" sz="1500">
                          <a:effectLst/>
                        </a:rPr>
                        <a:t>,</a:t>
                      </a:r>
                      <a:r>
                        <a:rPr lang="ru-RU" sz="1500" baseline="-25000">
                          <a:effectLst/>
                        </a:rPr>
                        <a:t> </a:t>
                      </a:r>
                      <a:r>
                        <a:rPr lang="en-US" sz="1500">
                          <a:effectLst/>
                        </a:rPr>
                        <a:t>x</a:t>
                      </a:r>
                      <a:r>
                        <a:rPr lang="ru-RU" sz="1500" baseline="-25000">
                          <a:effectLst/>
                        </a:rPr>
                        <a:t>5</a:t>
                      </a:r>
                      <a:endParaRPr lang="ru-RU" sz="150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5</a:t>
                      </a:r>
                      <a:r>
                        <a:rPr lang="ru-RU" sz="1500" dirty="0">
                          <a:effectLst/>
                        </a:rPr>
                        <a:t>,</a:t>
                      </a:r>
                      <a:r>
                        <a:rPr lang="ru-RU" sz="1500" baseline="-25000" dirty="0">
                          <a:effectLst/>
                        </a:rPr>
                        <a:t> </a:t>
                      </a:r>
                      <a:r>
                        <a:rPr lang="en-US" sz="1500" dirty="0">
                          <a:effectLst/>
                        </a:rPr>
                        <a:t>x</a:t>
                      </a:r>
                      <a:r>
                        <a:rPr lang="ru-RU" sz="1500" baseline="-25000" dirty="0">
                          <a:effectLst/>
                        </a:rPr>
                        <a:t>6</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a:effectLst/>
                        </a:rPr>
                        <a:t>x</a:t>
                      </a:r>
                      <a:r>
                        <a:rPr lang="ru-RU" sz="1500" baseline="-25000">
                          <a:effectLst/>
                        </a:rPr>
                        <a:t>6</a:t>
                      </a:r>
                      <a:r>
                        <a:rPr lang="ru-RU" sz="1500">
                          <a:effectLst/>
                        </a:rPr>
                        <a:t>,</a:t>
                      </a:r>
                      <a:r>
                        <a:rPr lang="ru-RU" sz="1500" baseline="-25000">
                          <a:effectLst/>
                        </a:rPr>
                        <a:t> </a:t>
                      </a:r>
                      <a:r>
                        <a:rPr lang="en-US" sz="1500">
                          <a:effectLst/>
                        </a:rPr>
                        <a:t>x</a:t>
                      </a:r>
                      <a:r>
                        <a:rPr lang="ru-RU" sz="1500" baseline="-25000">
                          <a:effectLst/>
                        </a:rPr>
                        <a:t>7</a:t>
                      </a:r>
                      <a:endParaRPr lang="ru-RU" sz="150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7</a:t>
                      </a:r>
                      <a:r>
                        <a:rPr lang="ru-RU" sz="1500" dirty="0">
                          <a:effectLst/>
                        </a:rPr>
                        <a:t>,</a:t>
                      </a:r>
                      <a:r>
                        <a:rPr lang="ru-RU" sz="1500" baseline="-25000" dirty="0">
                          <a:effectLst/>
                        </a:rPr>
                        <a:t> </a:t>
                      </a:r>
                      <a:r>
                        <a:rPr lang="en-US" sz="1500" dirty="0">
                          <a:effectLst/>
                        </a:rPr>
                        <a:t>x</a:t>
                      </a:r>
                      <a:r>
                        <a:rPr lang="ru-RU" sz="1500" baseline="-25000" dirty="0">
                          <a:effectLst/>
                        </a:rPr>
                        <a:t>8</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8</a:t>
                      </a:r>
                      <a:r>
                        <a:rPr lang="ru-RU" sz="1500" dirty="0">
                          <a:effectLst/>
                        </a:rPr>
                        <a:t>,</a:t>
                      </a:r>
                      <a:r>
                        <a:rPr lang="ru-RU" sz="1500" baseline="-25000" dirty="0">
                          <a:effectLst/>
                        </a:rPr>
                        <a:t> </a:t>
                      </a:r>
                      <a:r>
                        <a:rPr lang="en-US" sz="1500" dirty="0">
                          <a:effectLst/>
                        </a:rPr>
                        <a:t>x</a:t>
                      </a:r>
                      <a:r>
                        <a:rPr lang="ru-RU" sz="1500" baseline="-25000" dirty="0">
                          <a:effectLst/>
                        </a:rPr>
                        <a:t>9</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9</a:t>
                      </a:r>
                      <a:r>
                        <a:rPr lang="ru-RU" sz="1500" dirty="0">
                          <a:effectLst/>
                        </a:rPr>
                        <a:t>,</a:t>
                      </a:r>
                      <a:r>
                        <a:rPr lang="ru-RU" sz="1500" baseline="-25000" dirty="0">
                          <a:effectLst/>
                        </a:rPr>
                        <a:t> </a:t>
                      </a:r>
                      <a:r>
                        <a:rPr lang="en-US" sz="1500" dirty="0">
                          <a:effectLst/>
                        </a:rPr>
                        <a:t>x</a:t>
                      </a:r>
                      <a:r>
                        <a:rPr lang="ru-RU" sz="1500" baseline="-25000" dirty="0">
                          <a:effectLst/>
                        </a:rPr>
                        <a:t>10</a:t>
                      </a:r>
                      <a:endParaRPr lang="ru-RU" sz="1500" dirty="0">
                        <a:effectLst/>
                        <a:latin typeface="Times New Roman"/>
                        <a:ea typeface="Times New Roman"/>
                        <a:cs typeface="Times New Roman"/>
                      </a:endParaRPr>
                    </a:p>
                  </a:txBody>
                  <a:tcPr marL="68580" marR="68580" marT="0" marB="0" anchor="ctr">
                    <a:solidFill>
                      <a:schemeClr val="bg2"/>
                    </a:solidFill>
                  </a:tcPr>
                </a:tc>
              </a:tr>
              <a:tr h="593777">
                <a:tc>
                  <a:txBody>
                    <a:bodyPr/>
                    <a:lstStyle/>
                    <a:p>
                      <a:pPr indent="0" algn="ctr">
                        <a:spcBef>
                          <a:spcPts val="600"/>
                        </a:spcBef>
                        <a:spcAft>
                          <a:spcPts val="600"/>
                        </a:spcAft>
                      </a:pPr>
                      <a:r>
                        <a:rPr lang="ru-RU" sz="2000" dirty="0">
                          <a:effectLst/>
                        </a:rPr>
                        <a:t>00</a:t>
                      </a:r>
                      <a:endParaRPr lang="ru-RU" sz="24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r>
                        <a:rPr lang="ru-RU" sz="2800" dirty="0">
                          <a:effectLst/>
                        </a:rPr>
                        <a:t>1</a:t>
                      </a: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a:effectLst/>
                        <a:latin typeface="Times New Roman"/>
                        <a:ea typeface="Times New Roman"/>
                        <a:cs typeface="Times New Roman"/>
                      </a:endParaRPr>
                    </a:p>
                  </a:txBody>
                  <a:tcPr marL="68580" marR="68580" marT="0" marB="0" anchor="ctr"/>
                </a:tc>
              </a:tr>
              <a:tr h="575251">
                <a:tc>
                  <a:txBody>
                    <a:bodyPr/>
                    <a:lstStyle/>
                    <a:p>
                      <a:pPr indent="0" algn="ctr">
                        <a:spcBef>
                          <a:spcPts val="600"/>
                        </a:spcBef>
                        <a:spcAft>
                          <a:spcPts val="600"/>
                        </a:spcAft>
                      </a:pPr>
                      <a:r>
                        <a:rPr lang="ru-RU" sz="2000">
                          <a:effectLst/>
                        </a:rPr>
                        <a:t>01</a:t>
                      </a:r>
                      <a:endParaRPr lang="ru-RU" sz="240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r>
                        <a:rPr lang="ru-RU" sz="2800" dirty="0">
                          <a:effectLst/>
                        </a:rPr>
                        <a:t>1</a:t>
                      </a: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endParaRPr lang="ru-RU" sz="320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a:effectLst/>
                        <a:latin typeface="Times New Roman"/>
                        <a:ea typeface="Times New Roman"/>
                        <a:cs typeface="Times New Roman"/>
                      </a:endParaRPr>
                    </a:p>
                  </a:txBody>
                  <a:tcPr marL="68580" marR="68580" marT="0" marB="0" anchor="ctr"/>
                </a:tc>
              </a:tr>
              <a:tr h="593777">
                <a:tc>
                  <a:txBody>
                    <a:bodyPr/>
                    <a:lstStyle/>
                    <a:p>
                      <a:pPr indent="0" algn="ctr">
                        <a:spcBef>
                          <a:spcPts val="600"/>
                        </a:spcBef>
                        <a:spcAft>
                          <a:spcPts val="600"/>
                        </a:spcAft>
                      </a:pPr>
                      <a:r>
                        <a:rPr lang="ru-RU" sz="2000">
                          <a:effectLst/>
                        </a:rPr>
                        <a:t>10</a:t>
                      </a:r>
                      <a:endParaRPr lang="ru-RU" sz="240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r>
                        <a:rPr lang="ru-RU" sz="2800" dirty="0">
                          <a:effectLst/>
                        </a:rPr>
                        <a:t>1</a:t>
                      </a: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r>
              <a:tr h="593777">
                <a:tc>
                  <a:txBody>
                    <a:bodyPr/>
                    <a:lstStyle/>
                    <a:p>
                      <a:pPr indent="0" algn="ctr">
                        <a:spcBef>
                          <a:spcPts val="600"/>
                        </a:spcBef>
                        <a:spcAft>
                          <a:spcPts val="600"/>
                        </a:spcAft>
                      </a:pPr>
                      <a:r>
                        <a:rPr lang="ru-RU" sz="2000" dirty="0">
                          <a:effectLst/>
                        </a:rPr>
                        <a:t>11</a:t>
                      </a:r>
                      <a:endParaRPr lang="ru-RU" sz="24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r>
                        <a:rPr lang="ru-RU" sz="2800" dirty="0">
                          <a:effectLst/>
                        </a:rPr>
                        <a:t>1</a:t>
                      </a: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r>
            </a:tbl>
          </a:graphicData>
        </a:graphic>
      </p:graphicFrame>
      <p:grpSp>
        <p:nvGrpSpPr>
          <p:cNvPr id="20" name="Группа 19"/>
          <p:cNvGrpSpPr/>
          <p:nvPr/>
        </p:nvGrpSpPr>
        <p:grpSpPr>
          <a:xfrm>
            <a:off x="2127067" y="4143380"/>
            <a:ext cx="360040" cy="2228123"/>
            <a:chOff x="2185965" y="3793165"/>
            <a:chExt cx="360040" cy="2228123"/>
          </a:xfrm>
        </p:grpSpPr>
        <p:sp>
          <p:nvSpPr>
            <p:cNvPr id="21" name="TextBox 20"/>
            <p:cNvSpPr txBox="1"/>
            <p:nvPr/>
          </p:nvSpPr>
          <p:spPr>
            <a:xfrm>
              <a:off x="2185965" y="4361466"/>
              <a:ext cx="360040" cy="523220"/>
            </a:xfrm>
            <a:prstGeom prst="rect">
              <a:avLst/>
            </a:prstGeom>
            <a:noFill/>
          </p:spPr>
          <p:txBody>
            <a:bodyPr wrap="square" rtlCol="0">
              <a:spAutoFit/>
            </a:bodyPr>
            <a:lstStyle/>
            <a:p>
              <a:r>
                <a:rPr lang="en-US" sz="2800" dirty="0" smtClean="0">
                  <a:solidFill>
                    <a:srgbClr val="002060"/>
                  </a:solidFill>
                </a:rPr>
                <a:t>2</a:t>
              </a:r>
              <a:endParaRPr lang="ru-RU" sz="2800" dirty="0">
                <a:solidFill>
                  <a:srgbClr val="002060"/>
                </a:solidFill>
              </a:endParaRPr>
            </a:p>
          </p:txBody>
        </p:sp>
        <p:sp>
          <p:nvSpPr>
            <p:cNvPr id="22" name="TextBox 21"/>
            <p:cNvSpPr txBox="1"/>
            <p:nvPr/>
          </p:nvSpPr>
          <p:spPr>
            <a:xfrm>
              <a:off x="2185965" y="5498068"/>
              <a:ext cx="360040" cy="523220"/>
            </a:xfrm>
            <a:prstGeom prst="rect">
              <a:avLst/>
            </a:prstGeom>
            <a:noFill/>
          </p:spPr>
          <p:txBody>
            <a:bodyPr wrap="square" rtlCol="0">
              <a:spAutoFit/>
            </a:bodyPr>
            <a:lstStyle/>
            <a:p>
              <a:r>
                <a:rPr lang="en-US" sz="2800" dirty="0" smtClean="0">
                  <a:solidFill>
                    <a:srgbClr val="002060"/>
                  </a:solidFill>
                </a:rPr>
                <a:t>2</a:t>
              </a:r>
              <a:endParaRPr lang="ru-RU" sz="2800" dirty="0">
                <a:solidFill>
                  <a:srgbClr val="002060"/>
                </a:solidFill>
              </a:endParaRPr>
            </a:p>
          </p:txBody>
        </p:sp>
        <p:sp>
          <p:nvSpPr>
            <p:cNvPr id="23" name="TextBox 22"/>
            <p:cNvSpPr txBox="1"/>
            <p:nvPr/>
          </p:nvSpPr>
          <p:spPr>
            <a:xfrm>
              <a:off x="2185965" y="4929767"/>
              <a:ext cx="360040" cy="523220"/>
            </a:xfrm>
            <a:prstGeom prst="rect">
              <a:avLst/>
            </a:prstGeom>
            <a:noFill/>
          </p:spPr>
          <p:txBody>
            <a:bodyPr wrap="square" rtlCol="0">
              <a:spAutoFit/>
            </a:bodyPr>
            <a:lstStyle/>
            <a:p>
              <a:r>
                <a:rPr lang="en-US" sz="2800" dirty="0" smtClean="0">
                  <a:solidFill>
                    <a:srgbClr val="002060"/>
                  </a:solidFill>
                </a:rPr>
                <a:t>2</a:t>
              </a:r>
              <a:endParaRPr lang="ru-RU" sz="2800" dirty="0">
                <a:solidFill>
                  <a:srgbClr val="002060"/>
                </a:solidFill>
              </a:endParaRPr>
            </a:p>
          </p:txBody>
        </p:sp>
        <p:sp>
          <p:nvSpPr>
            <p:cNvPr id="24" name="TextBox 23"/>
            <p:cNvSpPr txBox="1"/>
            <p:nvPr/>
          </p:nvSpPr>
          <p:spPr>
            <a:xfrm>
              <a:off x="2185965"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grpSp>
        <p:nvGrpSpPr>
          <p:cNvPr id="25" name="Группа 24"/>
          <p:cNvGrpSpPr/>
          <p:nvPr/>
        </p:nvGrpSpPr>
        <p:grpSpPr>
          <a:xfrm>
            <a:off x="2928926" y="4143380"/>
            <a:ext cx="360040" cy="2228123"/>
            <a:chOff x="2185965" y="3793165"/>
            <a:chExt cx="360040" cy="2228123"/>
          </a:xfrm>
        </p:grpSpPr>
        <p:sp>
          <p:nvSpPr>
            <p:cNvPr id="26" name="TextBox 25"/>
            <p:cNvSpPr txBox="1"/>
            <p:nvPr/>
          </p:nvSpPr>
          <p:spPr>
            <a:xfrm>
              <a:off x="2185965" y="4361466"/>
              <a:ext cx="360040" cy="523220"/>
            </a:xfrm>
            <a:prstGeom prst="rect">
              <a:avLst/>
            </a:prstGeom>
            <a:noFill/>
          </p:spPr>
          <p:txBody>
            <a:bodyPr wrap="square" rtlCol="0">
              <a:spAutoFit/>
            </a:bodyPr>
            <a:lstStyle/>
            <a:p>
              <a:r>
                <a:rPr lang="ru-RU" sz="2800" dirty="0" smtClean="0">
                  <a:solidFill>
                    <a:srgbClr val="002060"/>
                  </a:solidFill>
                </a:rPr>
                <a:t>3</a:t>
              </a:r>
              <a:endParaRPr lang="ru-RU" sz="2800" dirty="0">
                <a:solidFill>
                  <a:srgbClr val="002060"/>
                </a:solidFill>
              </a:endParaRPr>
            </a:p>
          </p:txBody>
        </p:sp>
        <p:sp>
          <p:nvSpPr>
            <p:cNvPr id="27" name="TextBox 26"/>
            <p:cNvSpPr txBox="1"/>
            <p:nvPr/>
          </p:nvSpPr>
          <p:spPr>
            <a:xfrm>
              <a:off x="2185965" y="5498068"/>
              <a:ext cx="360040" cy="523220"/>
            </a:xfrm>
            <a:prstGeom prst="rect">
              <a:avLst/>
            </a:prstGeom>
            <a:noFill/>
          </p:spPr>
          <p:txBody>
            <a:bodyPr wrap="square" rtlCol="0">
              <a:spAutoFit/>
            </a:bodyPr>
            <a:lstStyle/>
            <a:p>
              <a:r>
                <a:rPr lang="ru-RU" sz="2800" dirty="0" smtClean="0">
                  <a:solidFill>
                    <a:srgbClr val="002060"/>
                  </a:solidFill>
                </a:rPr>
                <a:t>4</a:t>
              </a:r>
              <a:endParaRPr lang="ru-RU" sz="2800" dirty="0">
                <a:solidFill>
                  <a:srgbClr val="002060"/>
                </a:solidFill>
              </a:endParaRPr>
            </a:p>
          </p:txBody>
        </p:sp>
        <p:sp>
          <p:nvSpPr>
            <p:cNvPr id="28" name="TextBox 27"/>
            <p:cNvSpPr txBox="1"/>
            <p:nvPr/>
          </p:nvSpPr>
          <p:spPr>
            <a:xfrm>
              <a:off x="2185965" y="4929767"/>
              <a:ext cx="360040" cy="523220"/>
            </a:xfrm>
            <a:prstGeom prst="rect">
              <a:avLst/>
            </a:prstGeom>
            <a:noFill/>
          </p:spPr>
          <p:txBody>
            <a:bodyPr wrap="square" rtlCol="0">
              <a:spAutoFit/>
            </a:bodyPr>
            <a:lstStyle/>
            <a:p>
              <a:r>
                <a:rPr lang="ru-RU" sz="2800" dirty="0" smtClean="0">
                  <a:solidFill>
                    <a:srgbClr val="002060"/>
                  </a:solidFill>
                </a:rPr>
                <a:t>4</a:t>
              </a:r>
              <a:endParaRPr lang="ru-RU" sz="2800" dirty="0">
                <a:solidFill>
                  <a:srgbClr val="002060"/>
                </a:solidFill>
              </a:endParaRPr>
            </a:p>
          </p:txBody>
        </p:sp>
        <p:sp>
          <p:nvSpPr>
            <p:cNvPr id="29" name="TextBox 28"/>
            <p:cNvSpPr txBox="1"/>
            <p:nvPr/>
          </p:nvSpPr>
          <p:spPr>
            <a:xfrm>
              <a:off x="2185965"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grpSp>
        <p:nvGrpSpPr>
          <p:cNvPr id="30" name="Группа 29"/>
          <p:cNvGrpSpPr/>
          <p:nvPr/>
        </p:nvGrpSpPr>
        <p:grpSpPr>
          <a:xfrm>
            <a:off x="3721014" y="4139255"/>
            <a:ext cx="360040" cy="2228123"/>
            <a:chOff x="2185965" y="3793165"/>
            <a:chExt cx="360040" cy="2228123"/>
          </a:xfrm>
        </p:grpSpPr>
        <p:sp>
          <p:nvSpPr>
            <p:cNvPr id="31" name="TextBox 30"/>
            <p:cNvSpPr txBox="1"/>
            <p:nvPr/>
          </p:nvSpPr>
          <p:spPr>
            <a:xfrm>
              <a:off x="2185965" y="4361466"/>
              <a:ext cx="360040" cy="523220"/>
            </a:xfrm>
            <a:prstGeom prst="rect">
              <a:avLst/>
            </a:prstGeom>
            <a:noFill/>
          </p:spPr>
          <p:txBody>
            <a:bodyPr wrap="square" rtlCol="0">
              <a:spAutoFit/>
            </a:bodyPr>
            <a:lstStyle/>
            <a:p>
              <a:r>
                <a:rPr lang="ru-RU" sz="2800" dirty="0" smtClean="0">
                  <a:solidFill>
                    <a:srgbClr val="002060"/>
                  </a:solidFill>
                </a:rPr>
                <a:t>5</a:t>
              </a:r>
              <a:endParaRPr lang="ru-RU" sz="2800" dirty="0">
                <a:solidFill>
                  <a:srgbClr val="002060"/>
                </a:solidFill>
              </a:endParaRPr>
            </a:p>
          </p:txBody>
        </p:sp>
        <p:sp>
          <p:nvSpPr>
            <p:cNvPr id="32" name="TextBox 31"/>
            <p:cNvSpPr txBox="1"/>
            <p:nvPr/>
          </p:nvSpPr>
          <p:spPr>
            <a:xfrm>
              <a:off x="2185965" y="5498068"/>
              <a:ext cx="360040" cy="523220"/>
            </a:xfrm>
            <a:prstGeom prst="rect">
              <a:avLst/>
            </a:prstGeom>
            <a:noFill/>
          </p:spPr>
          <p:txBody>
            <a:bodyPr wrap="square" rtlCol="0">
              <a:spAutoFit/>
            </a:bodyPr>
            <a:lstStyle/>
            <a:p>
              <a:r>
                <a:rPr lang="ru-RU" sz="2800" dirty="0" smtClean="0">
                  <a:solidFill>
                    <a:srgbClr val="002060"/>
                  </a:solidFill>
                </a:rPr>
                <a:t>7</a:t>
              </a:r>
              <a:endParaRPr lang="ru-RU" sz="2800" dirty="0">
                <a:solidFill>
                  <a:srgbClr val="002060"/>
                </a:solidFill>
              </a:endParaRPr>
            </a:p>
          </p:txBody>
        </p:sp>
        <p:sp>
          <p:nvSpPr>
            <p:cNvPr id="33" name="TextBox 32"/>
            <p:cNvSpPr txBox="1"/>
            <p:nvPr/>
          </p:nvSpPr>
          <p:spPr>
            <a:xfrm>
              <a:off x="2185965" y="4929767"/>
              <a:ext cx="360040" cy="523220"/>
            </a:xfrm>
            <a:prstGeom prst="rect">
              <a:avLst/>
            </a:prstGeom>
            <a:noFill/>
          </p:spPr>
          <p:txBody>
            <a:bodyPr wrap="square" rtlCol="0">
              <a:spAutoFit/>
            </a:bodyPr>
            <a:lstStyle/>
            <a:p>
              <a:r>
                <a:rPr lang="ru-RU" sz="2800" dirty="0" smtClean="0">
                  <a:solidFill>
                    <a:srgbClr val="002060"/>
                  </a:solidFill>
                </a:rPr>
                <a:t>7</a:t>
              </a:r>
              <a:endParaRPr lang="ru-RU" sz="2800" dirty="0">
                <a:solidFill>
                  <a:srgbClr val="002060"/>
                </a:solidFill>
              </a:endParaRPr>
            </a:p>
          </p:txBody>
        </p:sp>
        <p:sp>
          <p:nvSpPr>
            <p:cNvPr id="34" name="TextBox 33"/>
            <p:cNvSpPr txBox="1"/>
            <p:nvPr/>
          </p:nvSpPr>
          <p:spPr>
            <a:xfrm>
              <a:off x="2185965"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grpSp>
        <p:nvGrpSpPr>
          <p:cNvPr id="35" name="Группа 34"/>
          <p:cNvGrpSpPr/>
          <p:nvPr/>
        </p:nvGrpSpPr>
        <p:grpSpPr>
          <a:xfrm>
            <a:off x="4395867" y="4143380"/>
            <a:ext cx="676199" cy="2228123"/>
            <a:chOff x="2248389" y="3793165"/>
            <a:chExt cx="483000" cy="2228123"/>
          </a:xfrm>
        </p:grpSpPr>
        <p:sp>
          <p:nvSpPr>
            <p:cNvPr id="36" name="TextBox 35"/>
            <p:cNvSpPr txBox="1"/>
            <p:nvPr/>
          </p:nvSpPr>
          <p:spPr>
            <a:xfrm>
              <a:off x="2288832" y="4361466"/>
              <a:ext cx="360040" cy="523220"/>
            </a:xfrm>
            <a:prstGeom prst="rect">
              <a:avLst/>
            </a:prstGeom>
            <a:noFill/>
          </p:spPr>
          <p:txBody>
            <a:bodyPr wrap="square" rtlCol="0">
              <a:spAutoFit/>
            </a:bodyPr>
            <a:lstStyle/>
            <a:p>
              <a:r>
                <a:rPr lang="ru-RU" sz="2800" dirty="0" smtClean="0">
                  <a:solidFill>
                    <a:srgbClr val="002060"/>
                  </a:solidFill>
                </a:rPr>
                <a:t>8</a:t>
              </a:r>
              <a:endParaRPr lang="ru-RU" sz="2800" dirty="0">
                <a:solidFill>
                  <a:srgbClr val="002060"/>
                </a:solidFill>
              </a:endParaRPr>
            </a:p>
          </p:txBody>
        </p:sp>
        <p:sp>
          <p:nvSpPr>
            <p:cNvPr id="37" name="TextBox 36"/>
            <p:cNvSpPr txBox="1"/>
            <p:nvPr/>
          </p:nvSpPr>
          <p:spPr>
            <a:xfrm>
              <a:off x="2279876" y="5498068"/>
              <a:ext cx="451513" cy="523220"/>
            </a:xfrm>
            <a:prstGeom prst="rect">
              <a:avLst/>
            </a:prstGeom>
            <a:noFill/>
          </p:spPr>
          <p:txBody>
            <a:bodyPr wrap="square" rtlCol="0">
              <a:spAutoFit/>
            </a:bodyPr>
            <a:lstStyle/>
            <a:p>
              <a:r>
                <a:rPr lang="ru-RU" sz="2800" dirty="0" smtClean="0">
                  <a:solidFill>
                    <a:srgbClr val="002060"/>
                  </a:solidFill>
                </a:rPr>
                <a:t>0</a:t>
              </a:r>
              <a:endParaRPr lang="ru-RU" sz="2800" dirty="0">
                <a:solidFill>
                  <a:srgbClr val="002060"/>
                </a:solidFill>
              </a:endParaRPr>
            </a:p>
          </p:txBody>
        </p:sp>
        <p:sp>
          <p:nvSpPr>
            <p:cNvPr id="38" name="TextBox 37"/>
            <p:cNvSpPr txBox="1"/>
            <p:nvPr/>
          </p:nvSpPr>
          <p:spPr>
            <a:xfrm>
              <a:off x="2248389" y="4929767"/>
              <a:ext cx="439702" cy="523220"/>
            </a:xfrm>
            <a:prstGeom prst="rect">
              <a:avLst/>
            </a:prstGeom>
            <a:noFill/>
          </p:spPr>
          <p:txBody>
            <a:bodyPr wrap="square" rtlCol="0">
              <a:spAutoFit/>
            </a:bodyPr>
            <a:lstStyle/>
            <a:p>
              <a:r>
                <a:rPr lang="ru-RU" sz="2800" dirty="0" smtClean="0">
                  <a:solidFill>
                    <a:srgbClr val="002060"/>
                  </a:solidFill>
                </a:rPr>
                <a:t>12</a:t>
              </a:r>
              <a:endParaRPr lang="ru-RU" sz="2800" dirty="0">
                <a:solidFill>
                  <a:srgbClr val="002060"/>
                </a:solidFill>
              </a:endParaRPr>
            </a:p>
          </p:txBody>
        </p:sp>
        <p:sp>
          <p:nvSpPr>
            <p:cNvPr id="39" name="TextBox 38"/>
            <p:cNvSpPr txBox="1"/>
            <p:nvPr/>
          </p:nvSpPr>
          <p:spPr>
            <a:xfrm>
              <a:off x="2288833" y="3793165"/>
              <a:ext cx="360040" cy="523220"/>
            </a:xfrm>
            <a:prstGeom prst="rect">
              <a:avLst/>
            </a:prstGeom>
            <a:noFill/>
          </p:spPr>
          <p:txBody>
            <a:bodyPr wrap="square" rtlCol="0">
              <a:spAutoFit/>
            </a:bodyPr>
            <a:lstStyle/>
            <a:p>
              <a:r>
                <a:rPr lang="ru-RU" sz="2800" dirty="0" smtClean="0">
                  <a:solidFill>
                    <a:srgbClr val="002060"/>
                  </a:solidFill>
                </a:rPr>
                <a:t>0</a:t>
              </a:r>
              <a:endParaRPr lang="ru-RU" sz="2800" dirty="0">
                <a:solidFill>
                  <a:srgbClr val="002060"/>
                </a:solidFill>
              </a:endParaRPr>
            </a:p>
          </p:txBody>
        </p:sp>
      </p:grpSp>
      <p:grpSp>
        <p:nvGrpSpPr>
          <p:cNvPr id="40" name="Группа 39"/>
          <p:cNvGrpSpPr/>
          <p:nvPr/>
        </p:nvGrpSpPr>
        <p:grpSpPr>
          <a:xfrm>
            <a:off x="5177128" y="4139255"/>
            <a:ext cx="632118" cy="2228123"/>
            <a:chOff x="2197360" y="3793165"/>
            <a:chExt cx="451513" cy="2228123"/>
          </a:xfrm>
        </p:grpSpPr>
        <p:sp>
          <p:nvSpPr>
            <p:cNvPr id="41" name="TextBox 40"/>
            <p:cNvSpPr txBox="1"/>
            <p:nvPr/>
          </p:nvSpPr>
          <p:spPr>
            <a:xfrm>
              <a:off x="2197361" y="4361466"/>
              <a:ext cx="451512" cy="523220"/>
            </a:xfrm>
            <a:prstGeom prst="rect">
              <a:avLst/>
            </a:prstGeom>
            <a:noFill/>
          </p:spPr>
          <p:txBody>
            <a:bodyPr wrap="square" rtlCol="0">
              <a:spAutoFit/>
            </a:bodyPr>
            <a:lstStyle/>
            <a:p>
              <a:r>
                <a:rPr lang="ru-RU" sz="2800" dirty="0" smtClean="0">
                  <a:solidFill>
                    <a:srgbClr val="002060"/>
                  </a:solidFill>
                </a:rPr>
                <a:t>12</a:t>
              </a:r>
              <a:endParaRPr lang="ru-RU" sz="2800" dirty="0">
                <a:solidFill>
                  <a:srgbClr val="002060"/>
                </a:solidFill>
              </a:endParaRPr>
            </a:p>
          </p:txBody>
        </p:sp>
        <p:sp>
          <p:nvSpPr>
            <p:cNvPr id="42" name="TextBox 41"/>
            <p:cNvSpPr txBox="1"/>
            <p:nvPr/>
          </p:nvSpPr>
          <p:spPr>
            <a:xfrm>
              <a:off x="2197360" y="5498068"/>
              <a:ext cx="451512" cy="523220"/>
            </a:xfrm>
            <a:prstGeom prst="rect">
              <a:avLst/>
            </a:prstGeom>
            <a:noFill/>
          </p:spPr>
          <p:txBody>
            <a:bodyPr wrap="square" rtlCol="0">
              <a:spAutoFit/>
            </a:bodyPr>
            <a:lstStyle/>
            <a:p>
              <a:r>
                <a:rPr lang="ru-RU" sz="2800" dirty="0" smtClean="0">
                  <a:solidFill>
                    <a:srgbClr val="002060"/>
                  </a:solidFill>
                </a:rPr>
                <a:t>8</a:t>
              </a:r>
              <a:endParaRPr lang="ru-RU" sz="2800" dirty="0">
                <a:solidFill>
                  <a:srgbClr val="002060"/>
                </a:solidFill>
              </a:endParaRPr>
            </a:p>
          </p:txBody>
        </p:sp>
        <p:sp>
          <p:nvSpPr>
            <p:cNvPr id="43" name="TextBox 42"/>
            <p:cNvSpPr txBox="1"/>
            <p:nvPr/>
          </p:nvSpPr>
          <p:spPr>
            <a:xfrm>
              <a:off x="2197361" y="4929767"/>
              <a:ext cx="451511" cy="523220"/>
            </a:xfrm>
            <a:prstGeom prst="rect">
              <a:avLst/>
            </a:prstGeom>
            <a:noFill/>
          </p:spPr>
          <p:txBody>
            <a:bodyPr wrap="square" rtlCol="0">
              <a:spAutoFit/>
            </a:bodyPr>
            <a:lstStyle/>
            <a:p>
              <a:r>
                <a:rPr lang="ru-RU" sz="2800" dirty="0" smtClean="0">
                  <a:solidFill>
                    <a:srgbClr val="002060"/>
                  </a:solidFill>
                </a:rPr>
                <a:t>8</a:t>
              </a:r>
              <a:endParaRPr lang="ru-RU" sz="2800" dirty="0">
                <a:solidFill>
                  <a:srgbClr val="002060"/>
                </a:solidFill>
              </a:endParaRPr>
            </a:p>
          </p:txBody>
        </p:sp>
        <p:sp>
          <p:nvSpPr>
            <p:cNvPr id="44" name="TextBox 43"/>
            <p:cNvSpPr txBox="1"/>
            <p:nvPr/>
          </p:nvSpPr>
          <p:spPr>
            <a:xfrm>
              <a:off x="2237399" y="3793165"/>
              <a:ext cx="360040" cy="523220"/>
            </a:xfrm>
            <a:prstGeom prst="rect">
              <a:avLst/>
            </a:prstGeom>
            <a:noFill/>
          </p:spPr>
          <p:txBody>
            <a:bodyPr wrap="square" rtlCol="0">
              <a:spAutoFit/>
            </a:bodyPr>
            <a:lstStyle/>
            <a:p>
              <a:r>
                <a:rPr lang="ru-RU" sz="2800" dirty="0" smtClean="0">
                  <a:solidFill>
                    <a:srgbClr val="002060"/>
                  </a:solidFill>
                </a:rPr>
                <a:t>0</a:t>
              </a:r>
              <a:endParaRPr lang="ru-RU" sz="2800" dirty="0">
                <a:solidFill>
                  <a:srgbClr val="002060"/>
                </a:solidFill>
              </a:endParaRPr>
            </a:p>
          </p:txBody>
        </p:sp>
      </p:grpSp>
      <p:grpSp>
        <p:nvGrpSpPr>
          <p:cNvPr id="45" name="Группа 44"/>
          <p:cNvGrpSpPr/>
          <p:nvPr/>
        </p:nvGrpSpPr>
        <p:grpSpPr>
          <a:xfrm>
            <a:off x="5969216" y="4143380"/>
            <a:ext cx="632118" cy="2228123"/>
            <a:chOff x="2248794" y="3793165"/>
            <a:chExt cx="451513" cy="2228123"/>
          </a:xfrm>
        </p:grpSpPr>
        <p:sp>
          <p:nvSpPr>
            <p:cNvPr id="46" name="TextBox 45"/>
            <p:cNvSpPr txBox="1"/>
            <p:nvPr/>
          </p:nvSpPr>
          <p:spPr>
            <a:xfrm>
              <a:off x="2248795" y="4361466"/>
              <a:ext cx="451512" cy="523220"/>
            </a:xfrm>
            <a:prstGeom prst="rect">
              <a:avLst/>
            </a:prstGeom>
            <a:noFill/>
          </p:spPr>
          <p:txBody>
            <a:bodyPr wrap="square" rtlCol="0">
              <a:spAutoFit/>
            </a:bodyPr>
            <a:lstStyle/>
            <a:p>
              <a:r>
                <a:rPr lang="ru-RU" sz="2800" dirty="0" smtClean="0">
                  <a:solidFill>
                    <a:srgbClr val="002060"/>
                  </a:solidFill>
                </a:rPr>
                <a:t>8</a:t>
              </a:r>
              <a:endParaRPr lang="ru-RU" sz="2800" dirty="0">
                <a:solidFill>
                  <a:srgbClr val="002060"/>
                </a:solidFill>
              </a:endParaRPr>
            </a:p>
          </p:txBody>
        </p:sp>
        <p:sp>
          <p:nvSpPr>
            <p:cNvPr id="47" name="TextBox 46"/>
            <p:cNvSpPr txBox="1"/>
            <p:nvPr/>
          </p:nvSpPr>
          <p:spPr>
            <a:xfrm>
              <a:off x="2248794" y="5498068"/>
              <a:ext cx="451512" cy="523220"/>
            </a:xfrm>
            <a:prstGeom prst="rect">
              <a:avLst/>
            </a:prstGeom>
            <a:noFill/>
          </p:spPr>
          <p:txBody>
            <a:bodyPr wrap="square" rtlCol="0">
              <a:spAutoFit/>
            </a:bodyPr>
            <a:lstStyle/>
            <a:p>
              <a:r>
                <a:rPr lang="ru-RU" sz="2800" dirty="0" smtClean="0">
                  <a:solidFill>
                    <a:srgbClr val="002060"/>
                  </a:solidFill>
                </a:rPr>
                <a:t>20</a:t>
              </a:r>
              <a:endParaRPr lang="ru-RU" sz="2800" dirty="0">
                <a:solidFill>
                  <a:srgbClr val="002060"/>
                </a:solidFill>
              </a:endParaRPr>
            </a:p>
          </p:txBody>
        </p:sp>
        <p:sp>
          <p:nvSpPr>
            <p:cNvPr id="48" name="TextBox 47"/>
            <p:cNvSpPr txBox="1"/>
            <p:nvPr/>
          </p:nvSpPr>
          <p:spPr>
            <a:xfrm>
              <a:off x="2248794" y="4929767"/>
              <a:ext cx="451511" cy="523220"/>
            </a:xfrm>
            <a:prstGeom prst="rect">
              <a:avLst/>
            </a:prstGeom>
            <a:noFill/>
          </p:spPr>
          <p:txBody>
            <a:bodyPr wrap="square" rtlCol="0">
              <a:spAutoFit/>
            </a:bodyPr>
            <a:lstStyle/>
            <a:p>
              <a:r>
                <a:rPr lang="ru-RU" sz="2800" dirty="0" smtClean="0">
                  <a:solidFill>
                    <a:srgbClr val="002060"/>
                  </a:solidFill>
                </a:rPr>
                <a:t>20</a:t>
              </a:r>
              <a:endParaRPr lang="ru-RU" sz="2800" dirty="0">
                <a:solidFill>
                  <a:srgbClr val="002060"/>
                </a:solidFill>
              </a:endParaRPr>
            </a:p>
          </p:txBody>
        </p:sp>
        <p:sp>
          <p:nvSpPr>
            <p:cNvPr id="49" name="TextBox 48"/>
            <p:cNvSpPr txBox="1"/>
            <p:nvPr/>
          </p:nvSpPr>
          <p:spPr>
            <a:xfrm>
              <a:off x="2288833" y="3793165"/>
              <a:ext cx="360040" cy="523220"/>
            </a:xfrm>
            <a:prstGeom prst="rect">
              <a:avLst/>
            </a:prstGeom>
            <a:noFill/>
          </p:spPr>
          <p:txBody>
            <a:bodyPr wrap="square" rtlCol="0">
              <a:spAutoFit/>
            </a:bodyPr>
            <a:lstStyle/>
            <a:p>
              <a:r>
                <a:rPr lang="ru-RU" sz="2800" dirty="0" smtClean="0">
                  <a:solidFill>
                    <a:srgbClr val="002060"/>
                  </a:solidFill>
                </a:rPr>
                <a:t>0</a:t>
              </a:r>
              <a:endParaRPr lang="ru-RU" sz="2800" dirty="0">
                <a:solidFill>
                  <a:srgbClr val="002060"/>
                </a:solidFill>
              </a:endParaRPr>
            </a:p>
          </p:txBody>
        </p:sp>
      </p:grpSp>
      <p:grpSp>
        <p:nvGrpSpPr>
          <p:cNvPr id="50" name="Группа 49"/>
          <p:cNvGrpSpPr/>
          <p:nvPr/>
        </p:nvGrpSpPr>
        <p:grpSpPr>
          <a:xfrm>
            <a:off x="6761304" y="4139255"/>
            <a:ext cx="632118" cy="2228123"/>
            <a:chOff x="2248794" y="3793165"/>
            <a:chExt cx="451513" cy="2228123"/>
          </a:xfrm>
        </p:grpSpPr>
        <p:sp>
          <p:nvSpPr>
            <p:cNvPr id="51" name="TextBox 50"/>
            <p:cNvSpPr txBox="1"/>
            <p:nvPr/>
          </p:nvSpPr>
          <p:spPr>
            <a:xfrm>
              <a:off x="2248795" y="4361466"/>
              <a:ext cx="451512" cy="523220"/>
            </a:xfrm>
            <a:prstGeom prst="rect">
              <a:avLst/>
            </a:prstGeom>
            <a:noFill/>
          </p:spPr>
          <p:txBody>
            <a:bodyPr wrap="square" rtlCol="0">
              <a:spAutoFit/>
            </a:bodyPr>
            <a:lstStyle/>
            <a:p>
              <a:r>
                <a:rPr lang="ru-RU" sz="2800" dirty="0" smtClean="0">
                  <a:solidFill>
                    <a:srgbClr val="002060"/>
                  </a:solidFill>
                </a:rPr>
                <a:t>20</a:t>
              </a:r>
              <a:endParaRPr lang="ru-RU" sz="2800" dirty="0">
                <a:solidFill>
                  <a:srgbClr val="002060"/>
                </a:solidFill>
              </a:endParaRPr>
            </a:p>
          </p:txBody>
        </p:sp>
        <p:sp>
          <p:nvSpPr>
            <p:cNvPr id="52" name="TextBox 51"/>
            <p:cNvSpPr txBox="1"/>
            <p:nvPr/>
          </p:nvSpPr>
          <p:spPr>
            <a:xfrm>
              <a:off x="2248794" y="5498068"/>
              <a:ext cx="451512" cy="523220"/>
            </a:xfrm>
            <a:prstGeom prst="rect">
              <a:avLst/>
            </a:prstGeom>
            <a:noFill/>
          </p:spPr>
          <p:txBody>
            <a:bodyPr wrap="square" rtlCol="0">
              <a:spAutoFit/>
            </a:bodyPr>
            <a:lstStyle/>
            <a:p>
              <a:r>
                <a:rPr lang="ru-RU" sz="2800" dirty="0" smtClean="0">
                  <a:solidFill>
                    <a:srgbClr val="002060"/>
                  </a:solidFill>
                </a:rPr>
                <a:t>28</a:t>
              </a:r>
              <a:endParaRPr lang="ru-RU" sz="2800" dirty="0">
                <a:solidFill>
                  <a:srgbClr val="002060"/>
                </a:solidFill>
              </a:endParaRPr>
            </a:p>
          </p:txBody>
        </p:sp>
        <p:sp>
          <p:nvSpPr>
            <p:cNvPr id="53" name="TextBox 52"/>
            <p:cNvSpPr txBox="1"/>
            <p:nvPr/>
          </p:nvSpPr>
          <p:spPr>
            <a:xfrm>
              <a:off x="2248794" y="4929767"/>
              <a:ext cx="451511" cy="523220"/>
            </a:xfrm>
            <a:prstGeom prst="rect">
              <a:avLst/>
            </a:prstGeom>
            <a:noFill/>
          </p:spPr>
          <p:txBody>
            <a:bodyPr wrap="square" rtlCol="0">
              <a:spAutoFit/>
            </a:bodyPr>
            <a:lstStyle/>
            <a:p>
              <a:r>
                <a:rPr lang="ru-RU" sz="2800" dirty="0" smtClean="0">
                  <a:solidFill>
                    <a:srgbClr val="002060"/>
                  </a:solidFill>
                </a:rPr>
                <a:t>28</a:t>
              </a:r>
              <a:endParaRPr lang="ru-RU" sz="2800" dirty="0">
                <a:solidFill>
                  <a:srgbClr val="002060"/>
                </a:solidFill>
              </a:endParaRPr>
            </a:p>
          </p:txBody>
        </p:sp>
        <p:sp>
          <p:nvSpPr>
            <p:cNvPr id="54" name="TextBox 53"/>
            <p:cNvSpPr txBox="1"/>
            <p:nvPr/>
          </p:nvSpPr>
          <p:spPr>
            <a:xfrm>
              <a:off x="2288833" y="3793165"/>
              <a:ext cx="360040" cy="523220"/>
            </a:xfrm>
            <a:prstGeom prst="rect">
              <a:avLst/>
            </a:prstGeom>
            <a:noFill/>
          </p:spPr>
          <p:txBody>
            <a:bodyPr wrap="square" rtlCol="0">
              <a:spAutoFit/>
            </a:bodyPr>
            <a:lstStyle/>
            <a:p>
              <a:r>
                <a:rPr lang="ru-RU" sz="2800" dirty="0" smtClean="0">
                  <a:solidFill>
                    <a:srgbClr val="002060"/>
                  </a:solidFill>
                </a:rPr>
                <a:t>0</a:t>
              </a:r>
              <a:endParaRPr lang="ru-RU" sz="2800" dirty="0">
                <a:solidFill>
                  <a:srgbClr val="002060"/>
                </a:solidFill>
              </a:endParaRPr>
            </a:p>
          </p:txBody>
        </p:sp>
      </p:grpSp>
      <p:grpSp>
        <p:nvGrpSpPr>
          <p:cNvPr id="55" name="Группа 54"/>
          <p:cNvGrpSpPr/>
          <p:nvPr/>
        </p:nvGrpSpPr>
        <p:grpSpPr>
          <a:xfrm>
            <a:off x="7553392" y="4149080"/>
            <a:ext cx="632118" cy="2218298"/>
            <a:chOff x="2300228" y="3802990"/>
            <a:chExt cx="451513" cy="2218298"/>
          </a:xfrm>
        </p:grpSpPr>
        <p:sp>
          <p:nvSpPr>
            <p:cNvPr id="56" name="TextBox 55"/>
            <p:cNvSpPr txBox="1"/>
            <p:nvPr/>
          </p:nvSpPr>
          <p:spPr>
            <a:xfrm>
              <a:off x="2300229" y="4361466"/>
              <a:ext cx="451512" cy="523220"/>
            </a:xfrm>
            <a:prstGeom prst="rect">
              <a:avLst/>
            </a:prstGeom>
            <a:noFill/>
          </p:spPr>
          <p:txBody>
            <a:bodyPr wrap="square" rtlCol="0">
              <a:spAutoFit/>
            </a:bodyPr>
            <a:lstStyle/>
            <a:p>
              <a:r>
                <a:rPr lang="ru-RU" sz="2800" dirty="0" smtClean="0">
                  <a:solidFill>
                    <a:srgbClr val="002060"/>
                  </a:solidFill>
                </a:rPr>
                <a:t>28</a:t>
              </a:r>
              <a:endParaRPr lang="ru-RU" sz="2800" dirty="0">
                <a:solidFill>
                  <a:srgbClr val="002060"/>
                </a:solidFill>
              </a:endParaRPr>
            </a:p>
          </p:txBody>
        </p:sp>
        <p:sp>
          <p:nvSpPr>
            <p:cNvPr id="57" name="TextBox 56"/>
            <p:cNvSpPr txBox="1"/>
            <p:nvPr/>
          </p:nvSpPr>
          <p:spPr>
            <a:xfrm>
              <a:off x="2300228" y="5498068"/>
              <a:ext cx="451512" cy="523220"/>
            </a:xfrm>
            <a:prstGeom prst="rect">
              <a:avLst/>
            </a:prstGeom>
            <a:noFill/>
          </p:spPr>
          <p:txBody>
            <a:bodyPr wrap="square" rtlCol="0">
              <a:spAutoFit/>
            </a:bodyPr>
            <a:lstStyle/>
            <a:p>
              <a:r>
                <a:rPr lang="ru-RU" sz="2800" dirty="0" smtClean="0">
                  <a:solidFill>
                    <a:srgbClr val="002060"/>
                  </a:solidFill>
                </a:rPr>
                <a:t>48</a:t>
              </a:r>
              <a:endParaRPr lang="ru-RU" sz="2800" dirty="0">
                <a:solidFill>
                  <a:srgbClr val="002060"/>
                </a:solidFill>
              </a:endParaRPr>
            </a:p>
          </p:txBody>
        </p:sp>
        <p:sp>
          <p:nvSpPr>
            <p:cNvPr id="58" name="TextBox 57"/>
            <p:cNvSpPr txBox="1"/>
            <p:nvPr/>
          </p:nvSpPr>
          <p:spPr>
            <a:xfrm>
              <a:off x="2300228" y="4929767"/>
              <a:ext cx="451511" cy="523220"/>
            </a:xfrm>
            <a:prstGeom prst="rect">
              <a:avLst/>
            </a:prstGeom>
            <a:noFill/>
          </p:spPr>
          <p:txBody>
            <a:bodyPr wrap="square" rtlCol="0">
              <a:spAutoFit/>
            </a:bodyPr>
            <a:lstStyle/>
            <a:p>
              <a:r>
                <a:rPr lang="ru-RU" sz="2800" dirty="0" smtClean="0">
                  <a:solidFill>
                    <a:srgbClr val="002060"/>
                  </a:solidFill>
                </a:rPr>
                <a:t>48</a:t>
              </a:r>
              <a:endParaRPr lang="ru-RU" sz="2800" dirty="0">
                <a:solidFill>
                  <a:srgbClr val="002060"/>
                </a:solidFill>
              </a:endParaRPr>
            </a:p>
          </p:txBody>
        </p:sp>
        <p:sp>
          <p:nvSpPr>
            <p:cNvPr id="59" name="TextBox 58"/>
            <p:cNvSpPr txBox="1"/>
            <p:nvPr/>
          </p:nvSpPr>
          <p:spPr>
            <a:xfrm>
              <a:off x="2340267" y="3802990"/>
              <a:ext cx="360040" cy="523220"/>
            </a:xfrm>
            <a:prstGeom prst="rect">
              <a:avLst/>
            </a:prstGeom>
            <a:noFill/>
          </p:spPr>
          <p:txBody>
            <a:bodyPr wrap="square" rtlCol="0">
              <a:spAutoFit/>
            </a:bodyPr>
            <a:lstStyle/>
            <a:p>
              <a:r>
                <a:rPr lang="ru-RU" sz="2800" dirty="0" smtClean="0">
                  <a:solidFill>
                    <a:srgbClr val="002060"/>
                  </a:solidFill>
                </a:rPr>
                <a:t>0</a:t>
              </a:r>
              <a:endParaRPr lang="ru-RU" sz="2800" dirty="0">
                <a:solidFill>
                  <a:srgbClr val="002060"/>
                </a:solidFill>
              </a:endParaRPr>
            </a:p>
          </p:txBody>
        </p:sp>
      </p:grpSp>
      <p:cxnSp>
        <p:nvCxnSpPr>
          <p:cNvPr id="8" name="Прямая соединительная линия 7"/>
          <p:cNvCxnSpPr/>
          <p:nvPr/>
        </p:nvCxnSpPr>
        <p:spPr>
          <a:xfrm flipV="1">
            <a:off x="7349532" y="6094638"/>
            <a:ext cx="1080120" cy="477634"/>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rot="20206832">
            <a:off x="7623299" y="6282958"/>
            <a:ext cx="732893" cy="523220"/>
          </a:xfrm>
          <a:prstGeom prst="rect">
            <a:avLst/>
          </a:prstGeom>
          <a:noFill/>
        </p:spPr>
        <p:txBody>
          <a:bodyPr wrap="none" rtlCol="0">
            <a:spAutoFit/>
          </a:bodyPr>
          <a:lstStyle/>
          <a:p>
            <a:r>
              <a:rPr lang="ru-RU" sz="2800" dirty="0" smtClean="0">
                <a:solidFill>
                  <a:srgbClr val="002060"/>
                </a:solidFill>
              </a:rPr>
              <a:t>124</a:t>
            </a:r>
            <a:endParaRPr lang="ru-RU" sz="2800" dirty="0">
              <a:solidFill>
                <a:srgbClr val="002060"/>
              </a:solidFill>
            </a:endParaRPr>
          </a:p>
        </p:txBody>
      </p:sp>
      <p:sp>
        <p:nvSpPr>
          <p:cNvPr id="51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5121"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00034" y="1285860"/>
            <a:ext cx="3217111" cy="164307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par>
                                <p:cTn id="8" presetID="10" presetClass="entr" presetSubtype="0" fill="hold"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500"/>
                                        <p:tgtEl>
                                          <p:spTgt spid="25"/>
                                        </p:tgtEl>
                                      </p:cBhvr>
                                    </p:animEffect>
                                  </p:childTnLst>
                                </p:cTn>
                              </p:par>
                              <p:par>
                                <p:cTn id="11" presetID="10" presetClass="entr" presetSubtype="0" fill="hold" nodeType="withEffect">
                                  <p:stCondLst>
                                    <p:cond delay="0"/>
                                  </p:stCondLst>
                                  <p:childTnLst>
                                    <p:set>
                                      <p:cBhvr>
                                        <p:cTn id="12" dur="1" fill="hold">
                                          <p:stCondLst>
                                            <p:cond delay="0"/>
                                          </p:stCondLst>
                                        </p:cTn>
                                        <p:tgtEl>
                                          <p:spTgt spid="30"/>
                                        </p:tgtEl>
                                        <p:attrNameLst>
                                          <p:attrName>style.visibility</p:attrName>
                                        </p:attrNameLst>
                                      </p:cBhvr>
                                      <p:to>
                                        <p:strVal val="visible"/>
                                      </p:to>
                                    </p:set>
                                    <p:animEffect transition="in" filter="fade">
                                      <p:cBhvr>
                                        <p:cTn id="13" dur="500"/>
                                        <p:tgtEl>
                                          <p:spTgt spid="30"/>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5"/>
                                        </p:tgtEl>
                                        <p:attrNameLst>
                                          <p:attrName>style.visibility</p:attrName>
                                        </p:attrNameLst>
                                      </p:cBhvr>
                                      <p:to>
                                        <p:strVal val="visible"/>
                                      </p:to>
                                    </p:set>
                                    <p:animEffect transition="in" filter="fade">
                                      <p:cBhvr>
                                        <p:cTn id="18" dur="500"/>
                                        <p:tgtEl>
                                          <p:spTgt spid="3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0"/>
                                        </p:tgtEl>
                                        <p:attrNameLst>
                                          <p:attrName>style.visibility</p:attrName>
                                        </p:attrNameLst>
                                      </p:cBhvr>
                                      <p:to>
                                        <p:strVal val="visible"/>
                                      </p:to>
                                    </p:set>
                                    <p:animEffect transition="in" filter="fade">
                                      <p:cBhvr>
                                        <p:cTn id="23" dur="500"/>
                                        <p:tgtEl>
                                          <p:spTgt spid="40"/>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45"/>
                                        </p:tgtEl>
                                        <p:attrNameLst>
                                          <p:attrName>style.visibility</p:attrName>
                                        </p:attrNameLst>
                                      </p:cBhvr>
                                      <p:to>
                                        <p:strVal val="visible"/>
                                      </p:to>
                                    </p:set>
                                    <p:animEffect transition="in" filter="fade">
                                      <p:cBhvr>
                                        <p:cTn id="28" dur="500"/>
                                        <p:tgtEl>
                                          <p:spTgt spid="45"/>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50"/>
                                        </p:tgtEl>
                                        <p:attrNameLst>
                                          <p:attrName>style.visibility</p:attrName>
                                        </p:attrNameLst>
                                      </p:cBhvr>
                                      <p:to>
                                        <p:strVal val="visible"/>
                                      </p:to>
                                    </p:set>
                                    <p:animEffect transition="in" filter="fade">
                                      <p:cBhvr>
                                        <p:cTn id="33" dur="500"/>
                                        <p:tgtEl>
                                          <p:spTgt spid="50"/>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55"/>
                                        </p:tgtEl>
                                        <p:attrNameLst>
                                          <p:attrName>style.visibility</p:attrName>
                                        </p:attrNameLst>
                                      </p:cBhvr>
                                      <p:to>
                                        <p:strVal val="visible"/>
                                      </p:to>
                                    </p:set>
                                    <p:animEffect transition="in" filter="fade">
                                      <p:cBhvr>
                                        <p:cTn id="38" dur="500"/>
                                        <p:tgtEl>
                                          <p:spTgt spid="55"/>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fade">
                                      <p:cBhvr>
                                        <p:cTn id="43" dur="500"/>
                                        <p:tgtEl>
                                          <p:spTgt spid="8"/>
                                        </p:tgtEl>
                                      </p:cBhvr>
                                    </p:animEffect>
                                  </p:childTnLst>
                                </p:cTn>
                              </p:par>
                            </p:childTnLst>
                          </p:cTn>
                        </p:par>
                        <p:par>
                          <p:cTn id="44" fill="hold">
                            <p:stCondLst>
                              <p:cond delay="500"/>
                            </p:stCondLst>
                            <p:childTnLst>
                              <p:par>
                                <p:cTn id="45" presetID="10" presetClass="entr" presetSubtype="0" fill="hold" grpId="0" nodeType="after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Дополнительные условия</a:t>
            </a:r>
            <a:endParaRPr lang="ru-RU"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7" name="Таблица 6"/>
          <p:cNvGraphicFramePr>
            <a:graphicFrameLocks noGrp="1"/>
          </p:cNvGraphicFramePr>
          <p:nvPr>
            <p:extLst>
              <p:ext uri="{D42A27DB-BD31-4B8C-83A1-F6EECF244321}">
                <p14:modId xmlns:p14="http://schemas.microsoft.com/office/powerpoint/2010/main" xmlns="" val="1636878103"/>
              </p:ext>
            </p:extLst>
          </p:nvPr>
        </p:nvGraphicFramePr>
        <p:xfrm>
          <a:off x="214282" y="3071810"/>
          <a:ext cx="7795254" cy="3283836"/>
        </p:xfrm>
        <a:graphic>
          <a:graphicData uri="http://schemas.openxmlformats.org/drawingml/2006/table">
            <a:tbl>
              <a:tblPr firstRow="1" firstCol="1">
                <a:tableStyleId>{5C22544A-7EE6-4342-B048-85BDC9FD1C3A}</a:tableStyleId>
              </a:tblPr>
              <a:tblGrid>
                <a:gridCol w="779365"/>
                <a:gridCol w="779365"/>
                <a:gridCol w="779365"/>
                <a:gridCol w="779365"/>
                <a:gridCol w="779365"/>
                <a:gridCol w="779365"/>
                <a:gridCol w="779365"/>
                <a:gridCol w="779365"/>
                <a:gridCol w="780167"/>
                <a:gridCol w="780167"/>
              </a:tblGrid>
              <a:tr h="593777">
                <a:tc rowSpan="2">
                  <a:txBody>
                    <a:bodyPr/>
                    <a:lstStyle/>
                    <a:p>
                      <a:pPr indent="0" algn="ctr">
                        <a:spcBef>
                          <a:spcPts val="600"/>
                        </a:spcBef>
                        <a:spcAft>
                          <a:spcPts val="600"/>
                        </a:spcAft>
                      </a:pPr>
                      <a:r>
                        <a:rPr lang="ru-RU" sz="1600" dirty="0">
                          <a:effectLst/>
                        </a:rPr>
                        <a:t>Пара</a:t>
                      </a:r>
                      <a:endParaRPr lang="ru-RU" sz="1800" dirty="0">
                        <a:effectLst/>
                        <a:latin typeface="Times New Roman"/>
                        <a:ea typeface="Times New Roman"/>
                        <a:cs typeface="Times New Roman"/>
                      </a:endParaRPr>
                    </a:p>
                  </a:txBody>
                  <a:tcPr marL="68580" marR="68580" marT="0" marB="0" anchor="ctr"/>
                </a:tc>
                <a:tc gridSpan="9">
                  <a:txBody>
                    <a:bodyPr/>
                    <a:lstStyle/>
                    <a:p>
                      <a:pPr indent="0" algn="ctr">
                        <a:spcBef>
                          <a:spcPts val="600"/>
                        </a:spcBef>
                        <a:spcAft>
                          <a:spcPts val="600"/>
                        </a:spcAft>
                      </a:pPr>
                      <a:r>
                        <a:rPr lang="ru-RU" sz="1600" dirty="0">
                          <a:effectLst/>
                        </a:rPr>
                        <a:t>Количество пар</a:t>
                      </a:r>
                      <a:endParaRPr lang="ru-RU" sz="1800" dirty="0">
                        <a:effectLst/>
                        <a:latin typeface="Times New Roman"/>
                        <a:ea typeface="Times New Roman"/>
                        <a:cs typeface="Times New Roman"/>
                      </a:endParaRPr>
                    </a:p>
                  </a:txBody>
                  <a:tcPr marL="68580" marR="68580" marT="0"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33477">
                <a:tc vMerge="1">
                  <a:txBody>
                    <a:bodyPr/>
                    <a:lstStyle/>
                    <a:p>
                      <a:endParaRPr lang="ru-RU"/>
                    </a:p>
                  </a:txBody>
                  <a:tcPr/>
                </a:tc>
                <a:tc>
                  <a:txBody>
                    <a:bodyPr/>
                    <a:lstStyle/>
                    <a:p>
                      <a:pPr indent="0" algn="ctr">
                        <a:spcBef>
                          <a:spcPts val="600"/>
                        </a:spcBef>
                        <a:spcAft>
                          <a:spcPts val="600"/>
                        </a:spcAft>
                      </a:pPr>
                      <a:r>
                        <a:rPr lang="en-US" sz="1500" dirty="0">
                          <a:effectLst/>
                        </a:rPr>
                        <a:t>x</a:t>
                      </a:r>
                      <a:r>
                        <a:rPr lang="ru-RU" sz="1500" baseline="-25000" dirty="0">
                          <a:effectLst/>
                        </a:rPr>
                        <a:t>1</a:t>
                      </a:r>
                      <a:r>
                        <a:rPr lang="ru-RU" sz="1500" dirty="0">
                          <a:effectLst/>
                        </a:rPr>
                        <a:t>,</a:t>
                      </a:r>
                      <a:r>
                        <a:rPr lang="ru-RU" sz="1500" baseline="-25000" dirty="0">
                          <a:effectLst/>
                        </a:rPr>
                        <a:t> </a:t>
                      </a:r>
                      <a:r>
                        <a:rPr lang="en-US" sz="1500" dirty="0">
                          <a:effectLst/>
                        </a:rPr>
                        <a:t>x</a:t>
                      </a:r>
                      <a:r>
                        <a:rPr lang="ru-RU" sz="1500" baseline="-25000" dirty="0">
                          <a:effectLst/>
                        </a:rPr>
                        <a:t>2</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2</a:t>
                      </a:r>
                      <a:r>
                        <a:rPr lang="ru-RU" sz="1500" dirty="0">
                          <a:effectLst/>
                        </a:rPr>
                        <a:t>,</a:t>
                      </a:r>
                      <a:r>
                        <a:rPr lang="ru-RU" sz="1500" baseline="-25000" dirty="0">
                          <a:effectLst/>
                        </a:rPr>
                        <a:t> </a:t>
                      </a:r>
                      <a:r>
                        <a:rPr lang="en-US" sz="1500" dirty="0">
                          <a:effectLst/>
                        </a:rPr>
                        <a:t>x</a:t>
                      </a:r>
                      <a:r>
                        <a:rPr lang="ru-RU" sz="1500" baseline="-25000" dirty="0">
                          <a:effectLst/>
                        </a:rPr>
                        <a:t>3</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a:effectLst/>
                        </a:rPr>
                        <a:t>x</a:t>
                      </a:r>
                      <a:r>
                        <a:rPr lang="ru-RU" sz="1500" baseline="-25000">
                          <a:effectLst/>
                        </a:rPr>
                        <a:t>3</a:t>
                      </a:r>
                      <a:r>
                        <a:rPr lang="ru-RU" sz="1500">
                          <a:effectLst/>
                        </a:rPr>
                        <a:t>,</a:t>
                      </a:r>
                      <a:r>
                        <a:rPr lang="ru-RU" sz="1500" baseline="-25000">
                          <a:effectLst/>
                        </a:rPr>
                        <a:t> </a:t>
                      </a:r>
                      <a:r>
                        <a:rPr lang="en-US" sz="1500">
                          <a:effectLst/>
                        </a:rPr>
                        <a:t>x</a:t>
                      </a:r>
                      <a:r>
                        <a:rPr lang="ru-RU" sz="1500" baseline="-25000">
                          <a:effectLst/>
                        </a:rPr>
                        <a:t>4</a:t>
                      </a:r>
                      <a:endParaRPr lang="ru-RU" sz="150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a:effectLst/>
                        </a:rPr>
                        <a:t>x</a:t>
                      </a:r>
                      <a:r>
                        <a:rPr lang="ru-RU" sz="1500" baseline="-25000">
                          <a:effectLst/>
                        </a:rPr>
                        <a:t>4</a:t>
                      </a:r>
                      <a:r>
                        <a:rPr lang="ru-RU" sz="1500">
                          <a:effectLst/>
                        </a:rPr>
                        <a:t>,</a:t>
                      </a:r>
                      <a:r>
                        <a:rPr lang="ru-RU" sz="1500" baseline="-25000">
                          <a:effectLst/>
                        </a:rPr>
                        <a:t> </a:t>
                      </a:r>
                      <a:r>
                        <a:rPr lang="en-US" sz="1500">
                          <a:effectLst/>
                        </a:rPr>
                        <a:t>x</a:t>
                      </a:r>
                      <a:r>
                        <a:rPr lang="ru-RU" sz="1500" baseline="-25000">
                          <a:effectLst/>
                        </a:rPr>
                        <a:t>5</a:t>
                      </a:r>
                      <a:endParaRPr lang="ru-RU" sz="150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5</a:t>
                      </a:r>
                      <a:r>
                        <a:rPr lang="ru-RU" sz="1500" dirty="0">
                          <a:effectLst/>
                        </a:rPr>
                        <a:t>,</a:t>
                      </a:r>
                      <a:r>
                        <a:rPr lang="ru-RU" sz="1500" baseline="-25000" dirty="0">
                          <a:effectLst/>
                        </a:rPr>
                        <a:t> </a:t>
                      </a:r>
                      <a:r>
                        <a:rPr lang="en-US" sz="1500" dirty="0">
                          <a:effectLst/>
                        </a:rPr>
                        <a:t>x</a:t>
                      </a:r>
                      <a:r>
                        <a:rPr lang="ru-RU" sz="1500" baseline="-25000" dirty="0">
                          <a:effectLst/>
                        </a:rPr>
                        <a:t>6</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a:effectLst/>
                        </a:rPr>
                        <a:t>x</a:t>
                      </a:r>
                      <a:r>
                        <a:rPr lang="ru-RU" sz="1500" baseline="-25000">
                          <a:effectLst/>
                        </a:rPr>
                        <a:t>6</a:t>
                      </a:r>
                      <a:r>
                        <a:rPr lang="ru-RU" sz="1500">
                          <a:effectLst/>
                        </a:rPr>
                        <a:t>,</a:t>
                      </a:r>
                      <a:r>
                        <a:rPr lang="ru-RU" sz="1500" baseline="-25000">
                          <a:effectLst/>
                        </a:rPr>
                        <a:t> </a:t>
                      </a:r>
                      <a:r>
                        <a:rPr lang="en-US" sz="1500">
                          <a:effectLst/>
                        </a:rPr>
                        <a:t>x</a:t>
                      </a:r>
                      <a:r>
                        <a:rPr lang="ru-RU" sz="1500" baseline="-25000">
                          <a:effectLst/>
                        </a:rPr>
                        <a:t>7</a:t>
                      </a:r>
                      <a:endParaRPr lang="ru-RU" sz="150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7</a:t>
                      </a:r>
                      <a:r>
                        <a:rPr lang="ru-RU" sz="1500" dirty="0">
                          <a:effectLst/>
                        </a:rPr>
                        <a:t>,</a:t>
                      </a:r>
                      <a:r>
                        <a:rPr lang="ru-RU" sz="1500" baseline="-25000" dirty="0">
                          <a:effectLst/>
                        </a:rPr>
                        <a:t> </a:t>
                      </a:r>
                      <a:r>
                        <a:rPr lang="en-US" sz="1500" dirty="0">
                          <a:effectLst/>
                        </a:rPr>
                        <a:t>x</a:t>
                      </a:r>
                      <a:r>
                        <a:rPr lang="ru-RU" sz="1500" baseline="-25000" dirty="0">
                          <a:effectLst/>
                        </a:rPr>
                        <a:t>8</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8</a:t>
                      </a:r>
                      <a:r>
                        <a:rPr lang="ru-RU" sz="1500" dirty="0">
                          <a:effectLst/>
                        </a:rPr>
                        <a:t>,</a:t>
                      </a:r>
                      <a:r>
                        <a:rPr lang="ru-RU" sz="1500" baseline="-25000" dirty="0">
                          <a:effectLst/>
                        </a:rPr>
                        <a:t> </a:t>
                      </a:r>
                      <a:r>
                        <a:rPr lang="en-US" sz="1500" dirty="0">
                          <a:effectLst/>
                        </a:rPr>
                        <a:t>x</a:t>
                      </a:r>
                      <a:r>
                        <a:rPr lang="ru-RU" sz="1500" baseline="-25000" dirty="0">
                          <a:effectLst/>
                        </a:rPr>
                        <a:t>9</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9</a:t>
                      </a:r>
                      <a:r>
                        <a:rPr lang="ru-RU" sz="1500" dirty="0">
                          <a:effectLst/>
                        </a:rPr>
                        <a:t>,</a:t>
                      </a:r>
                      <a:r>
                        <a:rPr lang="ru-RU" sz="1500" baseline="-25000" dirty="0">
                          <a:effectLst/>
                        </a:rPr>
                        <a:t> </a:t>
                      </a:r>
                      <a:r>
                        <a:rPr lang="en-US" sz="1500" dirty="0">
                          <a:effectLst/>
                        </a:rPr>
                        <a:t>x</a:t>
                      </a:r>
                      <a:r>
                        <a:rPr lang="ru-RU" sz="1500" baseline="-25000" dirty="0">
                          <a:effectLst/>
                        </a:rPr>
                        <a:t>10</a:t>
                      </a:r>
                      <a:endParaRPr lang="ru-RU" sz="1500" dirty="0">
                        <a:effectLst/>
                        <a:latin typeface="Times New Roman"/>
                        <a:ea typeface="Times New Roman"/>
                        <a:cs typeface="Times New Roman"/>
                      </a:endParaRPr>
                    </a:p>
                  </a:txBody>
                  <a:tcPr marL="68580" marR="68580" marT="0" marB="0" anchor="ctr">
                    <a:solidFill>
                      <a:schemeClr val="bg2"/>
                    </a:solidFill>
                  </a:tcPr>
                </a:tc>
              </a:tr>
              <a:tr h="593777">
                <a:tc>
                  <a:txBody>
                    <a:bodyPr/>
                    <a:lstStyle/>
                    <a:p>
                      <a:pPr indent="0" algn="ctr">
                        <a:spcBef>
                          <a:spcPts val="600"/>
                        </a:spcBef>
                        <a:spcAft>
                          <a:spcPts val="600"/>
                        </a:spcAft>
                      </a:pPr>
                      <a:r>
                        <a:rPr lang="ru-RU" sz="2000" dirty="0">
                          <a:effectLst/>
                        </a:rPr>
                        <a:t>00</a:t>
                      </a:r>
                      <a:endParaRPr lang="ru-RU" sz="2400" dirty="0">
                        <a:effectLst/>
                        <a:latin typeface="Times New Roman"/>
                        <a:ea typeface="Times New Roman"/>
                        <a:cs typeface="Times New Roman"/>
                      </a:endParaRPr>
                    </a:p>
                  </a:txBody>
                  <a:tcPr marL="68580" marR="68580" marT="0" marB="0" anchor="ctr"/>
                </a:tc>
                <a:tc>
                  <a:txBody>
                    <a:bodyPr/>
                    <a:lstStyle/>
                    <a:p>
                      <a:pPr marL="0" indent="0" algn="ctr" defTabSz="914400" rtl="0" eaLnBrk="1" latinLnBrk="0" hangingPunct="1">
                        <a:spcBef>
                          <a:spcPts val="600"/>
                        </a:spcBef>
                        <a:spcAft>
                          <a:spcPts val="600"/>
                        </a:spcAft>
                      </a:pPr>
                      <a:r>
                        <a:rPr lang="ru-RU" sz="2800" kern="1200" dirty="0">
                          <a:solidFill>
                            <a:schemeClr val="dk1"/>
                          </a:solidFill>
                          <a:effectLst/>
                          <a:latin typeface="+mn-lt"/>
                          <a:ea typeface="+mn-ea"/>
                          <a:cs typeface="+mn-cs"/>
                        </a:rPr>
                        <a:t>1</a:t>
                      </a: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solidFill>
                      <a:schemeClr val="bg1">
                        <a:lumMod val="95000"/>
                      </a:schemeClr>
                    </a:solidFill>
                  </a:tcP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solidFill>
                      <a:schemeClr val="accent3">
                        <a:lumMod val="60000"/>
                        <a:lumOff val="40000"/>
                      </a:schemeClr>
                    </a:solidFill>
                  </a:tcP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r>
              <a:tr h="575251">
                <a:tc>
                  <a:txBody>
                    <a:bodyPr/>
                    <a:lstStyle/>
                    <a:p>
                      <a:pPr indent="0" algn="ctr">
                        <a:spcBef>
                          <a:spcPts val="600"/>
                        </a:spcBef>
                        <a:spcAft>
                          <a:spcPts val="600"/>
                        </a:spcAft>
                      </a:pPr>
                      <a:r>
                        <a:rPr lang="ru-RU" sz="2000">
                          <a:effectLst/>
                        </a:rPr>
                        <a:t>01</a:t>
                      </a:r>
                      <a:endParaRPr lang="ru-RU" sz="2400">
                        <a:effectLst/>
                        <a:latin typeface="Times New Roman"/>
                        <a:ea typeface="Times New Roman"/>
                        <a:cs typeface="Times New Roman"/>
                      </a:endParaRPr>
                    </a:p>
                  </a:txBody>
                  <a:tcPr marL="68580" marR="68580" marT="0" marB="0" anchor="ctr"/>
                </a:tc>
                <a:tc>
                  <a:txBody>
                    <a:bodyPr/>
                    <a:lstStyle/>
                    <a:p>
                      <a:pPr marL="0" indent="0" algn="ctr" defTabSz="914400" rtl="0" eaLnBrk="1" latinLnBrk="0" hangingPunct="1">
                        <a:spcBef>
                          <a:spcPts val="600"/>
                        </a:spcBef>
                        <a:spcAft>
                          <a:spcPts val="600"/>
                        </a:spcAft>
                      </a:pPr>
                      <a:r>
                        <a:rPr lang="ru-RU" sz="2800" kern="1200" dirty="0">
                          <a:solidFill>
                            <a:schemeClr val="dk1"/>
                          </a:solidFill>
                          <a:effectLst/>
                          <a:latin typeface="+mn-lt"/>
                          <a:ea typeface="+mn-ea"/>
                          <a:cs typeface="+mn-cs"/>
                        </a:rPr>
                        <a:t>1</a:t>
                      </a: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solidFill>
                      <a:schemeClr val="bg1">
                        <a:lumMod val="95000"/>
                      </a:schemeClr>
                    </a:solidFill>
                  </a:tcP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solidFill>
                      <a:schemeClr val="accent3">
                        <a:lumMod val="60000"/>
                        <a:lumOff val="40000"/>
                      </a:schemeClr>
                    </a:solidFill>
                  </a:tcP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r>
              <a:tr h="593777">
                <a:tc>
                  <a:txBody>
                    <a:bodyPr/>
                    <a:lstStyle/>
                    <a:p>
                      <a:pPr indent="0" algn="ctr">
                        <a:spcBef>
                          <a:spcPts val="600"/>
                        </a:spcBef>
                        <a:spcAft>
                          <a:spcPts val="600"/>
                        </a:spcAft>
                      </a:pPr>
                      <a:r>
                        <a:rPr lang="ru-RU" sz="2000">
                          <a:effectLst/>
                        </a:rPr>
                        <a:t>10</a:t>
                      </a:r>
                      <a:endParaRPr lang="ru-RU" sz="2400">
                        <a:effectLst/>
                        <a:latin typeface="Times New Roman"/>
                        <a:ea typeface="Times New Roman"/>
                        <a:cs typeface="Times New Roman"/>
                      </a:endParaRPr>
                    </a:p>
                  </a:txBody>
                  <a:tcPr marL="68580" marR="68580" marT="0" marB="0" anchor="ctr"/>
                </a:tc>
                <a:tc>
                  <a:txBody>
                    <a:bodyPr/>
                    <a:lstStyle/>
                    <a:p>
                      <a:pPr marL="0" indent="0" algn="ctr" defTabSz="914400" rtl="0" eaLnBrk="1" latinLnBrk="0" hangingPunct="1">
                        <a:spcBef>
                          <a:spcPts val="600"/>
                        </a:spcBef>
                        <a:spcAft>
                          <a:spcPts val="600"/>
                        </a:spcAft>
                      </a:pPr>
                      <a:r>
                        <a:rPr lang="ru-RU" sz="2800" kern="1200" dirty="0">
                          <a:solidFill>
                            <a:schemeClr val="dk1"/>
                          </a:solidFill>
                          <a:effectLst/>
                          <a:latin typeface="+mn-lt"/>
                          <a:ea typeface="+mn-ea"/>
                          <a:cs typeface="+mn-cs"/>
                        </a:rPr>
                        <a:t>1</a:t>
                      </a: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solidFill>
                      <a:schemeClr val="bg1">
                        <a:lumMod val="95000"/>
                      </a:schemeClr>
                    </a:solidFill>
                  </a:tcP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solidFill>
                      <a:schemeClr val="accent3">
                        <a:lumMod val="60000"/>
                        <a:lumOff val="40000"/>
                      </a:schemeClr>
                    </a:solidFill>
                  </a:tcP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r>
              <a:tr h="593777">
                <a:tc>
                  <a:txBody>
                    <a:bodyPr/>
                    <a:lstStyle/>
                    <a:p>
                      <a:pPr indent="0" algn="ctr">
                        <a:spcBef>
                          <a:spcPts val="600"/>
                        </a:spcBef>
                        <a:spcAft>
                          <a:spcPts val="600"/>
                        </a:spcAft>
                      </a:pPr>
                      <a:r>
                        <a:rPr lang="ru-RU" sz="2000">
                          <a:effectLst/>
                        </a:rPr>
                        <a:t>11</a:t>
                      </a:r>
                      <a:endParaRPr lang="ru-RU" sz="2400">
                        <a:effectLst/>
                        <a:latin typeface="Times New Roman"/>
                        <a:ea typeface="Times New Roman"/>
                        <a:cs typeface="Times New Roman"/>
                      </a:endParaRPr>
                    </a:p>
                  </a:txBody>
                  <a:tcPr marL="68580" marR="68580" marT="0" marB="0" anchor="ctr"/>
                </a:tc>
                <a:tc>
                  <a:txBody>
                    <a:bodyPr/>
                    <a:lstStyle/>
                    <a:p>
                      <a:pPr marL="0" indent="0" algn="ctr" defTabSz="914400" rtl="0" eaLnBrk="1" latinLnBrk="0" hangingPunct="1">
                        <a:spcBef>
                          <a:spcPts val="600"/>
                        </a:spcBef>
                        <a:spcAft>
                          <a:spcPts val="600"/>
                        </a:spcAft>
                      </a:pPr>
                      <a:r>
                        <a:rPr lang="ru-RU" sz="2800" kern="1200" dirty="0">
                          <a:solidFill>
                            <a:schemeClr val="dk1"/>
                          </a:solidFill>
                          <a:effectLst/>
                          <a:latin typeface="+mn-lt"/>
                          <a:ea typeface="+mn-ea"/>
                          <a:cs typeface="+mn-cs"/>
                        </a:rPr>
                        <a:t>1</a:t>
                      </a: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solidFill>
                      <a:schemeClr val="bg1">
                        <a:lumMod val="95000"/>
                      </a:schemeClr>
                    </a:solidFill>
                  </a:tcP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solidFill>
                      <a:schemeClr val="accent3">
                        <a:lumMod val="60000"/>
                        <a:lumOff val="40000"/>
                      </a:schemeClr>
                    </a:solidFill>
                  </a:tcP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r>
            </a:tbl>
          </a:graphicData>
        </a:graphic>
      </p:graphicFrame>
      <p:cxnSp>
        <p:nvCxnSpPr>
          <p:cNvPr id="8" name="Прямая соединительная линия 7"/>
          <p:cNvCxnSpPr/>
          <p:nvPr/>
        </p:nvCxnSpPr>
        <p:spPr>
          <a:xfrm flipV="1">
            <a:off x="7278094" y="6023200"/>
            <a:ext cx="1080120" cy="477634"/>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rot="20206832">
            <a:off x="7668248" y="6211497"/>
            <a:ext cx="550151" cy="523220"/>
          </a:xfrm>
          <a:prstGeom prst="rect">
            <a:avLst/>
          </a:prstGeom>
          <a:noFill/>
        </p:spPr>
        <p:txBody>
          <a:bodyPr wrap="none" rtlCol="0">
            <a:spAutoFit/>
          </a:bodyPr>
          <a:lstStyle/>
          <a:p>
            <a:r>
              <a:rPr lang="ru-RU" sz="2800" dirty="0" smtClean="0">
                <a:solidFill>
                  <a:srgbClr val="002060"/>
                </a:solidFill>
              </a:rPr>
              <a:t>56</a:t>
            </a:r>
            <a:endParaRPr lang="ru-RU" sz="2800" dirty="0">
              <a:solidFill>
                <a:srgbClr val="002060"/>
              </a:solidFill>
            </a:endParaRPr>
          </a:p>
        </p:txBody>
      </p:sp>
      <p:sp>
        <p:nvSpPr>
          <p:cNvPr id="204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225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19" name="Picture 3" descr="D:\Work\DID_MAT\ЕГЭ\стрелки1.png"/>
          <p:cNvPicPr>
            <a:picLocks noChangeAspect="1" noChangeArrowheads="1"/>
          </p:cNvPicPr>
          <p:nvPr/>
        </p:nvPicPr>
        <p:blipFill>
          <a:blip r:embed="rId2" cstate="print"/>
          <a:srcRect/>
          <a:stretch>
            <a:fillRect/>
          </a:stretch>
        </p:blipFill>
        <p:spPr bwMode="auto">
          <a:xfrm>
            <a:off x="4572000" y="1285860"/>
            <a:ext cx="1214446" cy="1589349"/>
          </a:xfrm>
          <a:prstGeom prst="rect">
            <a:avLst/>
          </a:prstGeom>
          <a:noFill/>
        </p:spPr>
      </p:pic>
      <p:grpSp>
        <p:nvGrpSpPr>
          <p:cNvPr id="20" name="Группа 19"/>
          <p:cNvGrpSpPr/>
          <p:nvPr/>
        </p:nvGrpSpPr>
        <p:grpSpPr>
          <a:xfrm>
            <a:off x="1928794" y="4076067"/>
            <a:ext cx="360040" cy="2228123"/>
            <a:chOff x="2185965" y="3793165"/>
            <a:chExt cx="360040" cy="2228123"/>
          </a:xfrm>
        </p:grpSpPr>
        <p:sp>
          <p:nvSpPr>
            <p:cNvPr id="21" name="TextBox 20"/>
            <p:cNvSpPr txBox="1"/>
            <p:nvPr/>
          </p:nvSpPr>
          <p:spPr>
            <a:xfrm>
              <a:off x="2185965" y="4361466"/>
              <a:ext cx="360040" cy="523220"/>
            </a:xfrm>
            <a:prstGeom prst="rect">
              <a:avLst/>
            </a:prstGeom>
            <a:noFill/>
          </p:spPr>
          <p:txBody>
            <a:bodyPr wrap="square" rtlCol="0">
              <a:spAutoFit/>
            </a:bodyPr>
            <a:lstStyle/>
            <a:p>
              <a:r>
                <a:rPr lang="en-US" sz="2800" dirty="0" smtClean="0">
                  <a:solidFill>
                    <a:srgbClr val="002060"/>
                  </a:solidFill>
                </a:rPr>
                <a:t>2</a:t>
              </a:r>
              <a:endParaRPr lang="ru-RU" sz="2800" dirty="0">
                <a:solidFill>
                  <a:srgbClr val="002060"/>
                </a:solidFill>
              </a:endParaRPr>
            </a:p>
          </p:txBody>
        </p:sp>
        <p:sp>
          <p:nvSpPr>
            <p:cNvPr id="22" name="TextBox 21"/>
            <p:cNvSpPr txBox="1"/>
            <p:nvPr/>
          </p:nvSpPr>
          <p:spPr>
            <a:xfrm>
              <a:off x="2185965" y="5498068"/>
              <a:ext cx="360040" cy="523220"/>
            </a:xfrm>
            <a:prstGeom prst="rect">
              <a:avLst/>
            </a:prstGeom>
            <a:noFill/>
          </p:spPr>
          <p:txBody>
            <a:bodyPr wrap="square" rtlCol="0">
              <a:spAutoFit/>
            </a:bodyPr>
            <a:lstStyle/>
            <a:p>
              <a:r>
                <a:rPr lang="en-US" sz="2800" dirty="0" smtClean="0">
                  <a:solidFill>
                    <a:srgbClr val="002060"/>
                  </a:solidFill>
                </a:rPr>
                <a:t>2</a:t>
              </a:r>
              <a:endParaRPr lang="ru-RU" sz="2800" dirty="0">
                <a:solidFill>
                  <a:srgbClr val="002060"/>
                </a:solidFill>
              </a:endParaRPr>
            </a:p>
          </p:txBody>
        </p:sp>
        <p:sp>
          <p:nvSpPr>
            <p:cNvPr id="23" name="TextBox 22"/>
            <p:cNvSpPr txBox="1"/>
            <p:nvPr/>
          </p:nvSpPr>
          <p:spPr>
            <a:xfrm>
              <a:off x="2185965" y="4929767"/>
              <a:ext cx="360040" cy="523220"/>
            </a:xfrm>
            <a:prstGeom prst="rect">
              <a:avLst/>
            </a:prstGeom>
            <a:noFill/>
          </p:spPr>
          <p:txBody>
            <a:bodyPr wrap="square" rtlCol="0">
              <a:spAutoFit/>
            </a:bodyPr>
            <a:lstStyle/>
            <a:p>
              <a:r>
                <a:rPr lang="en-US" sz="2800" dirty="0" smtClean="0">
                  <a:solidFill>
                    <a:srgbClr val="002060"/>
                  </a:solidFill>
                </a:rPr>
                <a:t>2</a:t>
              </a:r>
              <a:endParaRPr lang="ru-RU" sz="2800" dirty="0">
                <a:solidFill>
                  <a:srgbClr val="002060"/>
                </a:solidFill>
              </a:endParaRPr>
            </a:p>
          </p:txBody>
        </p:sp>
        <p:sp>
          <p:nvSpPr>
            <p:cNvPr id="24" name="TextBox 23"/>
            <p:cNvSpPr txBox="1"/>
            <p:nvPr/>
          </p:nvSpPr>
          <p:spPr>
            <a:xfrm>
              <a:off x="2185965"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grpSp>
        <p:nvGrpSpPr>
          <p:cNvPr id="25" name="Группа 24"/>
          <p:cNvGrpSpPr/>
          <p:nvPr/>
        </p:nvGrpSpPr>
        <p:grpSpPr>
          <a:xfrm>
            <a:off x="2730653" y="4076067"/>
            <a:ext cx="360040" cy="2228123"/>
            <a:chOff x="2185965" y="3793165"/>
            <a:chExt cx="360040" cy="2228123"/>
          </a:xfrm>
        </p:grpSpPr>
        <p:sp>
          <p:nvSpPr>
            <p:cNvPr id="26" name="TextBox 25"/>
            <p:cNvSpPr txBox="1"/>
            <p:nvPr/>
          </p:nvSpPr>
          <p:spPr>
            <a:xfrm>
              <a:off x="2185965" y="4361466"/>
              <a:ext cx="360040" cy="523220"/>
            </a:xfrm>
            <a:prstGeom prst="rect">
              <a:avLst/>
            </a:prstGeom>
            <a:noFill/>
          </p:spPr>
          <p:txBody>
            <a:bodyPr wrap="square" rtlCol="0">
              <a:spAutoFit/>
            </a:bodyPr>
            <a:lstStyle/>
            <a:p>
              <a:r>
                <a:rPr lang="ru-RU" sz="2800" dirty="0" smtClean="0">
                  <a:solidFill>
                    <a:srgbClr val="002060"/>
                  </a:solidFill>
                </a:rPr>
                <a:t>3</a:t>
              </a:r>
              <a:endParaRPr lang="ru-RU" sz="2800" dirty="0">
                <a:solidFill>
                  <a:srgbClr val="002060"/>
                </a:solidFill>
              </a:endParaRPr>
            </a:p>
          </p:txBody>
        </p:sp>
        <p:sp>
          <p:nvSpPr>
            <p:cNvPr id="27" name="TextBox 26"/>
            <p:cNvSpPr txBox="1"/>
            <p:nvPr/>
          </p:nvSpPr>
          <p:spPr>
            <a:xfrm>
              <a:off x="2185965" y="5498068"/>
              <a:ext cx="360040" cy="523220"/>
            </a:xfrm>
            <a:prstGeom prst="rect">
              <a:avLst/>
            </a:prstGeom>
            <a:noFill/>
          </p:spPr>
          <p:txBody>
            <a:bodyPr wrap="square" rtlCol="0">
              <a:spAutoFit/>
            </a:bodyPr>
            <a:lstStyle/>
            <a:p>
              <a:r>
                <a:rPr lang="ru-RU" sz="2800" dirty="0" smtClean="0">
                  <a:solidFill>
                    <a:srgbClr val="002060"/>
                  </a:solidFill>
                </a:rPr>
                <a:t>4</a:t>
              </a:r>
              <a:endParaRPr lang="ru-RU" sz="2800" dirty="0">
                <a:solidFill>
                  <a:srgbClr val="002060"/>
                </a:solidFill>
              </a:endParaRPr>
            </a:p>
          </p:txBody>
        </p:sp>
        <p:sp>
          <p:nvSpPr>
            <p:cNvPr id="28" name="TextBox 27"/>
            <p:cNvSpPr txBox="1"/>
            <p:nvPr/>
          </p:nvSpPr>
          <p:spPr>
            <a:xfrm>
              <a:off x="2185965" y="4929767"/>
              <a:ext cx="360040" cy="523220"/>
            </a:xfrm>
            <a:prstGeom prst="rect">
              <a:avLst/>
            </a:prstGeom>
            <a:noFill/>
          </p:spPr>
          <p:txBody>
            <a:bodyPr wrap="square" rtlCol="0">
              <a:spAutoFit/>
            </a:bodyPr>
            <a:lstStyle/>
            <a:p>
              <a:r>
                <a:rPr lang="ru-RU" sz="2800" dirty="0" smtClean="0">
                  <a:solidFill>
                    <a:srgbClr val="002060"/>
                  </a:solidFill>
                </a:rPr>
                <a:t>4</a:t>
              </a:r>
              <a:endParaRPr lang="ru-RU" sz="2800" dirty="0">
                <a:solidFill>
                  <a:srgbClr val="002060"/>
                </a:solidFill>
              </a:endParaRPr>
            </a:p>
          </p:txBody>
        </p:sp>
        <p:sp>
          <p:nvSpPr>
            <p:cNvPr id="29" name="TextBox 28"/>
            <p:cNvSpPr txBox="1"/>
            <p:nvPr/>
          </p:nvSpPr>
          <p:spPr>
            <a:xfrm>
              <a:off x="2185965"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grpSp>
        <p:nvGrpSpPr>
          <p:cNvPr id="30" name="Группа 29"/>
          <p:cNvGrpSpPr/>
          <p:nvPr/>
        </p:nvGrpSpPr>
        <p:grpSpPr>
          <a:xfrm>
            <a:off x="3522741" y="4071942"/>
            <a:ext cx="360040" cy="2228123"/>
            <a:chOff x="2185965" y="3793165"/>
            <a:chExt cx="360040" cy="2228123"/>
          </a:xfrm>
        </p:grpSpPr>
        <p:sp>
          <p:nvSpPr>
            <p:cNvPr id="31" name="TextBox 30"/>
            <p:cNvSpPr txBox="1"/>
            <p:nvPr/>
          </p:nvSpPr>
          <p:spPr>
            <a:xfrm>
              <a:off x="2185965" y="4361466"/>
              <a:ext cx="360040" cy="523220"/>
            </a:xfrm>
            <a:prstGeom prst="rect">
              <a:avLst/>
            </a:prstGeom>
            <a:noFill/>
          </p:spPr>
          <p:txBody>
            <a:bodyPr wrap="square" rtlCol="0">
              <a:spAutoFit/>
            </a:bodyPr>
            <a:lstStyle/>
            <a:p>
              <a:r>
                <a:rPr lang="ru-RU" sz="2800" dirty="0" smtClean="0">
                  <a:solidFill>
                    <a:srgbClr val="002060"/>
                  </a:solidFill>
                </a:rPr>
                <a:t>5</a:t>
              </a:r>
              <a:endParaRPr lang="ru-RU" sz="2800" dirty="0">
                <a:solidFill>
                  <a:srgbClr val="002060"/>
                </a:solidFill>
              </a:endParaRPr>
            </a:p>
          </p:txBody>
        </p:sp>
        <p:sp>
          <p:nvSpPr>
            <p:cNvPr id="32" name="TextBox 31"/>
            <p:cNvSpPr txBox="1"/>
            <p:nvPr/>
          </p:nvSpPr>
          <p:spPr>
            <a:xfrm>
              <a:off x="2185965" y="5498068"/>
              <a:ext cx="360040" cy="523220"/>
            </a:xfrm>
            <a:prstGeom prst="rect">
              <a:avLst/>
            </a:prstGeom>
            <a:noFill/>
          </p:spPr>
          <p:txBody>
            <a:bodyPr wrap="square" rtlCol="0">
              <a:spAutoFit/>
            </a:bodyPr>
            <a:lstStyle/>
            <a:p>
              <a:r>
                <a:rPr lang="ru-RU" sz="2800" dirty="0" smtClean="0">
                  <a:solidFill>
                    <a:srgbClr val="002060"/>
                  </a:solidFill>
                </a:rPr>
                <a:t>7</a:t>
              </a:r>
              <a:endParaRPr lang="ru-RU" sz="2800" dirty="0">
                <a:solidFill>
                  <a:srgbClr val="002060"/>
                </a:solidFill>
              </a:endParaRPr>
            </a:p>
          </p:txBody>
        </p:sp>
        <p:sp>
          <p:nvSpPr>
            <p:cNvPr id="33" name="TextBox 32"/>
            <p:cNvSpPr txBox="1"/>
            <p:nvPr/>
          </p:nvSpPr>
          <p:spPr>
            <a:xfrm>
              <a:off x="2185965" y="4929767"/>
              <a:ext cx="360040" cy="523220"/>
            </a:xfrm>
            <a:prstGeom prst="rect">
              <a:avLst/>
            </a:prstGeom>
            <a:noFill/>
          </p:spPr>
          <p:txBody>
            <a:bodyPr wrap="square" rtlCol="0">
              <a:spAutoFit/>
            </a:bodyPr>
            <a:lstStyle/>
            <a:p>
              <a:r>
                <a:rPr lang="ru-RU" sz="2800" dirty="0" smtClean="0">
                  <a:solidFill>
                    <a:srgbClr val="002060"/>
                  </a:solidFill>
                </a:rPr>
                <a:t>7</a:t>
              </a:r>
              <a:endParaRPr lang="ru-RU" sz="2800" dirty="0">
                <a:solidFill>
                  <a:srgbClr val="002060"/>
                </a:solidFill>
              </a:endParaRPr>
            </a:p>
          </p:txBody>
        </p:sp>
        <p:sp>
          <p:nvSpPr>
            <p:cNvPr id="34" name="TextBox 33"/>
            <p:cNvSpPr txBox="1"/>
            <p:nvPr/>
          </p:nvSpPr>
          <p:spPr>
            <a:xfrm>
              <a:off x="2185965"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grpSp>
        <p:nvGrpSpPr>
          <p:cNvPr id="35" name="Группа 34"/>
          <p:cNvGrpSpPr/>
          <p:nvPr/>
        </p:nvGrpSpPr>
        <p:grpSpPr>
          <a:xfrm>
            <a:off x="4186770" y="4076067"/>
            <a:ext cx="632118" cy="2228123"/>
            <a:chOff x="2197360" y="3793165"/>
            <a:chExt cx="451513" cy="2228123"/>
          </a:xfrm>
        </p:grpSpPr>
        <p:sp>
          <p:nvSpPr>
            <p:cNvPr id="36" name="TextBox 35"/>
            <p:cNvSpPr txBox="1"/>
            <p:nvPr/>
          </p:nvSpPr>
          <p:spPr>
            <a:xfrm>
              <a:off x="2288832" y="4361466"/>
              <a:ext cx="360040" cy="523220"/>
            </a:xfrm>
            <a:prstGeom prst="rect">
              <a:avLst/>
            </a:prstGeom>
            <a:noFill/>
          </p:spPr>
          <p:txBody>
            <a:bodyPr wrap="square" rtlCol="0">
              <a:spAutoFit/>
            </a:bodyPr>
            <a:lstStyle/>
            <a:p>
              <a:r>
                <a:rPr lang="ru-RU" sz="2800" dirty="0" smtClean="0">
                  <a:solidFill>
                    <a:srgbClr val="002060"/>
                  </a:solidFill>
                </a:rPr>
                <a:t>8</a:t>
              </a:r>
              <a:endParaRPr lang="ru-RU" sz="2800" dirty="0">
                <a:solidFill>
                  <a:srgbClr val="002060"/>
                </a:solidFill>
              </a:endParaRPr>
            </a:p>
          </p:txBody>
        </p:sp>
        <p:sp>
          <p:nvSpPr>
            <p:cNvPr id="37" name="TextBox 36"/>
            <p:cNvSpPr txBox="1"/>
            <p:nvPr/>
          </p:nvSpPr>
          <p:spPr>
            <a:xfrm>
              <a:off x="2197360" y="5498068"/>
              <a:ext cx="451512" cy="523220"/>
            </a:xfrm>
            <a:prstGeom prst="rect">
              <a:avLst/>
            </a:prstGeom>
            <a:noFill/>
          </p:spPr>
          <p:txBody>
            <a:bodyPr wrap="square" rtlCol="0">
              <a:spAutoFit/>
            </a:bodyPr>
            <a:lstStyle/>
            <a:p>
              <a:r>
                <a:rPr lang="ru-RU" sz="2800" dirty="0" smtClean="0">
                  <a:solidFill>
                    <a:srgbClr val="002060"/>
                  </a:solidFill>
                </a:rPr>
                <a:t>12</a:t>
              </a:r>
              <a:endParaRPr lang="ru-RU" sz="2800" dirty="0">
                <a:solidFill>
                  <a:srgbClr val="002060"/>
                </a:solidFill>
              </a:endParaRPr>
            </a:p>
          </p:txBody>
        </p:sp>
        <p:sp>
          <p:nvSpPr>
            <p:cNvPr id="38" name="TextBox 37"/>
            <p:cNvSpPr txBox="1"/>
            <p:nvPr/>
          </p:nvSpPr>
          <p:spPr>
            <a:xfrm>
              <a:off x="2197361" y="4929767"/>
              <a:ext cx="451511" cy="523220"/>
            </a:xfrm>
            <a:prstGeom prst="rect">
              <a:avLst/>
            </a:prstGeom>
            <a:noFill/>
          </p:spPr>
          <p:txBody>
            <a:bodyPr wrap="square" rtlCol="0">
              <a:spAutoFit/>
            </a:bodyPr>
            <a:lstStyle/>
            <a:p>
              <a:r>
                <a:rPr lang="ru-RU" sz="2800" dirty="0" smtClean="0">
                  <a:solidFill>
                    <a:srgbClr val="002060"/>
                  </a:solidFill>
                </a:rPr>
                <a:t>12</a:t>
              </a:r>
              <a:endParaRPr lang="ru-RU" sz="2800" dirty="0">
                <a:solidFill>
                  <a:srgbClr val="002060"/>
                </a:solidFill>
              </a:endParaRPr>
            </a:p>
          </p:txBody>
        </p:sp>
        <p:sp>
          <p:nvSpPr>
            <p:cNvPr id="39" name="TextBox 38"/>
            <p:cNvSpPr txBox="1"/>
            <p:nvPr/>
          </p:nvSpPr>
          <p:spPr>
            <a:xfrm>
              <a:off x="2288833"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grpSp>
        <p:nvGrpSpPr>
          <p:cNvPr id="40" name="Группа 39"/>
          <p:cNvGrpSpPr/>
          <p:nvPr/>
        </p:nvGrpSpPr>
        <p:grpSpPr>
          <a:xfrm>
            <a:off x="4978855" y="4071942"/>
            <a:ext cx="632118" cy="2228123"/>
            <a:chOff x="2197360" y="3793165"/>
            <a:chExt cx="451513" cy="2228123"/>
          </a:xfrm>
        </p:grpSpPr>
        <p:sp>
          <p:nvSpPr>
            <p:cNvPr id="41" name="TextBox 40"/>
            <p:cNvSpPr txBox="1"/>
            <p:nvPr/>
          </p:nvSpPr>
          <p:spPr>
            <a:xfrm>
              <a:off x="2197361" y="4361466"/>
              <a:ext cx="451512" cy="523220"/>
            </a:xfrm>
            <a:prstGeom prst="rect">
              <a:avLst/>
            </a:prstGeom>
            <a:noFill/>
          </p:spPr>
          <p:txBody>
            <a:bodyPr wrap="square" rtlCol="0">
              <a:spAutoFit/>
            </a:bodyPr>
            <a:lstStyle/>
            <a:p>
              <a:r>
                <a:rPr lang="ru-RU" sz="2800" dirty="0" smtClean="0">
                  <a:solidFill>
                    <a:srgbClr val="002060"/>
                  </a:solidFill>
                </a:rPr>
                <a:t>13</a:t>
              </a:r>
              <a:endParaRPr lang="ru-RU" sz="2800" dirty="0">
                <a:solidFill>
                  <a:srgbClr val="002060"/>
                </a:solidFill>
              </a:endParaRPr>
            </a:p>
          </p:txBody>
        </p:sp>
        <p:sp>
          <p:nvSpPr>
            <p:cNvPr id="42" name="TextBox 41"/>
            <p:cNvSpPr txBox="1"/>
            <p:nvPr/>
          </p:nvSpPr>
          <p:spPr>
            <a:xfrm>
              <a:off x="2197360" y="5498068"/>
              <a:ext cx="451512" cy="523220"/>
            </a:xfrm>
            <a:prstGeom prst="rect">
              <a:avLst/>
            </a:prstGeom>
            <a:noFill/>
          </p:spPr>
          <p:txBody>
            <a:bodyPr wrap="square" rtlCol="0">
              <a:spAutoFit/>
            </a:bodyPr>
            <a:lstStyle/>
            <a:p>
              <a:r>
                <a:rPr lang="ru-RU" sz="2800" dirty="0" smtClean="0">
                  <a:solidFill>
                    <a:srgbClr val="002060"/>
                  </a:solidFill>
                </a:rPr>
                <a:t>20</a:t>
              </a:r>
              <a:endParaRPr lang="ru-RU" sz="2800" dirty="0">
                <a:solidFill>
                  <a:srgbClr val="002060"/>
                </a:solidFill>
              </a:endParaRPr>
            </a:p>
          </p:txBody>
        </p:sp>
        <p:sp>
          <p:nvSpPr>
            <p:cNvPr id="43" name="TextBox 42"/>
            <p:cNvSpPr txBox="1"/>
            <p:nvPr/>
          </p:nvSpPr>
          <p:spPr>
            <a:xfrm>
              <a:off x="2197361" y="4929767"/>
              <a:ext cx="451511" cy="523220"/>
            </a:xfrm>
            <a:prstGeom prst="rect">
              <a:avLst/>
            </a:prstGeom>
            <a:noFill/>
          </p:spPr>
          <p:txBody>
            <a:bodyPr wrap="square" rtlCol="0">
              <a:spAutoFit/>
            </a:bodyPr>
            <a:lstStyle/>
            <a:p>
              <a:r>
                <a:rPr lang="ru-RU" sz="2800" dirty="0" smtClean="0">
                  <a:solidFill>
                    <a:srgbClr val="002060"/>
                  </a:solidFill>
                </a:rPr>
                <a:t>20</a:t>
              </a:r>
              <a:endParaRPr lang="ru-RU" sz="2800" dirty="0">
                <a:solidFill>
                  <a:srgbClr val="002060"/>
                </a:solidFill>
              </a:endParaRPr>
            </a:p>
          </p:txBody>
        </p:sp>
        <p:sp>
          <p:nvSpPr>
            <p:cNvPr id="44" name="TextBox 43"/>
            <p:cNvSpPr txBox="1"/>
            <p:nvPr/>
          </p:nvSpPr>
          <p:spPr>
            <a:xfrm>
              <a:off x="2237399"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grpSp>
        <p:nvGrpSpPr>
          <p:cNvPr id="45" name="Группа 44"/>
          <p:cNvGrpSpPr/>
          <p:nvPr/>
        </p:nvGrpSpPr>
        <p:grpSpPr>
          <a:xfrm>
            <a:off x="5770943" y="4076067"/>
            <a:ext cx="632118" cy="2228123"/>
            <a:chOff x="2248794" y="3793165"/>
            <a:chExt cx="451513" cy="2228123"/>
          </a:xfrm>
        </p:grpSpPr>
        <p:sp>
          <p:nvSpPr>
            <p:cNvPr id="46" name="TextBox 45"/>
            <p:cNvSpPr txBox="1"/>
            <p:nvPr/>
          </p:nvSpPr>
          <p:spPr>
            <a:xfrm>
              <a:off x="2248795" y="4361466"/>
              <a:ext cx="451512" cy="523220"/>
            </a:xfrm>
            <a:prstGeom prst="rect">
              <a:avLst/>
            </a:prstGeom>
            <a:noFill/>
          </p:spPr>
          <p:txBody>
            <a:bodyPr wrap="square" rtlCol="0">
              <a:spAutoFit/>
            </a:bodyPr>
            <a:lstStyle/>
            <a:p>
              <a:r>
                <a:rPr lang="ru-RU" sz="2800" dirty="0" smtClean="0">
                  <a:solidFill>
                    <a:srgbClr val="002060"/>
                  </a:solidFill>
                </a:rPr>
                <a:t>21</a:t>
              </a:r>
              <a:endParaRPr lang="ru-RU" sz="2800" dirty="0">
                <a:solidFill>
                  <a:srgbClr val="002060"/>
                </a:solidFill>
              </a:endParaRPr>
            </a:p>
          </p:txBody>
        </p:sp>
        <p:sp>
          <p:nvSpPr>
            <p:cNvPr id="47" name="TextBox 46"/>
            <p:cNvSpPr txBox="1"/>
            <p:nvPr/>
          </p:nvSpPr>
          <p:spPr>
            <a:xfrm>
              <a:off x="2248794" y="5498068"/>
              <a:ext cx="451512" cy="523220"/>
            </a:xfrm>
            <a:prstGeom prst="rect">
              <a:avLst/>
            </a:prstGeom>
            <a:noFill/>
          </p:spPr>
          <p:txBody>
            <a:bodyPr wrap="square" rtlCol="0">
              <a:spAutoFit/>
            </a:bodyPr>
            <a:lstStyle/>
            <a:p>
              <a:r>
                <a:rPr lang="ru-RU" sz="2800" dirty="0" smtClean="0">
                  <a:solidFill>
                    <a:srgbClr val="002060"/>
                  </a:solidFill>
                </a:rPr>
                <a:t>33</a:t>
              </a:r>
              <a:endParaRPr lang="ru-RU" sz="2800" dirty="0">
                <a:solidFill>
                  <a:srgbClr val="002060"/>
                </a:solidFill>
              </a:endParaRPr>
            </a:p>
          </p:txBody>
        </p:sp>
        <p:sp>
          <p:nvSpPr>
            <p:cNvPr id="48" name="TextBox 47"/>
            <p:cNvSpPr txBox="1"/>
            <p:nvPr/>
          </p:nvSpPr>
          <p:spPr>
            <a:xfrm>
              <a:off x="2248794" y="4929767"/>
              <a:ext cx="451511" cy="523220"/>
            </a:xfrm>
            <a:prstGeom prst="rect">
              <a:avLst/>
            </a:prstGeom>
            <a:noFill/>
          </p:spPr>
          <p:txBody>
            <a:bodyPr wrap="square" rtlCol="0">
              <a:spAutoFit/>
            </a:bodyPr>
            <a:lstStyle/>
            <a:p>
              <a:r>
                <a:rPr lang="ru-RU" sz="2800" dirty="0" smtClean="0">
                  <a:solidFill>
                    <a:srgbClr val="002060"/>
                  </a:solidFill>
                </a:rPr>
                <a:t>33</a:t>
              </a:r>
              <a:endParaRPr lang="ru-RU" sz="2800" dirty="0">
                <a:solidFill>
                  <a:srgbClr val="002060"/>
                </a:solidFill>
              </a:endParaRPr>
            </a:p>
          </p:txBody>
        </p:sp>
        <p:sp>
          <p:nvSpPr>
            <p:cNvPr id="49" name="TextBox 48"/>
            <p:cNvSpPr txBox="1"/>
            <p:nvPr/>
          </p:nvSpPr>
          <p:spPr>
            <a:xfrm>
              <a:off x="2288833"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grpSp>
        <p:nvGrpSpPr>
          <p:cNvPr id="50" name="Группа 49"/>
          <p:cNvGrpSpPr/>
          <p:nvPr/>
        </p:nvGrpSpPr>
        <p:grpSpPr>
          <a:xfrm>
            <a:off x="6563031" y="4071942"/>
            <a:ext cx="632118" cy="2228123"/>
            <a:chOff x="2248794" y="3793165"/>
            <a:chExt cx="451513" cy="2228123"/>
          </a:xfrm>
        </p:grpSpPr>
        <p:sp>
          <p:nvSpPr>
            <p:cNvPr id="51" name="TextBox 50"/>
            <p:cNvSpPr txBox="1"/>
            <p:nvPr/>
          </p:nvSpPr>
          <p:spPr>
            <a:xfrm>
              <a:off x="2248795" y="4361466"/>
              <a:ext cx="451512" cy="523220"/>
            </a:xfrm>
            <a:prstGeom prst="rect">
              <a:avLst/>
            </a:prstGeom>
            <a:noFill/>
          </p:spPr>
          <p:txBody>
            <a:bodyPr wrap="square" rtlCol="0">
              <a:spAutoFit/>
            </a:bodyPr>
            <a:lstStyle/>
            <a:p>
              <a:r>
                <a:rPr lang="ru-RU" sz="2800" dirty="0" smtClean="0">
                  <a:solidFill>
                    <a:srgbClr val="002060"/>
                  </a:solidFill>
                </a:rPr>
                <a:t>0</a:t>
              </a:r>
              <a:endParaRPr lang="ru-RU" sz="2800" dirty="0">
                <a:solidFill>
                  <a:srgbClr val="002060"/>
                </a:solidFill>
              </a:endParaRPr>
            </a:p>
          </p:txBody>
        </p:sp>
        <p:sp>
          <p:nvSpPr>
            <p:cNvPr id="52" name="TextBox 51"/>
            <p:cNvSpPr txBox="1"/>
            <p:nvPr/>
          </p:nvSpPr>
          <p:spPr>
            <a:xfrm>
              <a:off x="2248794" y="5498068"/>
              <a:ext cx="451512" cy="523220"/>
            </a:xfrm>
            <a:prstGeom prst="rect">
              <a:avLst/>
            </a:prstGeom>
            <a:noFill/>
          </p:spPr>
          <p:txBody>
            <a:bodyPr wrap="square" rtlCol="0">
              <a:spAutoFit/>
            </a:bodyPr>
            <a:lstStyle/>
            <a:p>
              <a:r>
                <a:rPr lang="ru-RU" sz="2800" dirty="0" smtClean="0">
                  <a:solidFill>
                    <a:srgbClr val="002060"/>
                  </a:solidFill>
                </a:rPr>
                <a:t>0</a:t>
              </a:r>
              <a:endParaRPr lang="ru-RU" sz="2800" dirty="0">
                <a:solidFill>
                  <a:srgbClr val="002060"/>
                </a:solidFill>
              </a:endParaRPr>
            </a:p>
          </p:txBody>
        </p:sp>
        <p:sp>
          <p:nvSpPr>
            <p:cNvPr id="53" name="TextBox 52"/>
            <p:cNvSpPr txBox="1"/>
            <p:nvPr/>
          </p:nvSpPr>
          <p:spPr>
            <a:xfrm>
              <a:off x="2248794" y="4929767"/>
              <a:ext cx="451511" cy="523220"/>
            </a:xfrm>
            <a:prstGeom prst="rect">
              <a:avLst/>
            </a:prstGeom>
            <a:noFill/>
          </p:spPr>
          <p:txBody>
            <a:bodyPr wrap="square" rtlCol="0">
              <a:spAutoFit/>
            </a:bodyPr>
            <a:lstStyle/>
            <a:p>
              <a:r>
                <a:rPr lang="ru-RU" sz="2800" dirty="0" smtClean="0">
                  <a:solidFill>
                    <a:srgbClr val="002060"/>
                  </a:solidFill>
                </a:rPr>
                <a:t>54</a:t>
              </a:r>
              <a:endParaRPr lang="ru-RU" sz="2800" dirty="0">
                <a:solidFill>
                  <a:srgbClr val="002060"/>
                </a:solidFill>
              </a:endParaRPr>
            </a:p>
          </p:txBody>
        </p:sp>
        <p:sp>
          <p:nvSpPr>
            <p:cNvPr id="54" name="TextBox 53"/>
            <p:cNvSpPr txBox="1"/>
            <p:nvPr/>
          </p:nvSpPr>
          <p:spPr>
            <a:xfrm>
              <a:off x="2288833"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grpSp>
        <p:nvGrpSpPr>
          <p:cNvPr id="55" name="Группа 54"/>
          <p:cNvGrpSpPr/>
          <p:nvPr/>
        </p:nvGrpSpPr>
        <p:grpSpPr>
          <a:xfrm>
            <a:off x="7355119" y="4071942"/>
            <a:ext cx="632118" cy="2228123"/>
            <a:chOff x="2300228" y="3793165"/>
            <a:chExt cx="451513" cy="2228123"/>
          </a:xfrm>
        </p:grpSpPr>
        <p:sp>
          <p:nvSpPr>
            <p:cNvPr id="56" name="TextBox 55"/>
            <p:cNvSpPr txBox="1"/>
            <p:nvPr/>
          </p:nvSpPr>
          <p:spPr>
            <a:xfrm>
              <a:off x="2300229" y="4361466"/>
              <a:ext cx="451512" cy="523220"/>
            </a:xfrm>
            <a:prstGeom prst="rect">
              <a:avLst/>
            </a:prstGeom>
            <a:noFill/>
          </p:spPr>
          <p:txBody>
            <a:bodyPr wrap="square" rtlCol="0">
              <a:spAutoFit/>
            </a:bodyPr>
            <a:lstStyle/>
            <a:p>
              <a:r>
                <a:rPr lang="ru-RU" sz="2800" dirty="0" smtClean="0">
                  <a:solidFill>
                    <a:srgbClr val="002060"/>
                  </a:solidFill>
                </a:rPr>
                <a:t>55</a:t>
              </a:r>
              <a:endParaRPr lang="ru-RU" sz="2800" dirty="0">
                <a:solidFill>
                  <a:srgbClr val="002060"/>
                </a:solidFill>
              </a:endParaRPr>
            </a:p>
          </p:txBody>
        </p:sp>
        <p:sp>
          <p:nvSpPr>
            <p:cNvPr id="57" name="TextBox 56"/>
            <p:cNvSpPr txBox="1"/>
            <p:nvPr/>
          </p:nvSpPr>
          <p:spPr>
            <a:xfrm>
              <a:off x="2300228" y="5498068"/>
              <a:ext cx="451512" cy="523220"/>
            </a:xfrm>
            <a:prstGeom prst="rect">
              <a:avLst/>
            </a:prstGeom>
            <a:noFill/>
          </p:spPr>
          <p:txBody>
            <a:bodyPr wrap="square" rtlCol="0">
              <a:spAutoFit/>
            </a:bodyPr>
            <a:lstStyle/>
            <a:p>
              <a:r>
                <a:rPr lang="ru-RU" sz="2800" dirty="0" smtClean="0">
                  <a:solidFill>
                    <a:srgbClr val="002060"/>
                  </a:solidFill>
                </a:rPr>
                <a:t>0</a:t>
              </a:r>
              <a:endParaRPr lang="ru-RU" sz="2800" dirty="0">
                <a:solidFill>
                  <a:srgbClr val="002060"/>
                </a:solidFill>
              </a:endParaRPr>
            </a:p>
          </p:txBody>
        </p:sp>
        <p:sp>
          <p:nvSpPr>
            <p:cNvPr id="58" name="TextBox 57"/>
            <p:cNvSpPr txBox="1"/>
            <p:nvPr/>
          </p:nvSpPr>
          <p:spPr>
            <a:xfrm>
              <a:off x="2300228" y="4929767"/>
              <a:ext cx="451511" cy="523220"/>
            </a:xfrm>
            <a:prstGeom prst="rect">
              <a:avLst/>
            </a:prstGeom>
            <a:noFill/>
          </p:spPr>
          <p:txBody>
            <a:bodyPr wrap="square" rtlCol="0">
              <a:spAutoFit/>
            </a:bodyPr>
            <a:lstStyle/>
            <a:p>
              <a:r>
                <a:rPr lang="ru-RU" sz="2800" dirty="0" smtClean="0">
                  <a:solidFill>
                    <a:srgbClr val="002060"/>
                  </a:solidFill>
                </a:rPr>
                <a:t>0</a:t>
              </a:r>
              <a:endParaRPr lang="ru-RU" sz="2800" dirty="0">
                <a:solidFill>
                  <a:srgbClr val="002060"/>
                </a:solidFill>
              </a:endParaRPr>
            </a:p>
          </p:txBody>
        </p:sp>
        <p:sp>
          <p:nvSpPr>
            <p:cNvPr id="59" name="TextBox 58"/>
            <p:cNvSpPr txBox="1"/>
            <p:nvPr/>
          </p:nvSpPr>
          <p:spPr>
            <a:xfrm>
              <a:off x="2340267"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4097"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42910" y="1285860"/>
            <a:ext cx="3356986" cy="171451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par>
                                <p:cTn id="8" presetID="10" presetClass="entr" presetSubtype="0" fill="hold"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500"/>
                                        <p:tgtEl>
                                          <p:spTgt spid="25"/>
                                        </p:tgtEl>
                                      </p:cBhvr>
                                    </p:animEffect>
                                  </p:childTnLst>
                                </p:cTn>
                              </p:par>
                              <p:par>
                                <p:cTn id="11" presetID="10" presetClass="entr" presetSubtype="0" fill="hold" nodeType="withEffect">
                                  <p:stCondLst>
                                    <p:cond delay="0"/>
                                  </p:stCondLst>
                                  <p:childTnLst>
                                    <p:set>
                                      <p:cBhvr>
                                        <p:cTn id="12" dur="1" fill="hold">
                                          <p:stCondLst>
                                            <p:cond delay="0"/>
                                          </p:stCondLst>
                                        </p:cTn>
                                        <p:tgtEl>
                                          <p:spTgt spid="30"/>
                                        </p:tgtEl>
                                        <p:attrNameLst>
                                          <p:attrName>style.visibility</p:attrName>
                                        </p:attrNameLst>
                                      </p:cBhvr>
                                      <p:to>
                                        <p:strVal val="visible"/>
                                      </p:to>
                                    </p:set>
                                    <p:animEffect transition="in" filter="fade">
                                      <p:cBhvr>
                                        <p:cTn id="13" dur="500"/>
                                        <p:tgtEl>
                                          <p:spTgt spid="30"/>
                                        </p:tgtEl>
                                      </p:cBhvr>
                                    </p:animEffect>
                                  </p:childTnLst>
                                </p:cTn>
                              </p:par>
                              <p:par>
                                <p:cTn id="14" presetID="10" presetClass="entr" presetSubtype="0" fill="hold" nodeType="withEffect">
                                  <p:stCondLst>
                                    <p:cond delay="0"/>
                                  </p:stCondLst>
                                  <p:childTnLst>
                                    <p:set>
                                      <p:cBhvr>
                                        <p:cTn id="15" dur="1" fill="hold">
                                          <p:stCondLst>
                                            <p:cond delay="0"/>
                                          </p:stCondLst>
                                        </p:cTn>
                                        <p:tgtEl>
                                          <p:spTgt spid="35"/>
                                        </p:tgtEl>
                                        <p:attrNameLst>
                                          <p:attrName>style.visibility</p:attrName>
                                        </p:attrNameLst>
                                      </p:cBhvr>
                                      <p:to>
                                        <p:strVal val="visible"/>
                                      </p:to>
                                    </p:set>
                                    <p:animEffect transition="in" filter="fade">
                                      <p:cBhvr>
                                        <p:cTn id="16" dur="500"/>
                                        <p:tgtEl>
                                          <p:spTgt spid="35"/>
                                        </p:tgtEl>
                                      </p:cBhvr>
                                    </p:animEffect>
                                  </p:childTnLst>
                                </p:cTn>
                              </p:par>
                              <p:par>
                                <p:cTn id="17" presetID="10" presetClass="entr" presetSubtype="0" fill="hold" nodeType="withEffect">
                                  <p:stCondLst>
                                    <p:cond delay="0"/>
                                  </p:stCondLst>
                                  <p:childTnLst>
                                    <p:set>
                                      <p:cBhvr>
                                        <p:cTn id="18" dur="1" fill="hold">
                                          <p:stCondLst>
                                            <p:cond delay="0"/>
                                          </p:stCondLst>
                                        </p:cTn>
                                        <p:tgtEl>
                                          <p:spTgt spid="40"/>
                                        </p:tgtEl>
                                        <p:attrNameLst>
                                          <p:attrName>style.visibility</p:attrName>
                                        </p:attrNameLst>
                                      </p:cBhvr>
                                      <p:to>
                                        <p:strVal val="visible"/>
                                      </p:to>
                                    </p:set>
                                    <p:animEffect transition="in" filter="fade">
                                      <p:cBhvr>
                                        <p:cTn id="19" dur="500"/>
                                        <p:tgtEl>
                                          <p:spTgt spid="40"/>
                                        </p:tgtEl>
                                      </p:cBhvr>
                                    </p:animEffect>
                                  </p:childTnLst>
                                </p:cTn>
                              </p:par>
                              <p:par>
                                <p:cTn id="20" presetID="10" presetClass="entr" presetSubtype="0" fill="hold" nodeType="withEffect">
                                  <p:stCondLst>
                                    <p:cond delay="0"/>
                                  </p:stCondLst>
                                  <p:childTnLst>
                                    <p:set>
                                      <p:cBhvr>
                                        <p:cTn id="21" dur="1" fill="hold">
                                          <p:stCondLst>
                                            <p:cond delay="0"/>
                                          </p:stCondLst>
                                        </p:cTn>
                                        <p:tgtEl>
                                          <p:spTgt spid="45"/>
                                        </p:tgtEl>
                                        <p:attrNameLst>
                                          <p:attrName>style.visibility</p:attrName>
                                        </p:attrNameLst>
                                      </p:cBhvr>
                                      <p:to>
                                        <p:strVal val="visible"/>
                                      </p:to>
                                    </p:set>
                                    <p:animEffect transition="in" filter="fade">
                                      <p:cBhvr>
                                        <p:cTn id="22" dur="500"/>
                                        <p:tgtEl>
                                          <p:spTgt spid="4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0"/>
                                        </p:tgtEl>
                                        <p:attrNameLst>
                                          <p:attrName>style.visibility</p:attrName>
                                        </p:attrNameLst>
                                      </p:cBhvr>
                                      <p:to>
                                        <p:strVal val="visible"/>
                                      </p:to>
                                    </p:set>
                                    <p:animEffect transition="in" filter="fade">
                                      <p:cBhvr>
                                        <p:cTn id="27" dur="500"/>
                                        <p:tgtEl>
                                          <p:spTgt spid="5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5"/>
                                        </p:tgtEl>
                                        <p:attrNameLst>
                                          <p:attrName>style.visibility</p:attrName>
                                        </p:attrNameLst>
                                      </p:cBhvr>
                                      <p:to>
                                        <p:strVal val="visible"/>
                                      </p:to>
                                    </p:set>
                                    <p:animEffect transition="in" filter="fade">
                                      <p:cBhvr>
                                        <p:cTn id="32" dur="500"/>
                                        <p:tgtEl>
                                          <p:spTgt spid="5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childTnLst>
                          </p:cTn>
                        </p:par>
                        <p:par>
                          <p:cTn id="38" fill="hold">
                            <p:stCondLst>
                              <p:cond delay="500"/>
                            </p:stCondLst>
                            <p:childTnLst>
                              <p:par>
                                <p:cTn id="39" presetID="10" presetClass="entr" presetSubtype="0" fill="hold" grpId="0" nodeType="after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Дополнительные условия</a:t>
            </a:r>
            <a:endParaRPr lang="ru-RU"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7" name="Таблица 6"/>
          <p:cNvGraphicFramePr>
            <a:graphicFrameLocks noGrp="1"/>
          </p:cNvGraphicFramePr>
          <p:nvPr>
            <p:extLst>
              <p:ext uri="{D42A27DB-BD31-4B8C-83A1-F6EECF244321}">
                <p14:modId xmlns:p14="http://schemas.microsoft.com/office/powerpoint/2010/main" xmlns="" val="1636878103"/>
              </p:ext>
            </p:extLst>
          </p:nvPr>
        </p:nvGraphicFramePr>
        <p:xfrm>
          <a:off x="214282" y="3071810"/>
          <a:ext cx="7795254" cy="3283836"/>
        </p:xfrm>
        <a:graphic>
          <a:graphicData uri="http://schemas.openxmlformats.org/drawingml/2006/table">
            <a:tbl>
              <a:tblPr firstRow="1" firstCol="1">
                <a:solidFill>
                  <a:schemeClr val="accent6">
                    <a:lumMod val="20000"/>
                    <a:lumOff val="80000"/>
                  </a:schemeClr>
                </a:solidFill>
                <a:tableStyleId>{5C22544A-7EE6-4342-B048-85BDC9FD1C3A}</a:tableStyleId>
              </a:tblPr>
              <a:tblGrid>
                <a:gridCol w="779365"/>
                <a:gridCol w="779365"/>
                <a:gridCol w="779365"/>
                <a:gridCol w="779365"/>
                <a:gridCol w="779365"/>
                <a:gridCol w="779365"/>
                <a:gridCol w="779365"/>
                <a:gridCol w="779365"/>
                <a:gridCol w="780167"/>
                <a:gridCol w="780167"/>
              </a:tblGrid>
              <a:tr h="593777">
                <a:tc rowSpan="2">
                  <a:txBody>
                    <a:bodyPr/>
                    <a:lstStyle/>
                    <a:p>
                      <a:pPr indent="0" algn="ctr">
                        <a:spcBef>
                          <a:spcPts val="600"/>
                        </a:spcBef>
                        <a:spcAft>
                          <a:spcPts val="600"/>
                        </a:spcAft>
                      </a:pPr>
                      <a:r>
                        <a:rPr lang="ru-RU" sz="1600" dirty="0">
                          <a:effectLst/>
                        </a:rPr>
                        <a:t>Пара</a:t>
                      </a:r>
                      <a:endParaRPr lang="ru-RU" sz="1800" dirty="0">
                        <a:effectLst/>
                        <a:latin typeface="Times New Roman"/>
                        <a:ea typeface="Times New Roman"/>
                        <a:cs typeface="Times New Roman"/>
                      </a:endParaRPr>
                    </a:p>
                  </a:txBody>
                  <a:tcPr marL="68580" marR="68580" marT="0" marB="0" anchor="ctr"/>
                </a:tc>
                <a:tc gridSpan="9">
                  <a:txBody>
                    <a:bodyPr/>
                    <a:lstStyle/>
                    <a:p>
                      <a:pPr indent="0" algn="ctr">
                        <a:spcBef>
                          <a:spcPts val="600"/>
                        </a:spcBef>
                        <a:spcAft>
                          <a:spcPts val="600"/>
                        </a:spcAft>
                      </a:pPr>
                      <a:r>
                        <a:rPr lang="ru-RU" sz="1600" dirty="0">
                          <a:effectLst/>
                        </a:rPr>
                        <a:t>Количество пар</a:t>
                      </a:r>
                      <a:endParaRPr lang="ru-RU" sz="1800" dirty="0">
                        <a:effectLst/>
                        <a:latin typeface="Times New Roman"/>
                        <a:ea typeface="Times New Roman"/>
                        <a:cs typeface="Times New Roman"/>
                      </a:endParaRPr>
                    </a:p>
                  </a:txBody>
                  <a:tcPr marL="68580" marR="68580" marT="0"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33477">
                <a:tc vMerge="1">
                  <a:txBody>
                    <a:bodyPr/>
                    <a:lstStyle/>
                    <a:p>
                      <a:endParaRPr lang="ru-RU"/>
                    </a:p>
                  </a:txBody>
                  <a:tcPr/>
                </a:tc>
                <a:tc>
                  <a:txBody>
                    <a:bodyPr/>
                    <a:lstStyle/>
                    <a:p>
                      <a:pPr indent="0" algn="ctr">
                        <a:spcBef>
                          <a:spcPts val="600"/>
                        </a:spcBef>
                        <a:spcAft>
                          <a:spcPts val="600"/>
                        </a:spcAft>
                      </a:pPr>
                      <a:r>
                        <a:rPr lang="en-US" sz="1500" dirty="0">
                          <a:effectLst/>
                        </a:rPr>
                        <a:t>x</a:t>
                      </a:r>
                      <a:r>
                        <a:rPr lang="ru-RU" sz="1500" baseline="-25000" dirty="0">
                          <a:effectLst/>
                        </a:rPr>
                        <a:t>1</a:t>
                      </a:r>
                      <a:r>
                        <a:rPr lang="ru-RU" sz="1500" dirty="0">
                          <a:effectLst/>
                        </a:rPr>
                        <a:t>,</a:t>
                      </a:r>
                      <a:r>
                        <a:rPr lang="ru-RU" sz="1500" baseline="-25000" dirty="0">
                          <a:effectLst/>
                        </a:rPr>
                        <a:t> </a:t>
                      </a:r>
                      <a:r>
                        <a:rPr lang="en-US" sz="1500" dirty="0">
                          <a:effectLst/>
                        </a:rPr>
                        <a:t>x</a:t>
                      </a:r>
                      <a:r>
                        <a:rPr lang="ru-RU" sz="1500" baseline="-25000" dirty="0">
                          <a:effectLst/>
                        </a:rPr>
                        <a:t>2</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2</a:t>
                      </a:r>
                      <a:r>
                        <a:rPr lang="ru-RU" sz="1500" dirty="0">
                          <a:effectLst/>
                        </a:rPr>
                        <a:t>,</a:t>
                      </a:r>
                      <a:r>
                        <a:rPr lang="ru-RU" sz="1500" baseline="-25000" dirty="0">
                          <a:effectLst/>
                        </a:rPr>
                        <a:t> </a:t>
                      </a:r>
                      <a:r>
                        <a:rPr lang="en-US" sz="1500" dirty="0">
                          <a:effectLst/>
                        </a:rPr>
                        <a:t>x</a:t>
                      </a:r>
                      <a:r>
                        <a:rPr lang="ru-RU" sz="1500" baseline="-25000" dirty="0">
                          <a:effectLst/>
                        </a:rPr>
                        <a:t>3</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a:effectLst/>
                        </a:rPr>
                        <a:t>x</a:t>
                      </a:r>
                      <a:r>
                        <a:rPr lang="ru-RU" sz="1500" baseline="-25000">
                          <a:effectLst/>
                        </a:rPr>
                        <a:t>3</a:t>
                      </a:r>
                      <a:r>
                        <a:rPr lang="ru-RU" sz="1500">
                          <a:effectLst/>
                        </a:rPr>
                        <a:t>,</a:t>
                      </a:r>
                      <a:r>
                        <a:rPr lang="ru-RU" sz="1500" baseline="-25000">
                          <a:effectLst/>
                        </a:rPr>
                        <a:t> </a:t>
                      </a:r>
                      <a:r>
                        <a:rPr lang="en-US" sz="1500">
                          <a:effectLst/>
                        </a:rPr>
                        <a:t>x</a:t>
                      </a:r>
                      <a:r>
                        <a:rPr lang="ru-RU" sz="1500" baseline="-25000">
                          <a:effectLst/>
                        </a:rPr>
                        <a:t>4</a:t>
                      </a:r>
                      <a:endParaRPr lang="ru-RU" sz="150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a:effectLst/>
                        </a:rPr>
                        <a:t>x</a:t>
                      </a:r>
                      <a:r>
                        <a:rPr lang="ru-RU" sz="1500" baseline="-25000">
                          <a:effectLst/>
                        </a:rPr>
                        <a:t>4</a:t>
                      </a:r>
                      <a:r>
                        <a:rPr lang="ru-RU" sz="1500">
                          <a:effectLst/>
                        </a:rPr>
                        <a:t>,</a:t>
                      </a:r>
                      <a:r>
                        <a:rPr lang="ru-RU" sz="1500" baseline="-25000">
                          <a:effectLst/>
                        </a:rPr>
                        <a:t> </a:t>
                      </a:r>
                      <a:r>
                        <a:rPr lang="en-US" sz="1500">
                          <a:effectLst/>
                        </a:rPr>
                        <a:t>x</a:t>
                      </a:r>
                      <a:r>
                        <a:rPr lang="ru-RU" sz="1500" baseline="-25000">
                          <a:effectLst/>
                        </a:rPr>
                        <a:t>5</a:t>
                      </a:r>
                      <a:endParaRPr lang="ru-RU" sz="150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5</a:t>
                      </a:r>
                      <a:r>
                        <a:rPr lang="ru-RU" sz="1500" dirty="0">
                          <a:effectLst/>
                        </a:rPr>
                        <a:t>,</a:t>
                      </a:r>
                      <a:r>
                        <a:rPr lang="ru-RU" sz="1500" baseline="-25000" dirty="0">
                          <a:effectLst/>
                        </a:rPr>
                        <a:t> </a:t>
                      </a:r>
                      <a:r>
                        <a:rPr lang="en-US" sz="1500" dirty="0">
                          <a:effectLst/>
                        </a:rPr>
                        <a:t>x</a:t>
                      </a:r>
                      <a:r>
                        <a:rPr lang="ru-RU" sz="1500" baseline="-25000" dirty="0">
                          <a:effectLst/>
                        </a:rPr>
                        <a:t>6</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a:effectLst/>
                        </a:rPr>
                        <a:t>x</a:t>
                      </a:r>
                      <a:r>
                        <a:rPr lang="ru-RU" sz="1500" baseline="-25000">
                          <a:effectLst/>
                        </a:rPr>
                        <a:t>6</a:t>
                      </a:r>
                      <a:r>
                        <a:rPr lang="ru-RU" sz="1500">
                          <a:effectLst/>
                        </a:rPr>
                        <a:t>,</a:t>
                      </a:r>
                      <a:r>
                        <a:rPr lang="ru-RU" sz="1500" baseline="-25000">
                          <a:effectLst/>
                        </a:rPr>
                        <a:t> </a:t>
                      </a:r>
                      <a:r>
                        <a:rPr lang="en-US" sz="1500">
                          <a:effectLst/>
                        </a:rPr>
                        <a:t>x</a:t>
                      </a:r>
                      <a:r>
                        <a:rPr lang="ru-RU" sz="1500" baseline="-25000">
                          <a:effectLst/>
                        </a:rPr>
                        <a:t>7</a:t>
                      </a:r>
                      <a:endParaRPr lang="ru-RU" sz="150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7</a:t>
                      </a:r>
                      <a:r>
                        <a:rPr lang="ru-RU" sz="1500" dirty="0">
                          <a:effectLst/>
                        </a:rPr>
                        <a:t>,</a:t>
                      </a:r>
                      <a:r>
                        <a:rPr lang="ru-RU" sz="1500" baseline="-25000" dirty="0">
                          <a:effectLst/>
                        </a:rPr>
                        <a:t> </a:t>
                      </a:r>
                      <a:r>
                        <a:rPr lang="en-US" sz="1500" dirty="0">
                          <a:effectLst/>
                        </a:rPr>
                        <a:t>x</a:t>
                      </a:r>
                      <a:r>
                        <a:rPr lang="ru-RU" sz="1500" baseline="-25000" dirty="0">
                          <a:effectLst/>
                        </a:rPr>
                        <a:t>8</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8</a:t>
                      </a:r>
                      <a:r>
                        <a:rPr lang="ru-RU" sz="1500" dirty="0">
                          <a:effectLst/>
                        </a:rPr>
                        <a:t>,</a:t>
                      </a:r>
                      <a:r>
                        <a:rPr lang="ru-RU" sz="1500" baseline="-25000" dirty="0">
                          <a:effectLst/>
                        </a:rPr>
                        <a:t> </a:t>
                      </a:r>
                      <a:r>
                        <a:rPr lang="en-US" sz="1500" dirty="0">
                          <a:effectLst/>
                        </a:rPr>
                        <a:t>x</a:t>
                      </a:r>
                      <a:r>
                        <a:rPr lang="ru-RU" sz="1500" baseline="-25000" dirty="0">
                          <a:effectLst/>
                        </a:rPr>
                        <a:t>9</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9</a:t>
                      </a:r>
                      <a:r>
                        <a:rPr lang="ru-RU" sz="1500" dirty="0">
                          <a:effectLst/>
                        </a:rPr>
                        <a:t>,</a:t>
                      </a:r>
                      <a:r>
                        <a:rPr lang="ru-RU" sz="1500" baseline="-25000" dirty="0">
                          <a:effectLst/>
                        </a:rPr>
                        <a:t> </a:t>
                      </a:r>
                      <a:r>
                        <a:rPr lang="en-US" sz="1500" dirty="0">
                          <a:effectLst/>
                        </a:rPr>
                        <a:t>x</a:t>
                      </a:r>
                      <a:r>
                        <a:rPr lang="ru-RU" sz="1500" baseline="-25000" dirty="0">
                          <a:effectLst/>
                        </a:rPr>
                        <a:t>10</a:t>
                      </a:r>
                      <a:endParaRPr lang="ru-RU" sz="1500" dirty="0">
                        <a:effectLst/>
                        <a:latin typeface="Times New Roman"/>
                        <a:ea typeface="Times New Roman"/>
                        <a:cs typeface="Times New Roman"/>
                      </a:endParaRPr>
                    </a:p>
                  </a:txBody>
                  <a:tcPr marL="68580" marR="68580" marT="0" marB="0" anchor="ctr">
                    <a:solidFill>
                      <a:schemeClr val="bg2"/>
                    </a:solidFill>
                  </a:tcPr>
                </a:tc>
              </a:tr>
              <a:tr h="593777">
                <a:tc>
                  <a:txBody>
                    <a:bodyPr/>
                    <a:lstStyle/>
                    <a:p>
                      <a:pPr indent="0" algn="ctr">
                        <a:spcBef>
                          <a:spcPts val="600"/>
                        </a:spcBef>
                        <a:spcAft>
                          <a:spcPts val="600"/>
                        </a:spcAft>
                      </a:pPr>
                      <a:r>
                        <a:rPr lang="ru-RU" sz="2000" dirty="0">
                          <a:effectLst/>
                        </a:rPr>
                        <a:t>00</a:t>
                      </a:r>
                      <a:endParaRPr lang="ru-RU" sz="2400" dirty="0">
                        <a:effectLst/>
                        <a:latin typeface="Times New Roman"/>
                        <a:ea typeface="Times New Roman"/>
                        <a:cs typeface="Times New Roman"/>
                      </a:endParaRPr>
                    </a:p>
                  </a:txBody>
                  <a:tcPr marL="68580" marR="68580" marT="0" marB="0" anchor="ctr"/>
                </a:tc>
                <a:tc>
                  <a:txBody>
                    <a:bodyPr/>
                    <a:lstStyle/>
                    <a:p>
                      <a:pPr marL="0" indent="0" algn="ctr" defTabSz="914400" rtl="0" eaLnBrk="1" latinLnBrk="0" hangingPunct="1">
                        <a:spcBef>
                          <a:spcPts val="600"/>
                        </a:spcBef>
                        <a:spcAft>
                          <a:spcPts val="600"/>
                        </a:spcAft>
                      </a:pPr>
                      <a:r>
                        <a:rPr lang="ru-RU" sz="2800" kern="1200" dirty="0">
                          <a:solidFill>
                            <a:schemeClr val="dk1"/>
                          </a:solidFill>
                          <a:effectLst/>
                          <a:latin typeface="+mn-lt"/>
                          <a:ea typeface="+mn-ea"/>
                          <a:cs typeface="+mn-cs"/>
                        </a:rPr>
                        <a:t>1</a:t>
                      </a:r>
                    </a:p>
                  </a:txBody>
                  <a:tcPr marL="68580" marR="68580" marT="0" marB="0" anchor="ctr">
                    <a:solidFill>
                      <a:schemeClr val="bg2"/>
                    </a:solidFill>
                  </a:tcP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solidFill>
                      <a:schemeClr val="bg2"/>
                    </a:solidFill>
                  </a:tcP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solidFill>
                      <a:schemeClr val="tx1">
                        <a:lumMod val="10000"/>
                        <a:lumOff val="90000"/>
                      </a:schemeClr>
                    </a:solidFill>
                  </a:tcP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r>
              <a:tr h="575251">
                <a:tc>
                  <a:txBody>
                    <a:bodyPr/>
                    <a:lstStyle/>
                    <a:p>
                      <a:pPr indent="0" algn="ctr">
                        <a:spcBef>
                          <a:spcPts val="600"/>
                        </a:spcBef>
                        <a:spcAft>
                          <a:spcPts val="600"/>
                        </a:spcAft>
                      </a:pPr>
                      <a:r>
                        <a:rPr lang="ru-RU" sz="2000">
                          <a:effectLst/>
                        </a:rPr>
                        <a:t>01</a:t>
                      </a:r>
                      <a:endParaRPr lang="ru-RU" sz="2400">
                        <a:effectLst/>
                        <a:latin typeface="Times New Roman"/>
                        <a:ea typeface="Times New Roman"/>
                        <a:cs typeface="Times New Roman"/>
                      </a:endParaRPr>
                    </a:p>
                  </a:txBody>
                  <a:tcPr marL="68580" marR="68580" marT="0" marB="0" anchor="ctr"/>
                </a:tc>
                <a:tc>
                  <a:txBody>
                    <a:bodyPr/>
                    <a:lstStyle/>
                    <a:p>
                      <a:pPr marL="0" indent="0" algn="ctr" defTabSz="914400" rtl="0" eaLnBrk="1" latinLnBrk="0" hangingPunct="1">
                        <a:spcBef>
                          <a:spcPts val="600"/>
                        </a:spcBef>
                        <a:spcAft>
                          <a:spcPts val="600"/>
                        </a:spcAft>
                      </a:pPr>
                      <a:r>
                        <a:rPr lang="ru-RU" sz="2800" kern="1200" dirty="0">
                          <a:solidFill>
                            <a:schemeClr val="dk1"/>
                          </a:solidFill>
                          <a:effectLst/>
                          <a:latin typeface="+mn-lt"/>
                          <a:ea typeface="+mn-ea"/>
                          <a:cs typeface="+mn-cs"/>
                        </a:rPr>
                        <a:t>1</a:t>
                      </a:r>
                    </a:p>
                  </a:txBody>
                  <a:tcPr marL="68580" marR="68580" marT="0" marB="0" anchor="ctr">
                    <a:solidFill>
                      <a:schemeClr val="bg2"/>
                    </a:solidFill>
                  </a:tcP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solidFill>
                      <a:schemeClr val="bg2"/>
                    </a:solidFill>
                  </a:tcP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solidFill>
                      <a:schemeClr val="tx1">
                        <a:lumMod val="10000"/>
                        <a:lumOff val="90000"/>
                      </a:schemeClr>
                    </a:solidFill>
                  </a:tcP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r>
              <a:tr h="593777">
                <a:tc>
                  <a:txBody>
                    <a:bodyPr/>
                    <a:lstStyle/>
                    <a:p>
                      <a:pPr indent="0" algn="ctr">
                        <a:spcBef>
                          <a:spcPts val="600"/>
                        </a:spcBef>
                        <a:spcAft>
                          <a:spcPts val="600"/>
                        </a:spcAft>
                      </a:pPr>
                      <a:r>
                        <a:rPr lang="ru-RU" sz="2000">
                          <a:effectLst/>
                        </a:rPr>
                        <a:t>10</a:t>
                      </a:r>
                      <a:endParaRPr lang="ru-RU" sz="2400">
                        <a:effectLst/>
                        <a:latin typeface="Times New Roman"/>
                        <a:ea typeface="Times New Roman"/>
                        <a:cs typeface="Times New Roman"/>
                      </a:endParaRPr>
                    </a:p>
                  </a:txBody>
                  <a:tcPr marL="68580" marR="68580" marT="0" marB="0" anchor="ctr"/>
                </a:tc>
                <a:tc>
                  <a:txBody>
                    <a:bodyPr/>
                    <a:lstStyle/>
                    <a:p>
                      <a:pPr marL="0" indent="0" algn="ctr" defTabSz="914400" rtl="0" eaLnBrk="1" latinLnBrk="0" hangingPunct="1">
                        <a:spcBef>
                          <a:spcPts val="600"/>
                        </a:spcBef>
                        <a:spcAft>
                          <a:spcPts val="600"/>
                        </a:spcAft>
                      </a:pPr>
                      <a:r>
                        <a:rPr lang="ru-RU" sz="2800" kern="1200" dirty="0">
                          <a:solidFill>
                            <a:schemeClr val="dk1"/>
                          </a:solidFill>
                          <a:effectLst/>
                          <a:latin typeface="+mn-lt"/>
                          <a:ea typeface="+mn-ea"/>
                          <a:cs typeface="+mn-cs"/>
                        </a:rPr>
                        <a:t>0</a:t>
                      </a: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solidFill>
                      <a:schemeClr val="bg2"/>
                    </a:solidFill>
                  </a:tcP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solidFill>
                      <a:schemeClr val="tx1">
                        <a:lumMod val="10000"/>
                        <a:lumOff val="90000"/>
                      </a:schemeClr>
                    </a:solidFill>
                  </a:tcP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r>
              <a:tr h="593777">
                <a:tc>
                  <a:txBody>
                    <a:bodyPr/>
                    <a:lstStyle/>
                    <a:p>
                      <a:pPr indent="0" algn="ctr">
                        <a:spcBef>
                          <a:spcPts val="600"/>
                        </a:spcBef>
                        <a:spcAft>
                          <a:spcPts val="600"/>
                        </a:spcAft>
                      </a:pPr>
                      <a:r>
                        <a:rPr lang="ru-RU" sz="2000">
                          <a:effectLst/>
                        </a:rPr>
                        <a:t>11</a:t>
                      </a:r>
                      <a:endParaRPr lang="ru-RU" sz="2400">
                        <a:effectLst/>
                        <a:latin typeface="Times New Roman"/>
                        <a:ea typeface="Times New Roman"/>
                        <a:cs typeface="Times New Roman"/>
                      </a:endParaRPr>
                    </a:p>
                  </a:txBody>
                  <a:tcPr marL="68580" marR="68580" marT="0" marB="0" anchor="ctr"/>
                </a:tc>
                <a:tc>
                  <a:txBody>
                    <a:bodyPr/>
                    <a:lstStyle/>
                    <a:p>
                      <a:pPr marL="0" indent="0" algn="ctr" defTabSz="914400" rtl="0" eaLnBrk="1" latinLnBrk="0" hangingPunct="1">
                        <a:spcBef>
                          <a:spcPts val="600"/>
                        </a:spcBef>
                        <a:spcAft>
                          <a:spcPts val="600"/>
                        </a:spcAft>
                      </a:pPr>
                      <a:r>
                        <a:rPr lang="ru-RU" sz="2800" kern="1200" dirty="0">
                          <a:solidFill>
                            <a:schemeClr val="dk1"/>
                          </a:solidFill>
                          <a:effectLst/>
                          <a:latin typeface="+mn-lt"/>
                          <a:ea typeface="+mn-ea"/>
                          <a:cs typeface="+mn-cs"/>
                        </a:rPr>
                        <a:t>0</a:t>
                      </a: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solidFill>
                      <a:schemeClr val="bg2"/>
                    </a:solidFill>
                  </a:tcP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solidFill>
                      <a:schemeClr val="tx1">
                        <a:lumMod val="10000"/>
                        <a:lumOff val="90000"/>
                      </a:schemeClr>
                    </a:solidFill>
                  </a:tcP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r>
            </a:tbl>
          </a:graphicData>
        </a:graphic>
      </p:graphicFrame>
      <p:cxnSp>
        <p:nvCxnSpPr>
          <p:cNvPr id="8" name="Прямая соединительная линия 7"/>
          <p:cNvCxnSpPr/>
          <p:nvPr/>
        </p:nvCxnSpPr>
        <p:spPr>
          <a:xfrm flipV="1">
            <a:off x="7286644" y="5951762"/>
            <a:ext cx="1080120" cy="477634"/>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rot="20206832">
            <a:off x="7668248" y="6211497"/>
            <a:ext cx="550151" cy="523220"/>
          </a:xfrm>
          <a:prstGeom prst="rect">
            <a:avLst/>
          </a:prstGeom>
          <a:noFill/>
        </p:spPr>
        <p:txBody>
          <a:bodyPr wrap="none" rtlCol="0">
            <a:spAutoFit/>
          </a:bodyPr>
          <a:lstStyle/>
          <a:p>
            <a:r>
              <a:rPr lang="ru-RU" sz="2800" dirty="0" smtClean="0">
                <a:solidFill>
                  <a:srgbClr val="002060"/>
                </a:solidFill>
              </a:rPr>
              <a:t>52</a:t>
            </a:r>
            <a:endParaRPr lang="ru-RU" sz="2800" dirty="0">
              <a:solidFill>
                <a:srgbClr val="002060"/>
              </a:solidFill>
            </a:endParaRPr>
          </a:p>
        </p:txBody>
      </p:sp>
      <p:sp>
        <p:nvSpPr>
          <p:cNvPr id="204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2355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23555" name="Picture 3"/>
          <p:cNvPicPr>
            <a:picLocks noChangeAspect="1" noChangeArrowheads="1"/>
          </p:cNvPicPr>
          <p:nvPr/>
        </p:nvPicPr>
        <p:blipFill>
          <a:blip r:embed="rId2" cstate="print">
            <a:clrChange>
              <a:clrFrom>
                <a:srgbClr val="FFFFFF"/>
              </a:clrFrom>
              <a:clrTo>
                <a:srgbClr val="FFFFFF">
                  <a:alpha val="0"/>
                </a:srgbClr>
              </a:clrTo>
            </a:clrChange>
            <a:lum contrast="30000"/>
          </a:blip>
          <a:srcRect/>
          <a:stretch>
            <a:fillRect/>
          </a:stretch>
        </p:blipFill>
        <p:spPr bwMode="auto">
          <a:xfrm>
            <a:off x="3571868" y="1142984"/>
            <a:ext cx="2643206" cy="616086"/>
          </a:xfrm>
          <a:prstGeom prst="rect">
            <a:avLst/>
          </a:prstGeom>
          <a:noFill/>
        </p:spPr>
      </p:pic>
      <p:pic>
        <p:nvPicPr>
          <p:cNvPr id="21" name="Picture 3" descr="D:\Work\DID_MAT\ЕГЭ\стрелки1.png"/>
          <p:cNvPicPr>
            <a:picLocks noChangeAspect="1" noChangeArrowheads="1"/>
          </p:cNvPicPr>
          <p:nvPr/>
        </p:nvPicPr>
        <p:blipFill>
          <a:blip r:embed="rId3" cstate="print"/>
          <a:srcRect/>
          <a:stretch>
            <a:fillRect/>
          </a:stretch>
        </p:blipFill>
        <p:spPr bwMode="auto">
          <a:xfrm>
            <a:off x="6429388" y="1214422"/>
            <a:ext cx="1214446" cy="1589349"/>
          </a:xfrm>
          <a:prstGeom prst="rect">
            <a:avLst/>
          </a:prstGeom>
          <a:noFill/>
        </p:spPr>
      </p:pic>
      <p:grpSp>
        <p:nvGrpSpPr>
          <p:cNvPr id="22" name="Группа 21"/>
          <p:cNvGrpSpPr/>
          <p:nvPr/>
        </p:nvGrpSpPr>
        <p:grpSpPr>
          <a:xfrm>
            <a:off x="1928794" y="4076067"/>
            <a:ext cx="360040" cy="2228123"/>
            <a:chOff x="2185965" y="3793165"/>
            <a:chExt cx="360040" cy="2228123"/>
          </a:xfrm>
        </p:grpSpPr>
        <p:sp>
          <p:nvSpPr>
            <p:cNvPr id="23" name="TextBox 22"/>
            <p:cNvSpPr txBox="1"/>
            <p:nvPr/>
          </p:nvSpPr>
          <p:spPr>
            <a:xfrm>
              <a:off x="2185965" y="4361466"/>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sp>
          <p:nvSpPr>
            <p:cNvPr id="24" name="TextBox 23"/>
            <p:cNvSpPr txBox="1"/>
            <p:nvPr/>
          </p:nvSpPr>
          <p:spPr>
            <a:xfrm>
              <a:off x="2185965" y="5498068"/>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sp>
          <p:nvSpPr>
            <p:cNvPr id="25" name="TextBox 24"/>
            <p:cNvSpPr txBox="1"/>
            <p:nvPr/>
          </p:nvSpPr>
          <p:spPr>
            <a:xfrm>
              <a:off x="2185965" y="4929767"/>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sp>
          <p:nvSpPr>
            <p:cNvPr id="26" name="TextBox 25"/>
            <p:cNvSpPr txBox="1"/>
            <p:nvPr/>
          </p:nvSpPr>
          <p:spPr>
            <a:xfrm>
              <a:off x="2185965"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grpSp>
        <p:nvGrpSpPr>
          <p:cNvPr id="27" name="Группа 26"/>
          <p:cNvGrpSpPr/>
          <p:nvPr/>
        </p:nvGrpSpPr>
        <p:grpSpPr>
          <a:xfrm>
            <a:off x="2730653" y="4076067"/>
            <a:ext cx="360040" cy="2228123"/>
            <a:chOff x="2185965" y="3793165"/>
            <a:chExt cx="360040" cy="2228123"/>
          </a:xfrm>
        </p:grpSpPr>
        <p:sp>
          <p:nvSpPr>
            <p:cNvPr id="28" name="TextBox 27"/>
            <p:cNvSpPr txBox="1"/>
            <p:nvPr/>
          </p:nvSpPr>
          <p:spPr>
            <a:xfrm>
              <a:off x="2185965" y="4361466"/>
              <a:ext cx="360040" cy="523220"/>
            </a:xfrm>
            <a:prstGeom prst="rect">
              <a:avLst/>
            </a:prstGeom>
            <a:noFill/>
          </p:spPr>
          <p:txBody>
            <a:bodyPr wrap="square" rtlCol="0">
              <a:spAutoFit/>
            </a:bodyPr>
            <a:lstStyle/>
            <a:p>
              <a:r>
                <a:rPr lang="ru-RU" sz="2800" dirty="0" smtClean="0">
                  <a:solidFill>
                    <a:srgbClr val="002060"/>
                  </a:solidFill>
                </a:rPr>
                <a:t>2</a:t>
              </a:r>
              <a:endParaRPr lang="ru-RU" sz="2800" dirty="0">
                <a:solidFill>
                  <a:srgbClr val="002060"/>
                </a:solidFill>
              </a:endParaRPr>
            </a:p>
          </p:txBody>
        </p:sp>
        <p:sp>
          <p:nvSpPr>
            <p:cNvPr id="29" name="TextBox 28"/>
            <p:cNvSpPr txBox="1"/>
            <p:nvPr/>
          </p:nvSpPr>
          <p:spPr>
            <a:xfrm>
              <a:off x="2185965" y="5498068"/>
              <a:ext cx="360040" cy="523220"/>
            </a:xfrm>
            <a:prstGeom prst="rect">
              <a:avLst/>
            </a:prstGeom>
            <a:noFill/>
          </p:spPr>
          <p:txBody>
            <a:bodyPr wrap="square" rtlCol="0">
              <a:spAutoFit/>
            </a:bodyPr>
            <a:lstStyle/>
            <a:p>
              <a:r>
                <a:rPr lang="ru-RU" sz="2800" dirty="0" smtClean="0">
                  <a:solidFill>
                    <a:srgbClr val="002060"/>
                  </a:solidFill>
                </a:rPr>
                <a:t>2</a:t>
              </a:r>
              <a:endParaRPr lang="ru-RU" sz="2800" dirty="0">
                <a:solidFill>
                  <a:srgbClr val="002060"/>
                </a:solidFill>
              </a:endParaRPr>
            </a:p>
          </p:txBody>
        </p:sp>
        <p:sp>
          <p:nvSpPr>
            <p:cNvPr id="30" name="TextBox 29"/>
            <p:cNvSpPr txBox="1"/>
            <p:nvPr/>
          </p:nvSpPr>
          <p:spPr>
            <a:xfrm>
              <a:off x="2185965" y="4929767"/>
              <a:ext cx="360040" cy="523220"/>
            </a:xfrm>
            <a:prstGeom prst="rect">
              <a:avLst/>
            </a:prstGeom>
            <a:noFill/>
          </p:spPr>
          <p:txBody>
            <a:bodyPr wrap="square" rtlCol="0">
              <a:spAutoFit/>
            </a:bodyPr>
            <a:lstStyle/>
            <a:p>
              <a:r>
                <a:rPr lang="ru-RU" sz="2800" dirty="0" smtClean="0">
                  <a:solidFill>
                    <a:srgbClr val="002060"/>
                  </a:solidFill>
                </a:rPr>
                <a:t>2</a:t>
              </a:r>
              <a:endParaRPr lang="ru-RU" sz="2800" dirty="0">
                <a:solidFill>
                  <a:srgbClr val="002060"/>
                </a:solidFill>
              </a:endParaRPr>
            </a:p>
          </p:txBody>
        </p:sp>
        <p:sp>
          <p:nvSpPr>
            <p:cNvPr id="31" name="TextBox 30"/>
            <p:cNvSpPr txBox="1"/>
            <p:nvPr/>
          </p:nvSpPr>
          <p:spPr>
            <a:xfrm>
              <a:off x="2185965"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grpSp>
        <p:nvGrpSpPr>
          <p:cNvPr id="32" name="Группа 31"/>
          <p:cNvGrpSpPr/>
          <p:nvPr/>
        </p:nvGrpSpPr>
        <p:grpSpPr>
          <a:xfrm>
            <a:off x="3522741" y="4071942"/>
            <a:ext cx="360040" cy="2228123"/>
            <a:chOff x="2185965" y="3793165"/>
            <a:chExt cx="360040" cy="2228123"/>
          </a:xfrm>
        </p:grpSpPr>
        <p:sp>
          <p:nvSpPr>
            <p:cNvPr id="33" name="TextBox 32"/>
            <p:cNvSpPr txBox="1"/>
            <p:nvPr/>
          </p:nvSpPr>
          <p:spPr>
            <a:xfrm>
              <a:off x="2185965" y="4361466"/>
              <a:ext cx="360040" cy="523220"/>
            </a:xfrm>
            <a:prstGeom prst="rect">
              <a:avLst/>
            </a:prstGeom>
            <a:noFill/>
          </p:spPr>
          <p:txBody>
            <a:bodyPr wrap="square" rtlCol="0">
              <a:spAutoFit/>
            </a:bodyPr>
            <a:lstStyle/>
            <a:p>
              <a:r>
                <a:rPr lang="ru-RU" sz="2800" dirty="0" smtClean="0">
                  <a:solidFill>
                    <a:srgbClr val="002060"/>
                  </a:solidFill>
                </a:rPr>
                <a:t>0</a:t>
              </a:r>
              <a:endParaRPr lang="ru-RU" sz="2800" dirty="0">
                <a:solidFill>
                  <a:srgbClr val="002060"/>
                </a:solidFill>
              </a:endParaRPr>
            </a:p>
          </p:txBody>
        </p:sp>
        <p:sp>
          <p:nvSpPr>
            <p:cNvPr id="34" name="TextBox 33"/>
            <p:cNvSpPr txBox="1"/>
            <p:nvPr/>
          </p:nvSpPr>
          <p:spPr>
            <a:xfrm>
              <a:off x="2185965" y="5498068"/>
              <a:ext cx="360040" cy="523220"/>
            </a:xfrm>
            <a:prstGeom prst="rect">
              <a:avLst/>
            </a:prstGeom>
            <a:noFill/>
          </p:spPr>
          <p:txBody>
            <a:bodyPr wrap="square" rtlCol="0">
              <a:spAutoFit/>
            </a:bodyPr>
            <a:lstStyle/>
            <a:p>
              <a:r>
                <a:rPr lang="ru-RU" sz="2800" dirty="0" smtClean="0">
                  <a:solidFill>
                    <a:srgbClr val="002060"/>
                  </a:solidFill>
                </a:rPr>
                <a:t>0</a:t>
              </a:r>
              <a:endParaRPr lang="ru-RU" sz="2800" dirty="0">
                <a:solidFill>
                  <a:srgbClr val="002060"/>
                </a:solidFill>
              </a:endParaRPr>
            </a:p>
          </p:txBody>
        </p:sp>
        <p:sp>
          <p:nvSpPr>
            <p:cNvPr id="35" name="TextBox 34"/>
            <p:cNvSpPr txBox="1"/>
            <p:nvPr/>
          </p:nvSpPr>
          <p:spPr>
            <a:xfrm>
              <a:off x="2185965" y="4929767"/>
              <a:ext cx="360040" cy="523220"/>
            </a:xfrm>
            <a:prstGeom prst="rect">
              <a:avLst/>
            </a:prstGeom>
            <a:noFill/>
          </p:spPr>
          <p:txBody>
            <a:bodyPr wrap="square" rtlCol="0">
              <a:spAutoFit/>
            </a:bodyPr>
            <a:lstStyle/>
            <a:p>
              <a:r>
                <a:rPr lang="ru-RU" sz="2800" dirty="0" smtClean="0">
                  <a:solidFill>
                    <a:srgbClr val="002060"/>
                  </a:solidFill>
                </a:rPr>
                <a:t>4</a:t>
              </a:r>
              <a:endParaRPr lang="ru-RU" sz="2800" dirty="0">
                <a:solidFill>
                  <a:srgbClr val="002060"/>
                </a:solidFill>
              </a:endParaRPr>
            </a:p>
          </p:txBody>
        </p:sp>
        <p:sp>
          <p:nvSpPr>
            <p:cNvPr id="36" name="TextBox 35"/>
            <p:cNvSpPr txBox="1"/>
            <p:nvPr/>
          </p:nvSpPr>
          <p:spPr>
            <a:xfrm>
              <a:off x="2185965"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grpSp>
        <p:nvGrpSpPr>
          <p:cNvPr id="37" name="Группа 36"/>
          <p:cNvGrpSpPr/>
          <p:nvPr/>
        </p:nvGrpSpPr>
        <p:grpSpPr>
          <a:xfrm>
            <a:off x="4297073" y="4076067"/>
            <a:ext cx="632117" cy="2228123"/>
            <a:chOff x="2276147" y="3793165"/>
            <a:chExt cx="451512" cy="2228123"/>
          </a:xfrm>
        </p:grpSpPr>
        <p:sp>
          <p:nvSpPr>
            <p:cNvPr id="38" name="TextBox 37"/>
            <p:cNvSpPr txBox="1"/>
            <p:nvPr/>
          </p:nvSpPr>
          <p:spPr>
            <a:xfrm>
              <a:off x="2288832" y="4361466"/>
              <a:ext cx="360040" cy="523220"/>
            </a:xfrm>
            <a:prstGeom prst="rect">
              <a:avLst/>
            </a:prstGeom>
            <a:noFill/>
          </p:spPr>
          <p:txBody>
            <a:bodyPr wrap="square" rtlCol="0">
              <a:spAutoFit/>
            </a:bodyPr>
            <a:lstStyle/>
            <a:p>
              <a:r>
                <a:rPr lang="ru-RU" sz="2800" dirty="0" smtClean="0">
                  <a:solidFill>
                    <a:srgbClr val="002060"/>
                  </a:solidFill>
                </a:rPr>
                <a:t>5</a:t>
              </a:r>
              <a:endParaRPr lang="ru-RU" sz="2800" dirty="0">
                <a:solidFill>
                  <a:srgbClr val="002060"/>
                </a:solidFill>
              </a:endParaRPr>
            </a:p>
          </p:txBody>
        </p:sp>
        <p:sp>
          <p:nvSpPr>
            <p:cNvPr id="39" name="TextBox 38"/>
            <p:cNvSpPr txBox="1"/>
            <p:nvPr/>
          </p:nvSpPr>
          <p:spPr>
            <a:xfrm>
              <a:off x="2276147" y="5498068"/>
              <a:ext cx="451512" cy="523220"/>
            </a:xfrm>
            <a:prstGeom prst="rect">
              <a:avLst/>
            </a:prstGeom>
            <a:noFill/>
          </p:spPr>
          <p:txBody>
            <a:bodyPr wrap="square" rtlCol="0">
              <a:spAutoFit/>
            </a:bodyPr>
            <a:lstStyle/>
            <a:p>
              <a:r>
                <a:rPr lang="ru-RU" sz="2800" dirty="0" smtClean="0">
                  <a:solidFill>
                    <a:srgbClr val="002060"/>
                  </a:solidFill>
                </a:rPr>
                <a:t>0</a:t>
              </a:r>
              <a:endParaRPr lang="ru-RU" sz="2800" dirty="0">
                <a:solidFill>
                  <a:srgbClr val="002060"/>
                </a:solidFill>
              </a:endParaRPr>
            </a:p>
          </p:txBody>
        </p:sp>
        <p:sp>
          <p:nvSpPr>
            <p:cNvPr id="40" name="TextBox 39"/>
            <p:cNvSpPr txBox="1"/>
            <p:nvPr/>
          </p:nvSpPr>
          <p:spPr>
            <a:xfrm>
              <a:off x="2276148" y="4929767"/>
              <a:ext cx="451511" cy="523220"/>
            </a:xfrm>
            <a:prstGeom prst="rect">
              <a:avLst/>
            </a:prstGeom>
            <a:noFill/>
          </p:spPr>
          <p:txBody>
            <a:bodyPr wrap="square" rtlCol="0">
              <a:spAutoFit/>
            </a:bodyPr>
            <a:lstStyle/>
            <a:p>
              <a:r>
                <a:rPr lang="ru-RU" sz="2800" dirty="0" smtClean="0">
                  <a:solidFill>
                    <a:srgbClr val="002060"/>
                  </a:solidFill>
                </a:rPr>
                <a:t>0</a:t>
              </a:r>
              <a:endParaRPr lang="ru-RU" sz="2800" dirty="0">
                <a:solidFill>
                  <a:srgbClr val="002060"/>
                </a:solidFill>
              </a:endParaRPr>
            </a:p>
          </p:txBody>
        </p:sp>
        <p:sp>
          <p:nvSpPr>
            <p:cNvPr id="41" name="TextBox 40"/>
            <p:cNvSpPr txBox="1"/>
            <p:nvPr/>
          </p:nvSpPr>
          <p:spPr>
            <a:xfrm>
              <a:off x="2288833"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grpSp>
        <p:nvGrpSpPr>
          <p:cNvPr id="42" name="Группа 41"/>
          <p:cNvGrpSpPr/>
          <p:nvPr/>
        </p:nvGrpSpPr>
        <p:grpSpPr>
          <a:xfrm>
            <a:off x="5116062" y="4071942"/>
            <a:ext cx="527508" cy="2228123"/>
            <a:chOff x="2220647" y="3793165"/>
            <a:chExt cx="376792" cy="2228123"/>
          </a:xfrm>
        </p:grpSpPr>
        <p:sp>
          <p:nvSpPr>
            <p:cNvPr id="43" name="TextBox 42"/>
            <p:cNvSpPr txBox="1"/>
            <p:nvPr/>
          </p:nvSpPr>
          <p:spPr>
            <a:xfrm>
              <a:off x="2220647" y="4361466"/>
              <a:ext cx="247404"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sp>
          <p:nvSpPr>
            <p:cNvPr id="44" name="TextBox 43"/>
            <p:cNvSpPr txBox="1"/>
            <p:nvPr/>
          </p:nvSpPr>
          <p:spPr>
            <a:xfrm>
              <a:off x="2220648" y="5498068"/>
              <a:ext cx="349458" cy="523220"/>
            </a:xfrm>
            <a:prstGeom prst="rect">
              <a:avLst/>
            </a:prstGeom>
            <a:noFill/>
          </p:spPr>
          <p:txBody>
            <a:bodyPr wrap="square" rtlCol="0">
              <a:spAutoFit/>
            </a:bodyPr>
            <a:lstStyle/>
            <a:p>
              <a:r>
                <a:rPr lang="ru-RU" sz="2800" dirty="0" smtClean="0">
                  <a:solidFill>
                    <a:srgbClr val="002060"/>
                  </a:solidFill>
                </a:rPr>
                <a:t>5</a:t>
              </a:r>
              <a:endParaRPr lang="ru-RU" sz="2800" dirty="0">
                <a:solidFill>
                  <a:srgbClr val="002060"/>
                </a:solidFill>
              </a:endParaRPr>
            </a:p>
          </p:txBody>
        </p:sp>
        <p:sp>
          <p:nvSpPr>
            <p:cNvPr id="45" name="TextBox 44"/>
            <p:cNvSpPr txBox="1"/>
            <p:nvPr/>
          </p:nvSpPr>
          <p:spPr>
            <a:xfrm>
              <a:off x="2220650" y="4929767"/>
              <a:ext cx="298430" cy="523220"/>
            </a:xfrm>
            <a:prstGeom prst="rect">
              <a:avLst/>
            </a:prstGeom>
            <a:noFill/>
          </p:spPr>
          <p:txBody>
            <a:bodyPr wrap="square" rtlCol="0">
              <a:spAutoFit/>
            </a:bodyPr>
            <a:lstStyle/>
            <a:p>
              <a:r>
                <a:rPr lang="ru-RU" sz="2800" dirty="0" smtClean="0">
                  <a:solidFill>
                    <a:srgbClr val="002060"/>
                  </a:solidFill>
                </a:rPr>
                <a:t>5</a:t>
              </a:r>
              <a:endParaRPr lang="ru-RU" sz="2800" dirty="0">
                <a:solidFill>
                  <a:srgbClr val="002060"/>
                </a:solidFill>
              </a:endParaRPr>
            </a:p>
          </p:txBody>
        </p:sp>
        <p:sp>
          <p:nvSpPr>
            <p:cNvPr id="46" name="TextBox 45"/>
            <p:cNvSpPr txBox="1"/>
            <p:nvPr/>
          </p:nvSpPr>
          <p:spPr>
            <a:xfrm>
              <a:off x="2237399"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grpSp>
        <p:nvGrpSpPr>
          <p:cNvPr id="47" name="Группа 46"/>
          <p:cNvGrpSpPr/>
          <p:nvPr/>
        </p:nvGrpSpPr>
        <p:grpSpPr>
          <a:xfrm>
            <a:off x="5786446" y="4076067"/>
            <a:ext cx="469851" cy="2228123"/>
            <a:chOff x="2288833" y="3793165"/>
            <a:chExt cx="411475" cy="2228123"/>
          </a:xfrm>
        </p:grpSpPr>
        <p:sp>
          <p:nvSpPr>
            <p:cNvPr id="48" name="TextBox 47"/>
            <p:cNvSpPr txBox="1"/>
            <p:nvPr/>
          </p:nvSpPr>
          <p:spPr>
            <a:xfrm>
              <a:off x="2311358" y="4360544"/>
              <a:ext cx="326388" cy="523220"/>
            </a:xfrm>
            <a:prstGeom prst="rect">
              <a:avLst/>
            </a:prstGeom>
            <a:noFill/>
          </p:spPr>
          <p:txBody>
            <a:bodyPr wrap="square" rtlCol="0">
              <a:spAutoFit/>
            </a:bodyPr>
            <a:lstStyle/>
            <a:p>
              <a:r>
                <a:rPr lang="ru-RU" sz="2800" dirty="0" smtClean="0">
                  <a:solidFill>
                    <a:srgbClr val="002060"/>
                  </a:solidFill>
                </a:rPr>
                <a:t>6</a:t>
              </a:r>
              <a:endParaRPr lang="ru-RU" sz="2800" dirty="0">
                <a:solidFill>
                  <a:srgbClr val="002060"/>
                </a:solidFill>
              </a:endParaRPr>
            </a:p>
          </p:txBody>
        </p:sp>
        <p:sp>
          <p:nvSpPr>
            <p:cNvPr id="49" name="TextBox 48"/>
            <p:cNvSpPr txBox="1"/>
            <p:nvPr/>
          </p:nvSpPr>
          <p:spPr>
            <a:xfrm>
              <a:off x="2311356" y="5498068"/>
              <a:ext cx="326388" cy="523220"/>
            </a:xfrm>
            <a:prstGeom prst="rect">
              <a:avLst/>
            </a:prstGeom>
            <a:noFill/>
          </p:spPr>
          <p:txBody>
            <a:bodyPr wrap="square" rtlCol="0">
              <a:spAutoFit/>
            </a:bodyPr>
            <a:lstStyle/>
            <a:p>
              <a:r>
                <a:rPr lang="ru-RU" sz="2800" dirty="0" smtClean="0">
                  <a:solidFill>
                    <a:srgbClr val="002060"/>
                  </a:solidFill>
                </a:rPr>
                <a:t>6</a:t>
              </a:r>
              <a:endParaRPr lang="ru-RU" sz="2800" dirty="0">
                <a:solidFill>
                  <a:srgbClr val="002060"/>
                </a:solidFill>
              </a:endParaRPr>
            </a:p>
          </p:txBody>
        </p:sp>
        <p:sp>
          <p:nvSpPr>
            <p:cNvPr id="50" name="TextBox 49"/>
            <p:cNvSpPr txBox="1"/>
            <p:nvPr/>
          </p:nvSpPr>
          <p:spPr>
            <a:xfrm>
              <a:off x="2311357" y="4929767"/>
              <a:ext cx="388951" cy="523220"/>
            </a:xfrm>
            <a:prstGeom prst="rect">
              <a:avLst/>
            </a:prstGeom>
            <a:noFill/>
          </p:spPr>
          <p:txBody>
            <a:bodyPr wrap="square" rtlCol="0">
              <a:spAutoFit/>
            </a:bodyPr>
            <a:lstStyle/>
            <a:p>
              <a:r>
                <a:rPr lang="ru-RU" sz="2800" dirty="0" smtClean="0">
                  <a:solidFill>
                    <a:srgbClr val="002060"/>
                  </a:solidFill>
                </a:rPr>
                <a:t>6</a:t>
              </a:r>
              <a:endParaRPr lang="ru-RU" sz="2800" dirty="0">
                <a:solidFill>
                  <a:srgbClr val="002060"/>
                </a:solidFill>
              </a:endParaRPr>
            </a:p>
          </p:txBody>
        </p:sp>
        <p:sp>
          <p:nvSpPr>
            <p:cNvPr id="51" name="TextBox 50"/>
            <p:cNvSpPr txBox="1"/>
            <p:nvPr/>
          </p:nvSpPr>
          <p:spPr>
            <a:xfrm>
              <a:off x="2288833"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grpSp>
        <p:nvGrpSpPr>
          <p:cNvPr id="52" name="Группа 51"/>
          <p:cNvGrpSpPr/>
          <p:nvPr/>
        </p:nvGrpSpPr>
        <p:grpSpPr>
          <a:xfrm>
            <a:off x="6563031" y="4071942"/>
            <a:ext cx="632118" cy="2228123"/>
            <a:chOff x="2248794" y="3793165"/>
            <a:chExt cx="451513" cy="2228123"/>
          </a:xfrm>
        </p:grpSpPr>
        <p:sp>
          <p:nvSpPr>
            <p:cNvPr id="53" name="TextBox 52"/>
            <p:cNvSpPr txBox="1"/>
            <p:nvPr/>
          </p:nvSpPr>
          <p:spPr>
            <a:xfrm>
              <a:off x="2248795" y="4361466"/>
              <a:ext cx="451512" cy="523220"/>
            </a:xfrm>
            <a:prstGeom prst="rect">
              <a:avLst/>
            </a:prstGeom>
            <a:noFill/>
          </p:spPr>
          <p:txBody>
            <a:bodyPr wrap="square" rtlCol="0">
              <a:spAutoFit/>
            </a:bodyPr>
            <a:lstStyle/>
            <a:p>
              <a:r>
                <a:rPr lang="ru-RU" sz="2800" dirty="0" smtClean="0">
                  <a:solidFill>
                    <a:srgbClr val="002060"/>
                  </a:solidFill>
                </a:rPr>
                <a:t>7</a:t>
              </a:r>
              <a:endParaRPr lang="ru-RU" sz="2800" dirty="0">
                <a:solidFill>
                  <a:srgbClr val="002060"/>
                </a:solidFill>
              </a:endParaRPr>
            </a:p>
          </p:txBody>
        </p:sp>
        <p:sp>
          <p:nvSpPr>
            <p:cNvPr id="54" name="TextBox 53"/>
            <p:cNvSpPr txBox="1"/>
            <p:nvPr/>
          </p:nvSpPr>
          <p:spPr>
            <a:xfrm>
              <a:off x="2248794" y="5498068"/>
              <a:ext cx="451512" cy="523220"/>
            </a:xfrm>
            <a:prstGeom prst="rect">
              <a:avLst/>
            </a:prstGeom>
            <a:noFill/>
          </p:spPr>
          <p:txBody>
            <a:bodyPr wrap="square" rtlCol="0">
              <a:spAutoFit/>
            </a:bodyPr>
            <a:lstStyle/>
            <a:p>
              <a:r>
                <a:rPr lang="ru-RU" sz="2800" dirty="0" smtClean="0">
                  <a:solidFill>
                    <a:srgbClr val="002060"/>
                  </a:solidFill>
                </a:rPr>
                <a:t>12</a:t>
              </a:r>
              <a:endParaRPr lang="ru-RU" sz="2800" dirty="0">
                <a:solidFill>
                  <a:srgbClr val="002060"/>
                </a:solidFill>
              </a:endParaRPr>
            </a:p>
          </p:txBody>
        </p:sp>
        <p:sp>
          <p:nvSpPr>
            <p:cNvPr id="55" name="TextBox 54"/>
            <p:cNvSpPr txBox="1"/>
            <p:nvPr/>
          </p:nvSpPr>
          <p:spPr>
            <a:xfrm>
              <a:off x="2248794" y="4929767"/>
              <a:ext cx="451511" cy="523220"/>
            </a:xfrm>
            <a:prstGeom prst="rect">
              <a:avLst/>
            </a:prstGeom>
            <a:noFill/>
          </p:spPr>
          <p:txBody>
            <a:bodyPr wrap="square" rtlCol="0">
              <a:spAutoFit/>
            </a:bodyPr>
            <a:lstStyle/>
            <a:p>
              <a:r>
                <a:rPr lang="ru-RU" sz="2800" dirty="0" smtClean="0">
                  <a:solidFill>
                    <a:srgbClr val="002060"/>
                  </a:solidFill>
                </a:rPr>
                <a:t>12</a:t>
              </a:r>
              <a:endParaRPr lang="ru-RU" sz="2800" dirty="0">
                <a:solidFill>
                  <a:srgbClr val="002060"/>
                </a:solidFill>
              </a:endParaRPr>
            </a:p>
          </p:txBody>
        </p:sp>
        <p:sp>
          <p:nvSpPr>
            <p:cNvPr id="56" name="TextBox 55"/>
            <p:cNvSpPr txBox="1"/>
            <p:nvPr/>
          </p:nvSpPr>
          <p:spPr>
            <a:xfrm>
              <a:off x="2288833"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grpSp>
        <p:nvGrpSpPr>
          <p:cNvPr id="57" name="Группа 56"/>
          <p:cNvGrpSpPr/>
          <p:nvPr/>
        </p:nvGrpSpPr>
        <p:grpSpPr>
          <a:xfrm>
            <a:off x="7355119" y="4071942"/>
            <a:ext cx="632118" cy="2228123"/>
            <a:chOff x="2300228" y="3793165"/>
            <a:chExt cx="451513" cy="2228123"/>
          </a:xfrm>
        </p:grpSpPr>
        <p:sp>
          <p:nvSpPr>
            <p:cNvPr id="58" name="TextBox 57"/>
            <p:cNvSpPr txBox="1"/>
            <p:nvPr/>
          </p:nvSpPr>
          <p:spPr>
            <a:xfrm>
              <a:off x="2300229" y="4361466"/>
              <a:ext cx="451512" cy="523220"/>
            </a:xfrm>
            <a:prstGeom prst="rect">
              <a:avLst/>
            </a:prstGeom>
            <a:noFill/>
          </p:spPr>
          <p:txBody>
            <a:bodyPr wrap="square" rtlCol="0">
              <a:spAutoFit/>
            </a:bodyPr>
            <a:lstStyle/>
            <a:p>
              <a:r>
                <a:rPr lang="ru-RU" sz="2800" dirty="0" smtClean="0">
                  <a:solidFill>
                    <a:srgbClr val="002060"/>
                  </a:solidFill>
                </a:rPr>
                <a:t>13</a:t>
              </a:r>
              <a:endParaRPr lang="ru-RU" sz="2800" dirty="0">
                <a:solidFill>
                  <a:srgbClr val="002060"/>
                </a:solidFill>
              </a:endParaRPr>
            </a:p>
          </p:txBody>
        </p:sp>
        <p:sp>
          <p:nvSpPr>
            <p:cNvPr id="59" name="TextBox 58"/>
            <p:cNvSpPr txBox="1"/>
            <p:nvPr/>
          </p:nvSpPr>
          <p:spPr>
            <a:xfrm>
              <a:off x="2300228" y="5498068"/>
              <a:ext cx="451512" cy="523220"/>
            </a:xfrm>
            <a:prstGeom prst="rect">
              <a:avLst/>
            </a:prstGeom>
            <a:noFill/>
          </p:spPr>
          <p:txBody>
            <a:bodyPr wrap="square" rtlCol="0">
              <a:spAutoFit/>
            </a:bodyPr>
            <a:lstStyle/>
            <a:p>
              <a:r>
                <a:rPr lang="ru-RU" sz="2800" dirty="0" smtClean="0">
                  <a:solidFill>
                    <a:srgbClr val="002060"/>
                  </a:solidFill>
                </a:rPr>
                <a:t>19</a:t>
              </a:r>
              <a:endParaRPr lang="ru-RU" sz="2800" dirty="0">
                <a:solidFill>
                  <a:srgbClr val="002060"/>
                </a:solidFill>
              </a:endParaRPr>
            </a:p>
          </p:txBody>
        </p:sp>
        <p:sp>
          <p:nvSpPr>
            <p:cNvPr id="60" name="TextBox 59"/>
            <p:cNvSpPr txBox="1"/>
            <p:nvPr/>
          </p:nvSpPr>
          <p:spPr>
            <a:xfrm>
              <a:off x="2300228" y="4929767"/>
              <a:ext cx="451511" cy="523220"/>
            </a:xfrm>
            <a:prstGeom prst="rect">
              <a:avLst/>
            </a:prstGeom>
            <a:noFill/>
          </p:spPr>
          <p:txBody>
            <a:bodyPr wrap="square" rtlCol="0">
              <a:spAutoFit/>
            </a:bodyPr>
            <a:lstStyle/>
            <a:p>
              <a:r>
                <a:rPr lang="ru-RU" sz="2800" dirty="0" smtClean="0">
                  <a:solidFill>
                    <a:srgbClr val="002060"/>
                  </a:solidFill>
                </a:rPr>
                <a:t>19</a:t>
              </a:r>
              <a:endParaRPr lang="ru-RU" sz="2800" dirty="0">
                <a:solidFill>
                  <a:srgbClr val="002060"/>
                </a:solidFill>
              </a:endParaRPr>
            </a:p>
          </p:txBody>
        </p:sp>
        <p:sp>
          <p:nvSpPr>
            <p:cNvPr id="61" name="TextBox 60"/>
            <p:cNvSpPr txBox="1"/>
            <p:nvPr/>
          </p:nvSpPr>
          <p:spPr>
            <a:xfrm>
              <a:off x="2340267"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sp>
        <p:nvSpPr>
          <p:cNvPr id="30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3073" name="Picture 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85720" y="1214422"/>
            <a:ext cx="3103315" cy="157163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fade">
                                      <p:cBhvr>
                                        <p:cTn id="17" dur="500"/>
                                        <p:tgtEl>
                                          <p:spTgt spid="3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fade">
                                      <p:cBhvr>
                                        <p:cTn id="22" dur="500"/>
                                        <p:tgtEl>
                                          <p:spTgt spid="3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2"/>
                                        </p:tgtEl>
                                        <p:attrNameLst>
                                          <p:attrName>style.visibility</p:attrName>
                                        </p:attrNameLst>
                                      </p:cBhvr>
                                      <p:to>
                                        <p:strVal val="visible"/>
                                      </p:to>
                                    </p:set>
                                    <p:animEffect transition="in" filter="fade">
                                      <p:cBhvr>
                                        <p:cTn id="27" dur="500"/>
                                        <p:tgtEl>
                                          <p:spTgt spid="4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7"/>
                                        </p:tgtEl>
                                        <p:attrNameLst>
                                          <p:attrName>style.visibility</p:attrName>
                                        </p:attrNameLst>
                                      </p:cBhvr>
                                      <p:to>
                                        <p:strVal val="visible"/>
                                      </p:to>
                                    </p:set>
                                    <p:animEffect transition="in" filter="fade">
                                      <p:cBhvr>
                                        <p:cTn id="32" dur="500"/>
                                        <p:tgtEl>
                                          <p:spTgt spid="4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2"/>
                                        </p:tgtEl>
                                        <p:attrNameLst>
                                          <p:attrName>style.visibility</p:attrName>
                                        </p:attrNameLst>
                                      </p:cBhvr>
                                      <p:to>
                                        <p:strVal val="visible"/>
                                      </p:to>
                                    </p:set>
                                    <p:animEffect transition="in" filter="fade">
                                      <p:cBhvr>
                                        <p:cTn id="37" dur="500"/>
                                        <p:tgtEl>
                                          <p:spTgt spid="5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7"/>
                                        </p:tgtEl>
                                        <p:attrNameLst>
                                          <p:attrName>style.visibility</p:attrName>
                                        </p:attrNameLst>
                                      </p:cBhvr>
                                      <p:to>
                                        <p:strVal val="visible"/>
                                      </p:to>
                                    </p:set>
                                    <p:animEffect transition="in" filter="fade">
                                      <p:cBhvr>
                                        <p:cTn id="42" dur="500"/>
                                        <p:tgtEl>
                                          <p:spTgt spid="5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fade">
                                      <p:cBhvr>
                                        <p:cTn id="47" dur="500"/>
                                        <p:tgtEl>
                                          <p:spTgt spid="8"/>
                                        </p:tgtEl>
                                      </p:cBhvr>
                                    </p:animEffect>
                                  </p:childTnLst>
                                </p:cTn>
                              </p:par>
                            </p:childTnLst>
                          </p:cTn>
                        </p:par>
                        <p:par>
                          <p:cTn id="48" fill="hold">
                            <p:stCondLst>
                              <p:cond delay="500"/>
                            </p:stCondLst>
                            <p:childTnLst>
                              <p:par>
                                <p:cTn id="49" presetID="10" presetClass="entr" presetSubtype="0" fill="hold" grpId="0" nodeType="afterEffect">
                                  <p:stCondLst>
                                    <p:cond delay="0"/>
                                  </p:stCondLst>
                                  <p:childTnLst>
                                    <p:set>
                                      <p:cBhvr>
                                        <p:cTn id="50" dur="1" fill="hold">
                                          <p:stCondLst>
                                            <p:cond delay="0"/>
                                          </p:stCondLst>
                                        </p:cTn>
                                        <p:tgtEl>
                                          <p:spTgt spid="9"/>
                                        </p:tgtEl>
                                        <p:attrNameLst>
                                          <p:attrName>style.visibility</p:attrName>
                                        </p:attrNameLst>
                                      </p:cBhvr>
                                      <p:to>
                                        <p:strVal val="visible"/>
                                      </p:to>
                                    </p:set>
                                    <p:animEffect transition="in" filter="fade">
                                      <p:cBhvr>
                                        <p:cTn id="5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Дополнительные условия</a:t>
            </a:r>
            <a:endParaRPr lang="ru-RU"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7" name="Таблица 6"/>
          <p:cNvGraphicFramePr>
            <a:graphicFrameLocks noGrp="1"/>
          </p:cNvGraphicFramePr>
          <p:nvPr>
            <p:extLst>
              <p:ext uri="{D42A27DB-BD31-4B8C-83A1-F6EECF244321}">
                <p14:modId xmlns:p14="http://schemas.microsoft.com/office/powerpoint/2010/main" xmlns="" val="1636878103"/>
              </p:ext>
            </p:extLst>
          </p:nvPr>
        </p:nvGraphicFramePr>
        <p:xfrm>
          <a:off x="214282" y="3071810"/>
          <a:ext cx="7795254" cy="3283836"/>
        </p:xfrm>
        <a:graphic>
          <a:graphicData uri="http://schemas.openxmlformats.org/drawingml/2006/table">
            <a:tbl>
              <a:tblPr firstRow="1" firstCol="1">
                <a:tableStyleId>{5C22544A-7EE6-4342-B048-85BDC9FD1C3A}</a:tableStyleId>
              </a:tblPr>
              <a:tblGrid>
                <a:gridCol w="779365"/>
                <a:gridCol w="779365"/>
                <a:gridCol w="779365"/>
                <a:gridCol w="779365"/>
                <a:gridCol w="779365"/>
                <a:gridCol w="779365"/>
                <a:gridCol w="779365"/>
                <a:gridCol w="779365"/>
                <a:gridCol w="780167"/>
                <a:gridCol w="780167"/>
              </a:tblGrid>
              <a:tr h="593777">
                <a:tc rowSpan="2">
                  <a:txBody>
                    <a:bodyPr/>
                    <a:lstStyle/>
                    <a:p>
                      <a:pPr indent="0" algn="ctr">
                        <a:spcBef>
                          <a:spcPts val="600"/>
                        </a:spcBef>
                        <a:spcAft>
                          <a:spcPts val="600"/>
                        </a:spcAft>
                      </a:pPr>
                      <a:r>
                        <a:rPr lang="ru-RU" sz="1600" dirty="0">
                          <a:effectLst/>
                        </a:rPr>
                        <a:t>Пара</a:t>
                      </a:r>
                      <a:endParaRPr lang="ru-RU" sz="1800" dirty="0">
                        <a:effectLst/>
                        <a:latin typeface="Times New Roman"/>
                        <a:ea typeface="Times New Roman"/>
                        <a:cs typeface="Times New Roman"/>
                      </a:endParaRPr>
                    </a:p>
                  </a:txBody>
                  <a:tcPr marL="68580" marR="68580" marT="0" marB="0" anchor="ctr"/>
                </a:tc>
                <a:tc gridSpan="9">
                  <a:txBody>
                    <a:bodyPr/>
                    <a:lstStyle/>
                    <a:p>
                      <a:pPr indent="0" algn="ctr">
                        <a:spcBef>
                          <a:spcPts val="600"/>
                        </a:spcBef>
                        <a:spcAft>
                          <a:spcPts val="600"/>
                        </a:spcAft>
                      </a:pPr>
                      <a:r>
                        <a:rPr lang="ru-RU" sz="1600" dirty="0">
                          <a:effectLst/>
                        </a:rPr>
                        <a:t>Количество пар</a:t>
                      </a:r>
                      <a:endParaRPr lang="ru-RU" sz="1800" dirty="0">
                        <a:effectLst/>
                        <a:latin typeface="Times New Roman"/>
                        <a:ea typeface="Times New Roman"/>
                        <a:cs typeface="Times New Roman"/>
                      </a:endParaRPr>
                    </a:p>
                  </a:txBody>
                  <a:tcPr marL="68580" marR="68580" marT="0"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33477">
                <a:tc vMerge="1">
                  <a:txBody>
                    <a:bodyPr/>
                    <a:lstStyle/>
                    <a:p>
                      <a:endParaRPr lang="ru-RU"/>
                    </a:p>
                  </a:txBody>
                  <a:tcPr/>
                </a:tc>
                <a:tc>
                  <a:txBody>
                    <a:bodyPr/>
                    <a:lstStyle/>
                    <a:p>
                      <a:pPr indent="0" algn="ctr">
                        <a:spcBef>
                          <a:spcPts val="600"/>
                        </a:spcBef>
                        <a:spcAft>
                          <a:spcPts val="600"/>
                        </a:spcAft>
                      </a:pPr>
                      <a:r>
                        <a:rPr lang="en-US" sz="1500" dirty="0">
                          <a:effectLst/>
                        </a:rPr>
                        <a:t>x</a:t>
                      </a:r>
                      <a:r>
                        <a:rPr lang="ru-RU" sz="1500" baseline="-25000" dirty="0">
                          <a:effectLst/>
                        </a:rPr>
                        <a:t>1</a:t>
                      </a:r>
                      <a:r>
                        <a:rPr lang="ru-RU" sz="1500" dirty="0">
                          <a:effectLst/>
                        </a:rPr>
                        <a:t>,</a:t>
                      </a:r>
                      <a:r>
                        <a:rPr lang="ru-RU" sz="1500" baseline="-25000" dirty="0">
                          <a:effectLst/>
                        </a:rPr>
                        <a:t> </a:t>
                      </a:r>
                      <a:r>
                        <a:rPr lang="en-US" sz="1500" dirty="0">
                          <a:effectLst/>
                        </a:rPr>
                        <a:t>x</a:t>
                      </a:r>
                      <a:r>
                        <a:rPr lang="ru-RU" sz="1500" baseline="-25000" dirty="0">
                          <a:effectLst/>
                        </a:rPr>
                        <a:t>2</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2</a:t>
                      </a:r>
                      <a:r>
                        <a:rPr lang="ru-RU" sz="1500" dirty="0">
                          <a:effectLst/>
                        </a:rPr>
                        <a:t>,</a:t>
                      </a:r>
                      <a:r>
                        <a:rPr lang="ru-RU" sz="1500" baseline="-25000" dirty="0">
                          <a:effectLst/>
                        </a:rPr>
                        <a:t> </a:t>
                      </a:r>
                      <a:r>
                        <a:rPr lang="en-US" sz="1500" dirty="0">
                          <a:effectLst/>
                        </a:rPr>
                        <a:t>x</a:t>
                      </a:r>
                      <a:r>
                        <a:rPr lang="ru-RU" sz="1500" baseline="-25000" dirty="0">
                          <a:effectLst/>
                        </a:rPr>
                        <a:t>3</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a:effectLst/>
                        </a:rPr>
                        <a:t>x</a:t>
                      </a:r>
                      <a:r>
                        <a:rPr lang="ru-RU" sz="1500" baseline="-25000">
                          <a:effectLst/>
                        </a:rPr>
                        <a:t>3</a:t>
                      </a:r>
                      <a:r>
                        <a:rPr lang="ru-RU" sz="1500">
                          <a:effectLst/>
                        </a:rPr>
                        <a:t>,</a:t>
                      </a:r>
                      <a:r>
                        <a:rPr lang="ru-RU" sz="1500" baseline="-25000">
                          <a:effectLst/>
                        </a:rPr>
                        <a:t> </a:t>
                      </a:r>
                      <a:r>
                        <a:rPr lang="en-US" sz="1500">
                          <a:effectLst/>
                        </a:rPr>
                        <a:t>x</a:t>
                      </a:r>
                      <a:r>
                        <a:rPr lang="ru-RU" sz="1500" baseline="-25000">
                          <a:effectLst/>
                        </a:rPr>
                        <a:t>4</a:t>
                      </a:r>
                      <a:endParaRPr lang="ru-RU" sz="150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a:effectLst/>
                        </a:rPr>
                        <a:t>x</a:t>
                      </a:r>
                      <a:r>
                        <a:rPr lang="ru-RU" sz="1500" baseline="-25000">
                          <a:effectLst/>
                        </a:rPr>
                        <a:t>4</a:t>
                      </a:r>
                      <a:r>
                        <a:rPr lang="ru-RU" sz="1500">
                          <a:effectLst/>
                        </a:rPr>
                        <a:t>,</a:t>
                      </a:r>
                      <a:r>
                        <a:rPr lang="ru-RU" sz="1500" baseline="-25000">
                          <a:effectLst/>
                        </a:rPr>
                        <a:t> </a:t>
                      </a:r>
                      <a:r>
                        <a:rPr lang="en-US" sz="1500">
                          <a:effectLst/>
                        </a:rPr>
                        <a:t>x</a:t>
                      </a:r>
                      <a:r>
                        <a:rPr lang="ru-RU" sz="1500" baseline="-25000">
                          <a:effectLst/>
                        </a:rPr>
                        <a:t>5</a:t>
                      </a:r>
                      <a:endParaRPr lang="ru-RU" sz="150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5</a:t>
                      </a:r>
                      <a:r>
                        <a:rPr lang="ru-RU" sz="1500" dirty="0">
                          <a:effectLst/>
                        </a:rPr>
                        <a:t>,</a:t>
                      </a:r>
                      <a:r>
                        <a:rPr lang="ru-RU" sz="1500" baseline="-25000" dirty="0">
                          <a:effectLst/>
                        </a:rPr>
                        <a:t> </a:t>
                      </a:r>
                      <a:r>
                        <a:rPr lang="en-US" sz="1500" dirty="0">
                          <a:effectLst/>
                        </a:rPr>
                        <a:t>x</a:t>
                      </a:r>
                      <a:r>
                        <a:rPr lang="ru-RU" sz="1500" baseline="-25000" dirty="0">
                          <a:effectLst/>
                        </a:rPr>
                        <a:t>6</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a:effectLst/>
                        </a:rPr>
                        <a:t>x</a:t>
                      </a:r>
                      <a:r>
                        <a:rPr lang="ru-RU" sz="1500" baseline="-25000">
                          <a:effectLst/>
                        </a:rPr>
                        <a:t>6</a:t>
                      </a:r>
                      <a:r>
                        <a:rPr lang="ru-RU" sz="1500">
                          <a:effectLst/>
                        </a:rPr>
                        <a:t>,</a:t>
                      </a:r>
                      <a:r>
                        <a:rPr lang="ru-RU" sz="1500" baseline="-25000">
                          <a:effectLst/>
                        </a:rPr>
                        <a:t> </a:t>
                      </a:r>
                      <a:r>
                        <a:rPr lang="en-US" sz="1500">
                          <a:effectLst/>
                        </a:rPr>
                        <a:t>x</a:t>
                      </a:r>
                      <a:r>
                        <a:rPr lang="ru-RU" sz="1500" baseline="-25000">
                          <a:effectLst/>
                        </a:rPr>
                        <a:t>7</a:t>
                      </a:r>
                      <a:endParaRPr lang="ru-RU" sz="150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7</a:t>
                      </a:r>
                      <a:r>
                        <a:rPr lang="ru-RU" sz="1500" dirty="0">
                          <a:effectLst/>
                        </a:rPr>
                        <a:t>,</a:t>
                      </a:r>
                      <a:r>
                        <a:rPr lang="ru-RU" sz="1500" baseline="-25000" dirty="0">
                          <a:effectLst/>
                        </a:rPr>
                        <a:t> </a:t>
                      </a:r>
                      <a:r>
                        <a:rPr lang="en-US" sz="1500" dirty="0">
                          <a:effectLst/>
                        </a:rPr>
                        <a:t>x</a:t>
                      </a:r>
                      <a:r>
                        <a:rPr lang="ru-RU" sz="1500" baseline="-25000" dirty="0">
                          <a:effectLst/>
                        </a:rPr>
                        <a:t>8</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8</a:t>
                      </a:r>
                      <a:r>
                        <a:rPr lang="ru-RU" sz="1500" dirty="0">
                          <a:effectLst/>
                        </a:rPr>
                        <a:t>,</a:t>
                      </a:r>
                      <a:r>
                        <a:rPr lang="ru-RU" sz="1500" baseline="-25000" dirty="0">
                          <a:effectLst/>
                        </a:rPr>
                        <a:t> </a:t>
                      </a:r>
                      <a:r>
                        <a:rPr lang="en-US" sz="1500" dirty="0">
                          <a:effectLst/>
                        </a:rPr>
                        <a:t>x</a:t>
                      </a:r>
                      <a:r>
                        <a:rPr lang="ru-RU" sz="1500" baseline="-25000" dirty="0">
                          <a:effectLst/>
                        </a:rPr>
                        <a:t>9</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9</a:t>
                      </a:r>
                      <a:r>
                        <a:rPr lang="ru-RU" sz="1500" dirty="0">
                          <a:effectLst/>
                        </a:rPr>
                        <a:t>,</a:t>
                      </a:r>
                      <a:r>
                        <a:rPr lang="ru-RU" sz="1500" baseline="-25000" dirty="0">
                          <a:effectLst/>
                        </a:rPr>
                        <a:t> </a:t>
                      </a:r>
                      <a:r>
                        <a:rPr lang="en-US" sz="1500" dirty="0">
                          <a:effectLst/>
                        </a:rPr>
                        <a:t>x</a:t>
                      </a:r>
                      <a:r>
                        <a:rPr lang="ru-RU" sz="1500" baseline="-25000" dirty="0">
                          <a:effectLst/>
                        </a:rPr>
                        <a:t>10</a:t>
                      </a:r>
                      <a:endParaRPr lang="ru-RU" sz="1500" dirty="0">
                        <a:effectLst/>
                        <a:latin typeface="Times New Roman"/>
                        <a:ea typeface="Times New Roman"/>
                        <a:cs typeface="Times New Roman"/>
                      </a:endParaRPr>
                    </a:p>
                  </a:txBody>
                  <a:tcPr marL="68580" marR="68580" marT="0" marB="0" anchor="ctr">
                    <a:solidFill>
                      <a:schemeClr val="bg2"/>
                    </a:solidFill>
                  </a:tcPr>
                </a:tc>
              </a:tr>
              <a:tr h="593777">
                <a:tc>
                  <a:txBody>
                    <a:bodyPr/>
                    <a:lstStyle/>
                    <a:p>
                      <a:pPr indent="0" algn="ctr">
                        <a:spcBef>
                          <a:spcPts val="600"/>
                        </a:spcBef>
                        <a:spcAft>
                          <a:spcPts val="600"/>
                        </a:spcAft>
                      </a:pPr>
                      <a:r>
                        <a:rPr lang="ru-RU" sz="2000" dirty="0">
                          <a:effectLst/>
                        </a:rPr>
                        <a:t>00</a:t>
                      </a:r>
                      <a:endParaRPr lang="ru-RU" sz="2400" dirty="0">
                        <a:effectLst/>
                        <a:latin typeface="Times New Roman"/>
                        <a:ea typeface="Times New Roman"/>
                        <a:cs typeface="Times New Roman"/>
                      </a:endParaRPr>
                    </a:p>
                  </a:txBody>
                  <a:tcPr marL="68580" marR="68580" marT="0" marB="0" anchor="ctr"/>
                </a:tc>
                <a:tc>
                  <a:txBody>
                    <a:bodyPr/>
                    <a:lstStyle/>
                    <a:p>
                      <a:pPr marL="0" indent="0" algn="ctr" defTabSz="914400" rtl="0" eaLnBrk="1" latinLnBrk="0" hangingPunct="1">
                        <a:spcBef>
                          <a:spcPts val="600"/>
                        </a:spcBef>
                        <a:spcAft>
                          <a:spcPts val="600"/>
                        </a:spcAft>
                      </a:pPr>
                      <a:r>
                        <a:rPr lang="ru-RU" sz="2800" kern="1200" dirty="0">
                          <a:solidFill>
                            <a:schemeClr val="dk1"/>
                          </a:solidFill>
                          <a:effectLst/>
                          <a:latin typeface="+mn-lt"/>
                          <a:ea typeface="+mn-ea"/>
                          <a:cs typeface="+mn-cs"/>
                        </a:rPr>
                        <a:t>0</a:t>
                      </a:r>
                    </a:p>
                  </a:txBody>
                  <a:tcPr marL="68580" marR="68580" marT="0" marB="0" anchor="ctr">
                    <a:solidFill>
                      <a:schemeClr val="bg1">
                        <a:lumMod val="95000"/>
                      </a:schemeClr>
                    </a:solidFill>
                  </a:tcP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solidFill>
                      <a:schemeClr val="bg2"/>
                    </a:solidFill>
                  </a:tcP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solidFill>
                      <a:schemeClr val="bg1">
                        <a:lumMod val="95000"/>
                      </a:schemeClr>
                    </a:solidFill>
                  </a:tcP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r>
              <a:tr h="575251">
                <a:tc>
                  <a:txBody>
                    <a:bodyPr/>
                    <a:lstStyle/>
                    <a:p>
                      <a:pPr indent="0" algn="ctr">
                        <a:spcBef>
                          <a:spcPts val="600"/>
                        </a:spcBef>
                        <a:spcAft>
                          <a:spcPts val="600"/>
                        </a:spcAft>
                      </a:pPr>
                      <a:r>
                        <a:rPr lang="ru-RU" sz="2000">
                          <a:effectLst/>
                        </a:rPr>
                        <a:t>01</a:t>
                      </a:r>
                      <a:endParaRPr lang="ru-RU" sz="2400">
                        <a:effectLst/>
                        <a:latin typeface="Times New Roman"/>
                        <a:ea typeface="Times New Roman"/>
                        <a:cs typeface="Times New Roman"/>
                      </a:endParaRPr>
                    </a:p>
                  </a:txBody>
                  <a:tcPr marL="68580" marR="68580" marT="0" marB="0" anchor="ctr"/>
                </a:tc>
                <a:tc>
                  <a:txBody>
                    <a:bodyPr/>
                    <a:lstStyle/>
                    <a:p>
                      <a:pPr marL="0" indent="0" algn="ctr" defTabSz="914400" rtl="0" eaLnBrk="1" latinLnBrk="0" hangingPunct="1">
                        <a:spcBef>
                          <a:spcPts val="600"/>
                        </a:spcBef>
                        <a:spcAft>
                          <a:spcPts val="600"/>
                        </a:spcAft>
                      </a:pPr>
                      <a:r>
                        <a:rPr lang="ru-RU" sz="2800" kern="1200" dirty="0">
                          <a:solidFill>
                            <a:schemeClr val="dk1"/>
                          </a:solidFill>
                          <a:effectLst/>
                          <a:latin typeface="+mn-lt"/>
                          <a:ea typeface="+mn-ea"/>
                          <a:cs typeface="+mn-cs"/>
                        </a:rPr>
                        <a:t>0</a:t>
                      </a:r>
                    </a:p>
                  </a:txBody>
                  <a:tcPr marL="68580" marR="68580" marT="0" marB="0" anchor="ctr">
                    <a:solidFill>
                      <a:schemeClr val="bg1">
                        <a:lumMod val="95000"/>
                      </a:schemeClr>
                    </a:solidFill>
                  </a:tcP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solidFill>
                      <a:schemeClr val="bg2"/>
                    </a:solidFill>
                  </a:tcP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solidFill>
                      <a:schemeClr val="bg1">
                        <a:lumMod val="95000"/>
                      </a:schemeClr>
                    </a:solidFill>
                  </a:tcP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r>
              <a:tr h="593777">
                <a:tc>
                  <a:txBody>
                    <a:bodyPr/>
                    <a:lstStyle/>
                    <a:p>
                      <a:pPr indent="0" algn="ctr">
                        <a:spcBef>
                          <a:spcPts val="600"/>
                        </a:spcBef>
                        <a:spcAft>
                          <a:spcPts val="600"/>
                        </a:spcAft>
                      </a:pPr>
                      <a:r>
                        <a:rPr lang="ru-RU" sz="2000">
                          <a:effectLst/>
                        </a:rPr>
                        <a:t>10</a:t>
                      </a:r>
                      <a:endParaRPr lang="ru-RU" sz="2400">
                        <a:effectLst/>
                        <a:latin typeface="Times New Roman"/>
                        <a:ea typeface="Times New Roman"/>
                        <a:cs typeface="Times New Roman"/>
                      </a:endParaRPr>
                    </a:p>
                  </a:txBody>
                  <a:tcPr marL="68580" marR="68580" marT="0" marB="0" anchor="ctr"/>
                </a:tc>
                <a:tc>
                  <a:txBody>
                    <a:bodyPr/>
                    <a:lstStyle/>
                    <a:p>
                      <a:pPr marL="0" indent="0" algn="ctr" defTabSz="914400" rtl="0" eaLnBrk="1" latinLnBrk="0" hangingPunct="1">
                        <a:spcBef>
                          <a:spcPts val="600"/>
                        </a:spcBef>
                        <a:spcAft>
                          <a:spcPts val="600"/>
                        </a:spcAft>
                      </a:pPr>
                      <a:r>
                        <a:rPr lang="ru-RU" sz="2800" kern="1200" dirty="0">
                          <a:solidFill>
                            <a:schemeClr val="dk1"/>
                          </a:solidFill>
                          <a:effectLst/>
                          <a:latin typeface="+mn-lt"/>
                          <a:ea typeface="+mn-ea"/>
                          <a:cs typeface="+mn-cs"/>
                        </a:rPr>
                        <a:t>1</a:t>
                      </a:r>
                    </a:p>
                  </a:txBody>
                  <a:tcPr marL="68580" marR="68580" marT="0" marB="0" anchor="ctr">
                    <a:solidFill>
                      <a:schemeClr val="bg2"/>
                    </a:solidFill>
                  </a:tcP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solidFill>
                      <a:schemeClr val="bg2"/>
                    </a:solidFill>
                  </a:tcP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solidFill>
                      <a:schemeClr val="bg1">
                        <a:lumMod val="95000"/>
                      </a:schemeClr>
                    </a:solidFill>
                  </a:tcP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r>
              <a:tr h="593777">
                <a:tc>
                  <a:txBody>
                    <a:bodyPr/>
                    <a:lstStyle/>
                    <a:p>
                      <a:pPr indent="0" algn="ctr">
                        <a:spcBef>
                          <a:spcPts val="600"/>
                        </a:spcBef>
                        <a:spcAft>
                          <a:spcPts val="600"/>
                        </a:spcAft>
                      </a:pPr>
                      <a:r>
                        <a:rPr lang="ru-RU" sz="2000">
                          <a:effectLst/>
                        </a:rPr>
                        <a:t>11</a:t>
                      </a:r>
                      <a:endParaRPr lang="ru-RU" sz="2400">
                        <a:effectLst/>
                        <a:latin typeface="Times New Roman"/>
                        <a:ea typeface="Times New Roman"/>
                        <a:cs typeface="Times New Roman"/>
                      </a:endParaRPr>
                    </a:p>
                  </a:txBody>
                  <a:tcPr marL="68580" marR="68580" marT="0" marB="0" anchor="ctr"/>
                </a:tc>
                <a:tc>
                  <a:txBody>
                    <a:bodyPr/>
                    <a:lstStyle/>
                    <a:p>
                      <a:pPr marL="0" indent="0" algn="ctr" defTabSz="914400" rtl="0" eaLnBrk="1" latinLnBrk="0" hangingPunct="1">
                        <a:spcBef>
                          <a:spcPts val="600"/>
                        </a:spcBef>
                        <a:spcAft>
                          <a:spcPts val="600"/>
                        </a:spcAft>
                      </a:pPr>
                      <a:r>
                        <a:rPr lang="ru-RU" sz="2800" kern="1200" dirty="0">
                          <a:solidFill>
                            <a:schemeClr val="dk1"/>
                          </a:solidFill>
                          <a:effectLst/>
                          <a:latin typeface="+mn-lt"/>
                          <a:ea typeface="+mn-ea"/>
                          <a:cs typeface="+mn-cs"/>
                        </a:rPr>
                        <a:t>1</a:t>
                      </a:r>
                    </a:p>
                  </a:txBody>
                  <a:tcPr marL="68580" marR="68580" marT="0" marB="0" anchor="ctr">
                    <a:solidFill>
                      <a:schemeClr val="bg2"/>
                    </a:solidFill>
                  </a:tcP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solidFill>
                      <a:schemeClr val="bg2"/>
                    </a:solidFill>
                  </a:tcP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solidFill>
                      <a:schemeClr val="bg1">
                        <a:lumMod val="95000"/>
                      </a:schemeClr>
                    </a:solidFill>
                  </a:tcP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c>
                  <a:txBody>
                    <a:bodyPr/>
                    <a:lstStyle/>
                    <a:p>
                      <a:pPr marL="0" indent="0" algn="ctr" defTabSz="914400" rtl="0" eaLnBrk="1" latinLnBrk="0" hangingPunct="1">
                        <a:spcBef>
                          <a:spcPts val="600"/>
                        </a:spcBef>
                        <a:spcAft>
                          <a:spcPts val="600"/>
                        </a:spcAft>
                      </a:pPr>
                      <a:endParaRPr lang="ru-RU" sz="2800" kern="1200" dirty="0">
                        <a:solidFill>
                          <a:schemeClr val="dk1"/>
                        </a:solidFill>
                        <a:effectLst/>
                        <a:latin typeface="+mn-lt"/>
                        <a:ea typeface="+mn-ea"/>
                        <a:cs typeface="+mn-cs"/>
                      </a:endParaRPr>
                    </a:p>
                  </a:txBody>
                  <a:tcPr marL="68580" marR="68580" marT="0" marB="0" anchor="ctr"/>
                </a:tc>
              </a:tr>
            </a:tbl>
          </a:graphicData>
        </a:graphic>
      </p:graphicFrame>
      <p:cxnSp>
        <p:nvCxnSpPr>
          <p:cNvPr id="8" name="Прямая соединительная линия 7"/>
          <p:cNvCxnSpPr/>
          <p:nvPr/>
        </p:nvCxnSpPr>
        <p:spPr>
          <a:xfrm flipV="1">
            <a:off x="7286644" y="5951762"/>
            <a:ext cx="1080120" cy="477634"/>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rot="20206832">
            <a:off x="7668248" y="6211497"/>
            <a:ext cx="550151" cy="523220"/>
          </a:xfrm>
          <a:prstGeom prst="rect">
            <a:avLst/>
          </a:prstGeom>
          <a:noFill/>
        </p:spPr>
        <p:txBody>
          <a:bodyPr wrap="none" rtlCol="0">
            <a:spAutoFit/>
          </a:bodyPr>
          <a:lstStyle/>
          <a:p>
            <a:r>
              <a:rPr lang="ru-RU" sz="2800" dirty="0" smtClean="0">
                <a:solidFill>
                  <a:srgbClr val="002060"/>
                </a:solidFill>
              </a:rPr>
              <a:t>65</a:t>
            </a:r>
            <a:endParaRPr lang="ru-RU" sz="2800" dirty="0">
              <a:solidFill>
                <a:srgbClr val="002060"/>
              </a:solidFill>
            </a:endParaRPr>
          </a:p>
        </p:txBody>
      </p:sp>
      <p:sp>
        <p:nvSpPr>
          <p:cNvPr id="204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2355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2457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2458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24579" name="Picture 3"/>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500430" y="1714488"/>
            <a:ext cx="2799285" cy="652465"/>
          </a:xfrm>
          <a:prstGeom prst="rect">
            <a:avLst/>
          </a:prstGeom>
          <a:noFill/>
        </p:spPr>
      </p:pic>
      <p:pic>
        <p:nvPicPr>
          <p:cNvPr id="16" name="Picture 3"/>
          <p:cNvPicPr>
            <a:picLocks noChangeAspect="1" noChangeArrowheads="1"/>
          </p:cNvPicPr>
          <p:nvPr/>
        </p:nvPicPr>
        <p:blipFill>
          <a:blip r:embed="rId3" cstate="print">
            <a:clrChange>
              <a:clrFrom>
                <a:srgbClr val="FFFFFF"/>
              </a:clrFrom>
              <a:clrTo>
                <a:srgbClr val="FFFFFF">
                  <a:alpha val="0"/>
                </a:srgbClr>
              </a:clrTo>
            </a:clrChange>
            <a:lum contrast="30000"/>
          </a:blip>
          <a:srcRect/>
          <a:stretch>
            <a:fillRect/>
          </a:stretch>
        </p:blipFill>
        <p:spPr bwMode="auto">
          <a:xfrm>
            <a:off x="3500430" y="1142984"/>
            <a:ext cx="2643206" cy="616086"/>
          </a:xfrm>
          <a:prstGeom prst="rect">
            <a:avLst/>
          </a:prstGeom>
          <a:noFill/>
        </p:spPr>
      </p:pic>
      <p:sp>
        <p:nvSpPr>
          <p:cNvPr id="17" name="TextBox 16"/>
          <p:cNvSpPr txBox="1"/>
          <p:nvPr/>
        </p:nvSpPr>
        <p:spPr>
          <a:xfrm>
            <a:off x="6444208" y="1214422"/>
            <a:ext cx="1994457" cy="523220"/>
          </a:xfrm>
          <a:prstGeom prst="rect">
            <a:avLst/>
          </a:prstGeom>
          <a:noFill/>
        </p:spPr>
        <p:txBody>
          <a:bodyPr wrap="none" rtlCol="0">
            <a:spAutoFit/>
          </a:bodyPr>
          <a:lstStyle/>
          <a:p>
            <a:r>
              <a:rPr lang="ru-RU" sz="2800" dirty="0" smtClean="0">
                <a:solidFill>
                  <a:srgbClr val="002060"/>
                </a:solidFill>
              </a:rPr>
              <a:t>52 решения</a:t>
            </a:r>
            <a:endParaRPr lang="ru-RU" sz="2800" dirty="0">
              <a:solidFill>
                <a:srgbClr val="002060"/>
              </a:solidFill>
            </a:endParaRPr>
          </a:p>
        </p:txBody>
      </p:sp>
      <p:sp>
        <p:nvSpPr>
          <p:cNvPr id="18" name="TextBox 17"/>
          <p:cNvSpPr txBox="1"/>
          <p:nvPr/>
        </p:nvSpPr>
        <p:spPr>
          <a:xfrm>
            <a:off x="6444208" y="1928802"/>
            <a:ext cx="2018501" cy="523220"/>
          </a:xfrm>
          <a:prstGeom prst="rect">
            <a:avLst/>
          </a:prstGeom>
          <a:noFill/>
        </p:spPr>
        <p:txBody>
          <a:bodyPr wrap="none" rtlCol="0">
            <a:spAutoFit/>
          </a:bodyPr>
          <a:lstStyle/>
          <a:p>
            <a:r>
              <a:rPr lang="ru-RU" sz="2800" dirty="0" smtClean="0">
                <a:solidFill>
                  <a:srgbClr val="002060"/>
                </a:solidFill>
              </a:rPr>
              <a:t>65 решений</a:t>
            </a:r>
            <a:endParaRPr lang="ru-RU" sz="2800" dirty="0">
              <a:solidFill>
                <a:srgbClr val="002060"/>
              </a:solidFill>
            </a:endParaRPr>
          </a:p>
        </p:txBody>
      </p:sp>
      <p:sp>
        <p:nvSpPr>
          <p:cNvPr id="19" name="TextBox 18"/>
          <p:cNvSpPr txBox="1"/>
          <p:nvPr/>
        </p:nvSpPr>
        <p:spPr>
          <a:xfrm>
            <a:off x="5072066" y="2500306"/>
            <a:ext cx="3571900" cy="523220"/>
          </a:xfrm>
          <a:prstGeom prst="rect">
            <a:avLst/>
          </a:prstGeom>
          <a:noFill/>
        </p:spPr>
        <p:txBody>
          <a:bodyPr wrap="square" rtlCol="0">
            <a:spAutoFit/>
          </a:bodyPr>
          <a:lstStyle/>
          <a:p>
            <a:r>
              <a:rPr lang="ru-RU" sz="2800" dirty="0" smtClean="0">
                <a:solidFill>
                  <a:srgbClr val="002060"/>
                </a:solidFill>
              </a:rPr>
              <a:t>Ответ: 117 решений</a:t>
            </a:r>
            <a:endParaRPr lang="ru-RU" sz="2800" dirty="0">
              <a:solidFill>
                <a:srgbClr val="002060"/>
              </a:solidFill>
            </a:endParaRPr>
          </a:p>
        </p:txBody>
      </p:sp>
      <p:grpSp>
        <p:nvGrpSpPr>
          <p:cNvPr id="29" name="Группа 28"/>
          <p:cNvGrpSpPr/>
          <p:nvPr/>
        </p:nvGrpSpPr>
        <p:grpSpPr>
          <a:xfrm>
            <a:off x="1928794" y="4076067"/>
            <a:ext cx="360040" cy="2228123"/>
            <a:chOff x="2185965" y="3793165"/>
            <a:chExt cx="360040" cy="2228123"/>
          </a:xfrm>
        </p:grpSpPr>
        <p:sp>
          <p:nvSpPr>
            <p:cNvPr id="30" name="TextBox 29"/>
            <p:cNvSpPr txBox="1"/>
            <p:nvPr/>
          </p:nvSpPr>
          <p:spPr>
            <a:xfrm>
              <a:off x="2185965" y="4361466"/>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sp>
          <p:nvSpPr>
            <p:cNvPr id="31" name="TextBox 30"/>
            <p:cNvSpPr txBox="1"/>
            <p:nvPr/>
          </p:nvSpPr>
          <p:spPr>
            <a:xfrm>
              <a:off x="2185965" y="5498068"/>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sp>
          <p:nvSpPr>
            <p:cNvPr id="32" name="TextBox 31"/>
            <p:cNvSpPr txBox="1"/>
            <p:nvPr/>
          </p:nvSpPr>
          <p:spPr>
            <a:xfrm>
              <a:off x="2185965" y="4929767"/>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sp>
          <p:nvSpPr>
            <p:cNvPr id="33" name="TextBox 32"/>
            <p:cNvSpPr txBox="1"/>
            <p:nvPr/>
          </p:nvSpPr>
          <p:spPr>
            <a:xfrm>
              <a:off x="2185965" y="3793165"/>
              <a:ext cx="360040" cy="523220"/>
            </a:xfrm>
            <a:prstGeom prst="rect">
              <a:avLst/>
            </a:prstGeom>
            <a:noFill/>
          </p:spPr>
          <p:txBody>
            <a:bodyPr wrap="square" rtlCol="0">
              <a:spAutoFit/>
            </a:bodyPr>
            <a:lstStyle/>
            <a:p>
              <a:r>
                <a:rPr lang="ru-RU" sz="2800" dirty="0" smtClean="0">
                  <a:solidFill>
                    <a:srgbClr val="002060"/>
                  </a:solidFill>
                </a:rPr>
                <a:t>0</a:t>
              </a:r>
              <a:endParaRPr lang="ru-RU" sz="2800" dirty="0">
                <a:solidFill>
                  <a:srgbClr val="002060"/>
                </a:solidFill>
              </a:endParaRPr>
            </a:p>
          </p:txBody>
        </p:sp>
      </p:grpSp>
      <p:grpSp>
        <p:nvGrpSpPr>
          <p:cNvPr id="34" name="Группа 33"/>
          <p:cNvGrpSpPr/>
          <p:nvPr/>
        </p:nvGrpSpPr>
        <p:grpSpPr>
          <a:xfrm>
            <a:off x="2730653" y="4076067"/>
            <a:ext cx="360040" cy="2228123"/>
            <a:chOff x="2185965" y="3793165"/>
            <a:chExt cx="360040" cy="2228123"/>
          </a:xfrm>
        </p:grpSpPr>
        <p:sp>
          <p:nvSpPr>
            <p:cNvPr id="35" name="TextBox 34"/>
            <p:cNvSpPr txBox="1"/>
            <p:nvPr/>
          </p:nvSpPr>
          <p:spPr>
            <a:xfrm>
              <a:off x="2185965" y="4361466"/>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sp>
          <p:nvSpPr>
            <p:cNvPr id="36" name="TextBox 35"/>
            <p:cNvSpPr txBox="1"/>
            <p:nvPr/>
          </p:nvSpPr>
          <p:spPr>
            <a:xfrm>
              <a:off x="2185965" y="5498068"/>
              <a:ext cx="360040" cy="523220"/>
            </a:xfrm>
            <a:prstGeom prst="rect">
              <a:avLst/>
            </a:prstGeom>
            <a:noFill/>
          </p:spPr>
          <p:txBody>
            <a:bodyPr wrap="square" rtlCol="0">
              <a:spAutoFit/>
            </a:bodyPr>
            <a:lstStyle/>
            <a:p>
              <a:r>
                <a:rPr lang="ru-RU" sz="2800" dirty="0" smtClean="0">
                  <a:solidFill>
                    <a:srgbClr val="002060"/>
                  </a:solidFill>
                </a:rPr>
                <a:t>2</a:t>
              </a:r>
              <a:endParaRPr lang="ru-RU" sz="2800" dirty="0">
                <a:solidFill>
                  <a:srgbClr val="002060"/>
                </a:solidFill>
              </a:endParaRPr>
            </a:p>
          </p:txBody>
        </p:sp>
        <p:sp>
          <p:nvSpPr>
            <p:cNvPr id="37" name="TextBox 36"/>
            <p:cNvSpPr txBox="1"/>
            <p:nvPr/>
          </p:nvSpPr>
          <p:spPr>
            <a:xfrm>
              <a:off x="2185965" y="4929767"/>
              <a:ext cx="360040" cy="523220"/>
            </a:xfrm>
            <a:prstGeom prst="rect">
              <a:avLst/>
            </a:prstGeom>
            <a:noFill/>
          </p:spPr>
          <p:txBody>
            <a:bodyPr wrap="square" rtlCol="0">
              <a:spAutoFit/>
            </a:bodyPr>
            <a:lstStyle/>
            <a:p>
              <a:r>
                <a:rPr lang="ru-RU" sz="2800" dirty="0" smtClean="0">
                  <a:solidFill>
                    <a:srgbClr val="002060"/>
                  </a:solidFill>
                </a:rPr>
                <a:t>2</a:t>
              </a:r>
              <a:endParaRPr lang="ru-RU" sz="2800" dirty="0">
                <a:solidFill>
                  <a:srgbClr val="002060"/>
                </a:solidFill>
              </a:endParaRPr>
            </a:p>
          </p:txBody>
        </p:sp>
        <p:sp>
          <p:nvSpPr>
            <p:cNvPr id="38" name="TextBox 37"/>
            <p:cNvSpPr txBox="1"/>
            <p:nvPr/>
          </p:nvSpPr>
          <p:spPr>
            <a:xfrm>
              <a:off x="2185965" y="3793165"/>
              <a:ext cx="360040" cy="523220"/>
            </a:xfrm>
            <a:prstGeom prst="rect">
              <a:avLst/>
            </a:prstGeom>
            <a:noFill/>
          </p:spPr>
          <p:txBody>
            <a:bodyPr wrap="square" rtlCol="0">
              <a:spAutoFit/>
            </a:bodyPr>
            <a:lstStyle/>
            <a:p>
              <a:r>
                <a:rPr lang="ru-RU" sz="2800" dirty="0" smtClean="0">
                  <a:solidFill>
                    <a:srgbClr val="002060"/>
                  </a:solidFill>
                </a:rPr>
                <a:t>0</a:t>
              </a:r>
              <a:endParaRPr lang="ru-RU" sz="2800" dirty="0">
                <a:solidFill>
                  <a:srgbClr val="002060"/>
                </a:solidFill>
              </a:endParaRPr>
            </a:p>
          </p:txBody>
        </p:sp>
      </p:grpSp>
      <p:grpSp>
        <p:nvGrpSpPr>
          <p:cNvPr id="39" name="Группа 38"/>
          <p:cNvGrpSpPr/>
          <p:nvPr/>
        </p:nvGrpSpPr>
        <p:grpSpPr>
          <a:xfrm>
            <a:off x="3522741" y="4071942"/>
            <a:ext cx="360040" cy="2228123"/>
            <a:chOff x="2185965" y="3793165"/>
            <a:chExt cx="360040" cy="2228123"/>
          </a:xfrm>
        </p:grpSpPr>
        <p:sp>
          <p:nvSpPr>
            <p:cNvPr id="40" name="TextBox 39"/>
            <p:cNvSpPr txBox="1"/>
            <p:nvPr/>
          </p:nvSpPr>
          <p:spPr>
            <a:xfrm>
              <a:off x="2185965" y="4361466"/>
              <a:ext cx="360040" cy="523220"/>
            </a:xfrm>
            <a:prstGeom prst="rect">
              <a:avLst/>
            </a:prstGeom>
            <a:noFill/>
          </p:spPr>
          <p:txBody>
            <a:bodyPr wrap="square" rtlCol="0">
              <a:spAutoFit/>
            </a:bodyPr>
            <a:lstStyle/>
            <a:p>
              <a:r>
                <a:rPr lang="ru-RU" sz="2800" dirty="0" smtClean="0">
                  <a:solidFill>
                    <a:srgbClr val="002060"/>
                  </a:solidFill>
                </a:rPr>
                <a:t>2</a:t>
              </a:r>
              <a:endParaRPr lang="ru-RU" sz="2800" dirty="0">
                <a:solidFill>
                  <a:srgbClr val="002060"/>
                </a:solidFill>
              </a:endParaRPr>
            </a:p>
          </p:txBody>
        </p:sp>
        <p:sp>
          <p:nvSpPr>
            <p:cNvPr id="41" name="TextBox 40"/>
            <p:cNvSpPr txBox="1"/>
            <p:nvPr/>
          </p:nvSpPr>
          <p:spPr>
            <a:xfrm>
              <a:off x="2185965" y="5498068"/>
              <a:ext cx="360040" cy="523220"/>
            </a:xfrm>
            <a:prstGeom prst="rect">
              <a:avLst/>
            </a:prstGeom>
            <a:noFill/>
          </p:spPr>
          <p:txBody>
            <a:bodyPr wrap="square" rtlCol="0">
              <a:spAutoFit/>
            </a:bodyPr>
            <a:lstStyle/>
            <a:p>
              <a:r>
                <a:rPr lang="ru-RU" sz="2800" dirty="0" smtClean="0">
                  <a:solidFill>
                    <a:srgbClr val="002060"/>
                  </a:solidFill>
                </a:rPr>
                <a:t>3</a:t>
              </a:r>
              <a:endParaRPr lang="ru-RU" sz="2800" dirty="0">
                <a:solidFill>
                  <a:srgbClr val="002060"/>
                </a:solidFill>
              </a:endParaRPr>
            </a:p>
          </p:txBody>
        </p:sp>
        <p:sp>
          <p:nvSpPr>
            <p:cNvPr id="42" name="TextBox 41"/>
            <p:cNvSpPr txBox="1"/>
            <p:nvPr/>
          </p:nvSpPr>
          <p:spPr>
            <a:xfrm>
              <a:off x="2185965" y="4929767"/>
              <a:ext cx="360040" cy="523220"/>
            </a:xfrm>
            <a:prstGeom prst="rect">
              <a:avLst/>
            </a:prstGeom>
            <a:noFill/>
          </p:spPr>
          <p:txBody>
            <a:bodyPr wrap="square" rtlCol="0">
              <a:spAutoFit/>
            </a:bodyPr>
            <a:lstStyle/>
            <a:p>
              <a:r>
                <a:rPr lang="ru-RU" sz="2800" dirty="0" smtClean="0">
                  <a:solidFill>
                    <a:srgbClr val="002060"/>
                  </a:solidFill>
                </a:rPr>
                <a:t>0</a:t>
              </a:r>
              <a:endParaRPr lang="ru-RU" sz="2800" dirty="0">
                <a:solidFill>
                  <a:srgbClr val="002060"/>
                </a:solidFill>
              </a:endParaRPr>
            </a:p>
          </p:txBody>
        </p:sp>
        <p:sp>
          <p:nvSpPr>
            <p:cNvPr id="43" name="TextBox 42"/>
            <p:cNvSpPr txBox="1"/>
            <p:nvPr/>
          </p:nvSpPr>
          <p:spPr>
            <a:xfrm>
              <a:off x="2185965" y="3793165"/>
              <a:ext cx="360040" cy="523220"/>
            </a:xfrm>
            <a:prstGeom prst="rect">
              <a:avLst/>
            </a:prstGeom>
            <a:noFill/>
          </p:spPr>
          <p:txBody>
            <a:bodyPr wrap="square" rtlCol="0">
              <a:spAutoFit/>
            </a:bodyPr>
            <a:lstStyle/>
            <a:p>
              <a:r>
                <a:rPr lang="ru-RU" sz="2800" dirty="0" smtClean="0">
                  <a:solidFill>
                    <a:srgbClr val="002060"/>
                  </a:solidFill>
                </a:rPr>
                <a:t>0</a:t>
              </a:r>
              <a:endParaRPr lang="ru-RU" sz="2800" dirty="0">
                <a:solidFill>
                  <a:srgbClr val="002060"/>
                </a:solidFill>
              </a:endParaRPr>
            </a:p>
          </p:txBody>
        </p:sp>
      </p:grpSp>
      <p:grpSp>
        <p:nvGrpSpPr>
          <p:cNvPr id="44" name="Группа 43"/>
          <p:cNvGrpSpPr/>
          <p:nvPr/>
        </p:nvGrpSpPr>
        <p:grpSpPr>
          <a:xfrm>
            <a:off x="4297073" y="4076067"/>
            <a:ext cx="632117" cy="2228123"/>
            <a:chOff x="2276147" y="3793165"/>
            <a:chExt cx="451512" cy="2228123"/>
          </a:xfrm>
        </p:grpSpPr>
        <p:sp>
          <p:nvSpPr>
            <p:cNvPr id="45" name="TextBox 44"/>
            <p:cNvSpPr txBox="1"/>
            <p:nvPr/>
          </p:nvSpPr>
          <p:spPr>
            <a:xfrm>
              <a:off x="2288832" y="4361466"/>
              <a:ext cx="360040" cy="523220"/>
            </a:xfrm>
            <a:prstGeom prst="rect">
              <a:avLst/>
            </a:prstGeom>
            <a:noFill/>
          </p:spPr>
          <p:txBody>
            <a:bodyPr wrap="square" rtlCol="0">
              <a:spAutoFit/>
            </a:bodyPr>
            <a:lstStyle/>
            <a:p>
              <a:r>
                <a:rPr lang="ru-RU" sz="2800" dirty="0" smtClean="0">
                  <a:solidFill>
                    <a:srgbClr val="002060"/>
                  </a:solidFill>
                </a:rPr>
                <a:t>0</a:t>
              </a:r>
              <a:endParaRPr lang="ru-RU" sz="2800" dirty="0">
                <a:solidFill>
                  <a:srgbClr val="002060"/>
                </a:solidFill>
              </a:endParaRPr>
            </a:p>
          </p:txBody>
        </p:sp>
        <p:sp>
          <p:nvSpPr>
            <p:cNvPr id="46" name="TextBox 45"/>
            <p:cNvSpPr txBox="1"/>
            <p:nvPr/>
          </p:nvSpPr>
          <p:spPr>
            <a:xfrm>
              <a:off x="2276147" y="5498068"/>
              <a:ext cx="451512" cy="523220"/>
            </a:xfrm>
            <a:prstGeom prst="rect">
              <a:avLst/>
            </a:prstGeom>
            <a:noFill/>
          </p:spPr>
          <p:txBody>
            <a:bodyPr wrap="square" rtlCol="0">
              <a:spAutoFit/>
            </a:bodyPr>
            <a:lstStyle/>
            <a:p>
              <a:r>
                <a:rPr lang="ru-RU" sz="2800" dirty="0" smtClean="0">
                  <a:solidFill>
                    <a:srgbClr val="002060"/>
                  </a:solidFill>
                </a:rPr>
                <a:t>5</a:t>
              </a:r>
              <a:endParaRPr lang="ru-RU" sz="2800" dirty="0">
                <a:solidFill>
                  <a:srgbClr val="002060"/>
                </a:solidFill>
              </a:endParaRPr>
            </a:p>
          </p:txBody>
        </p:sp>
        <p:sp>
          <p:nvSpPr>
            <p:cNvPr id="47" name="TextBox 46"/>
            <p:cNvSpPr txBox="1"/>
            <p:nvPr/>
          </p:nvSpPr>
          <p:spPr>
            <a:xfrm>
              <a:off x="2276148" y="4929767"/>
              <a:ext cx="451511" cy="523220"/>
            </a:xfrm>
            <a:prstGeom prst="rect">
              <a:avLst/>
            </a:prstGeom>
            <a:noFill/>
          </p:spPr>
          <p:txBody>
            <a:bodyPr wrap="square" rtlCol="0">
              <a:spAutoFit/>
            </a:bodyPr>
            <a:lstStyle/>
            <a:p>
              <a:r>
                <a:rPr lang="ru-RU" sz="2800" dirty="0" smtClean="0">
                  <a:solidFill>
                    <a:srgbClr val="002060"/>
                  </a:solidFill>
                </a:rPr>
                <a:t>5</a:t>
              </a:r>
              <a:endParaRPr lang="ru-RU" sz="2800" dirty="0">
                <a:solidFill>
                  <a:srgbClr val="002060"/>
                </a:solidFill>
              </a:endParaRPr>
            </a:p>
          </p:txBody>
        </p:sp>
        <p:sp>
          <p:nvSpPr>
            <p:cNvPr id="48" name="TextBox 47"/>
            <p:cNvSpPr txBox="1"/>
            <p:nvPr/>
          </p:nvSpPr>
          <p:spPr>
            <a:xfrm>
              <a:off x="2288833" y="3793165"/>
              <a:ext cx="360040" cy="523220"/>
            </a:xfrm>
            <a:prstGeom prst="rect">
              <a:avLst/>
            </a:prstGeom>
            <a:noFill/>
          </p:spPr>
          <p:txBody>
            <a:bodyPr wrap="square" rtlCol="0">
              <a:spAutoFit/>
            </a:bodyPr>
            <a:lstStyle/>
            <a:p>
              <a:r>
                <a:rPr lang="ru-RU" sz="2800" dirty="0" smtClean="0">
                  <a:solidFill>
                    <a:srgbClr val="002060"/>
                  </a:solidFill>
                </a:rPr>
                <a:t>0</a:t>
              </a:r>
              <a:endParaRPr lang="ru-RU" sz="2800" dirty="0">
                <a:solidFill>
                  <a:srgbClr val="002060"/>
                </a:solidFill>
              </a:endParaRPr>
            </a:p>
          </p:txBody>
        </p:sp>
      </p:grpSp>
      <p:grpSp>
        <p:nvGrpSpPr>
          <p:cNvPr id="49" name="Группа 48"/>
          <p:cNvGrpSpPr/>
          <p:nvPr/>
        </p:nvGrpSpPr>
        <p:grpSpPr>
          <a:xfrm>
            <a:off x="5116062" y="4071942"/>
            <a:ext cx="527508" cy="2228123"/>
            <a:chOff x="2220647" y="3793165"/>
            <a:chExt cx="376792" cy="2228123"/>
          </a:xfrm>
        </p:grpSpPr>
        <p:sp>
          <p:nvSpPr>
            <p:cNvPr id="50" name="TextBox 49"/>
            <p:cNvSpPr txBox="1"/>
            <p:nvPr/>
          </p:nvSpPr>
          <p:spPr>
            <a:xfrm>
              <a:off x="2220647" y="4361466"/>
              <a:ext cx="247404" cy="523220"/>
            </a:xfrm>
            <a:prstGeom prst="rect">
              <a:avLst/>
            </a:prstGeom>
            <a:noFill/>
          </p:spPr>
          <p:txBody>
            <a:bodyPr wrap="square" rtlCol="0">
              <a:spAutoFit/>
            </a:bodyPr>
            <a:lstStyle/>
            <a:p>
              <a:r>
                <a:rPr lang="ru-RU" sz="2800" dirty="0" smtClean="0">
                  <a:solidFill>
                    <a:srgbClr val="002060"/>
                  </a:solidFill>
                </a:rPr>
                <a:t>5</a:t>
              </a:r>
              <a:endParaRPr lang="ru-RU" sz="2800" dirty="0">
                <a:solidFill>
                  <a:srgbClr val="002060"/>
                </a:solidFill>
              </a:endParaRPr>
            </a:p>
          </p:txBody>
        </p:sp>
        <p:sp>
          <p:nvSpPr>
            <p:cNvPr id="51" name="TextBox 50"/>
            <p:cNvSpPr txBox="1"/>
            <p:nvPr/>
          </p:nvSpPr>
          <p:spPr>
            <a:xfrm>
              <a:off x="2220648" y="5498068"/>
              <a:ext cx="349458" cy="523220"/>
            </a:xfrm>
            <a:prstGeom prst="rect">
              <a:avLst/>
            </a:prstGeom>
            <a:noFill/>
          </p:spPr>
          <p:txBody>
            <a:bodyPr wrap="square" rtlCol="0">
              <a:spAutoFit/>
            </a:bodyPr>
            <a:lstStyle/>
            <a:p>
              <a:r>
                <a:rPr lang="ru-RU" sz="2800" dirty="0" smtClean="0">
                  <a:solidFill>
                    <a:srgbClr val="002060"/>
                  </a:solidFill>
                </a:rPr>
                <a:t>5</a:t>
              </a:r>
              <a:endParaRPr lang="ru-RU" sz="2800" dirty="0">
                <a:solidFill>
                  <a:srgbClr val="002060"/>
                </a:solidFill>
              </a:endParaRPr>
            </a:p>
          </p:txBody>
        </p:sp>
        <p:sp>
          <p:nvSpPr>
            <p:cNvPr id="52" name="TextBox 51"/>
            <p:cNvSpPr txBox="1"/>
            <p:nvPr/>
          </p:nvSpPr>
          <p:spPr>
            <a:xfrm>
              <a:off x="2220650" y="4929767"/>
              <a:ext cx="298430" cy="523220"/>
            </a:xfrm>
            <a:prstGeom prst="rect">
              <a:avLst/>
            </a:prstGeom>
            <a:noFill/>
          </p:spPr>
          <p:txBody>
            <a:bodyPr wrap="square" rtlCol="0">
              <a:spAutoFit/>
            </a:bodyPr>
            <a:lstStyle/>
            <a:p>
              <a:r>
                <a:rPr lang="ru-RU" sz="2800" dirty="0" smtClean="0">
                  <a:solidFill>
                    <a:srgbClr val="002060"/>
                  </a:solidFill>
                </a:rPr>
                <a:t>5</a:t>
              </a:r>
              <a:endParaRPr lang="ru-RU" sz="2800" dirty="0">
                <a:solidFill>
                  <a:srgbClr val="002060"/>
                </a:solidFill>
              </a:endParaRPr>
            </a:p>
          </p:txBody>
        </p:sp>
        <p:sp>
          <p:nvSpPr>
            <p:cNvPr id="53" name="TextBox 52"/>
            <p:cNvSpPr txBox="1"/>
            <p:nvPr/>
          </p:nvSpPr>
          <p:spPr>
            <a:xfrm>
              <a:off x="2237399" y="3793165"/>
              <a:ext cx="360040" cy="523220"/>
            </a:xfrm>
            <a:prstGeom prst="rect">
              <a:avLst/>
            </a:prstGeom>
            <a:noFill/>
          </p:spPr>
          <p:txBody>
            <a:bodyPr wrap="square" rtlCol="0">
              <a:spAutoFit/>
            </a:bodyPr>
            <a:lstStyle/>
            <a:p>
              <a:r>
                <a:rPr lang="ru-RU" sz="2800" dirty="0" smtClean="0">
                  <a:solidFill>
                    <a:srgbClr val="002060"/>
                  </a:solidFill>
                </a:rPr>
                <a:t>0</a:t>
              </a:r>
              <a:endParaRPr lang="ru-RU" sz="2800" dirty="0">
                <a:solidFill>
                  <a:srgbClr val="002060"/>
                </a:solidFill>
              </a:endParaRPr>
            </a:p>
          </p:txBody>
        </p:sp>
      </p:grpSp>
      <p:grpSp>
        <p:nvGrpSpPr>
          <p:cNvPr id="54" name="Группа 53"/>
          <p:cNvGrpSpPr/>
          <p:nvPr/>
        </p:nvGrpSpPr>
        <p:grpSpPr>
          <a:xfrm>
            <a:off x="5786448" y="4076067"/>
            <a:ext cx="571502" cy="2228123"/>
            <a:chOff x="2288833" y="3793165"/>
            <a:chExt cx="500496" cy="2228123"/>
          </a:xfrm>
        </p:grpSpPr>
        <p:sp>
          <p:nvSpPr>
            <p:cNvPr id="55" name="TextBox 54"/>
            <p:cNvSpPr txBox="1"/>
            <p:nvPr/>
          </p:nvSpPr>
          <p:spPr>
            <a:xfrm>
              <a:off x="2311358" y="4360544"/>
              <a:ext cx="326388" cy="523220"/>
            </a:xfrm>
            <a:prstGeom prst="rect">
              <a:avLst/>
            </a:prstGeom>
            <a:noFill/>
          </p:spPr>
          <p:txBody>
            <a:bodyPr wrap="square" rtlCol="0">
              <a:spAutoFit/>
            </a:bodyPr>
            <a:lstStyle/>
            <a:p>
              <a:r>
                <a:rPr lang="ru-RU" sz="2800" dirty="0" smtClean="0">
                  <a:solidFill>
                    <a:srgbClr val="002060"/>
                  </a:solidFill>
                </a:rPr>
                <a:t>5</a:t>
              </a:r>
              <a:endParaRPr lang="ru-RU" sz="2800" dirty="0">
                <a:solidFill>
                  <a:srgbClr val="002060"/>
                </a:solidFill>
              </a:endParaRPr>
            </a:p>
          </p:txBody>
        </p:sp>
        <p:sp>
          <p:nvSpPr>
            <p:cNvPr id="56" name="TextBox 55"/>
            <p:cNvSpPr txBox="1"/>
            <p:nvPr/>
          </p:nvSpPr>
          <p:spPr>
            <a:xfrm>
              <a:off x="2311354" y="5498068"/>
              <a:ext cx="477975" cy="523220"/>
            </a:xfrm>
            <a:prstGeom prst="rect">
              <a:avLst/>
            </a:prstGeom>
            <a:noFill/>
          </p:spPr>
          <p:txBody>
            <a:bodyPr wrap="square" rtlCol="0">
              <a:spAutoFit/>
            </a:bodyPr>
            <a:lstStyle/>
            <a:p>
              <a:r>
                <a:rPr lang="ru-RU" sz="2800" dirty="0" smtClean="0">
                  <a:solidFill>
                    <a:srgbClr val="002060"/>
                  </a:solidFill>
                </a:rPr>
                <a:t>10</a:t>
              </a:r>
              <a:endParaRPr lang="ru-RU" sz="2800" dirty="0">
                <a:solidFill>
                  <a:srgbClr val="002060"/>
                </a:solidFill>
              </a:endParaRPr>
            </a:p>
          </p:txBody>
        </p:sp>
        <p:sp>
          <p:nvSpPr>
            <p:cNvPr id="57" name="TextBox 56"/>
            <p:cNvSpPr txBox="1"/>
            <p:nvPr/>
          </p:nvSpPr>
          <p:spPr>
            <a:xfrm>
              <a:off x="2311355" y="4929767"/>
              <a:ext cx="477974" cy="523220"/>
            </a:xfrm>
            <a:prstGeom prst="rect">
              <a:avLst/>
            </a:prstGeom>
            <a:noFill/>
          </p:spPr>
          <p:txBody>
            <a:bodyPr wrap="square" rtlCol="0">
              <a:spAutoFit/>
            </a:bodyPr>
            <a:lstStyle/>
            <a:p>
              <a:r>
                <a:rPr lang="ru-RU" sz="2800" dirty="0" smtClean="0">
                  <a:solidFill>
                    <a:srgbClr val="002060"/>
                  </a:solidFill>
                </a:rPr>
                <a:t>10</a:t>
              </a:r>
              <a:endParaRPr lang="ru-RU" sz="2800" dirty="0">
                <a:solidFill>
                  <a:srgbClr val="002060"/>
                </a:solidFill>
              </a:endParaRPr>
            </a:p>
          </p:txBody>
        </p:sp>
        <p:sp>
          <p:nvSpPr>
            <p:cNvPr id="58" name="TextBox 57"/>
            <p:cNvSpPr txBox="1"/>
            <p:nvPr/>
          </p:nvSpPr>
          <p:spPr>
            <a:xfrm>
              <a:off x="2288833" y="3793165"/>
              <a:ext cx="360040" cy="523220"/>
            </a:xfrm>
            <a:prstGeom prst="rect">
              <a:avLst/>
            </a:prstGeom>
            <a:noFill/>
          </p:spPr>
          <p:txBody>
            <a:bodyPr wrap="square" rtlCol="0">
              <a:spAutoFit/>
            </a:bodyPr>
            <a:lstStyle/>
            <a:p>
              <a:r>
                <a:rPr lang="ru-RU" sz="2800" dirty="0" smtClean="0">
                  <a:solidFill>
                    <a:srgbClr val="002060"/>
                  </a:solidFill>
                </a:rPr>
                <a:t>0</a:t>
              </a:r>
              <a:endParaRPr lang="ru-RU" sz="2800" dirty="0">
                <a:solidFill>
                  <a:srgbClr val="002060"/>
                </a:solidFill>
              </a:endParaRPr>
            </a:p>
          </p:txBody>
        </p:sp>
      </p:grpSp>
      <p:grpSp>
        <p:nvGrpSpPr>
          <p:cNvPr id="59" name="Группа 58"/>
          <p:cNvGrpSpPr/>
          <p:nvPr/>
        </p:nvGrpSpPr>
        <p:grpSpPr>
          <a:xfrm>
            <a:off x="6563031" y="4071942"/>
            <a:ext cx="632118" cy="2228123"/>
            <a:chOff x="2248794" y="3793165"/>
            <a:chExt cx="451513" cy="2228123"/>
          </a:xfrm>
        </p:grpSpPr>
        <p:sp>
          <p:nvSpPr>
            <p:cNvPr id="60" name="TextBox 59"/>
            <p:cNvSpPr txBox="1"/>
            <p:nvPr/>
          </p:nvSpPr>
          <p:spPr>
            <a:xfrm>
              <a:off x="2248795" y="4361466"/>
              <a:ext cx="451512" cy="523220"/>
            </a:xfrm>
            <a:prstGeom prst="rect">
              <a:avLst/>
            </a:prstGeom>
            <a:noFill/>
          </p:spPr>
          <p:txBody>
            <a:bodyPr wrap="square" rtlCol="0">
              <a:spAutoFit/>
            </a:bodyPr>
            <a:lstStyle/>
            <a:p>
              <a:r>
                <a:rPr lang="ru-RU" sz="2800" dirty="0" smtClean="0">
                  <a:solidFill>
                    <a:srgbClr val="002060"/>
                  </a:solidFill>
                </a:rPr>
                <a:t>10</a:t>
              </a:r>
              <a:endParaRPr lang="ru-RU" sz="2800" dirty="0">
                <a:solidFill>
                  <a:srgbClr val="002060"/>
                </a:solidFill>
              </a:endParaRPr>
            </a:p>
          </p:txBody>
        </p:sp>
        <p:sp>
          <p:nvSpPr>
            <p:cNvPr id="61" name="TextBox 60"/>
            <p:cNvSpPr txBox="1"/>
            <p:nvPr/>
          </p:nvSpPr>
          <p:spPr>
            <a:xfrm>
              <a:off x="2248794" y="5498068"/>
              <a:ext cx="451512" cy="523220"/>
            </a:xfrm>
            <a:prstGeom prst="rect">
              <a:avLst/>
            </a:prstGeom>
            <a:noFill/>
          </p:spPr>
          <p:txBody>
            <a:bodyPr wrap="square" rtlCol="0">
              <a:spAutoFit/>
            </a:bodyPr>
            <a:lstStyle/>
            <a:p>
              <a:r>
                <a:rPr lang="ru-RU" sz="2800" dirty="0" smtClean="0">
                  <a:solidFill>
                    <a:srgbClr val="002060"/>
                  </a:solidFill>
                </a:rPr>
                <a:t>15</a:t>
              </a:r>
              <a:endParaRPr lang="ru-RU" sz="2800" dirty="0">
                <a:solidFill>
                  <a:srgbClr val="002060"/>
                </a:solidFill>
              </a:endParaRPr>
            </a:p>
          </p:txBody>
        </p:sp>
        <p:sp>
          <p:nvSpPr>
            <p:cNvPr id="62" name="TextBox 61"/>
            <p:cNvSpPr txBox="1"/>
            <p:nvPr/>
          </p:nvSpPr>
          <p:spPr>
            <a:xfrm>
              <a:off x="2248794" y="4929767"/>
              <a:ext cx="451511" cy="523220"/>
            </a:xfrm>
            <a:prstGeom prst="rect">
              <a:avLst/>
            </a:prstGeom>
            <a:noFill/>
          </p:spPr>
          <p:txBody>
            <a:bodyPr wrap="square" rtlCol="0">
              <a:spAutoFit/>
            </a:bodyPr>
            <a:lstStyle/>
            <a:p>
              <a:r>
                <a:rPr lang="ru-RU" sz="2800" dirty="0" smtClean="0">
                  <a:solidFill>
                    <a:srgbClr val="002060"/>
                  </a:solidFill>
                </a:rPr>
                <a:t>15</a:t>
              </a:r>
              <a:endParaRPr lang="ru-RU" sz="2800" dirty="0">
                <a:solidFill>
                  <a:srgbClr val="002060"/>
                </a:solidFill>
              </a:endParaRPr>
            </a:p>
          </p:txBody>
        </p:sp>
        <p:sp>
          <p:nvSpPr>
            <p:cNvPr id="63" name="TextBox 62"/>
            <p:cNvSpPr txBox="1"/>
            <p:nvPr/>
          </p:nvSpPr>
          <p:spPr>
            <a:xfrm>
              <a:off x="2288833" y="3793165"/>
              <a:ext cx="360040" cy="523220"/>
            </a:xfrm>
            <a:prstGeom prst="rect">
              <a:avLst/>
            </a:prstGeom>
            <a:noFill/>
          </p:spPr>
          <p:txBody>
            <a:bodyPr wrap="square" rtlCol="0">
              <a:spAutoFit/>
            </a:bodyPr>
            <a:lstStyle/>
            <a:p>
              <a:r>
                <a:rPr lang="ru-RU" sz="2800" dirty="0" smtClean="0">
                  <a:solidFill>
                    <a:srgbClr val="002060"/>
                  </a:solidFill>
                </a:rPr>
                <a:t>0</a:t>
              </a:r>
              <a:endParaRPr lang="ru-RU" sz="2800" dirty="0">
                <a:solidFill>
                  <a:srgbClr val="002060"/>
                </a:solidFill>
              </a:endParaRPr>
            </a:p>
          </p:txBody>
        </p:sp>
      </p:grpSp>
      <p:grpSp>
        <p:nvGrpSpPr>
          <p:cNvPr id="64" name="Группа 63"/>
          <p:cNvGrpSpPr/>
          <p:nvPr/>
        </p:nvGrpSpPr>
        <p:grpSpPr>
          <a:xfrm>
            <a:off x="7355119" y="4071942"/>
            <a:ext cx="632118" cy="2228123"/>
            <a:chOff x="2300228" y="3793165"/>
            <a:chExt cx="451513" cy="2228123"/>
          </a:xfrm>
        </p:grpSpPr>
        <p:sp>
          <p:nvSpPr>
            <p:cNvPr id="65" name="TextBox 64"/>
            <p:cNvSpPr txBox="1"/>
            <p:nvPr/>
          </p:nvSpPr>
          <p:spPr>
            <a:xfrm>
              <a:off x="2300229" y="4361466"/>
              <a:ext cx="451512" cy="523220"/>
            </a:xfrm>
            <a:prstGeom prst="rect">
              <a:avLst/>
            </a:prstGeom>
            <a:noFill/>
          </p:spPr>
          <p:txBody>
            <a:bodyPr wrap="square" rtlCol="0">
              <a:spAutoFit/>
            </a:bodyPr>
            <a:lstStyle/>
            <a:p>
              <a:r>
                <a:rPr lang="ru-RU" sz="2800" dirty="0" smtClean="0">
                  <a:solidFill>
                    <a:srgbClr val="002060"/>
                  </a:solidFill>
                </a:rPr>
                <a:t>15</a:t>
              </a:r>
              <a:endParaRPr lang="ru-RU" sz="2800" dirty="0">
                <a:solidFill>
                  <a:srgbClr val="002060"/>
                </a:solidFill>
              </a:endParaRPr>
            </a:p>
          </p:txBody>
        </p:sp>
        <p:sp>
          <p:nvSpPr>
            <p:cNvPr id="66" name="TextBox 65"/>
            <p:cNvSpPr txBox="1"/>
            <p:nvPr/>
          </p:nvSpPr>
          <p:spPr>
            <a:xfrm>
              <a:off x="2300228" y="5498068"/>
              <a:ext cx="451512" cy="523220"/>
            </a:xfrm>
            <a:prstGeom prst="rect">
              <a:avLst/>
            </a:prstGeom>
            <a:noFill/>
          </p:spPr>
          <p:txBody>
            <a:bodyPr wrap="square" rtlCol="0">
              <a:spAutoFit/>
            </a:bodyPr>
            <a:lstStyle/>
            <a:p>
              <a:r>
                <a:rPr lang="ru-RU" sz="2800" dirty="0" smtClean="0">
                  <a:solidFill>
                    <a:srgbClr val="002060"/>
                  </a:solidFill>
                </a:rPr>
                <a:t>25</a:t>
              </a:r>
              <a:endParaRPr lang="ru-RU" sz="2800" dirty="0">
                <a:solidFill>
                  <a:srgbClr val="002060"/>
                </a:solidFill>
              </a:endParaRPr>
            </a:p>
          </p:txBody>
        </p:sp>
        <p:sp>
          <p:nvSpPr>
            <p:cNvPr id="67" name="TextBox 66"/>
            <p:cNvSpPr txBox="1"/>
            <p:nvPr/>
          </p:nvSpPr>
          <p:spPr>
            <a:xfrm>
              <a:off x="2300228" y="4929767"/>
              <a:ext cx="451511" cy="523220"/>
            </a:xfrm>
            <a:prstGeom prst="rect">
              <a:avLst/>
            </a:prstGeom>
            <a:noFill/>
          </p:spPr>
          <p:txBody>
            <a:bodyPr wrap="square" rtlCol="0">
              <a:spAutoFit/>
            </a:bodyPr>
            <a:lstStyle/>
            <a:p>
              <a:r>
                <a:rPr lang="ru-RU" sz="2800" dirty="0" smtClean="0">
                  <a:solidFill>
                    <a:srgbClr val="002060"/>
                  </a:solidFill>
                </a:rPr>
                <a:t>25</a:t>
              </a:r>
              <a:endParaRPr lang="ru-RU" sz="2800" dirty="0">
                <a:solidFill>
                  <a:srgbClr val="002060"/>
                </a:solidFill>
              </a:endParaRPr>
            </a:p>
          </p:txBody>
        </p:sp>
        <p:sp>
          <p:nvSpPr>
            <p:cNvPr id="68" name="TextBox 67"/>
            <p:cNvSpPr txBox="1"/>
            <p:nvPr/>
          </p:nvSpPr>
          <p:spPr>
            <a:xfrm>
              <a:off x="2340267" y="3793165"/>
              <a:ext cx="360040" cy="523220"/>
            </a:xfrm>
            <a:prstGeom prst="rect">
              <a:avLst/>
            </a:prstGeom>
            <a:noFill/>
          </p:spPr>
          <p:txBody>
            <a:bodyPr wrap="square" rtlCol="0">
              <a:spAutoFit/>
            </a:bodyPr>
            <a:lstStyle/>
            <a:p>
              <a:r>
                <a:rPr lang="ru-RU" sz="2800" dirty="0" smtClean="0">
                  <a:solidFill>
                    <a:srgbClr val="002060"/>
                  </a:solidFill>
                </a:rPr>
                <a:t>0</a:t>
              </a:r>
              <a:endParaRPr lang="ru-RU" sz="2800" dirty="0">
                <a:solidFill>
                  <a:srgbClr val="002060"/>
                </a:solidFill>
              </a:endParaRPr>
            </a:p>
          </p:txBody>
        </p:sp>
      </p:gr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69" name="Picture 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85720" y="1214422"/>
            <a:ext cx="3103315" cy="157163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5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fade">
                                      <p:cBhvr>
                                        <p:cTn id="17" dur="500"/>
                                        <p:tgtEl>
                                          <p:spTgt spid="3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4"/>
                                        </p:tgtEl>
                                        <p:attrNameLst>
                                          <p:attrName>style.visibility</p:attrName>
                                        </p:attrNameLst>
                                      </p:cBhvr>
                                      <p:to>
                                        <p:strVal val="visible"/>
                                      </p:to>
                                    </p:set>
                                    <p:animEffect transition="in" filter="fade">
                                      <p:cBhvr>
                                        <p:cTn id="22" dur="500"/>
                                        <p:tgtEl>
                                          <p:spTgt spid="4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9"/>
                                        </p:tgtEl>
                                        <p:attrNameLst>
                                          <p:attrName>style.visibility</p:attrName>
                                        </p:attrNameLst>
                                      </p:cBhvr>
                                      <p:to>
                                        <p:strVal val="visible"/>
                                      </p:to>
                                    </p:set>
                                    <p:animEffect transition="in" filter="fade">
                                      <p:cBhvr>
                                        <p:cTn id="27" dur="500"/>
                                        <p:tgtEl>
                                          <p:spTgt spid="4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fade">
                                      <p:cBhvr>
                                        <p:cTn id="32" dur="500"/>
                                        <p:tgtEl>
                                          <p:spTgt spid="5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9"/>
                                        </p:tgtEl>
                                        <p:attrNameLst>
                                          <p:attrName>style.visibility</p:attrName>
                                        </p:attrNameLst>
                                      </p:cBhvr>
                                      <p:to>
                                        <p:strVal val="visible"/>
                                      </p:to>
                                    </p:set>
                                    <p:animEffect transition="in" filter="fade">
                                      <p:cBhvr>
                                        <p:cTn id="37" dur="500"/>
                                        <p:tgtEl>
                                          <p:spTgt spid="5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64"/>
                                        </p:tgtEl>
                                        <p:attrNameLst>
                                          <p:attrName>style.visibility</p:attrName>
                                        </p:attrNameLst>
                                      </p:cBhvr>
                                      <p:to>
                                        <p:strVal val="visible"/>
                                      </p:to>
                                    </p:set>
                                    <p:animEffect transition="in" filter="fade">
                                      <p:cBhvr>
                                        <p:cTn id="42" dur="500"/>
                                        <p:tgtEl>
                                          <p:spTgt spid="64"/>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fade">
                                      <p:cBhvr>
                                        <p:cTn id="47" dur="500"/>
                                        <p:tgtEl>
                                          <p:spTgt spid="8"/>
                                        </p:tgtEl>
                                      </p:cBhvr>
                                    </p:animEffect>
                                  </p:childTnLst>
                                </p:cTn>
                              </p:par>
                            </p:childTnLst>
                          </p:cTn>
                        </p:par>
                        <p:par>
                          <p:cTn id="48" fill="hold">
                            <p:stCondLst>
                              <p:cond delay="500"/>
                            </p:stCondLst>
                            <p:childTnLst>
                              <p:par>
                                <p:cTn id="49" presetID="10" presetClass="entr" presetSubtype="0" fill="hold" grpId="0" nodeType="afterEffect">
                                  <p:stCondLst>
                                    <p:cond delay="0"/>
                                  </p:stCondLst>
                                  <p:childTnLst>
                                    <p:set>
                                      <p:cBhvr>
                                        <p:cTn id="50" dur="1" fill="hold">
                                          <p:stCondLst>
                                            <p:cond delay="0"/>
                                          </p:stCondLst>
                                        </p:cTn>
                                        <p:tgtEl>
                                          <p:spTgt spid="9"/>
                                        </p:tgtEl>
                                        <p:attrNameLst>
                                          <p:attrName>style.visibility</p:attrName>
                                        </p:attrNameLst>
                                      </p:cBhvr>
                                      <p:to>
                                        <p:strVal val="visible"/>
                                      </p:to>
                                    </p:set>
                                    <p:animEffect transition="in" filter="fade">
                                      <p:cBhvr>
                                        <p:cTn id="51" dur="500"/>
                                        <p:tgtEl>
                                          <p:spTgt spid="9"/>
                                        </p:tgtEl>
                                      </p:cBhvr>
                                    </p:animEffect>
                                  </p:childTnLst>
                                </p:cTn>
                              </p:par>
                            </p:childTnLst>
                          </p:cTn>
                        </p:par>
                        <p:par>
                          <p:cTn id="52" fill="hold">
                            <p:stCondLst>
                              <p:cond delay="1000"/>
                            </p:stCondLst>
                            <p:childTnLst>
                              <p:par>
                                <p:cTn id="53" presetID="10" presetClass="entr" presetSubtype="0" fill="hold" grpId="0" nodeType="after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fade">
                                      <p:cBhvr>
                                        <p:cTn id="55" dur="500"/>
                                        <p:tgtEl>
                                          <p:spTgt spid="17"/>
                                        </p:tgtEl>
                                      </p:cBhvr>
                                    </p:animEffect>
                                  </p:childTnLst>
                                </p:cTn>
                              </p:par>
                            </p:childTnLst>
                          </p:cTn>
                        </p:par>
                        <p:par>
                          <p:cTn id="56" fill="hold">
                            <p:stCondLst>
                              <p:cond delay="1500"/>
                            </p:stCondLst>
                            <p:childTnLst>
                              <p:par>
                                <p:cTn id="57" presetID="10" presetClass="entr" presetSubtype="0" fill="hold" grpId="0" nodeType="after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fade">
                                      <p:cBhvr>
                                        <p:cTn id="59" dur="500"/>
                                        <p:tgtEl>
                                          <p:spTgt spid="18"/>
                                        </p:tgtEl>
                                      </p:cBhvr>
                                    </p:animEffect>
                                  </p:childTnLst>
                                </p:cTn>
                              </p:par>
                            </p:childTnLst>
                          </p:cTn>
                        </p:par>
                        <p:par>
                          <p:cTn id="60" fill="hold">
                            <p:stCondLst>
                              <p:cond delay="2000"/>
                            </p:stCondLst>
                            <p:childTnLst>
                              <p:par>
                                <p:cTn id="61" presetID="10" presetClass="entr" presetSubtype="0" fill="hold" grpId="0" nodeType="afterEffect">
                                  <p:stCondLst>
                                    <p:cond delay="0"/>
                                  </p:stCondLst>
                                  <p:childTnLst>
                                    <p:set>
                                      <p:cBhvr>
                                        <p:cTn id="62" dur="1" fill="hold">
                                          <p:stCondLst>
                                            <p:cond delay="0"/>
                                          </p:stCondLst>
                                        </p:cTn>
                                        <p:tgtEl>
                                          <p:spTgt spid="19"/>
                                        </p:tgtEl>
                                        <p:attrNameLst>
                                          <p:attrName>style.visibility</p:attrName>
                                        </p:attrNameLst>
                                      </p:cBhvr>
                                      <p:to>
                                        <p:strVal val="visible"/>
                                      </p:to>
                                    </p:set>
                                    <p:animEffect transition="in" filter="fade">
                                      <p:cBhvr>
                                        <p:cTn id="6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7" grpId="0"/>
      <p:bldP spid="18" grpId="0"/>
      <p:bldP spid="1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400" dirty="0" smtClean="0"/>
              <a:t>Смена правил перехода от одной пары к другой</a:t>
            </a:r>
            <a:endParaRPr lang="ru-RU" sz="2400" dirty="0"/>
          </a:p>
        </p:txBody>
      </p:sp>
      <p:pic>
        <p:nvPicPr>
          <p:cNvPr id="4" name="Picture 2"/>
          <p:cNvPicPr>
            <a:picLocks noGrp="1" noChangeAspect="1" noChangeArrowheads="1"/>
          </p:cNvPicPr>
          <p:nvPr>
            <p:ph idx="1"/>
          </p:nvPr>
        </p:nvPicPr>
        <p:blipFill>
          <a:blip r:embed="rId2"/>
          <a:srcRect/>
          <a:stretch>
            <a:fillRect/>
          </a:stretch>
        </p:blipFill>
        <p:spPr bwMode="auto">
          <a:xfrm>
            <a:off x="500034" y="1357298"/>
            <a:ext cx="3695700" cy="2133600"/>
          </a:xfrm>
          <a:prstGeom prst="rect">
            <a:avLst/>
          </a:prstGeom>
          <a:noFill/>
          <a:ln w="9525">
            <a:noFill/>
            <a:miter lim="800000"/>
            <a:headEnd/>
            <a:tailEnd/>
          </a:ln>
          <a:effectLst/>
        </p:spPr>
      </p:pic>
      <p:pic>
        <p:nvPicPr>
          <p:cNvPr id="5" name="Picture 3" descr="D:\Work\DID_MAT\ЕГЭ\стрелки1.png"/>
          <p:cNvPicPr>
            <a:picLocks noChangeAspect="1" noChangeArrowheads="1"/>
          </p:cNvPicPr>
          <p:nvPr/>
        </p:nvPicPr>
        <p:blipFill>
          <a:blip r:embed="rId3" cstate="print"/>
          <a:srcRect/>
          <a:stretch>
            <a:fillRect/>
          </a:stretch>
        </p:blipFill>
        <p:spPr bwMode="auto">
          <a:xfrm>
            <a:off x="4643438" y="1571612"/>
            <a:ext cx="1214446" cy="158934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Смена правил перехода от одной пары к другой</a:t>
            </a:r>
            <a:endParaRPr lang="ru-RU" sz="2800" dirty="0"/>
          </a:p>
        </p:txBody>
      </p:sp>
      <p:pic>
        <p:nvPicPr>
          <p:cNvPr id="4" name="Picture 2"/>
          <p:cNvPicPr>
            <a:picLocks noGrp="1" noChangeAspect="1" noChangeArrowheads="1"/>
          </p:cNvPicPr>
          <p:nvPr>
            <p:ph idx="1"/>
          </p:nvPr>
        </p:nvPicPr>
        <p:blipFill>
          <a:blip r:embed="rId2"/>
          <a:srcRect/>
          <a:stretch>
            <a:fillRect/>
          </a:stretch>
        </p:blipFill>
        <p:spPr bwMode="auto">
          <a:xfrm>
            <a:off x="285720" y="1357298"/>
            <a:ext cx="3695700" cy="2133600"/>
          </a:xfrm>
          <a:prstGeom prst="rect">
            <a:avLst/>
          </a:prstGeom>
          <a:noFill/>
          <a:ln w="9525">
            <a:noFill/>
            <a:miter lim="800000"/>
            <a:headEnd/>
            <a:tailEnd/>
          </a:ln>
          <a:effectLst/>
        </p:spPr>
      </p:pic>
      <p:sp>
        <p:nvSpPr>
          <p:cNvPr id="5" name="Прямоугольник 4"/>
          <p:cNvSpPr/>
          <p:nvPr/>
        </p:nvSpPr>
        <p:spPr>
          <a:xfrm>
            <a:off x="428596" y="2127853"/>
            <a:ext cx="4143404" cy="1301147"/>
          </a:xfrm>
          <a:prstGeom prst="rect">
            <a:avLst/>
          </a:prstGeom>
          <a:solidFill>
            <a:schemeClr val="bg1">
              <a:alpha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428596" y="1071546"/>
            <a:ext cx="4143404" cy="652466"/>
          </a:xfrm>
          <a:prstGeom prst="rect">
            <a:avLst/>
          </a:prstGeom>
          <a:solidFill>
            <a:schemeClr val="bg1">
              <a:alpha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8" name="Объект 5"/>
          <p:cNvGraphicFramePr>
            <a:graphicFrameLocks/>
          </p:cNvGraphicFramePr>
          <p:nvPr>
            <p:extLst>
              <p:ext uri="{D42A27DB-BD31-4B8C-83A1-F6EECF244321}">
                <p14:modId xmlns:p14="http://schemas.microsoft.com/office/powerpoint/2010/main" xmlns="" val="2844244921"/>
              </p:ext>
            </p:extLst>
          </p:nvPr>
        </p:nvGraphicFramePr>
        <p:xfrm>
          <a:off x="4857752" y="1643050"/>
          <a:ext cx="3223593" cy="4968551"/>
        </p:xfrm>
        <a:graphic>
          <a:graphicData uri="http://schemas.openxmlformats.org/drawingml/2006/table">
            <a:tbl>
              <a:tblPr firstRow="1">
                <a:tableStyleId>{5C22544A-7EE6-4342-B048-85BDC9FD1C3A}</a:tableStyleId>
              </a:tblPr>
              <a:tblGrid>
                <a:gridCol w="1074531"/>
                <a:gridCol w="1074531"/>
                <a:gridCol w="1074531"/>
              </a:tblGrid>
              <a:tr h="559163">
                <a:tc>
                  <a:txBody>
                    <a:bodyPr/>
                    <a:lstStyle/>
                    <a:p>
                      <a:pPr indent="20955" algn="ctr">
                        <a:spcBef>
                          <a:spcPts val="600"/>
                        </a:spcBef>
                        <a:spcAft>
                          <a:spcPts val="600"/>
                        </a:spcAft>
                      </a:pPr>
                      <a:r>
                        <a:rPr lang="en-US" sz="2800" b="0" dirty="0" smtClean="0">
                          <a:effectLst/>
                        </a:rPr>
                        <a:t>x</a:t>
                      </a:r>
                      <a:r>
                        <a:rPr lang="ru-RU" sz="2800" b="0" baseline="-25000" dirty="0" smtClean="0">
                          <a:effectLst/>
                        </a:rPr>
                        <a:t>2</a:t>
                      </a:r>
                      <a:endParaRPr lang="ru-RU" sz="3200" b="0" dirty="0">
                        <a:effectLst/>
                        <a:latin typeface="Times New Roman"/>
                        <a:ea typeface="Times New Roman"/>
                        <a:cs typeface="Times New Roman"/>
                      </a:endParaRP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indent="20955" algn="ctr">
                        <a:spcBef>
                          <a:spcPts val="600"/>
                        </a:spcBef>
                        <a:spcAft>
                          <a:spcPts val="600"/>
                        </a:spcAft>
                      </a:pPr>
                      <a:r>
                        <a:rPr lang="en-US" sz="2800" b="0" dirty="0" smtClean="0">
                          <a:effectLst/>
                        </a:rPr>
                        <a:t>x</a:t>
                      </a:r>
                      <a:r>
                        <a:rPr lang="ru-RU" sz="2800" b="0" baseline="-25000" dirty="0" smtClean="0">
                          <a:effectLst/>
                        </a:rPr>
                        <a:t>3</a:t>
                      </a:r>
                      <a:endParaRPr lang="ru-RU" sz="3200" b="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indent="20955" algn="ctr">
                        <a:spcBef>
                          <a:spcPts val="600"/>
                        </a:spcBef>
                        <a:spcAft>
                          <a:spcPts val="600"/>
                        </a:spcAft>
                      </a:pPr>
                      <a:r>
                        <a:rPr lang="en-US" sz="2800" b="0" dirty="0" smtClean="0">
                          <a:effectLst/>
                        </a:rPr>
                        <a:t>x</a:t>
                      </a:r>
                      <a:r>
                        <a:rPr lang="ru-RU" sz="2800" b="0" baseline="-25000" dirty="0" smtClean="0">
                          <a:effectLst/>
                        </a:rPr>
                        <a:t>4</a:t>
                      </a:r>
                      <a:endParaRPr lang="ru-RU" sz="3200" b="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1102347">
                <a:tc rowSpan="2">
                  <a:txBody>
                    <a:bodyPr/>
                    <a:lstStyle/>
                    <a:p>
                      <a:pPr indent="20955" algn="ctr">
                        <a:spcBef>
                          <a:spcPts val="600"/>
                        </a:spcBef>
                        <a:spcAft>
                          <a:spcPts val="600"/>
                        </a:spcAft>
                      </a:pPr>
                      <a:r>
                        <a:rPr lang="ru-RU" sz="3200" dirty="0">
                          <a:effectLst/>
                        </a:rPr>
                        <a:t>0</a:t>
                      </a:r>
                      <a:endParaRPr lang="ru-RU" sz="3600" dirty="0">
                        <a:effectLst/>
                        <a:latin typeface="Times New Roman"/>
                        <a:ea typeface="Times New Roman"/>
                        <a:cs typeface="Times New Roman"/>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0955" algn="ctr">
                        <a:spcBef>
                          <a:spcPts val="600"/>
                        </a:spcBef>
                        <a:spcAft>
                          <a:spcPts val="600"/>
                        </a:spcAft>
                      </a:pPr>
                      <a:r>
                        <a:rPr lang="ru-RU" sz="3200" dirty="0">
                          <a:effectLst/>
                        </a:rPr>
                        <a:t>0</a:t>
                      </a: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0955" algn="ctr">
                        <a:spcBef>
                          <a:spcPts val="600"/>
                        </a:spcBef>
                        <a:spcAft>
                          <a:spcPts val="600"/>
                        </a:spcAft>
                      </a:pP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02347">
                <a:tc vMerge="1">
                  <a:txBody>
                    <a:bodyPr/>
                    <a:lstStyle/>
                    <a:p>
                      <a:endParaRPr lang="ru-RU"/>
                    </a:p>
                  </a:txBody>
                  <a:tcPr/>
                </a:tc>
                <a:tc>
                  <a:txBody>
                    <a:bodyPr/>
                    <a:lstStyle/>
                    <a:p>
                      <a:pPr indent="20955" algn="ctr">
                        <a:spcBef>
                          <a:spcPts val="600"/>
                        </a:spcBef>
                        <a:spcAft>
                          <a:spcPts val="600"/>
                        </a:spcAft>
                      </a:pPr>
                      <a:r>
                        <a:rPr lang="ru-RU" sz="3200" dirty="0">
                          <a:effectLst/>
                        </a:rPr>
                        <a:t>1</a:t>
                      </a: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0955" algn="ctr">
                        <a:spcBef>
                          <a:spcPts val="600"/>
                        </a:spcBef>
                        <a:spcAft>
                          <a:spcPts val="600"/>
                        </a:spcAft>
                      </a:pP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02347">
                <a:tc rowSpan="2">
                  <a:txBody>
                    <a:bodyPr/>
                    <a:lstStyle/>
                    <a:p>
                      <a:pPr indent="20955" algn="ctr">
                        <a:spcBef>
                          <a:spcPts val="600"/>
                        </a:spcBef>
                        <a:spcAft>
                          <a:spcPts val="600"/>
                        </a:spcAft>
                      </a:pPr>
                      <a:r>
                        <a:rPr lang="ru-RU" sz="3200" dirty="0">
                          <a:effectLst/>
                        </a:rPr>
                        <a:t>1</a:t>
                      </a:r>
                      <a:endParaRPr lang="ru-RU" sz="3600" dirty="0">
                        <a:effectLst/>
                        <a:latin typeface="Times New Roman"/>
                        <a:ea typeface="Times New Roman"/>
                        <a:cs typeface="Times New Roman"/>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indent="20955" algn="ctr">
                        <a:spcBef>
                          <a:spcPts val="600"/>
                        </a:spcBef>
                        <a:spcAft>
                          <a:spcPts val="600"/>
                        </a:spcAft>
                      </a:pPr>
                      <a:r>
                        <a:rPr lang="ru-RU" sz="3200" dirty="0">
                          <a:effectLst/>
                        </a:rPr>
                        <a:t>0</a:t>
                      </a: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0955" algn="ctr">
                        <a:spcBef>
                          <a:spcPts val="600"/>
                        </a:spcBef>
                        <a:spcAft>
                          <a:spcPts val="600"/>
                        </a:spcAft>
                      </a:pP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02347">
                <a:tc vMerge="1">
                  <a:txBody>
                    <a:bodyPr/>
                    <a:lstStyle/>
                    <a:p>
                      <a:endParaRPr lang="ru-RU"/>
                    </a:p>
                  </a:txBody>
                  <a:tcPr/>
                </a:tc>
                <a:tc>
                  <a:txBody>
                    <a:bodyPr/>
                    <a:lstStyle/>
                    <a:p>
                      <a:pPr indent="20955" algn="ctr">
                        <a:spcBef>
                          <a:spcPts val="600"/>
                        </a:spcBef>
                        <a:spcAft>
                          <a:spcPts val="600"/>
                        </a:spcAft>
                      </a:pPr>
                      <a:r>
                        <a:rPr lang="ru-RU" sz="3200" dirty="0">
                          <a:effectLst/>
                        </a:rPr>
                        <a:t>1</a:t>
                      </a: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indent="20955" algn="ctr">
                        <a:spcBef>
                          <a:spcPts val="600"/>
                        </a:spcBef>
                        <a:spcAft>
                          <a:spcPts val="600"/>
                        </a:spcAft>
                      </a:pP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bl>
          </a:graphicData>
        </a:graphic>
      </p:graphicFrame>
      <p:sp>
        <p:nvSpPr>
          <p:cNvPr id="11" name="TextBox 10"/>
          <p:cNvSpPr txBox="1"/>
          <p:nvPr/>
        </p:nvSpPr>
        <p:spPr>
          <a:xfrm>
            <a:off x="7358082" y="2500306"/>
            <a:ext cx="393056" cy="584775"/>
          </a:xfrm>
          <a:prstGeom prst="rect">
            <a:avLst/>
          </a:prstGeom>
          <a:noFill/>
        </p:spPr>
        <p:txBody>
          <a:bodyPr wrap="none" rtlCol="0">
            <a:spAutoFit/>
          </a:bodyPr>
          <a:lstStyle/>
          <a:p>
            <a:r>
              <a:rPr lang="ru-RU" sz="3200" dirty="0" smtClean="0"/>
              <a:t>1</a:t>
            </a:r>
            <a:endParaRPr lang="ru-RU" sz="3200" dirty="0"/>
          </a:p>
        </p:txBody>
      </p:sp>
      <p:sp>
        <p:nvSpPr>
          <p:cNvPr id="14" name="TextBox 13"/>
          <p:cNvSpPr txBox="1"/>
          <p:nvPr/>
        </p:nvSpPr>
        <p:spPr>
          <a:xfrm>
            <a:off x="7358082" y="3571876"/>
            <a:ext cx="393056" cy="584775"/>
          </a:xfrm>
          <a:prstGeom prst="rect">
            <a:avLst/>
          </a:prstGeom>
          <a:noFill/>
        </p:spPr>
        <p:txBody>
          <a:bodyPr wrap="none" rtlCol="0">
            <a:spAutoFit/>
          </a:bodyPr>
          <a:lstStyle/>
          <a:p>
            <a:r>
              <a:rPr lang="ru-RU" sz="3200" dirty="0" smtClean="0"/>
              <a:t>1</a:t>
            </a:r>
            <a:endParaRPr lang="ru-RU" sz="3200" dirty="0"/>
          </a:p>
        </p:txBody>
      </p:sp>
      <p:sp>
        <p:nvSpPr>
          <p:cNvPr id="15" name="TextBox 14"/>
          <p:cNvSpPr txBox="1"/>
          <p:nvPr/>
        </p:nvSpPr>
        <p:spPr>
          <a:xfrm>
            <a:off x="7363804" y="4653136"/>
            <a:ext cx="393056" cy="584775"/>
          </a:xfrm>
          <a:prstGeom prst="rect">
            <a:avLst/>
          </a:prstGeom>
          <a:noFill/>
        </p:spPr>
        <p:txBody>
          <a:bodyPr wrap="none" rtlCol="0">
            <a:spAutoFit/>
          </a:bodyPr>
          <a:lstStyle/>
          <a:p>
            <a:r>
              <a:rPr lang="ru-RU" sz="3200" dirty="0" smtClean="0"/>
              <a:t>0</a:t>
            </a:r>
            <a:endParaRPr lang="ru-RU" sz="3200" dirty="0"/>
          </a:p>
        </p:txBody>
      </p:sp>
      <p:sp>
        <p:nvSpPr>
          <p:cNvPr id="18" name="TextBox 17"/>
          <p:cNvSpPr txBox="1"/>
          <p:nvPr/>
        </p:nvSpPr>
        <p:spPr>
          <a:xfrm>
            <a:off x="7429520" y="5786454"/>
            <a:ext cx="309700" cy="584775"/>
          </a:xfrm>
          <a:prstGeom prst="rect">
            <a:avLst/>
          </a:prstGeom>
          <a:noFill/>
        </p:spPr>
        <p:txBody>
          <a:bodyPr wrap="none" rtlCol="0">
            <a:spAutoFit/>
          </a:bodyPr>
          <a:lstStyle/>
          <a:p>
            <a:r>
              <a:rPr lang="ru-RU" sz="3200" dirty="0" smtClean="0"/>
              <a:t>-</a:t>
            </a:r>
            <a:endParaRPr lang="ru-RU" sz="3200" dirty="0"/>
          </a:p>
        </p:txBody>
      </p:sp>
      <p:sp>
        <p:nvSpPr>
          <p:cNvPr id="19" name="Прямоугольник 18"/>
          <p:cNvSpPr/>
          <p:nvPr/>
        </p:nvSpPr>
        <p:spPr>
          <a:xfrm>
            <a:off x="4898571" y="2199861"/>
            <a:ext cx="1064079" cy="2197968"/>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Прямоугольник 19"/>
          <p:cNvSpPr/>
          <p:nvPr/>
        </p:nvSpPr>
        <p:spPr>
          <a:xfrm>
            <a:off x="5943600" y="2198735"/>
            <a:ext cx="1077686" cy="1088751"/>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Прямоугольник 20"/>
          <p:cNvSpPr/>
          <p:nvPr/>
        </p:nvSpPr>
        <p:spPr>
          <a:xfrm>
            <a:off x="5940152" y="3287486"/>
            <a:ext cx="1077686" cy="1106714"/>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Прямоугольник 21"/>
          <p:cNvSpPr/>
          <p:nvPr/>
        </p:nvSpPr>
        <p:spPr>
          <a:xfrm>
            <a:off x="4902019" y="4399384"/>
            <a:ext cx="1041581" cy="2197968"/>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Прямоугольник 22"/>
          <p:cNvSpPr/>
          <p:nvPr/>
        </p:nvSpPr>
        <p:spPr>
          <a:xfrm>
            <a:off x="5947048" y="4398258"/>
            <a:ext cx="1077686" cy="1088751"/>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Прямоугольник 23"/>
          <p:cNvSpPr/>
          <p:nvPr/>
        </p:nvSpPr>
        <p:spPr>
          <a:xfrm>
            <a:off x="5943600" y="5508601"/>
            <a:ext cx="1077686" cy="1088751"/>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9"/>
                                        </p:tgtEl>
                                        <p:attrNameLst>
                                          <p:attrName>style.visibility</p:attrName>
                                        </p:attrNameLst>
                                      </p:cBhvr>
                                      <p:to>
                                        <p:strVal val="visible"/>
                                      </p:to>
                                    </p:set>
                                  </p:childTnLst>
                                </p:cTn>
                              </p:par>
                            </p:childTnLst>
                          </p:cTn>
                        </p:par>
                        <p:par>
                          <p:cTn id="24" fill="hold">
                            <p:stCondLst>
                              <p:cond delay="0"/>
                            </p:stCondLst>
                            <p:childTnLst>
                              <p:par>
                                <p:cTn id="25" presetID="10" presetClass="entr" presetSubtype="0"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1" nodeType="clickEffect">
                                  <p:stCondLst>
                                    <p:cond delay="0"/>
                                  </p:stCondLst>
                                  <p:childTnLst>
                                    <p:animEffect transition="out" filter="fade">
                                      <p:cBhvr>
                                        <p:cTn id="31" dur="500"/>
                                        <p:tgtEl>
                                          <p:spTgt spid="20"/>
                                        </p:tgtEl>
                                      </p:cBhvr>
                                    </p:animEffect>
                                    <p:set>
                                      <p:cBhvr>
                                        <p:cTn id="32" dur="1" fill="hold">
                                          <p:stCondLst>
                                            <p:cond delay="499"/>
                                          </p:stCondLst>
                                        </p:cTn>
                                        <p:tgtEl>
                                          <p:spTgt spid="20"/>
                                        </p:tgtEl>
                                        <p:attrNameLst>
                                          <p:attrName>style.visibility</p:attrName>
                                        </p:attrNameLst>
                                      </p:cBhvr>
                                      <p:to>
                                        <p:strVal val="hidden"/>
                                      </p:to>
                                    </p:set>
                                  </p:childTnLst>
                                </p:cTn>
                              </p:par>
                              <p:par>
                                <p:cTn id="33" presetID="1" presetClass="entr" presetSubtype="0"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par>
                          <p:cTn id="35" fill="hold">
                            <p:stCondLst>
                              <p:cond delay="500"/>
                            </p:stCondLst>
                            <p:childTnLst>
                              <p:par>
                                <p:cTn id="36" presetID="10" presetClass="entr" presetSubtype="0" fill="hold" grpId="0" nodeType="after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fade">
                                      <p:cBhvr>
                                        <p:cTn id="38" dur="500"/>
                                        <p:tgtEl>
                                          <p:spTgt spid="14"/>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xit" presetSubtype="0" fill="hold" grpId="1" nodeType="clickEffect">
                                  <p:stCondLst>
                                    <p:cond delay="0"/>
                                  </p:stCondLst>
                                  <p:childTnLst>
                                    <p:animEffect transition="out" filter="fade">
                                      <p:cBhvr>
                                        <p:cTn id="42" dur="500"/>
                                        <p:tgtEl>
                                          <p:spTgt spid="21"/>
                                        </p:tgtEl>
                                      </p:cBhvr>
                                    </p:animEffect>
                                    <p:set>
                                      <p:cBhvr>
                                        <p:cTn id="43" dur="1" fill="hold">
                                          <p:stCondLst>
                                            <p:cond delay="499"/>
                                          </p:stCondLst>
                                        </p:cTn>
                                        <p:tgtEl>
                                          <p:spTgt spid="21"/>
                                        </p:tgtEl>
                                        <p:attrNameLst>
                                          <p:attrName>style.visibility</p:attrName>
                                        </p:attrNameLst>
                                      </p:cBhvr>
                                      <p:to>
                                        <p:strVal val="hidden"/>
                                      </p:to>
                                    </p:set>
                                  </p:childTnLst>
                                </p:cTn>
                              </p:par>
                              <p:par>
                                <p:cTn id="44" presetID="10" presetClass="exit" presetSubtype="0" fill="hold" grpId="1" nodeType="withEffect">
                                  <p:stCondLst>
                                    <p:cond delay="0"/>
                                  </p:stCondLst>
                                  <p:childTnLst>
                                    <p:animEffect transition="out" filter="fade">
                                      <p:cBhvr>
                                        <p:cTn id="45" dur="500"/>
                                        <p:tgtEl>
                                          <p:spTgt spid="19"/>
                                        </p:tgtEl>
                                      </p:cBhvr>
                                    </p:animEffect>
                                    <p:set>
                                      <p:cBhvr>
                                        <p:cTn id="46" dur="1" fill="hold">
                                          <p:stCondLst>
                                            <p:cond delay="499"/>
                                          </p:stCondLst>
                                        </p:cTn>
                                        <p:tgtEl>
                                          <p:spTgt spid="19"/>
                                        </p:tgtEl>
                                        <p:attrNameLst>
                                          <p:attrName>style.visibility</p:attrName>
                                        </p:attrNameLst>
                                      </p:cBhvr>
                                      <p:to>
                                        <p:strVal val="hidden"/>
                                      </p:to>
                                    </p:set>
                                  </p:childTnLst>
                                </p:cTn>
                              </p:par>
                              <p:par>
                                <p:cTn id="47" presetID="1" presetClass="entr" presetSubtype="0" fill="hold" grpId="0" nodeType="withEffect">
                                  <p:stCondLst>
                                    <p:cond delay="0"/>
                                  </p:stCondLst>
                                  <p:childTnLst>
                                    <p:set>
                                      <p:cBhvr>
                                        <p:cTn id="48" dur="1" fill="hold">
                                          <p:stCondLst>
                                            <p:cond delay="0"/>
                                          </p:stCondLst>
                                        </p:cTn>
                                        <p:tgtEl>
                                          <p:spTgt spid="2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animEffect transition="in" filter="fade">
                                      <p:cBhvr>
                                        <p:cTn id="55" dur="500"/>
                                        <p:tgtEl>
                                          <p:spTgt spid="15"/>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xit" presetSubtype="0" fill="hold" grpId="1" nodeType="clickEffect">
                                  <p:stCondLst>
                                    <p:cond delay="0"/>
                                  </p:stCondLst>
                                  <p:childTnLst>
                                    <p:animEffect transition="out" filter="fade">
                                      <p:cBhvr>
                                        <p:cTn id="59" dur="500"/>
                                        <p:tgtEl>
                                          <p:spTgt spid="23"/>
                                        </p:tgtEl>
                                      </p:cBhvr>
                                    </p:animEffect>
                                    <p:set>
                                      <p:cBhvr>
                                        <p:cTn id="60" dur="1" fill="hold">
                                          <p:stCondLst>
                                            <p:cond delay="499"/>
                                          </p:stCondLst>
                                        </p:cTn>
                                        <p:tgtEl>
                                          <p:spTgt spid="23"/>
                                        </p:tgtEl>
                                        <p:attrNameLst>
                                          <p:attrName>style.visibility</p:attrName>
                                        </p:attrNameLst>
                                      </p:cBhvr>
                                      <p:to>
                                        <p:strVal val="hidden"/>
                                      </p:to>
                                    </p:set>
                                  </p:childTnLst>
                                </p:cTn>
                              </p:par>
                              <p:par>
                                <p:cTn id="61" presetID="1" presetClass="entr" presetSubtype="0" fill="hold" grpId="0" nodeType="withEffect">
                                  <p:stCondLst>
                                    <p:cond delay="0"/>
                                  </p:stCondLst>
                                  <p:childTnLst>
                                    <p:set>
                                      <p:cBhvr>
                                        <p:cTn id="62" dur="1" fill="hold">
                                          <p:stCondLst>
                                            <p:cond delay="0"/>
                                          </p:stCondLst>
                                        </p:cTn>
                                        <p:tgtEl>
                                          <p:spTgt spid="24"/>
                                        </p:tgtEl>
                                        <p:attrNameLst>
                                          <p:attrName>style.visibility</p:attrName>
                                        </p:attrNameLst>
                                      </p:cBhvr>
                                      <p:to>
                                        <p:strVal val="visible"/>
                                      </p:to>
                                    </p:set>
                                  </p:childTnLst>
                                </p:cTn>
                              </p:par>
                            </p:childTnLst>
                          </p:cTn>
                        </p:par>
                        <p:par>
                          <p:cTn id="63" fill="hold">
                            <p:stCondLst>
                              <p:cond delay="500"/>
                            </p:stCondLst>
                            <p:childTnLst>
                              <p:par>
                                <p:cTn id="64" presetID="10" presetClass="entr" presetSubtype="0" fill="hold" grpId="0" nodeType="afterEffect">
                                  <p:stCondLst>
                                    <p:cond delay="0"/>
                                  </p:stCondLst>
                                  <p:childTnLst>
                                    <p:set>
                                      <p:cBhvr>
                                        <p:cTn id="65" dur="1" fill="hold">
                                          <p:stCondLst>
                                            <p:cond delay="0"/>
                                          </p:stCondLst>
                                        </p:cTn>
                                        <p:tgtEl>
                                          <p:spTgt spid="18"/>
                                        </p:tgtEl>
                                        <p:attrNameLst>
                                          <p:attrName>style.visibility</p:attrName>
                                        </p:attrNameLst>
                                      </p:cBhvr>
                                      <p:to>
                                        <p:strVal val="visible"/>
                                      </p:to>
                                    </p:set>
                                    <p:animEffect transition="in" filter="fade">
                                      <p:cBhvr>
                                        <p:cTn id="66" dur="500"/>
                                        <p:tgtEl>
                                          <p:spTgt spid="18"/>
                                        </p:tgtEl>
                                      </p:cBhvr>
                                    </p:animEffect>
                                  </p:childTnLst>
                                </p:cTn>
                              </p:par>
                              <p:par>
                                <p:cTn id="67" presetID="10" presetClass="exit" presetSubtype="0" fill="hold" nodeType="withEffect">
                                  <p:stCondLst>
                                    <p:cond delay="500"/>
                                  </p:stCondLst>
                                  <p:childTnLst>
                                    <p:animEffect transition="out" filter="fade">
                                      <p:cBhvr>
                                        <p:cTn id="68" dur="500"/>
                                        <p:tgtEl>
                                          <p:spTgt spid="24"/>
                                        </p:tgtEl>
                                      </p:cBhvr>
                                    </p:animEffect>
                                    <p:set>
                                      <p:cBhvr>
                                        <p:cTn id="69" dur="1" fill="hold">
                                          <p:stCondLst>
                                            <p:cond delay="499"/>
                                          </p:stCondLst>
                                        </p:cTn>
                                        <p:tgtEl>
                                          <p:spTgt spid="24"/>
                                        </p:tgtEl>
                                        <p:attrNameLst>
                                          <p:attrName>style.visibility</p:attrName>
                                        </p:attrNameLst>
                                      </p:cBhvr>
                                      <p:to>
                                        <p:strVal val="hidden"/>
                                      </p:to>
                                    </p:set>
                                  </p:childTnLst>
                                </p:cTn>
                              </p:par>
                              <p:par>
                                <p:cTn id="70" presetID="10" presetClass="exit" presetSubtype="0" fill="hold" nodeType="withEffect">
                                  <p:stCondLst>
                                    <p:cond delay="500"/>
                                  </p:stCondLst>
                                  <p:childTnLst>
                                    <p:animEffect transition="out" filter="fade">
                                      <p:cBhvr>
                                        <p:cTn id="71" dur="500"/>
                                        <p:tgtEl>
                                          <p:spTgt spid="22"/>
                                        </p:tgtEl>
                                      </p:cBhvr>
                                    </p:animEffect>
                                    <p:set>
                                      <p:cBhvr>
                                        <p:cTn id="72" dur="1" fill="hold">
                                          <p:stCondLst>
                                            <p:cond delay="499"/>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1" grpId="0"/>
      <p:bldP spid="14" grpId="0"/>
      <p:bldP spid="15" grpId="0"/>
      <p:bldP spid="18" grpId="0"/>
      <p:bldP spid="19" grpId="0" animBg="1"/>
      <p:bldP spid="19" grpId="1" animBg="1"/>
      <p:bldP spid="20" grpId="0" animBg="1"/>
      <p:bldP spid="20" grpId="1" animBg="1"/>
      <p:bldP spid="21" grpId="0" animBg="1"/>
      <p:bldP spid="21" grpId="1" animBg="1"/>
      <p:bldP spid="22" grpId="0" animBg="1"/>
      <p:bldP spid="23" grpId="0" animBg="1"/>
      <p:bldP spid="23" grpId="1" animBg="1"/>
      <p:bldP spid="2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Смена правил перехода от одной пары к другой</a:t>
            </a:r>
            <a:endParaRPr lang="ru-RU" sz="2800" dirty="0"/>
          </a:p>
        </p:txBody>
      </p:sp>
      <p:sp>
        <p:nvSpPr>
          <p:cNvPr id="3" name="Содержимое 2"/>
          <p:cNvSpPr>
            <a:spLocks noGrp="1"/>
          </p:cNvSpPr>
          <p:nvPr>
            <p:ph idx="1"/>
          </p:nvPr>
        </p:nvSpPr>
        <p:spPr>
          <a:xfrm>
            <a:off x="446370" y="1598838"/>
            <a:ext cx="7620000" cy="4800600"/>
          </a:xfrm>
        </p:spPr>
        <p:txBody>
          <a:bodyPr/>
          <a:lstStyle/>
          <a:p>
            <a:endParaRPr lang="ru-RU" dirty="0"/>
          </a:p>
        </p:txBody>
      </p:sp>
      <p:graphicFrame>
        <p:nvGraphicFramePr>
          <p:cNvPr id="4" name="Объект 5"/>
          <p:cNvGraphicFramePr>
            <a:graphicFrameLocks/>
          </p:cNvGraphicFramePr>
          <p:nvPr>
            <p:extLst>
              <p:ext uri="{D42A27DB-BD31-4B8C-83A1-F6EECF244321}">
                <p14:modId xmlns:p14="http://schemas.microsoft.com/office/powerpoint/2010/main" xmlns="" val="2844244921"/>
              </p:ext>
            </p:extLst>
          </p:nvPr>
        </p:nvGraphicFramePr>
        <p:xfrm>
          <a:off x="428596" y="1500174"/>
          <a:ext cx="3223593" cy="4968551"/>
        </p:xfrm>
        <a:graphic>
          <a:graphicData uri="http://schemas.openxmlformats.org/drawingml/2006/table">
            <a:tbl>
              <a:tblPr firstRow="1">
                <a:tableStyleId>{5C22544A-7EE6-4342-B048-85BDC9FD1C3A}</a:tableStyleId>
              </a:tblPr>
              <a:tblGrid>
                <a:gridCol w="1074531"/>
                <a:gridCol w="1074531"/>
                <a:gridCol w="1074531"/>
              </a:tblGrid>
              <a:tr h="559163">
                <a:tc>
                  <a:txBody>
                    <a:bodyPr/>
                    <a:lstStyle/>
                    <a:p>
                      <a:pPr indent="20955" algn="ctr">
                        <a:spcBef>
                          <a:spcPts val="600"/>
                        </a:spcBef>
                        <a:spcAft>
                          <a:spcPts val="600"/>
                        </a:spcAft>
                      </a:pPr>
                      <a:r>
                        <a:rPr lang="en-US" sz="2800" b="0" dirty="0" smtClean="0">
                          <a:effectLst/>
                        </a:rPr>
                        <a:t>x</a:t>
                      </a:r>
                      <a:r>
                        <a:rPr lang="ru-RU" sz="2800" b="0" baseline="-25000" dirty="0" smtClean="0">
                          <a:effectLst/>
                        </a:rPr>
                        <a:t>2</a:t>
                      </a:r>
                      <a:endParaRPr lang="ru-RU" sz="3200" b="0" dirty="0">
                        <a:effectLst/>
                        <a:latin typeface="Times New Roman"/>
                        <a:ea typeface="Times New Roman"/>
                        <a:cs typeface="Times New Roman"/>
                      </a:endParaRP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indent="20955" algn="ctr">
                        <a:spcBef>
                          <a:spcPts val="600"/>
                        </a:spcBef>
                        <a:spcAft>
                          <a:spcPts val="600"/>
                        </a:spcAft>
                      </a:pPr>
                      <a:r>
                        <a:rPr lang="en-US" sz="2800" b="0" dirty="0" smtClean="0">
                          <a:effectLst/>
                        </a:rPr>
                        <a:t>x</a:t>
                      </a:r>
                      <a:r>
                        <a:rPr lang="ru-RU" sz="2800" b="0" baseline="-25000" dirty="0" smtClean="0">
                          <a:effectLst/>
                        </a:rPr>
                        <a:t>3</a:t>
                      </a:r>
                      <a:endParaRPr lang="ru-RU" sz="3200" b="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indent="20955" algn="ctr">
                        <a:spcBef>
                          <a:spcPts val="600"/>
                        </a:spcBef>
                        <a:spcAft>
                          <a:spcPts val="600"/>
                        </a:spcAft>
                      </a:pPr>
                      <a:r>
                        <a:rPr lang="en-US" sz="2800" b="0" dirty="0" smtClean="0">
                          <a:effectLst/>
                        </a:rPr>
                        <a:t>x</a:t>
                      </a:r>
                      <a:r>
                        <a:rPr lang="ru-RU" sz="2800" b="0" baseline="-25000" dirty="0" smtClean="0">
                          <a:effectLst/>
                        </a:rPr>
                        <a:t>4</a:t>
                      </a:r>
                      <a:endParaRPr lang="ru-RU" sz="3200" b="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1102347">
                <a:tc rowSpan="2">
                  <a:txBody>
                    <a:bodyPr/>
                    <a:lstStyle/>
                    <a:p>
                      <a:pPr indent="20955" algn="ctr">
                        <a:spcBef>
                          <a:spcPts val="600"/>
                        </a:spcBef>
                        <a:spcAft>
                          <a:spcPts val="600"/>
                        </a:spcAft>
                      </a:pPr>
                      <a:r>
                        <a:rPr lang="ru-RU" sz="3200" dirty="0">
                          <a:effectLst/>
                        </a:rPr>
                        <a:t>0</a:t>
                      </a:r>
                      <a:endParaRPr lang="ru-RU" sz="3600" dirty="0">
                        <a:effectLst/>
                        <a:latin typeface="Times New Roman"/>
                        <a:ea typeface="Times New Roman"/>
                        <a:cs typeface="Times New Roman"/>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0955" algn="ctr">
                        <a:spcBef>
                          <a:spcPts val="600"/>
                        </a:spcBef>
                        <a:spcAft>
                          <a:spcPts val="600"/>
                        </a:spcAft>
                      </a:pPr>
                      <a:r>
                        <a:rPr lang="ru-RU" sz="3200" dirty="0">
                          <a:effectLst/>
                        </a:rPr>
                        <a:t>0</a:t>
                      </a: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0955" algn="ctr">
                        <a:spcBef>
                          <a:spcPts val="600"/>
                        </a:spcBef>
                        <a:spcAft>
                          <a:spcPts val="600"/>
                        </a:spcAft>
                      </a:pP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02347">
                <a:tc vMerge="1">
                  <a:txBody>
                    <a:bodyPr/>
                    <a:lstStyle/>
                    <a:p>
                      <a:endParaRPr lang="ru-RU"/>
                    </a:p>
                  </a:txBody>
                  <a:tcPr/>
                </a:tc>
                <a:tc>
                  <a:txBody>
                    <a:bodyPr/>
                    <a:lstStyle/>
                    <a:p>
                      <a:pPr indent="20955" algn="ctr">
                        <a:spcBef>
                          <a:spcPts val="600"/>
                        </a:spcBef>
                        <a:spcAft>
                          <a:spcPts val="600"/>
                        </a:spcAft>
                      </a:pPr>
                      <a:r>
                        <a:rPr lang="ru-RU" sz="3200" dirty="0">
                          <a:effectLst/>
                        </a:rPr>
                        <a:t>1</a:t>
                      </a: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0955" algn="ctr">
                        <a:spcBef>
                          <a:spcPts val="600"/>
                        </a:spcBef>
                        <a:spcAft>
                          <a:spcPts val="600"/>
                        </a:spcAft>
                      </a:pP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02347">
                <a:tc rowSpan="2">
                  <a:txBody>
                    <a:bodyPr/>
                    <a:lstStyle/>
                    <a:p>
                      <a:pPr indent="20955" algn="ctr">
                        <a:spcBef>
                          <a:spcPts val="600"/>
                        </a:spcBef>
                        <a:spcAft>
                          <a:spcPts val="600"/>
                        </a:spcAft>
                      </a:pPr>
                      <a:r>
                        <a:rPr lang="ru-RU" sz="3200" dirty="0">
                          <a:effectLst/>
                        </a:rPr>
                        <a:t>1</a:t>
                      </a:r>
                      <a:endParaRPr lang="ru-RU" sz="3600" dirty="0">
                        <a:effectLst/>
                        <a:latin typeface="Times New Roman"/>
                        <a:ea typeface="Times New Roman"/>
                        <a:cs typeface="Times New Roman"/>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indent="20955" algn="ctr">
                        <a:spcBef>
                          <a:spcPts val="600"/>
                        </a:spcBef>
                        <a:spcAft>
                          <a:spcPts val="600"/>
                        </a:spcAft>
                      </a:pPr>
                      <a:r>
                        <a:rPr lang="ru-RU" sz="3200" dirty="0">
                          <a:effectLst/>
                        </a:rPr>
                        <a:t>0</a:t>
                      </a: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0955" algn="ctr">
                        <a:spcBef>
                          <a:spcPts val="600"/>
                        </a:spcBef>
                        <a:spcAft>
                          <a:spcPts val="600"/>
                        </a:spcAft>
                      </a:pP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02347">
                <a:tc vMerge="1">
                  <a:txBody>
                    <a:bodyPr/>
                    <a:lstStyle/>
                    <a:p>
                      <a:endParaRPr lang="ru-RU"/>
                    </a:p>
                  </a:txBody>
                  <a:tcPr/>
                </a:tc>
                <a:tc>
                  <a:txBody>
                    <a:bodyPr/>
                    <a:lstStyle/>
                    <a:p>
                      <a:pPr indent="20955" algn="ctr">
                        <a:spcBef>
                          <a:spcPts val="600"/>
                        </a:spcBef>
                        <a:spcAft>
                          <a:spcPts val="600"/>
                        </a:spcAft>
                      </a:pPr>
                      <a:r>
                        <a:rPr lang="ru-RU" sz="3200" dirty="0">
                          <a:effectLst/>
                        </a:rPr>
                        <a:t>1</a:t>
                      </a: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indent="20955" algn="ctr">
                        <a:spcBef>
                          <a:spcPts val="600"/>
                        </a:spcBef>
                        <a:spcAft>
                          <a:spcPts val="600"/>
                        </a:spcAft>
                      </a:pP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bl>
          </a:graphicData>
        </a:graphic>
      </p:graphicFrame>
      <p:sp>
        <p:nvSpPr>
          <p:cNvPr id="5" name="TextBox 4"/>
          <p:cNvSpPr txBox="1"/>
          <p:nvPr/>
        </p:nvSpPr>
        <p:spPr>
          <a:xfrm>
            <a:off x="2928926" y="2357430"/>
            <a:ext cx="393056" cy="584775"/>
          </a:xfrm>
          <a:prstGeom prst="rect">
            <a:avLst/>
          </a:prstGeom>
          <a:noFill/>
        </p:spPr>
        <p:txBody>
          <a:bodyPr wrap="none" rtlCol="0">
            <a:spAutoFit/>
          </a:bodyPr>
          <a:lstStyle/>
          <a:p>
            <a:r>
              <a:rPr lang="ru-RU" sz="3200" dirty="0" smtClean="0"/>
              <a:t>1</a:t>
            </a:r>
            <a:endParaRPr lang="ru-RU" sz="3200" dirty="0"/>
          </a:p>
        </p:txBody>
      </p:sp>
      <p:sp>
        <p:nvSpPr>
          <p:cNvPr id="6" name="TextBox 5"/>
          <p:cNvSpPr txBox="1"/>
          <p:nvPr/>
        </p:nvSpPr>
        <p:spPr>
          <a:xfrm>
            <a:off x="2928926" y="3429000"/>
            <a:ext cx="393056" cy="584775"/>
          </a:xfrm>
          <a:prstGeom prst="rect">
            <a:avLst/>
          </a:prstGeom>
          <a:noFill/>
        </p:spPr>
        <p:txBody>
          <a:bodyPr wrap="none" rtlCol="0">
            <a:spAutoFit/>
          </a:bodyPr>
          <a:lstStyle/>
          <a:p>
            <a:r>
              <a:rPr lang="ru-RU" sz="3200" dirty="0" smtClean="0"/>
              <a:t>1</a:t>
            </a:r>
            <a:endParaRPr lang="ru-RU" sz="3200" dirty="0"/>
          </a:p>
        </p:txBody>
      </p:sp>
      <p:sp>
        <p:nvSpPr>
          <p:cNvPr id="7" name="TextBox 6"/>
          <p:cNvSpPr txBox="1"/>
          <p:nvPr/>
        </p:nvSpPr>
        <p:spPr>
          <a:xfrm>
            <a:off x="2934648" y="4510260"/>
            <a:ext cx="393056" cy="584775"/>
          </a:xfrm>
          <a:prstGeom prst="rect">
            <a:avLst/>
          </a:prstGeom>
          <a:noFill/>
        </p:spPr>
        <p:txBody>
          <a:bodyPr wrap="none" rtlCol="0">
            <a:spAutoFit/>
          </a:bodyPr>
          <a:lstStyle/>
          <a:p>
            <a:r>
              <a:rPr lang="ru-RU" sz="3200" dirty="0" smtClean="0"/>
              <a:t>0</a:t>
            </a:r>
            <a:endParaRPr lang="ru-RU" sz="3200" dirty="0"/>
          </a:p>
        </p:txBody>
      </p:sp>
      <p:sp>
        <p:nvSpPr>
          <p:cNvPr id="8" name="TextBox 7"/>
          <p:cNvSpPr txBox="1"/>
          <p:nvPr/>
        </p:nvSpPr>
        <p:spPr>
          <a:xfrm>
            <a:off x="3000364" y="5643578"/>
            <a:ext cx="309700" cy="584775"/>
          </a:xfrm>
          <a:prstGeom prst="rect">
            <a:avLst/>
          </a:prstGeom>
          <a:noFill/>
        </p:spPr>
        <p:txBody>
          <a:bodyPr wrap="none" rtlCol="0">
            <a:spAutoFit/>
          </a:bodyPr>
          <a:lstStyle/>
          <a:p>
            <a:r>
              <a:rPr lang="ru-RU" sz="3200" dirty="0" smtClean="0"/>
              <a:t>-</a:t>
            </a:r>
            <a:endParaRPr lang="ru-RU" sz="3200" dirty="0"/>
          </a:p>
        </p:txBody>
      </p:sp>
      <p:sp>
        <p:nvSpPr>
          <p:cNvPr id="9" name="Прямоугольник 8"/>
          <p:cNvSpPr/>
          <p:nvPr/>
        </p:nvSpPr>
        <p:spPr>
          <a:xfrm>
            <a:off x="428596" y="2071678"/>
            <a:ext cx="1064079" cy="2197968"/>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p:cNvSpPr/>
          <p:nvPr/>
        </p:nvSpPr>
        <p:spPr>
          <a:xfrm>
            <a:off x="1514444" y="2055859"/>
            <a:ext cx="1077686" cy="1088751"/>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a:off x="1500166" y="3143248"/>
            <a:ext cx="1077686" cy="1106714"/>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Прямоугольник 11"/>
          <p:cNvSpPr/>
          <p:nvPr/>
        </p:nvSpPr>
        <p:spPr>
          <a:xfrm>
            <a:off x="472863" y="4256508"/>
            <a:ext cx="1041581" cy="2197968"/>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Прямоугольник 12"/>
          <p:cNvSpPr/>
          <p:nvPr/>
        </p:nvSpPr>
        <p:spPr>
          <a:xfrm>
            <a:off x="1517892" y="4255382"/>
            <a:ext cx="1077686" cy="1088751"/>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TextBox 14"/>
          <p:cNvSpPr txBox="1"/>
          <p:nvPr/>
        </p:nvSpPr>
        <p:spPr>
          <a:xfrm>
            <a:off x="4504607" y="1639833"/>
            <a:ext cx="886781" cy="923330"/>
          </a:xfrm>
          <a:prstGeom prst="rect">
            <a:avLst/>
          </a:prstGeom>
          <a:noFill/>
        </p:spPr>
        <p:txBody>
          <a:bodyPr wrap="none" rtlCol="0">
            <a:spAutoFit/>
          </a:bodyPr>
          <a:lstStyle/>
          <a:p>
            <a:r>
              <a:rPr lang="en-US" sz="5400" dirty="0" smtClean="0">
                <a:solidFill>
                  <a:srgbClr val="002060"/>
                </a:solidFill>
              </a:rPr>
              <a:t>00</a:t>
            </a:r>
            <a:endParaRPr lang="ru-RU" dirty="0">
              <a:solidFill>
                <a:srgbClr val="002060"/>
              </a:solidFill>
            </a:endParaRPr>
          </a:p>
        </p:txBody>
      </p:sp>
      <p:sp>
        <p:nvSpPr>
          <p:cNvPr id="16" name="TextBox 15"/>
          <p:cNvSpPr txBox="1"/>
          <p:nvPr/>
        </p:nvSpPr>
        <p:spPr>
          <a:xfrm>
            <a:off x="4504607" y="2740278"/>
            <a:ext cx="886781" cy="923330"/>
          </a:xfrm>
          <a:prstGeom prst="rect">
            <a:avLst/>
          </a:prstGeom>
          <a:noFill/>
        </p:spPr>
        <p:txBody>
          <a:bodyPr wrap="none" rtlCol="0">
            <a:spAutoFit/>
          </a:bodyPr>
          <a:lstStyle/>
          <a:p>
            <a:r>
              <a:rPr lang="en-US" sz="5400" dirty="0" smtClean="0">
                <a:solidFill>
                  <a:srgbClr val="002060"/>
                </a:solidFill>
              </a:rPr>
              <a:t>01</a:t>
            </a:r>
            <a:endParaRPr lang="ru-RU" dirty="0">
              <a:solidFill>
                <a:srgbClr val="002060"/>
              </a:solidFill>
            </a:endParaRPr>
          </a:p>
        </p:txBody>
      </p:sp>
      <p:sp>
        <p:nvSpPr>
          <p:cNvPr id="17" name="TextBox 16"/>
          <p:cNvSpPr txBox="1"/>
          <p:nvPr/>
        </p:nvSpPr>
        <p:spPr>
          <a:xfrm>
            <a:off x="4504607" y="3840723"/>
            <a:ext cx="886781" cy="923330"/>
          </a:xfrm>
          <a:prstGeom prst="rect">
            <a:avLst/>
          </a:prstGeom>
          <a:noFill/>
        </p:spPr>
        <p:txBody>
          <a:bodyPr wrap="none" rtlCol="0">
            <a:spAutoFit/>
          </a:bodyPr>
          <a:lstStyle/>
          <a:p>
            <a:r>
              <a:rPr lang="en-US" sz="5400" dirty="0" smtClean="0">
                <a:solidFill>
                  <a:srgbClr val="002060"/>
                </a:solidFill>
              </a:rPr>
              <a:t>10</a:t>
            </a:r>
            <a:endParaRPr lang="ru-RU" dirty="0">
              <a:solidFill>
                <a:srgbClr val="002060"/>
              </a:solidFill>
            </a:endParaRPr>
          </a:p>
        </p:txBody>
      </p:sp>
      <p:sp>
        <p:nvSpPr>
          <p:cNvPr id="18" name="TextBox 17"/>
          <p:cNvSpPr txBox="1"/>
          <p:nvPr/>
        </p:nvSpPr>
        <p:spPr>
          <a:xfrm>
            <a:off x="4504607" y="4941168"/>
            <a:ext cx="886781" cy="923330"/>
          </a:xfrm>
          <a:prstGeom prst="rect">
            <a:avLst/>
          </a:prstGeom>
          <a:noFill/>
        </p:spPr>
        <p:txBody>
          <a:bodyPr wrap="none" rtlCol="0">
            <a:spAutoFit/>
          </a:bodyPr>
          <a:lstStyle/>
          <a:p>
            <a:r>
              <a:rPr lang="en-US" sz="5400" dirty="0" smtClean="0">
                <a:solidFill>
                  <a:srgbClr val="002060"/>
                </a:solidFill>
              </a:rPr>
              <a:t>11</a:t>
            </a:r>
            <a:endParaRPr lang="ru-RU" sz="5400" dirty="0">
              <a:solidFill>
                <a:srgbClr val="002060"/>
              </a:solidFill>
            </a:endParaRPr>
          </a:p>
        </p:txBody>
      </p:sp>
      <p:sp>
        <p:nvSpPr>
          <p:cNvPr id="19" name="TextBox 18"/>
          <p:cNvSpPr txBox="1"/>
          <p:nvPr/>
        </p:nvSpPr>
        <p:spPr>
          <a:xfrm>
            <a:off x="6804248" y="1639833"/>
            <a:ext cx="886781" cy="923330"/>
          </a:xfrm>
          <a:prstGeom prst="rect">
            <a:avLst/>
          </a:prstGeom>
          <a:noFill/>
        </p:spPr>
        <p:txBody>
          <a:bodyPr wrap="none" rtlCol="0">
            <a:spAutoFit/>
          </a:bodyPr>
          <a:lstStyle/>
          <a:p>
            <a:r>
              <a:rPr lang="en-US" sz="5400" dirty="0" smtClean="0">
                <a:solidFill>
                  <a:srgbClr val="002060"/>
                </a:solidFill>
              </a:rPr>
              <a:t>00</a:t>
            </a:r>
            <a:endParaRPr lang="ru-RU" dirty="0">
              <a:solidFill>
                <a:srgbClr val="002060"/>
              </a:solidFill>
            </a:endParaRPr>
          </a:p>
        </p:txBody>
      </p:sp>
      <p:sp>
        <p:nvSpPr>
          <p:cNvPr id="20" name="TextBox 19"/>
          <p:cNvSpPr txBox="1"/>
          <p:nvPr/>
        </p:nvSpPr>
        <p:spPr>
          <a:xfrm>
            <a:off x="6804248" y="2740278"/>
            <a:ext cx="886781" cy="923330"/>
          </a:xfrm>
          <a:prstGeom prst="rect">
            <a:avLst/>
          </a:prstGeom>
          <a:noFill/>
        </p:spPr>
        <p:txBody>
          <a:bodyPr wrap="none" rtlCol="0">
            <a:spAutoFit/>
          </a:bodyPr>
          <a:lstStyle/>
          <a:p>
            <a:r>
              <a:rPr lang="en-US" sz="5400" dirty="0" smtClean="0">
                <a:solidFill>
                  <a:srgbClr val="002060"/>
                </a:solidFill>
              </a:rPr>
              <a:t>01</a:t>
            </a:r>
            <a:endParaRPr lang="ru-RU" dirty="0">
              <a:solidFill>
                <a:srgbClr val="002060"/>
              </a:solidFill>
            </a:endParaRPr>
          </a:p>
        </p:txBody>
      </p:sp>
      <p:sp>
        <p:nvSpPr>
          <p:cNvPr id="21" name="TextBox 20"/>
          <p:cNvSpPr txBox="1"/>
          <p:nvPr/>
        </p:nvSpPr>
        <p:spPr>
          <a:xfrm>
            <a:off x="6804248" y="3840723"/>
            <a:ext cx="886781" cy="923330"/>
          </a:xfrm>
          <a:prstGeom prst="rect">
            <a:avLst/>
          </a:prstGeom>
          <a:noFill/>
        </p:spPr>
        <p:txBody>
          <a:bodyPr wrap="none" rtlCol="0">
            <a:spAutoFit/>
          </a:bodyPr>
          <a:lstStyle/>
          <a:p>
            <a:r>
              <a:rPr lang="en-US" sz="5400" dirty="0" smtClean="0">
                <a:solidFill>
                  <a:srgbClr val="002060"/>
                </a:solidFill>
              </a:rPr>
              <a:t>10</a:t>
            </a:r>
            <a:endParaRPr lang="ru-RU" dirty="0">
              <a:solidFill>
                <a:srgbClr val="002060"/>
              </a:solidFill>
            </a:endParaRPr>
          </a:p>
        </p:txBody>
      </p:sp>
      <p:sp>
        <p:nvSpPr>
          <p:cNvPr id="22" name="TextBox 21"/>
          <p:cNvSpPr txBox="1"/>
          <p:nvPr/>
        </p:nvSpPr>
        <p:spPr>
          <a:xfrm>
            <a:off x="6804248" y="4941168"/>
            <a:ext cx="886781" cy="923330"/>
          </a:xfrm>
          <a:prstGeom prst="rect">
            <a:avLst/>
          </a:prstGeom>
          <a:noFill/>
        </p:spPr>
        <p:txBody>
          <a:bodyPr wrap="none" rtlCol="0">
            <a:spAutoFit/>
          </a:bodyPr>
          <a:lstStyle/>
          <a:p>
            <a:r>
              <a:rPr lang="en-US" sz="5400" dirty="0" smtClean="0">
                <a:solidFill>
                  <a:srgbClr val="002060"/>
                </a:solidFill>
              </a:rPr>
              <a:t>11</a:t>
            </a:r>
            <a:endParaRPr lang="ru-RU" sz="5400" dirty="0">
              <a:solidFill>
                <a:srgbClr val="002060"/>
              </a:solidFill>
            </a:endParaRPr>
          </a:p>
        </p:txBody>
      </p:sp>
      <p:cxnSp>
        <p:nvCxnSpPr>
          <p:cNvPr id="24" name="Прямая со стрелкой 23"/>
          <p:cNvCxnSpPr>
            <a:stCxn id="15" idx="3"/>
            <a:endCxn id="20" idx="1"/>
          </p:cNvCxnSpPr>
          <p:nvPr/>
        </p:nvCxnSpPr>
        <p:spPr>
          <a:xfrm>
            <a:off x="5391388" y="2101498"/>
            <a:ext cx="1412860" cy="1100445"/>
          </a:xfrm>
          <a:prstGeom prst="straightConnector1">
            <a:avLst/>
          </a:prstGeom>
          <a:ln w="57150">
            <a:solidFill>
              <a:srgbClr val="00206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p:cNvCxnSpPr/>
          <p:nvPr/>
        </p:nvCxnSpPr>
        <p:spPr>
          <a:xfrm>
            <a:off x="5357818" y="3214686"/>
            <a:ext cx="1412860" cy="2200890"/>
          </a:xfrm>
          <a:prstGeom prst="straightConnector1">
            <a:avLst/>
          </a:prstGeom>
          <a:ln w="57150">
            <a:solidFill>
              <a:srgbClr val="00206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7" name="Прямая со стрелкой 26"/>
          <p:cNvCxnSpPr>
            <a:stCxn id="17" idx="3"/>
          </p:cNvCxnSpPr>
          <p:nvPr/>
        </p:nvCxnSpPr>
        <p:spPr>
          <a:xfrm flipV="1">
            <a:off x="5391388" y="2285992"/>
            <a:ext cx="1466628" cy="2016396"/>
          </a:xfrm>
          <a:prstGeom prst="straightConnector1">
            <a:avLst/>
          </a:prstGeom>
          <a:ln w="57150">
            <a:solidFill>
              <a:srgbClr val="00206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0" name="Прямоугольник 29"/>
          <p:cNvSpPr/>
          <p:nvPr/>
        </p:nvSpPr>
        <p:spPr>
          <a:xfrm>
            <a:off x="4578344" y="1233581"/>
            <a:ext cx="739305" cy="523220"/>
          </a:xfrm>
          <a:prstGeom prst="rect">
            <a:avLst/>
          </a:prstGeom>
        </p:spPr>
        <p:txBody>
          <a:bodyPr wrap="none">
            <a:spAutoFit/>
          </a:bodyPr>
          <a:lstStyle/>
          <a:p>
            <a:r>
              <a:rPr lang="en-US" sz="2800" dirty="0" smtClean="0"/>
              <a:t>x</a:t>
            </a:r>
            <a:r>
              <a:rPr lang="ru-RU" sz="2800" baseline="-25000" dirty="0" smtClean="0"/>
              <a:t>2</a:t>
            </a:r>
            <a:r>
              <a:rPr lang="en-US" sz="2800" dirty="0" smtClean="0"/>
              <a:t>x</a:t>
            </a:r>
            <a:r>
              <a:rPr lang="ru-RU" sz="2800" baseline="-25000" dirty="0" smtClean="0"/>
              <a:t>3</a:t>
            </a:r>
            <a:endParaRPr lang="ru-RU" sz="2800" baseline="-25000" dirty="0"/>
          </a:p>
        </p:txBody>
      </p:sp>
      <p:sp>
        <p:nvSpPr>
          <p:cNvPr id="31" name="Прямоугольник 30"/>
          <p:cNvSpPr/>
          <p:nvPr/>
        </p:nvSpPr>
        <p:spPr>
          <a:xfrm>
            <a:off x="6877985" y="1233581"/>
            <a:ext cx="739305" cy="523220"/>
          </a:xfrm>
          <a:prstGeom prst="rect">
            <a:avLst/>
          </a:prstGeom>
        </p:spPr>
        <p:txBody>
          <a:bodyPr wrap="none">
            <a:spAutoFit/>
          </a:bodyPr>
          <a:lstStyle/>
          <a:p>
            <a:r>
              <a:rPr lang="en-US" sz="2800" dirty="0" smtClean="0"/>
              <a:t>x</a:t>
            </a:r>
            <a:r>
              <a:rPr lang="ru-RU" sz="2800" baseline="-25000" dirty="0" smtClean="0"/>
              <a:t>3</a:t>
            </a:r>
            <a:r>
              <a:rPr lang="en-US" sz="2800" dirty="0" smtClean="0"/>
              <a:t>x</a:t>
            </a:r>
            <a:r>
              <a:rPr lang="ru-RU" sz="2800" baseline="-25000" dirty="0" smtClean="0"/>
              <a:t>4</a:t>
            </a:r>
            <a:endParaRPr lang="ru-RU" sz="2800" baseline="-25000" dirty="0"/>
          </a:p>
        </p:txBody>
      </p:sp>
      <p:sp>
        <p:nvSpPr>
          <p:cNvPr id="33" name="Прямоугольник 32"/>
          <p:cNvSpPr/>
          <p:nvPr/>
        </p:nvSpPr>
        <p:spPr>
          <a:xfrm>
            <a:off x="2571736" y="2071678"/>
            <a:ext cx="1077686" cy="1106714"/>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4" name="Прямоугольник 33"/>
          <p:cNvSpPr/>
          <p:nvPr/>
        </p:nvSpPr>
        <p:spPr>
          <a:xfrm>
            <a:off x="2571736" y="3143248"/>
            <a:ext cx="1077686" cy="1106714"/>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5" name="Прямоугольник 34"/>
          <p:cNvSpPr/>
          <p:nvPr/>
        </p:nvSpPr>
        <p:spPr>
          <a:xfrm>
            <a:off x="2571736" y="4286256"/>
            <a:ext cx="1077686" cy="1088751"/>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fade">
                                      <p:cBhvr>
                                        <p:cTn id="17" dur="500"/>
                                        <p:tgtEl>
                                          <p:spTgt spid="3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5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xit" presetSubtype="0" fill="hold" grpId="1" nodeType="clickEffect">
                                  <p:stCondLst>
                                    <p:cond delay="0"/>
                                  </p:stCondLst>
                                  <p:childTnLst>
                                    <p:animEffect transition="out" filter="dissolve">
                                      <p:cBhvr>
                                        <p:cTn id="26" dur="500"/>
                                        <p:tgtEl>
                                          <p:spTgt spid="33"/>
                                        </p:tgtEl>
                                      </p:cBhvr>
                                    </p:animEffect>
                                    <p:set>
                                      <p:cBhvr>
                                        <p:cTn id="27" dur="1" fill="hold">
                                          <p:stCondLst>
                                            <p:cond delay="499"/>
                                          </p:stCondLst>
                                        </p:cTn>
                                        <p:tgtEl>
                                          <p:spTgt spid="33"/>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4"/>
                                        </p:tgtEl>
                                        <p:attrNameLst>
                                          <p:attrName>style.visibility</p:attrName>
                                        </p:attrNameLst>
                                      </p:cBhvr>
                                      <p:to>
                                        <p:strVal val="visible"/>
                                      </p:to>
                                    </p:set>
                                    <p:animEffect transition="in" filter="fade">
                                      <p:cBhvr>
                                        <p:cTn id="32" dur="500"/>
                                        <p:tgtEl>
                                          <p:spTgt spid="3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500"/>
                                        <p:tgtEl>
                                          <p:spTgt spid="26"/>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xit" presetSubtype="0" fill="hold" grpId="1" nodeType="clickEffect">
                                  <p:stCondLst>
                                    <p:cond delay="0"/>
                                  </p:stCondLst>
                                  <p:childTnLst>
                                    <p:animEffect transition="out" filter="dissolve">
                                      <p:cBhvr>
                                        <p:cTn id="41" dur="500"/>
                                        <p:tgtEl>
                                          <p:spTgt spid="34"/>
                                        </p:tgtEl>
                                      </p:cBhvr>
                                    </p:animEffect>
                                    <p:set>
                                      <p:cBhvr>
                                        <p:cTn id="42" dur="1" fill="hold">
                                          <p:stCondLst>
                                            <p:cond delay="499"/>
                                          </p:stCondLst>
                                        </p:cTn>
                                        <p:tgtEl>
                                          <p:spTgt spid="34"/>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20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5"/>
                                        </p:tgtEl>
                                        <p:attrNameLst>
                                          <p:attrName>style.visibility</p:attrName>
                                        </p:attrNameLst>
                                      </p:cBhvr>
                                      <p:to>
                                        <p:strVal val="visible"/>
                                      </p:to>
                                    </p:set>
                                    <p:animEffect transition="in" filter="fade">
                                      <p:cBhvr>
                                        <p:cTn id="57" dur="500"/>
                                        <p:tgtEl>
                                          <p:spTgt spid="35"/>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27"/>
                                        </p:tgtEl>
                                        <p:attrNameLst>
                                          <p:attrName>style.visibility</p:attrName>
                                        </p:attrNameLst>
                                      </p:cBhvr>
                                      <p:to>
                                        <p:strVal val="visible"/>
                                      </p:to>
                                    </p:set>
                                    <p:animEffect transition="in" filter="fade">
                                      <p:cBhvr>
                                        <p:cTn id="62" dur="500"/>
                                        <p:tgtEl>
                                          <p:spTgt spid="27"/>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xit" presetSubtype="0" fill="hold" grpId="1" nodeType="clickEffect">
                                  <p:stCondLst>
                                    <p:cond delay="0"/>
                                  </p:stCondLst>
                                  <p:childTnLst>
                                    <p:animEffect transition="out" filter="dissolve">
                                      <p:cBhvr>
                                        <p:cTn id="66" dur="500"/>
                                        <p:tgtEl>
                                          <p:spTgt spid="35"/>
                                        </p:tgtEl>
                                      </p:cBhvr>
                                    </p:animEffect>
                                    <p:set>
                                      <p:cBhvr>
                                        <p:cTn id="67" dur="1" fill="hold">
                                          <p:stCondLst>
                                            <p:cond delay="499"/>
                                          </p:stCondLst>
                                        </p:cTn>
                                        <p:tgtEl>
                                          <p:spTgt spid="3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2" grpId="0" animBg="1"/>
      <p:bldP spid="13" grpId="0" animBg="1"/>
      <p:bldP spid="33" grpId="0" animBg="1"/>
      <p:bldP spid="33" grpId="1" animBg="1"/>
      <p:bldP spid="34" grpId="0" animBg="1"/>
      <p:bldP spid="34" grpId="1" animBg="1"/>
      <p:bldP spid="35" grpId="0" animBg="1"/>
      <p:bldP spid="35"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xmlns="" val="1636878103"/>
              </p:ext>
            </p:extLst>
          </p:nvPr>
        </p:nvGraphicFramePr>
        <p:xfrm>
          <a:off x="449153" y="2809459"/>
          <a:ext cx="7795254" cy="3283836"/>
        </p:xfrm>
        <a:graphic>
          <a:graphicData uri="http://schemas.openxmlformats.org/drawingml/2006/table">
            <a:tbl>
              <a:tblPr firstRow="1" firstCol="1">
                <a:tableStyleId>{5C22544A-7EE6-4342-B048-85BDC9FD1C3A}</a:tableStyleId>
              </a:tblPr>
              <a:tblGrid>
                <a:gridCol w="779365"/>
                <a:gridCol w="779365"/>
                <a:gridCol w="779365"/>
                <a:gridCol w="779365"/>
                <a:gridCol w="779365"/>
                <a:gridCol w="779365"/>
                <a:gridCol w="779365"/>
                <a:gridCol w="779365"/>
                <a:gridCol w="780167"/>
                <a:gridCol w="780167"/>
              </a:tblGrid>
              <a:tr h="593777">
                <a:tc rowSpan="2">
                  <a:txBody>
                    <a:bodyPr/>
                    <a:lstStyle/>
                    <a:p>
                      <a:pPr indent="0" algn="ctr">
                        <a:spcBef>
                          <a:spcPts val="600"/>
                        </a:spcBef>
                        <a:spcAft>
                          <a:spcPts val="600"/>
                        </a:spcAft>
                      </a:pPr>
                      <a:r>
                        <a:rPr lang="ru-RU" sz="1600" dirty="0">
                          <a:effectLst/>
                        </a:rPr>
                        <a:t>Пара</a:t>
                      </a:r>
                      <a:endParaRPr lang="ru-RU" sz="1800" dirty="0">
                        <a:effectLst/>
                        <a:latin typeface="Times New Roman"/>
                        <a:ea typeface="Times New Roman"/>
                        <a:cs typeface="Times New Roman"/>
                      </a:endParaRPr>
                    </a:p>
                  </a:txBody>
                  <a:tcPr marL="68580" marR="68580" marT="0" marB="0" anchor="ctr"/>
                </a:tc>
                <a:tc gridSpan="9">
                  <a:txBody>
                    <a:bodyPr/>
                    <a:lstStyle/>
                    <a:p>
                      <a:pPr indent="0" algn="ctr">
                        <a:spcBef>
                          <a:spcPts val="600"/>
                        </a:spcBef>
                        <a:spcAft>
                          <a:spcPts val="600"/>
                        </a:spcAft>
                      </a:pPr>
                      <a:r>
                        <a:rPr lang="ru-RU" sz="1600" dirty="0">
                          <a:effectLst/>
                        </a:rPr>
                        <a:t>Количество пар</a:t>
                      </a:r>
                      <a:endParaRPr lang="ru-RU" sz="1800" dirty="0">
                        <a:effectLst/>
                        <a:latin typeface="Times New Roman"/>
                        <a:ea typeface="Times New Roman"/>
                        <a:cs typeface="Times New Roman"/>
                      </a:endParaRPr>
                    </a:p>
                  </a:txBody>
                  <a:tcPr marL="68580" marR="68580" marT="0"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33477">
                <a:tc vMerge="1">
                  <a:txBody>
                    <a:bodyPr/>
                    <a:lstStyle/>
                    <a:p>
                      <a:endParaRPr lang="ru-RU"/>
                    </a:p>
                  </a:txBody>
                  <a:tcPr/>
                </a:tc>
                <a:tc>
                  <a:txBody>
                    <a:bodyPr/>
                    <a:lstStyle/>
                    <a:p>
                      <a:pPr indent="0" algn="ctr">
                        <a:spcBef>
                          <a:spcPts val="600"/>
                        </a:spcBef>
                        <a:spcAft>
                          <a:spcPts val="600"/>
                        </a:spcAft>
                      </a:pPr>
                      <a:r>
                        <a:rPr lang="en-US" sz="1500" dirty="0">
                          <a:effectLst/>
                        </a:rPr>
                        <a:t>x</a:t>
                      </a:r>
                      <a:r>
                        <a:rPr lang="ru-RU" sz="1500" baseline="-25000" dirty="0">
                          <a:effectLst/>
                        </a:rPr>
                        <a:t>1</a:t>
                      </a:r>
                      <a:r>
                        <a:rPr lang="ru-RU" sz="1500" dirty="0">
                          <a:effectLst/>
                        </a:rPr>
                        <a:t>,</a:t>
                      </a:r>
                      <a:r>
                        <a:rPr lang="ru-RU" sz="1500" baseline="-25000" dirty="0">
                          <a:effectLst/>
                        </a:rPr>
                        <a:t> </a:t>
                      </a:r>
                      <a:r>
                        <a:rPr lang="en-US" sz="1500" dirty="0">
                          <a:effectLst/>
                        </a:rPr>
                        <a:t>x</a:t>
                      </a:r>
                      <a:r>
                        <a:rPr lang="ru-RU" sz="1500" baseline="-25000" dirty="0">
                          <a:effectLst/>
                        </a:rPr>
                        <a:t>2</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2</a:t>
                      </a:r>
                      <a:r>
                        <a:rPr lang="ru-RU" sz="1500" dirty="0">
                          <a:effectLst/>
                        </a:rPr>
                        <a:t>,</a:t>
                      </a:r>
                      <a:r>
                        <a:rPr lang="ru-RU" sz="1500" baseline="-25000" dirty="0">
                          <a:effectLst/>
                        </a:rPr>
                        <a:t> </a:t>
                      </a:r>
                      <a:r>
                        <a:rPr lang="en-US" sz="1500" dirty="0">
                          <a:effectLst/>
                        </a:rPr>
                        <a:t>x</a:t>
                      </a:r>
                      <a:r>
                        <a:rPr lang="ru-RU" sz="1500" baseline="-25000" dirty="0">
                          <a:effectLst/>
                        </a:rPr>
                        <a:t>3</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a:effectLst/>
                        </a:rPr>
                        <a:t>x</a:t>
                      </a:r>
                      <a:r>
                        <a:rPr lang="ru-RU" sz="1500" baseline="-25000">
                          <a:effectLst/>
                        </a:rPr>
                        <a:t>3</a:t>
                      </a:r>
                      <a:r>
                        <a:rPr lang="ru-RU" sz="1500">
                          <a:effectLst/>
                        </a:rPr>
                        <a:t>,</a:t>
                      </a:r>
                      <a:r>
                        <a:rPr lang="ru-RU" sz="1500" baseline="-25000">
                          <a:effectLst/>
                        </a:rPr>
                        <a:t> </a:t>
                      </a:r>
                      <a:r>
                        <a:rPr lang="en-US" sz="1500">
                          <a:effectLst/>
                        </a:rPr>
                        <a:t>x</a:t>
                      </a:r>
                      <a:r>
                        <a:rPr lang="ru-RU" sz="1500" baseline="-25000">
                          <a:effectLst/>
                        </a:rPr>
                        <a:t>4</a:t>
                      </a:r>
                      <a:endParaRPr lang="ru-RU" sz="150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a:effectLst/>
                        </a:rPr>
                        <a:t>x</a:t>
                      </a:r>
                      <a:r>
                        <a:rPr lang="ru-RU" sz="1500" baseline="-25000">
                          <a:effectLst/>
                        </a:rPr>
                        <a:t>4</a:t>
                      </a:r>
                      <a:r>
                        <a:rPr lang="ru-RU" sz="1500">
                          <a:effectLst/>
                        </a:rPr>
                        <a:t>,</a:t>
                      </a:r>
                      <a:r>
                        <a:rPr lang="ru-RU" sz="1500" baseline="-25000">
                          <a:effectLst/>
                        </a:rPr>
                        <a:t> </a:t>
                      </a:r>
                      <a:r>
                        <a:rPr lang="en-US" sz="1500">
                          <a:effectLst/>
                        </a:rPr>
                        <a:t>x</a:t>
                      </a:r>
                      <a:r>
                        <a:rPr lang="ru-RU" sz="1500" baseline="-25000">
                          <a:effectLst/>
                        </a:rPr>
                        <a:t>5</a:t>
                      </a:r>
                      <a:endParaRPr lang="ru-RU" sz="150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5</a:t>
                      </a:r>
                      <a:r>
                        <a:rPr lang="ru-RU" sz="1500" dirty="0">
                          <a:effectLst/>
                        </a:rPr>
                        <a:t>,</a:t>
                      </a:r>
                      <a:r>
                        <a:rPr lang="ru-RU" sz="1500" baseline="-25000" dirty="0">
                          <a:effectLst/>
                        </a:rPr>
                        <a:t> </a:t>
                      </a:r>
                      <a:r>
                        <a:rPr lang="en-US" sz="1500" dirty="0">
                          <a:effectLst/>
                        </a:rPr>
                        <a:t>x</a:t>
                      </a:r>
                      <a:r>
                        <a:rPr lang="ru-RU" sz="1500" baseline="-25000" dirty="0">
                          <a:effectLst/>
                        </a:rPr>
                        <a:t>6</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a:effectLst/>
                        </a:rPr>
                        <a:t>x</a:t>
                      </a:r>
                      <a:r>
                        <a:rPr lang="ru-RU" sz="1500" baseline="-25000">
                          <a:effectLst/>
                        </a:rPr>
                        <a:t>6</a:t>
                      </a:r>
                      <a:r>
                        <a:rPr lang="ru-RU" sz="1500">
                          <a:effectLst/>
                        </a:rPr>
                        <a:t>,</a:t>
                      </a:r>
                      <a:r>
                        <a:rPr lang="ru-RU" sz="1500" baseline="-25000">
                          <a:effectLst/>
                        </a:rPr>
                        <a:t> </a:t>
                      </a:r>
                      <a:r>
                        <a:rPr lang="en-US" sz="1500">
                          <a:effectLst/>
                        </a:rPr>
                        <a:t>x</a:t>
                      </a:r>
                      <a:r>
                        <a:rPr lang="ru-RU" sz="1500" baseline="-25000">
                          <a:effectLst/>
                        </a:rPr>
                        <a:t>7</a:t>
                      </a:r>
                      <a:endParaRPr lang="ru-RU" sz="150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7</a:t>
                      </a:r>
                      <a:r>
                        <a:rPr lang="ru-RU" sz="1500" dirty="0">
                          <a:effectLst/>
                        </a:rPr>
                        <a:t>,</a:t>
                      </a:r>
                      <a:r>
                        <a:rPr lang="ru-RU" sz="1500" baseline="-25000" dirty="0">
                          <a:effectLst/>
                        </a:rPr>
                        <a:t> </a:t>
                      </a:r>
                      <a:r>
                        <a:rPr lang="en-US" sz="1500" dirty="0">
                          <a:effectLst/>
                        </a:rPr>
                        <a:t>x</a:t>
                      </a:r>
                      <a:r>
                        <a:rPr lang="ru-RU" sz="1500" baseline="-25000" dirty="0">
                          <a:effectLst/>
                        </a:rPr>
                        <a:t>8</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8</a:t>
                      </a:r>
                      <a:r>
                        <a:rPr lang="ru-RU" sz="1500" dirty="0">
                          <a:effectLst/>
                        </a:rPr>
                        <a:t>,</a:t>
                      </a:r>
                      <a:r>
                        <a:rPr lang="ru-RU" sz="1500" baseline="-25000" dirty="0">
                          <a:effectLst/>
                        </a:rPr>
                        <a:t> </a:t>
                      </a:r>
                      <a:r>
                        <a:rPr lang="en-US" sz="1500" dirty="0">
                          <a:effectLst/>
                        </a:rPr>
                        <a:t>x</a:t>
                      </a:r>
                      <a:r>
                        <a:rPr lang="ru-RU" sz="1500" baseline="-25000" dirty="0">
                          <a:effectLst/>
                        </a:rPr>
                        <a:t>9</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9</a:t>
                      </a:r>
                      <a:r>
                        <a:rPr lang="ru-RU" sz="1500" dirty="0">
                          <a:effectLst/>
                        </a:rPr>
                        <a:t>,</a:t>
                      </a:r>
                      <a:r>
                        <a:rPr lang="ru-RU" sz="1500" baseline="-25000" dirty="0">
                          <a:effectLst/>
                        </a:rPr>
                        <a:t> </a:t>
                      </a:r>
                      <a:r>
                        <a:rPr lang="en-US" sz="1500" dirty="0">
                          <a:effectLst/>
                        </a:rPr>
                        <a:t>x</a:t>
                      </a:r>
                      <a:r>
                        <a:rPr lang="ru-RU" sz="1500" baseline="-25000" dirty="0">
                          <a:effectLst/>
                        </a:rPr>
                        <a:t>10</a:t>
                      </a:r>
                      <a:endParaRPr lang="ru-RU" sz="1500" dirty="0">
                        <a:effectLst/>
                        <a:latin typeface="Times New Roman"/>
                        <a:ea typeface="Times New Roman"/>
                        <a:cs typeface="Times New Roman"/>
                      </a:endParaRPr>
                    </a:p>
                  </a:txBody>
                  <a:tcPr marL="68580" marR="68580" marT="0" marB="0" anchor="ctr">
                    <a:solidFill>
                      <a:schemeClr val="bg2"/>
                    </a:solidFill>
                  </a:tcPr>
                </a:tc>
              </a:tr>
              <a:tr h="593777">
                <a:tc>
                  <a:txBody>
                    <a:bodyPr/>
                    <a:lstStyle/>
                    <a:p>
                      <a:pPr indent="0" algn="ctr">
                        <a:spcBef>
                          <a:spcPts val="600"/>
                        </a:spcBef>
                        <a:spcAft>
                          <a:spcPts val="600"/>
                        </a:spcAft>
                      </a:pPr>
                      <a:r>
                        <a:rPr lang="ru-RU" sz="2000" dirty="0">
                          <a:effectLst/>
                        </a:rPr>
                        <a:t>00</a:t>
                      </a:r>
                      <a:endParaRPr lang="ru-RU" sz="24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r>
                        <a:rPr lang="ru-RU" sz="2800" dirty="0">
                          <a:effectLst/>
                        </a:rPr>
                        <a:t>1</a:t>
                      </a: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a:effectLst/>
                        <a:latin typeface="Times New Roman"/>
                        <a:ea typeface="Times New Roman"/>
                        <a:cs typeface="Times New Roman"/>
                      </a:endParaRPr>
                    </a:p>
                  </a:txBody>
                  <a:tcPr marL="68580" marR="68580" marT="0" marB="0" anchor="ctr"/>
                </a:tc>
              </a:tr>
              <a:tr h="575251">
                <a:tc>
                  <a:txBody>
                    <a:bodyPr/>
                    <a:lstStyle/>
                    <a:p>
                      <a:pPr indent="0" algn="ctr">
                        <a:spcBef>
                          <a:spcPts val="600"/>
                        </a:spcBef>
                        <a:spcAft>
                          <a:spcPts val="600"/>
                        </a:spcAft>
                      </a:pPr>
                      <a:r>
                        <a:rPr lang="ru-RU" sz="2000">
                          <a:effectLst/>
                        </a:rPr>
                        <a:t>01</a:t>
                      </a:r>
                      <a:endParaRPr lang="ru-RU" sz="240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r>
                        <a:rPr lang="ru-RU" sz="2800" dirty="0">
                          <a:effectLst/>
                        </a:rPr>
                        <a:t>1</a:t>
                      </a: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a:effectLst/>
                        <a:latin typeface="Times New Roman"/>
                        <a:ea typeface="Times New Roman"/>
                        <a:cs typeface="Times New Roman"/>
                      </a:endParaRPr>
                    </a:p>
                  </a:txBody>
                  <a:tcPr marL="68580" marR="68580" marT="0" marB="0" anchor="ctr"/>
                </a:tc>
              </a:tr>
              <a:tr h="593777">
                <a:tc>
                  <a:txBody>
                    <a:bodyPr/>
                    <a:lstStyle/>
                    <a:p>
                      <a:pPr indent="0" algn="ctr">
                        <a:spcBef>
                          <a:spcPts val="600"/>
                        </a:spcBef>
                        <a:spcAft>
                          <a:spcPts val="600"/>
                        </a:spcAft>
                      </a:pPr>
                      <a:r>
                        <a:rPr lang="ru-RU" sz="2000">
                          <a:effectLst/>
                        </a:rPr>
                        <a:t>10</a:t>
                      </a:r>
                      <a:endParaRPr lang="ru-RU" sz="240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r>
                        <a:rPr lang="ru-RU" sz="2800" dirty="0">
                          <a:effectLst/>
                        </a:rPr>
                        <a:t>1</a:t>
                      </a: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r>
              <a:tr h="593777">
                <a:tc>
                  <a:txBody>
                    <a:bodyPr/>
                    <a:lstStyle/>
                    <a:p>
                      <a:pPr indent="0" algn="ctr">
                        <a:spcBef>
                          <a:spcPts val="600"/>
                        </a:spcBef>
                        <a:spcAft>
                          <a:spcPts val="600"/>
                        </a:spcAft>
                      </a:pPr>
                      <a:r>
                        <a:rPr lang="ru-RU" sz="2000">
                          <a:effectLst/>
                        </a:rPr>
                        <a:t>11</a:t>
                      </a:r>
                      <a:endParaRPr lang="ru-RU" sz="240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r>
                        <a:rPr lang="ru-RU" sz="2800" dirty="0">
                          <a:effectLst/>
                        </a:rPr>
                        <a:t>1</a:t>
                      </a: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r>
            </a:tbl>
          </a:graphicData>
        </a:graphic>
      </p:graphicFrame>
      <p:grpSp>
        <p:nvGrpSpPr>
          <p:cNvPr id="5" name="Группа 4"/>
          <p:cNvGrpSpPr/>
          <p:nvPr/>
        </p:nvGrpSpPr>
        <p:grpSpPr>
          <a:xfrm>
            <a:off x="2185965" y="3793165"/>
            <a:ext cx="360040" cy="2228123"/>
            <a:chOff x="2185965" y="3793165"/>
            <a:chExt cx="360040" cy="2228123"/>
          </a:xfrm>
        </p:grpSpPr>
        <p:sp>
          <p:nvSpPr>
            <p:cNvPr id="6" name="TextBox 5"/>
            <p:cNvSpPr txBox="1"/>
            <p:nvPr/>
          </p:nvSpPr>
          <p:spPr>
            <a:xfrm>
              <a:off x="2185965" y="4361466"/>
              <a:ext cx="360040" cy="523220"/>
            </a:xfrm>
            <a:prstGeom prst="rect">
              <a:avLst/>
            </a:prstGeom>
            <a:noFill/>
          </p:spPr>
          <p:txBody>
            <a:bodyPr wrap="square" rtlCol="0">
              <a:spAutoFit/>
            </a:bodyPr>
            <a:lstStyle/>
            <a:p>
              <a:r>
                <a:rPr lang="en-US" sz="2800" dirty="0" smtClean="0">
                  <a:solidFill>
                    <a:srgbClr val="002060"/>
                  </a:solidFill>
                </a:rPr>
                <a:t>2</a:t>
              </a:r>
              <a:endParaRPr lang="ru-RU" sz="2800" dirty="0">
                <a:solidFill>
                  <a:srgbClr val="002060"/>
                </a:solidFill>
              </a:endParaRPr>
            </a:p>
          </p:txBody>
        </p:sp>
        <p:sp>
          <p:nvSpPr>
            <p:cNvPr id="7" name="TextBox 6"/>
            <p:cNvSpPr txBox="1"/>
            <p:nvPr/>
          </p:nvSpPr>
          <p:spPr>
            <a:xfrm>
              <a:off x="2185965" y="5498068"/>
              <a:ext cx="360040" cy="523220"/>
            </a:xfrm>
            <a:prstGeom prst="rect">
              <a:avLst/>
            </a:prstGeom>
            <a:noFill/>
          </p:spPr>
          <p:txBody>
            <a:bodyPr wrap="square" rtlCol="0">
              <a:spAutoFit/>
            </a:bodyPr>
            <a:lstStyle/>
            <a:p>
              <a:r>
                <a:rPr lang="en-US" sz="2800" dirty="0" smtClean="0">
                  <a:solidFill>
                    <a:srgbClr val="002060"/>
                  </a:solidFill>
                </a:rPr>
                <a:t>2</a:t>
              </a:r>
              <a:endParaRPr lang="ru-RU" sz="2800" dirty="0">
                <a:solidFill>
                  <a:srgbClr val="002060"/>
                </a:solidFill>
              </a:endParaRPr>
            </a:p>
          </p:txBody>
        </p:sp>
        <p:sp>
          <p:nvSpPr>
            <p:cNvPr id="8" name="TextBox 7"/>
            <p:cNvSpPr txBox="1"/>
            <p:nvPr/>
          </p:nvSpPr>
          <p:spPr>
            <a:xfrm>
              <a:off x="2185965" y="4929767"/>
              <a:ext cx="360040" cy="523220"/>
            </a:xfrm>
            <a:prstGeom prst="rect">
              <a:avLst/>
            </a:prstGeom>
            <a:noFill/>
          </p:spPr>
          <p:txBody>
            <a:bodyPr wrap="square" rtlCol="0">
              <a:spAutoFit/>
            </a:bodyPr>
            <a:lstStyle/>
            <a:p>
              <a:r>
                <a:rPr lang="en-US" sz="2800" dirty="0" smtClean="0">
                  <a:solidFill>
                    <a:srgbClr val="002060"/>
                  </a:solidFill>
                </a:rPr>
                <a:t>2</a:t>
              </a:r>
              <a:endParaRPr lang="ru-RU" sz="2800" dirty="0">
                <a:solidFill>
                  <a:srgbClr val="002060"/>
                </a:solidFill>
              </a:endParaRPr>
            </a:p>
          </p:txBody>
        </p:sp>
        <p:sp>
          <p:nvSpPr>
            <p:cNvPr id="9" name="TextBox 8"/>
            <p:cNvSpPr txBox="1"/>
            <p:nvPr/>
          </p:nvSpPr>
          <p:spPr>
            <a:xfrm>
              <a:off x="2185965"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grpSp>
        <p:nvGrpSpPr>
          <p:cNvPr id="10" name="Группа 9"/>
          <p:cNvGrpSpPr/>
          <p:nvPr/>
        </p:nvGrpSpPr>
        <p:grpSpPr>
          <a:xfrm>
            <a:off x="2987824" y="3793165"/>
            <a:ext cx="360040" cy="2228123"/>
            <a:chOff x="2185965" y="3793165"/>
            <a:chExt cx="360040" cy="2228123"/>
          </a:xfrm>
        </p:grpSpPr>
        <p:sp>
          <p:nvSpPr>
            <p:cNvPr id="11" name="TextBox 10"/>
            <p:cNvSpPr txBox="1"/>
            <p:nvPr/>
          </p:nvSpPr>
          <p:spPr>
            <a:xfrm>
              <a:off x="2185965" y="4361466"/>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sp>
          <p:nvSpPr>
            <p:cNvPr id="12" name="TextBox 11"/>
            <p:cNvSpPr txBox="1"/>
            <p:nvPr/>
          </p:nvSpPr>
          <p:spPr>
            <a:xfrm>
              <a:off x="2185965" y="5498068"/>
              <a:ext cx="360040" cy="523220"/>
            </a:xfrm>
            <a:prstGeom prst="rect">
              <a:avLst/>
            </a:prstGeom>
            <a:noFill/>
          </p:spPr>
          <p:txBody>
            <a:bodyPr wrap="square" rtlCol="0">
              <a:spAutoFit/>
            </a:bodyPr>
            <a:lstStyle/>
            <a:p>
              <a:r>
                <a:rPr lang="ru-RU" sz="2800" dirty="0" smtClean="0">
                  <a:solidFill>
                    <a:srgbClr val="002060"/>
                  </a:solidFill>
                </a:rPr>
                <a:t>2</a:t>
              </a:r>
              <a:endParaRPr lang="ru-RU" sz="2800" dirty="0">
                <a:solidFill>
                  <a:srgbClr val="002060"/>
                </a:solidFill>
              </a:endParaRPr>
            </a:p>
          </p:txBody>
        </p:sp>
        <p:sp>
          <p:nvSpPr>
            <p:cNvPr id="13" name="TextBox 12"/>
            <p:cNvSpPr txBox="1"/>
            <p:nvPr/>
          </p:nvSpPr>
          <p:spPr>
            <a:xfrm>
              <a:off x="2185965" y="4929767"/>
              <a:ext cx="360040" cy="523220"/>
            </a:xfrm>
            <a:prstGeom prst="rect">
              <a:avLst/>
            </a:prstGeom>
            <a:noFill/>
          </p:spPr>
          <p:txBody>
            <a:bodyPr wrap="square" rtlCol="0">
              <a:spAutoFit/>
            </a:bodyPr>
            <a:lstStyle/>
            <a:p>
              <a:r>
                <a:rPr lang="ru-RU" sz="2800" dirty="0" smtClean="0">
                  <a:solidFill>
                    <a:srgbClr val="002060"/>
                  </a:solidFill>
                </a:rPr>
                <a:t>0</a:t>
              </a:r>
              <a:endParaRPr lang="ru-RU" sz="2800" dirty="0">
                <a:solidFill>
                  <a:srgbClr val="002060"/>
                </a:solidFill>
              </a:endParaRPr>
            </a:p>
          </p:txBody>
        </p:sp>
        <p:sp>
          <p:nvSpPr>
            <p:cNvPr id="14" name="TextBox 13"/>
            <p:cNvSpPr txBox="1"/>
            <p:nvPr/>
          </p:nvSpPr>
          <p:spPr>
            <a:xfrm>
              <a:off x="2185965" y="3793165"/>
              <a:ext cx="360040" cy="523220"/>
            </a:xfrm>
            <a:prstGeom prst="rect">
              <a:avLst/>
            </a:prstGeom>
            <a:noFill/>
          </p:spPr>
          <p:txBody>
            <a:bodyPr wrap="square" rtlCol="0">
              <a:spAutoFit/>
            </a:bodyPr>
            <a:lstStyle/>
            <a:p>
              <a:r>
                <a:rPr lang="ru-RU" sz="2800" dirty="0" smtClean="0">
                  <a:solidFill>
                    <a:srgbClr val="002060"/>
                  </a:solidFill>
                </a:rPr>
                <a:t>2</a:t>
              </a:r>
              <a:endParaRPr lang="ru-RU" sz="2800" dirty="0">
                <a:solidFill>
                  <a:srgbClr val="002060"/>
                </a:solidFill>
              </a:endParaRPr>
            </a:p>
          </p:txBody>
        </p:sp>
      </p:grpSp>
      <p:grpSp>
        <p:nvGrpSpPr>
          <p:cNvPr id="15" name="Группа 14"/>
          <p:cNvGrpSpPr/>
          <p:nvPr/>
        </p:nvGrpSpPr>
        <p:grpSpPr>
          <a:xfrm>
            <a:off x="3779912" y="3789040"/>
            <a:ext cx="360040" cy="2228123"/>
            <a:chOff x="2185965" y="3793165"/>
            <a:chExt cx="360040" cy="2228123"/>
          </a:xfrm>
        </p:grpSpPr>
        <p:sp>
          <p:nvSpPr>
            <p:cNvPr id="16" name="TextBox 15"/>
            <p:cNvSpPr txBox="1"/>
            <p:nvPr/>
          </p:nvSpPr>
          <p:spPr>
            <a:xfrm>
              <a:off x="2185965" y="4361466"/>
              <a:ext cx="360040" cy="523220"/>
            </a:xfrm>
            <a:prstGeom prst="rect">
              <a:avLst/>
            </a:prstGeom>
            <a:noFill/>
          </p:spPr>
          <p:txBody>
            <a:bodyPr wrap="square" rtlCol="0">
              <a:spAutoFit/>
            </a:bodyPr>
            <a:lstStyle/>
            <a:p>
              <a:r>
                <a:rPr lang="ru-RU" sz="2800" dirty="0" smtClean="0">
                  <a:solidFill>
                    <a:srgbClr val="002060"/>
                  </a:solidFill>
                </a:rPr>
                <a:t>2</a:t>
              </a:r>
              <a:endParaRPr lang="ru-RU" sz="2800" dirty="0">
                <a:solidFill>
                  <a:srgbClr val="002060"/>
                </a:solidFill>
              </a:endParaRPr>
            </a:p>
          </p:txBody>
        </p:sp>
        <p:sp>
          <p:nvSpPr>
            <p:cNvPr id="17" name="TextBox 16"/>
            <p:cNvSpPr txBox="1"/>
            <p:nvPr/>
          </p:nvSpPr>
          <p:spPr>
            <a:xfrm>
              <a:off x="2185965" y="5498068"/>
              <a:ext cx="360040" cy="523220"/>
            </a:xfrm>
            <a:prstGeom prst="rect">
              <a:avLst/>
            </a:prstGeom>
            <a:noFill/>
          </p:spPr>
          <p:txBody>
            <a:bodyPr wrap="square" rtlCol="0">
              <a:spAutoFit/>
            </a:bodyPr>
            <a:lstStyle/>
            <a:p>
              <a:r>
                <a:rPr lang="ru-RU" sz="2800" dirty="0" smtClean="0">
                  <a:solidFill>
                    <a:srgbClr val="002060"/>
                  </a:solidFill>
                </a:rPr>
                <a:t>3</a:t>
              </a:r>
              <a:endParaRPr lang="ru-RU" sz="2800" dirty="0">
                <a:solidFill>
                  <a:srgbClr val="002060"/>
                </a:solidFill>
              </a:endParaRPr>
            </a:p>
          </p:txBody>
        </p:sp>
        <p:sp>
          <p:nvSpPr>
            <p:cNvPr id="18" name="TextBox 17"/>
            <p:cNvSpPr txBox="1"/>
            <p:nvPr/>
          </p:nvSpPr>
          <p:spPr>
            <a:xfrm>
              <a:off x="2185965" y="4929767"/>
              <a:ext cx="360040" cy="523220"/>
            </a:xfrm>
            <a:prstGeom prst="rect">
              <a:avLst/>
            </a:prstGeom>
            <a:noFill/>
          </p:spPr>
          <p:txBody>
            <a:bodyPr wrap="square" rtlCol="0">
              <a:spAutoFit/>
            </a:bodyPr>
            <a:lstStyle/>
            <a:p>
              <a:r>
                <a:rPr lang="ru-RU" sz="2800" dirty="0" smtClean="0">
                  <a:solidFill>
                    <a:srgbClr val="002060"/>
                  </a:solidFill>
                </a:rPr>
                <a:t>3</a:t>
              </a:r>
              <a:endParaRPr lang="ru-RU" sz="2800" dirty="0">
                <a:solidFill>
                  <a:srgbClr val="002060"/>
                </a:solidFill>
              </a:endParaRPr>
            </a:p>
          </p:txBody>
        </p:sp>
        <p:sp>
          <p:nvSpPr>
            <p:cNvPr id="19" name="TextBox 18"/>
            <p:cNvSpPr txBox="1"/>
            <p:nvPr/>
          </p:nvSpPr>
          <p:spPr>
            <a:xfrm>
              <a:off x="2185965" y="3793165"/>
              <a:ext cx="360040" cy="523220"/>
            </a:xfrm>
            <a:prstGeom prst="rect">
              <a:avLst/>
            </a:prstGeom>
            <a:noFill/>
          </p:spPr>
          <p:txBody>
            <a:bodyPr wrap="square" rtlCol="0">
              <a:spAutoFit/>
            </a:bodyPr>
            <a:lstStyle/>
            <a:p>
              <a:r>
                <a:rPr lang="ru-RU" sz="2800" dirty="0" smtClean="0">
                  <a:solidFill>
                    <a:srgbClr val="002060"/>
                  </a:solidFill>
                </a:rPr>
                <a:t>2</a:t>
              </a:r>
              <a:endParaRPr lang="ru-RU" sz="2800" dirty="0">
                <a:solidFill>
                  <a:srgbClr val="002060"/>
                </a:solidFill>
              </a:endParaRPr>
            </a:p>
          </p:txBody>
        </p:sp>
      </p:grpSp>
      <p:grpSp>
        <p:nvGrpSpPr>
          <p:cNvPr id="20" name="Группа 19"/>
          <p:cNvGrpSpPr/>
          <p:nvPr/>
        </p:nvGrpSpPr>
        <p:grpSpPr>
          <a:xfrm>
            <a:off x="4443941" y="3793165"/>
            <a:ext cx="632118" cy="2228123"/>
            <a:chOff x="2197360" y="3793165"/>
            <a:chExt cx="451513" cy="2228123"/>
          </a:xfrm>
        </p:grpSpPr>
        <p:sp>
          <p:nvSpPr>
            <p:cNvPr id="21" name="TextBox 20"/>
            <p:cNvSpPr txBox="1"/>
            <p:nvPr/>
          </p:nvSpPr>
          <p:spPr>
            <a:xfrm>
              <a:off x="2288832" y="4361466"/>
              <a:ext cx="360040" cy="523220"/>
            </a:xfrm>
            <a:prstGeom prst="rect">
              <a:avLst/>
            </a:prstGeom>
            <a:noFill/>
          </p:spPr>
          <p:txBody>
            <a:bodyPr wrap="square" rtlCol="0">
              <a:spAutoFit/>
            </a:bodyPr>
            <a:lstStyle/>
            <a:p>
              <a:r>
                <a:rPr lang="ru-RU" sz="2800" dirty="0" smtClean="0">
                  <a:solidFill>
                    <a:srgbClr val="002060"/>
                  </a:solidFill>
                </a:rPr>
                <a:t>2</a:t>
              </a:r>
              <a:endParaRPr lang="ru-RU" sz="2800" dirty="0">
                <a:solidFill>
                  <a:srgbClr val="002060"/>
                </a:solidFill>
              </a:endParaRPr>
            </a:p>
          </p:txBody>
        </p:sp>
        <p:sp>
          <p:nvSpPr>
            <p:cNvPr id="22" name="TextBox 21"/>
            <p:cNvSpPr txBox="1"/>
            <p:nvPr/>
          </p:nvSpPr>
          <p:spPr>
            <a:xfrm>
              <a:off x="2197360" y="5498068"/>
              <a:ext cx="451512" cy="523220"/>
            </a:xfrm>
            <a:prstGeom prst="rect">
              <a:avLst/>
            </a:prstGeom>
            <a:noFill/>
          </p:spPr>
          <p:txBody>
            <a:bodyPr wrap="square" rtlCol="0">
              <a:spAutoFit/>
            </a:bodyPr>
            <a:lstStyle/>
            <a:p>
              <a:r>
                <a:rPr lang="ru-RU" sz="2800" dirty="0" smtClean="0">
                  <a:solidFill>
                    <a:srgbClr val="002060"/>
                  </a:solidFill>
                </a:rPr>
                <a:t>  2</a:t>
              </a:r>
              <a:endParaRPr lang="ru-RU" sz="2800" dirty="0">
                <a:solidFill>
                  <a:srgbClr val="002060"/>
                </a:solidFill>
              </a:endParaRPr>
            </a:p>
          </p:txBody>
        </p:sp>
        <p:sp>
          <p:nvSpPr>
            <p:cNvPr id="23" name="TextBox 22"/>
            <p:cNvSpPr txBox="1"/>
            <p:nvPr/>
          </p:nvSpPr>
          <p:spPr>
            <a:xfrm>
              <a:off x="2197361" y="4929767"/>
              <a:ext cx="451511" cy="523220"/>
            </a:xfrm>
            <a:prstGeom prst="rect">
              <a:avLst/>
            </a:prstGeom>
            <a:noFill/>
          </p:spPr>
          <p:txBody>
            <a:bodyPr wrap="square" rtlCol="0">
              <a:spAutoFit/>
            </a:bodyPr>
            <a:lstStyle/>
            <a:p>
              <a:r>
                <a:rPr lang="ru-RU" sz="2800" dirty="0" smtClean="0">
                  <a:solidFill>
                    <a:srgbClr val="002060"/>
                  </a:solidFill>
                </a:rPr>
                <a:t>  0</a:t>
              </a:r>
              <a:endParaRPr lang="ru-RU" sz="2800" dirty="0">
                <a:solidFill>
                  <a:srgbClr val="002060"/>
                </a:solidFill>
              </a:endParaRPr>
            </a:p>
          </p:txBody>
        </p:sp>
        <p:sp>
          <p:nvSpPr>
            <p:cNvPr id="24" name="TextBox 23"/>
            <p:cNvSpPr txBox="1"/>
            <p:nvPr/>
          </p:nvSpPr>
          <p:spPr>
            <a:xfrm>
              <a:off x="2288833" y="3793165"/>
              <a:ext cx="360040" cy="523220"/>
            </a:xfrm>
            <a:prstGeom prst="rect">
              <a:avLst/>
            </a:prstGeom>
            <a:noFill/>
          </p:spPr>
          <p:txBody>
            <a:bodyPr wrap="square" rtlCol="0">
              <a:spAutoFit/>
            </a:bodyPr>
            <a:lstStyle/>
            <a:p>
              <a:r>
                <a:rPr lang="ru-RU" sz="2800" dirty="0" smtClean="0">
                  <a:solidFill>
                    <a:srgbClr val="002060"/>
                  </a:solidFill>
                </a:rPr>
                <a:t>3</a:t>
              </a:r>
              <a:endParaRPr lang="ru-RU" sz="2800" dirty="0">
                <a:solidFill>
                  <a:srgbClr val="002060"/>
                </a:solidFill>
              </a:endParaRPr>
            </a:p>
          </p:txBody>
        </p:sp>
      </p:grpSp>
      <p:grpSp>
        <p:nvGrpSpPr>
          <p:cNvPr id="25" name="Группа 24"/>
          <p:cNvGrpSpPr/>
          <p:nvPr/>
        </p:nvGrpSpPr>
        <p:grpSpPr>
          <a:xfrm>
            <a:off x="5236026" y="3789040"/>
            <a:ext cx="632118" cy="2228123"/>
            <a:chOff x="2197360" y="3793165"/>
            <a:chExt cx="451513" cy="2228123"/>
          </a:xfrm>
        </p:grpSpPr>
        <p:sp>
          <p:nvSpPr>
            <p:cNvPr id="26" name="TextBox 25"/>
            <p:cNvSpPr txBox="1"/>
            <p:nvPr/>
          </p:nvSpPr>
          <p:spPr>
            <a:xfrm>
              <a:off x="2197361" y="4361466"/>
              <a:ext cx="451512" cy="523220"/>
            </a:xfrm>
            <a:prstGeom prst="rect">
              <a:avLst/>
            </a:prstGeom>
            <a:noFill/>
          </p:spPr>
          <p:txBody>
            <a:bodyPr wrap="square" rtlCol="0">
              <a:spAutoFit/>
            </a:bodyPr>
            <a:lstStyle/>
            <a:p>
              <a:r>
                <a:rPr lang="ru-RU" sz="2800" dirty="0" smtClean="0">
                  <a:solidFill>
                    <a:srgbClr val="002060"/>
                  </a:solidFill>
                </a:rPr>
                <a:t> 3</a:t>
              </a:r>
              <a:endParaRPr lang="ru-RU" sz="2800" dirty="0">
                <a:solidFill>
                  <a:srgbClr val="002060"/>
                </a:solidFill>
              </a:endParaRPr>
            </a:p>
          </p:txBody>
        </p:sp>
        <p:sp>
          <p:nvSpPr>
            <p:cNvPr id="27" name="TextBox 26"/>
            <p:cNvSpPr txBox="1"/>
            <p:nvPr/>
          </p:nvSpPr>
          <p:spPr>
            <a:xfrm>
              <a:off x="2197360" y="5498068"/>
              <a:ext cx="451512" cy="523220"/>
            </a:xfrm>
            <a:prstGeom prst="rect">
              <a:avLst/>
            </a:prstGeom>
            <a:noFill/>
          </p:spPr>
          <p:txBody>
            <a:bodyPr wrap="square" rtlCol="0">
              <a:spAutoFit/>
            </a:bodyPr>
            <a:lstStyle/>
            <a:p>
              <a:r>
                <a:rPr lang="ru-RU" sz="2800" dirty="0" smtClean="0">
                  <a:solidFill>
                    <a:srgbClr val="002060"/>
                  </a:solidFill>
                </a:rPr>
                <a:t> 4</a:t>
              </a:r>
              <a:endParaRPr lang="ru-RU" sz="2800" dirty="0">
                <a:solidFill>
                  <a:srgbClr val="002060"/>
                </a:solidFill>
              </a:endParaRPr>
            </a:p>
          </p:txBody>
        </p:sp>
        <p:sp>
          <p:nvSpPr>
            <p:cNvPr id="28" name="TextBox 27"/>
            <p:cNvSpPr txBox="1"/>
            <p:nvPr/>
          </p:nvSpPr>
          <p:spPr>
            <a:xfrm>
              <a:off x="2197361" y="4929767"/>
              <a:ext cx="451511" cy="523220"/>
            </a:xfrm>
            <a:prstGeom prst="rect">
              <a:avLst/>
            </a:prstGeom>
            <a:noFill/>
          </p:spPr>
          <p:txBody>
            <a:bodyPr wrap="square" rtlCol="0">
              <a:spAutoFit/>
            </a:bodyPr>
            <a:lstStyle/>
            <a:p>
              <a:r>
                <a:rPr lang="ru-RU" sz="2800" dirty="0" smtClean="0">
                  <a:solidFill>
                    <a:srgbClr val="002060"/>
                  </a:solidFill>
                </a:rPr>
                <a:t> 4</a:t>
              </a:r>
              <a:endParaRPr lang="ru-RU" sz="2800" dirty="0">
                <a:solidFill>
                  <a:srgbClr val="002060"/>
                </a:solidFill>
              </a:endParaRPr>
            </a:p>
          </p:txBody>
        </p:sp>
        <p:sp>
          <p:nvSpPr>
            <p:cNvPr id="29" name="TextBox 28"/>
            <p:cNvSpPr txBox="1"/>
            <p:nvPr/>
          </p:nvSpPr>
          <p:spPr>
            <a:xfrm>
              <a:off x="2237399" y="3793165"/>
              <a:ext cx="360040" cy="523220"/>
            </a:xfrm>
            <a:prstGeom prst="rect">
              <a:avLst/>
            </a:prstGeom>
            <a:noFill/>
          </p:spPr>
          <p:txBody>
            <a:bodyPr wrap="square" rtlCol="0">
              <a:spAutoFit/>
            </a:bodyPr>
            <a:lstStyle/>
            <a:p>
              <a:r>
                <a:rPr lang="ru-RU" sz="2800" dirty="0" smtClean="0">
                  <a:solidFill>
                    <a:srgbClr val="002060"/>
                  </a:solidFill>
                </a:rPr>
                <a:t>3</a:t>
              </a:r>
              <a:endParaRPr lang="ru-RU" sz="2800" dirty="0">
                <a:solidFill>
                  <a:srgbClr val="002060"/>
                </a:solidFill>
              </a:endParaRPr>
            </a:p>
          </p:txBody>
        </p:sp>
      </p:grpSp>
      <p:grpSp>
        <p:nvGrpSpPr>
          <p:cNvPr id="30" name="Группа 29"/>
          <p:cNvGrpSpPr/>
          <p:nvPr/>
        </p:nvGrpSpPr>
        <p:grpSpPr>
          <a:xfrm>
            <a:off x="6028114" y="3793165"/>
            <a:ext cx="632118" cy="2228123"/>
            <a:chOff x="2248794" y="3793165"/>
            <a:chExt cx="451513" cy="2228123"/>
          </a:xfrm>
        </p:grpSpPr>
        <p:sp>
          <p:nvSpPr>
            <p:cNvPr id="31" name="TextBox 30"/>
            <p:cNvSpPr txBox="1"/>
            <p:nvPr/>
          </p:nvSpPr>
          <p:spPr>
            <a:xfrm>
              <a:off x="2248795" y="4361466"/>
              <a:ext cx="451512" cy="523220"/>
            </a:xfrm>
            <a:prstGeom prst="rect">
              <a:avLst/>
            </a:prstGeom>
            <a:noFill/>
          </p:spPr>
          <p:txBody>
            <a:bodyPr wrap="square" rtlCol="0">
              <a:spAutoFit/>
            </a:bodyPr>
            <a:lstStyle/>
            <a:p>
              <a:r>
                <a:rPr lang="ru-RU" sz="2800" dirty="0" smtClean="0">
                  <a:solidFill>
                    <a:srgbClr val="002060"/>
                  </a:solidFill>
                </a:rPr>
                <a:t> 3</a:t>
              </a:r>
              <a:endParaRPr lang="ru-RU" sz="2800" dirty="0">
                <a:solidFill>
                  <a:srgbClr val="002060"/>
                </a:solidFill>
              </a:endParaRPr>
            </a:p>
          </p:txBody>
        </p:sp>
        <p:sp>
          <p:nvSpPr>
            <p:cNvPr id="32" name="TextBox 31"/>
            <p:cNvSpPr txBox="1"/>
            <p:nvPr/>
          </p:nvSpPr>
          <p:spPr>
            <a:xfrm>
              <a:off x="2248794" y="5498068"/>
              <a:ext cx="451512" cy="523220"/>
            </a:xfrm>
            <a:prstGeom prst="rect">
              <a:avLst/>
            </a:prstGeom>
            <a:noFill/>
          </p:spPr>
          <p:txBody>
            <a:bodyPr wrap="square" rtlCol="0">
              <a:spAutoFit/>
            </a:bodyPr>
            <a:lstStyle/>
            <a:p>
              <a:r>
                <a:rPr lang="ru-RU" sz="2800" dirty="0" smtClean="0">
                  <a:solidFill>
                    <a:srgbClr val="002060"/>
                  </a:solidFill>
                </a:rPr>
                <a:t> 3</a:t>
              </a:r>
              <a:endParaRPr lang="ru-RU" sz="2800" dirty="0">
                <a:solidFill>
                  <a:srgbClr val="002060"/>
                </a:solidFill>
              </a:endParaRPr>
            </a:p>
          </p:txBody>
        </p:sp>
        <p:sp>
          <p:nvSpPr>
            <p:cNvPr id="33" name="TextBox 32"/>
            <p:cNvSpPr txBox="1"/>
            <p:nvPr/>
          </p:nvSpPr>
          <p:spPr>
            <a:xfrm>
              <a:off x="2248794" y="4929767"/>
              <a:ext cx="451511" cy="523220"/>
            </a:xfrm>
            <a:prstGeom prst="rect">
              <a:avLst/>
            </a:prstGeom>
            <a:noFill/>
          </p:spPr>
          <p:txBody>
            <a:bodyPr wrap="square" rtlCol="0">
              <a:spAutoFit/>
            </a:bodyPr>
            <a:lstStyle/>
            <a:p>
              <a:r>
                <a:rPr lang="ru-RU" sz="2800" dirty="0" smtClean="0">
                  <a:solidFill>
                    <a:srgbClr val="002060"/>
                  </a:solidFill>
                </a:rPr>
                <a:t> 0</a:t>
              </a:r>
              <a:endParaRPr lang="ru-RU" sz="2800" dirty="0">
                <a:solidFill>
                  <a:srgbClr val="002060"/>
                </a:solidFill>
              </a:endParaRPr>
            </a:p>
          </p:txBody>
        </p:sp>
        <p:sp>
          <p:nvSpPr>
            <p:cNvPr id="34" name="TextBox 33"/>
            <p:cNvSpPr txBox="1"/>
            <p:nvPr/>
          </p:nvSpPr>
          <p:spPr>
            <a:xfrm>
              <a:off x="2288833" y="3793165"/>
              <a:ext cx="360040" cy="523220"/>
            </a:xfrm>
            <a:prstGeom prst="rect">
              <a:avLst/>
            </a:prstGeom>
            <a:noFill/>
          </p:spPr>
          <p:txBody>
            <a:bodyPr wrap="square" rtlCol="0">
              <a:spAutoFit/>
            </a:bodyPr>
            <a:lstStyle/>
            <a:p>
              <a:r>
                <a:rPr lang="ru-RU" sz="2800" dirty="0" smtClean="0">
                  <a:solidFill>
                    <a:srgbClr val="002060"/>
                  </a:solidFill>
                </a:rPr>
                <a:t>4</a:t>
              </a:r>
              <a:endParaRPr lang="ru-RU" sz="2800" dirty="0">
                <a:solidFill>
                  <a:srgbClr val="002060"/>
                </a:solidFill>
              </a:endParaRPr>
            </a:p>
          </p:txBody>
        </p:sp>
      </p:grpSp>
      <p:grpSp>
        <p:nvGrpSpPr>
          <p:cNvPr id="35" name="Группа 34"/>
          <p:cNvGrpSpPr/>
          <p:nvPr/>
        </p:nvGrpSpPr>
        <p:grpSpPr>
          <a:xfrm>
            <a:off x="6820202" y="3789040"/>
            <a:ext cx="632118" cy="2228123"/>
            <a:chOff x="2248794" y="3793165"/>
            <a:chExt cx="451513" cy="2228123"/>
          </a:xfrm>
        </p:grpSpPr>
        <p:sp>
          <p:nvSpPr>
            <p:cNvPr id="36" name="TextBox 35"/>
            <p:cNvSpPr txBox="1"/>
            <p:nvPr/>
          </p:nvSpPr>
          <p:spPr>
            <a:xfrm>
              <a:off x="2248795" y="4361466"/>
              <a:ext cx="451512" cy="523220"/>
            </a:xfrm>
            <a:prstGeom prst="rect">
              <a:avLst/>
            </a:prstGeom>
            <a:noFill/>
          </p:spPr>
          <p:txBody>
            <a:bodyPr wrap="square" rtlCol="0">
              <a:spAutoFit/>
            </a:bodyPr>
            <a:lstStyle/>
            <a:p>
              <a:r>
                <a:rPr lang="ru-RU" sz="2800" dirty="0" smtClean="0">
                  <a:solidFill>
                    <a:srgbClr val="002060"/>
                  </a:solidFill>
                </a:rPr>
                <a:t> 4</a:t>
              </a:r>
              <a:endParaRPr lang="ru-RU" sz="2800" dirty="0">
                <a:solidFill>
                  <a:srgbClr val="002060"/>
                </a:solidFill>
              </a:endParaRPr>
            </a:p>
          </p:txBody>
        </p:sp>
        <p:sp>
          <p:nvSpPr>
            <p:cNvPr id="37" name="TextBox 36"/>
            <p:cNvSpPr txBox="1"/>
            <p:nvPr/>
          </p:nvSpPr>
          <p:spPr>
            <a:xfrm>
              <a:off x="2248794" y="5498068"/>
              <a:ext cx="451512" cy="523220"/>
            </a:xfrm>
            <a:prstGeom prst="rect">
              <a:avLst/>
            </a:prstGeom>
            <a:noFill/>
          </p:spPr>
          <p:txBody>
            <a:bodyPr wrap="square" rtlCol="0">
              <a:spAutoFit/>
            </a:bodyPr>
            <a:lstStyle/>
            <a:p>
              <a:r>
                <a:rPr lang="ru-RU" sz="2800" dirty="0" smtClean="0">
                  <a:solidFill>
                    <a:srgbClr val="002060"/>
                  </a:solidFill>
                </a:rPr>
                <a:t> 6</a:t>
              </a:r>
              <a:endParaRPr lang="ru-RU" sz="2800" dirty="0">
                <a:solidFill>
                  <a:srgbClr val="002060"/>
                </a:solidFill>
              </a:endParaRPr>
            </a:p>
          </p:txBody>
        </p:sp>
        <p:sp>
          <p:nvSpPr>
            <p:cNvPr id="38" name="TextBox 37"/>
            <p:cNvSpPr txBox="1"/>
            <p:nvPr/>
          </p:nvSpPr>
          <p:spPr>
            <a:xfrm>
              <a:off x="2248794" y="4929767"/>
              <a:ext cx="451511" cy="523220"/>
            </a:xfrm>
            <a:prstGeom prst="rect">
              <a:avLst/>
            </a:prstGeom>
            <a:noFill/>
          </p:spPr>
          <p:txBody>
            <a:bodyPr wrap="square" rtlCol="0">
              <a:spAutoFit/>
            </a:bodyPr>
            <a:lstStyle/>
            <a:p>
              <a:r>
                <a:rPr lang="ru-RU" sz="2800" dirty="0" smtClean="0">
                  <a:solidFill>
                    <a:srgbClr val="002060"/>
                  </a:solidFill>
                </a:rPr>
                <a:t> 6</a:t>
              </a:r>
              <a:endParaRPr lang="ru-RU" sz="2800" dirty="0">
                <a:solidFill>
                  <a:srgbClr val="002060"/>
                </a:solidFill>
              </a:endParaRPr>
            </a:p>
          </p:txBody>
        </p:sp>
        <p:sp>
          <p:nvSpPr>
            <p:cNvPr id="39" name="TextBox 38"/>
            <p:cNvSpPr txBox="1"/>
            <p:nvPr/>
          </p:nvSpPr>
          <p:spPr>
            <a:xfrm>
              <a:off x="2288833" y="3793165"/>
              <a:ext cx="360040" cy="523220"/>
            </a:xfrm>
            <a:prstGeom prst="rect">
              <a:avLst/>
            </a:prstGeom>
            <a:noFill/>
          </p:spPr>
          <p:txBody>
            <a:bodyPr wrap="square" rtlCol="0">
              <a:spAutoFit/>
            </a:bodyPr>
            <a:lstStyle/>
            <a:p>
              <a:r>
                <a:rPr lang="ru-RU" sz="2800" dirty="0" smtClean="0">
                  <a:solidFill>
                    <a:srgbClr val="002060"/>
                  </a:solidFill>
                </a:rPr>
                <a:t>4</a:t>
              </a:r>
              <a:endParaRPr lang="ru-RU" sz="2800" dirty="0">
                <a:solidFill>
                  <a:srgbClr val="002060"/>
                </a:solidFill>
              </a:endParaRPr>
            </a:p>
          </p:txBody>
        </p:sp>
      </p:grpSp>
      <p:grpSp>
        <p:nvGrpSpPr>
          <p:cNvPr id="40" name="Группа 39"/>
          <p:cNvGrpSpPr/>
          <p:nvPr/>
        </p:nvGrpSpPr>
        <p:grpSpPr>
          <a:xfrm>
            <a:off x="7612290" y="3789040"/>
            <a:ext cx="632118" cy="2228123"/>
            <a:chOff x="2300228" y="3793165"/>
            <a:chExt cx="451513" cy="2228123"/>
          </a:xfrm>
        </p:grpSpPr>
        <p:sp>
          <p:nvSpPr>
            <p:cNvPr id="41" name="TextBox 40"/>
            <p:cNvSpPr txBox="1"/>
            <p:nvPr/>
          </p:nvSpPr>
          <p:spPr>
            <a:xfrm>
              <a:off x="2300229" y="4361466"/>
              <a:ext cx="451512" cy="523220"/>
            </a:xfrm>
            <a:prstGeom prst="rect">
              <a:avLst/>
            </a:prstGeom>
            <a:noFill/>
          </p:spPr>
          <p:txBody>
            <a:bodyPr wrap="square" rtlCol="0">
              <a:spAutoFit/>
            </a:bodyPr>
            <a:lstStyle/>
            <a:p>
              <a:r>
                <a:rPr lang="ru-RU" sz="2800" dirty="0" smtClean="0">
                  <a:solidFill>
                    <a:srgbClr val="002060"/>
                  </a:solidFill>
                </a:rPr>
                <a:t> 4</a:t>
              </a:r>
              <a:endParaRPr lang="ru-RU" sz="2800" dirty="0">
                <a:solidFill>
                  <a:srgbClr val="002060"/>
                </a:solidFill>
              </a:endParaRPr>
            </a:p>
          </p:txBody>
        </p:sp>
        <p:sp>
          <p:nvSpPr>
            <p:cNvPr id="42" name="TextBox 41"/>
            <p:cNvSpPr txBox="1"/>
            <p:nvPr/>
          </p:nvSpPr>
          <p:spPr>
            <a:xfrm>
              <a:off x="2300228" y="5498068"/>
              <a:ext cx="451512" cy="523220"/>
            </a:xfrm>
            <a:prstGeom prst="rect">
              <a:avLst/>
            </a:prstGeom>
            <a:noFill/>
          </p:spPr>
          <p:txBody>
            <a:bodyPr wrap="square" rtlCol="0">
              <a:spAutoFit/>
            </a:bodyPr>
            <a:lstStyle/>
            <a:p>
              <a:r>
                <a:rPr lang="ru-RU" sz="2800" dirty="0" smtClean="0">
                  <a:solidFill>
                    <a:srgbClr val="002060"/>
                  </a:solidFill>
                </a:rPr>
                <a:t> 4</a:t>
              </a:r>
              <a:endParaRPr lang="ru-RU" sz="2800" dirty="0">
                <a:solidFill>
                  <a:srgbClr val="002060"/>
                </a:solidFill>
              </a:endParaRPr>
            </a:p>
          </p:txBody>
        </p:sp>
        <p:sp>
          <p:nvSpPr>
            <p:cNvPr id="43" name="TextBox 42"/>
            <p:cNvSpPr txBox="1"/>
            <p:nvPr/>
          </p:nvSpPr>
          <p:spPr>
            <a:xfrm>
              <a:off x="2300228" y="4929767"/>
              <a:ext cx="451511" cy="523220"/>
            </a:xfrm>
            <a:prstGeom prst="rect">
              <a:avLst/>
            </a:prstGeom>
            <a:noFill/>
          </p:spPr>
          <p:txBody>
            <a:bodyPr wrap="square" rtlCol="0">
              <a:spAutoFit/>
            </a:bodyPr>
            <a:lstStyle/>
            <a:p>
              <a:r>
                <a:rPr lang="ru-RU" sz="2800" dirty="0" smtClean="0">
                  <a:solidFill>
                    <a:srgbClr val="002060"/>
                  </a:solidFill>
                </a:rPr>
                <a:t> 0</a:t>
              </a:r>
              <a:endParaRPr lang="ru-RU" sz="2800" dirty="0">
                <a:solidFill>
                  <a:srgbClr val="002060"/>
                </a:solidFill>
              </a:endParaRPr>
            </a:p>
          </p:txBody>
        </p:sp>
        <p:sp>
          <p:nvSpPr>
            <p:cNvPr id="44" name="TextBox 43"/>
            <p:cNvSpPr txBox="1"/>
            <p:nvPr/>
          </p:nvSpPr>
          <p:spPr>
            <a:xfrm>
              <a:off x="2340267" y="3793165"/>
              <a:ext cx="360040" cy="523220"/>
            </a:xfrm>
            <a:prstGeom prst="rect">
              <a:avLst/>
            </a:prstGeom>
            <a:noFill/>
          </p:spPr>
          <p:txBody>
            <a:bodyPr wrap="square" rtlCol="0">
              <a:spAutoFit/>
            </a:bodyPr>
            <a:lstStyle/>
            <a:p>
              <a:r>
                <a:rPr lang="ru-RU" sz="2800" dirty="0" smtClean="0">
                  <a:solidFill>
                    <a:srgbClr val="002060"/>
                  </a:solidFill>
                </a:rPr>
                <a:t>6</a:t>
              </a:r>
              <a:endParaRPr lang="ru-RU" sz="2800" dirty="0">
                <a:solidFill>
                  <a:srgbClr val="002060"/>
                </a:solidFill>
              </a:endParaRPr>
            </a:p>
          </p:txBody>
        </p:sp>
      </p:grpSp>
      <p:cxnSp>
        <p:nvCxnSpPr>
          <p:cNvPr id="45" name="Прямая соединительная линия 44"/>
          <p:cNvCxnSpPr/>
          <p:nvPr/>
        </p:nvCxnSpPr>
        <p:spPr>
          <a:xfrm flipV="1">
            <a:off x="7308304" y="5831686"/>
            <a:ext cx="1080120" cy="477634"/>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pic>
        <p:nvPicPr>
          <p:cNvPr id="2051" name="Picture 3"/>
          <p:cNvPicPr>
            <a:picLocks noChangeAspect="1" noChangeArrowheads="1"/>
          </p:cNvPicPr>
          <p:nvPr/>
        </p:nvPicPr>
        <p:blipFill>
          <a:blip r:embed="rId2"/>
          <a:srcRect/>
          <a:stretch>
            <a:fillRect/>
          </a:stretch>
        </p:blipFill>
        <p:spPr bwMode="auto">
          <a:xfrm>
            <a:off x="428596" y="500042"/>
            <a:ext cx="2743200" cy="2028825"/>
          </a:xfrm>
          <a:prstGeom prst="rect">
            <a:avLst/>
          </a:prstGeom>
          <a:noFill/>
          <a:ln w="9525">
            <a:noFill/>
            <a:miter lim="800000"/>
            <a:headEnd/>
            <a:tailEnd/>
          </a:ln>
          <a:effectLst/>
        </p:spPr>
      </p:pic>
      <p:sp>
        <p:nvSpPr>
          <p:cNvPr id="48" name="TextBox 47"/>
          <p:cNvSpPr txBox="1"/>
          <p:nvPr/>
        </p:nvSpPr>
        <p:spPr>
          <a:xfrm>
            <a:off x="7500958" y="6143644"/>
            <a:ext cx="717230" cy="523220"/>
          </a:xfrm>
          <a:prstGeom prst="rect">
            <a:avLst/>
          </a:prstGeom>
          <a:noFill/>
        </p:spPr>
        <p:txBody>
          <a:bodyPr wrap="square" rtlCol="0">
            <a:spAutoFit/>
          </a:bodyPr>
          <a:lstStyle/>
          <a:p>
            <a:r>
              <a:rPr lang="ru-RU" sz="2800" dirty="0" smtClean="0">
                <a:solidFill>
                  <a:srgbClr val="002060"/>
                </a:solidFill>
              </a:rPr>
              <a:t>14</a:t>
            </a:r>
            <a:endParaRPr lang="ru-RU" sz="28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fade">
                                      <p:cBhvr>
                                        <p:cTn id="27" dur="500"/>
                                        <p:tgtEl>
                                          <p:spTgt spid="2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fade">
                                      <p:cBhvr>
                                        <p:cTn id="32" dur="500"/>
                                        <p:tgtEl>
                                          <p:spTgt spid="3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5"/>
                                        </p:tgtEl>
                                        <p:attrNameLst>
                                          <p:attrName>style.visibility</p:attrName>
                                        </p:attrNameLst>
                                      </p:cBhvr>
                                      <p:to>
                                        <p:strVal val="visible"/>
                                      </p:to>
                                    </p:set>
                                    <p:animEffect transition="in" filter="fade">
                                      <p:cBhvr>
                                        <p:cTn id="37" dur="500"/>
                                        <p:tgtEl>
                                          <p:spTgt spid="3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0"/>
                                        </p:tgtEl>
                                        <p:attrNameLst>
                                          <p:attrName>style.visibility</p:attrName>
                                        </p:attrNameLst>
                                      </p:cBhvr>
                                      <p:to>
                                        <p:strVal val="visible"/>
                                      </p:to>
                                    </p:set>
                                    <p:animEffect transition="in" filter="fade">
                                      <p:cBhvr>
                                        <p:cTn id="42" dur="500"/>
                                        <p:tgtEl>
                                          <p:spTgt spid="4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5"/>
                                        </p:tgtEl>
                                        <p:attrNameLst>
                                          <p:attrName>style.visibility</p:attrName>
                                        </p:attrNameLst>
                                      </p:cBhvr>
                                      <p:to>
                                        <p:strVal val="visible"/>
                                      </p:to>
                                    </p:set>
                                    <p:animEffect transition="in" filter="fade">
                                      <p:cBhvr>
                                        <p:cTn id="47" dur="500"/>
                                        <p:tgtEl>
                                          <p:spTgt spid="45"/>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8"/>
                                        </p:tgtEl>
                                        <p:attrNameLst>
                                          <p:attrName>style.visibility</p:attrName>
                                        </p:attrNameLst>
                                      </p:cBhvr>
                                      <p:to>
                                        <p:strVal val="visible"/>
                                      </p:to>
                                    </p:set>
                                    <p:animEffect transition="in" filter="fade">
                                      <p:cBhvr>
                                        <p:cTn id="52"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Задания для тренировки</a:t>
            </a:r>
            <a:endParaRPr lang="ru-RU" dirty="0"/>
          </a:p>
        </p:txBody>
      </p:sp>
      <p:sp>
        <p:nvSpPr>
          <p:cNvPr id="266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26628" name="Rectangle 4"/>
          <p:cNvSpPr>
            <a:spLocks noChangeArrowheads="1"/>
          </p:cNvSpPr>
          <p:nvPr/>
        </p:nvSpPr>
        <p:spPr bwMode="auto">
          <a:xfrm>
            <a:off x="285720" y="1428736"/>
            <a:ext cx="1571636"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Задание </a:t>
            </a:r>
            <a:r>
              <a:rPr kumimoji="0" lang="en-US"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4</a:t>
            </a:r>
            <a:r>
              <a:rPr kumimoji="0" lang="ru-RU"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t>
            </a:r>
            <a:endParaRPr kumimoji="0" lang="ru-RU"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Arial" pitchFamily="34" charset="0"/>
            </a:endParaRPr>
          </a:p>
        </p:txBody>
      </p:sp>
      <p:pic>
        <p:nvPicPr>
          <p:cNvPr id="26627" name="Picture 3"/>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14282" y="1928802"/>
            <a:ext cx="3072371" cy="1857388"/>
          </a:xfrm>
          <a:prstGeom prst="rect">
            <a:avLst/>
          </a:prstGeom>
          <a:noFill/>
        </p:spPr>
      </p:pic>
      <p:sp>
        <p:nvSpPr>
          <p:cNvPr id="26629" name="Rectangle 5"/>
          <p:cNvSpPr>
            <a:spLocks noChangeArrowheads="1"/>
          </p:cNvSpPr>
          <p:nvPr/>
        </p:nvSpPr>
        <p:spPr bwMode="auto">
          <a:xfrm>
            <a:off x="0" y="1724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
        <p:nvSpPr>
          <p:cNvPr id="26633" name="Rectangle 9"/>
          <p:cNvSpPr>
            <a:spLocks noChangeArrowheads="1"/>
          </p:cNvSpPr>
          <p:nvPr/>
        </p:nvSpPr>
        <p:spPr bwMode="auto">
          <a:xfrm>
            <a:off x="4429124" y="1428736"/>
            <a:ext cx="178595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Задание </a:t>
            </a:r>
            <a:r>
              <a:rPr kumimoji="0" lang="en-US"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5</a:t>
            </a:r>
            <a:r>
              <a:rPr kumimoji="0" lang="ru-RU"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t>
            </a:r>
            <a:endParaRPr kumimoji="0" lang="ru-RU" b="0" i="0" u="none" strike="noStrike" cap="none" normalizeH="0" baseline="0" dirty="0" smtClean="0">
              <a:ln>
                <a:noFill/>
              </a:ln>
              <a:solidFill>
                <a:schemeClr val="tx1"/>
              </a:solidFill>
              <a:effectLst/>
              <a:latin typeface="Arial" pitchFamily="34" charset="0"/>
            </a:endParaRPr>
          </a:p>
        </p:txBody>
      </p:sp>
      <p:pic>
        <p:nvPicPr>
          <p:cNvPr id="26632" name="Picture 8"/>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286248" y="1928802"/>
            <a:ext cx="3072371" cy="1857388"/>
          </a:xfrm>
          <a:prstGeom prst="rect">
            <a:avLst/>
          </a:prstGeom>
          <a:noFill/>
        </p:spPr>
      </p:pic>
      <p:sp>
        <p:nvSpPr>
          <p:cNvPr id="26635" name="Rectangle 11"/>
          <p:cNvSpPr>
            <a:spLocks noChangeArrowheads="1"/>
          </p:cNvSpPr>
          <p:nvPr/>
        </p:nvSpPr>
        <p:spPr bwMode="auto">
          <a:xfrm>
            <a:off x="428596" y="4286256"/>
            <a:ext cx="1643074"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Задание </a:t>
            </a:r>
            <a:r>
              <a:rPr kumimoji="0" lang="en-US"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6</a:t>
            </a:r>
            <a:r>
              <a:rPr kumimoji="0" lang="ru-RU"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t>
            </a:r>
            <a:endParaRPr kumimoji="0" lang="ru-RU" b="0" i="0" u="none" strike="noStrike" cap="none" normalizeH="0" baseline="0" dirty="0" smtClean="0">
              <a:ln>
                <a:noFill/>
              </a:ln>
              <a:solidFill>
                <a:schemeClr val="tx1"/>
              </a:solidFill>
              <a:effectLst/>
              <a:latin typeface="Arial" pitchFamily="34" charset="0"/>
            </a:endParaRPr>
          </a:p>
        </p:txBody>
      </p:sp>
      <p:pic>
        <p:nvPicPr>
          <p:cNvPr id="26634" name="Picture 10"/>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142976" y="4643446"/>
            <a:ext cx="3714776" cy="185738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7620000" cy="6043634"/>
          </a:xfrm>
        </p:spPr>
        <p:txBody>
          <a:bodyPr>
            <a:normAutofit fontScale="92500" lnSpcReduction="20000"/>
          </a:bodyPr>
          <a:lstStyle/>
          <a:p>
            <a:pPr>
              <a:buNone/>
            </a:pPr>
            <a:r>
              <a:rPr lang="ru-RU" dirty="0" smtClean="0"/>
              <a:t>«Задание 23 высокого уровня сложности, предполагающее краткий ответ в виде натурального числа, является едва ли не самым сложным заданием КИМ ЕГЭ по информатике и ИКТ. С ним, как правило, справляются не более 5% экзаменуемых. Задание проверяет умение преобразовывать выражения, содержащие логические переменные, умение описать на естественном языке множество значений логических переменных, при которых заданный набор логических выражений истинен. Для того, чтобы выполнить задание, ученик должен уметь: </a:t>
            </a:r>
          </a:p>
          <a:p>
            <a:pPr>
              <a:buNone/>
            </a:pPr>
            <a:r>
              <a:rPr lang="ru-RU" dirty="0" smtClean="0"/>
              <a:t>- преобразовывать логические выражения (включая выполнение замены переменных); </a:t>
            </a:r>
          </a:p>
          <a:p>
            <a:pPr>
              <a:buNone/>
            </a:pPr>
            <a:r>
              <a:rPr lang="ru-RU" dirty="0" smtClean="0"/>
              <a:t> - переводить формальное описание, в виде системы логических условий, на нормальный, "человеческий" язык; </a:t>
            </a:r>
          </a:p>
          <a:p>
            <a:pPr>
              <a:buNone/>
            </a:pPr>
            <a:r>
              <a:rPr lang="ru-RU" dirty="0" smtClean="0"/>
              <a:t>- подсчитать число двоичных наборов, удовлетворяющих заданным условиям. После того, как выяснено, что за наборы удовлетворяют системе, подсчет их числа относительно прост. Наиболее трудным для усвоения, видимо, является второе из перечисленных требований – оно не формализуется, от ученика, как правило, требуется догадка.»</a:t>
            </a:r>
          </a:p>
          <a:p>
            <a:pPr>
              <a:buNone/>
            </a:pPr>
            <a:r>
              <a:rPr lang="ru-RU" dirty="0" smtClean="0"/>
              <a:t>(В.Р. </a:t>
            </a:r>
            <a:r>
              <a:rPr lang="ru-RU" dirty="0" err="1" smtClean="0"/>
              <a:t>Лещинер</a:t>
            </a:r>
            <a:r>
              <a:rPr lang="ru-RU" dirty="0" smtClean="0"/>
              <a:t>, М.А. </a:t>
            </a:r>
            <a:r>
              <a:rPr lang="ru-RU" dirty="0" err="1" smtClean="0"/>
              <a:t>Ройтберг</a:t>
            </a:r>
            <a:r>
              <a:rPr lang="ru-RU" dirty="0" smtClean="0"/>
              <a:t> МЕТОДИЧЕСКИЕ РЕКОМЕНДАЦИИ для учителей, подготовленные на основе анализа типичных ошибок участников ЕГЭ 2015 года по ИНФОРМАТИКЕ и ИКТ)</a:t>
            </a:r>
          </a:p>
          <a:p>
            <a:endParaRPr lang="ru-RU" dirty="0" smtClean="0"/>
          </a:p>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71472" y="2071678"/>
            <a:ext cx="7543800" cy="2593975"/>
          </a:xfrm>
        </p:spPr>
        <p:txBody>
          <a:bodyPr>
            <a:normAutofit fontScale="90000"/>
          </a:bodyPr>
          <a:lstStyle/>
          <a:p>
            <a:r>
              <a:rPr lang="ru-RU" dirty="0" smtClean="0"/>
              <a:t>Системы логических уравнений</a:t>
            </a:r>
            <a:endParaRPr lang="ru-RU" dirty="0"/>
          </a:p>
        </p:txBody>
      </p:sp>
      <p:sp>
        <p:nvSpPr>
          <p:cNvPr id="3" name="Подзаголовок 2"/>
          <p:cNvSpPr>
            <a:spLocks noGrp="1"/>
          </p:cNvSpPr>
          <p:nvPr>
            <p:ph type="subTitle" idx="1"/>
          </p:nvPr>
        </p:nvSpPr>
        <p:spPr>
          <a:xfrm>
            <a:off x="714348" y="4714884"/>
            <a:ext cx="6461760" cy="1066800"/>
          </a:xfrm>
        </p:spPr>
        <p:txBody>
          <a:bodyPr>
            <a:normAutofit fontScale="55000" lnSpcReduction="20000"/>
          </a:bodyPr>
          <a:lstStyle/>
          <a:p>
            <a:r>
              <a:rPr lang="ru-RU" dirty="0" smtClean="0"/>
              <a:t>Метод отображения</a:t>
            </a:r>
          </a:p>
          <a:p>
            <a:endParaRPr lang="ru-RU" dirty="0" smtClean="0"/>
          </a:p>
          <a:p>
            <a:r>
              <a:rPr lang="en-US" dirty="0" smtClean="0">
                <a:hlinkClick r:id="rId2"/>
              </a:rPr>
              <a:t>http://kpolyakov.spb.ru/index.htm</a:t>
            </a:r>
            <a:endParaRPr lang="ru-RU" dirty="0" smtClean="0"/>
          </a:p>
          <a:p>
            <a:endParaRPr lang="ru-RU" dirty="0" smtClean="0"/>
          </a:p>
          <a:p>
            <a:endParaRPr lang="ru-RU" dirty="0" smtClean="0"/>
          </a:p>
          <a:p>
            <a:r>
              <a:rPr lang="ru-RU" dirty="0" smtClean="0">
                <a:hlinkClick r:id="rId3" action="ppaction://hlinkfile"/>
              </a:rPr>
              <a:t>заготовки</a:t>
            </a:r>
            <a:endParaRPr lang="ru-RU" dirty="0"/>
          </a:p>
        </p:txBody>
      </p:sp>
      <p:sp>
        <p:nvSpPr>
          <p:cNvPr id="4" name="TextBox 3"/>
          <p:cNvSpPr txBox="1"/>
          <p:nvPr/>
        </p:nvSpPr>
        <p:spPr>
          <a:xfrm>
            <a:off x="6143636" y="2285992"/>
            <a:ext cx="1944216" cy="646331"/>
          </a:xfrm>
          <a:prstGeom prst="rect">
            <a:avLst/>
          </a:prstGeom>
          <a:noFill/>
        </p:spPr>
        <p:txBody>
          <a:bodyPr wrap="square" rtlCol="0">
            <a:spAutoFit/>
          </a:bodyPr>
          <a:lstStyle/>
          <a:p>
            <a:r>
              <a:rPr lang="ru-RU" dirty="0" smtClean="0">
                <a:solidFill>
                  <a:schemeClr val="tx1">
                    <a:lumMod val="75000"/>
                    <a:lumOff val="25000"/>
                  </a:schemeClr>
                </a:solidFill>
                <a:latin typeface="+mj-lt"/>
              </a:rPr>
              <a:t>Мирончик Ел. А.</a:t>
            </a:r>
          </a:p>
          <a:p>
            <a:r>
              <a:rPr lang="ru-RU" dirty="0" smtClean="0">
                <a:solidFill>
                  <a:schemeClr val="tx1">
                    <a:lumMod val="75000"/>
                    <a:lumOff val="25000"/>
                  </a:schemeClr>
                </a:solidFill>
                <a:latin typeface="+mj-lt"/>
              </a:rPr>
              <a:t>Мирончик </a:t>
            </a:r>
            <a:r>
              <a:rPr lang="ru-RU" dirty="0" err="1" smtClean="0">
                <a:solidFill>
                  <a:schemeClr val="tx1">
                    <a:lumMod val="75000"/>
                    <a:lumOff val="25000"/>
                  </a:schemeClr>
                </a:solidFill>
                <a:latin typeface="+mj-lt"/>
              </a:rPr>
              <a:t>Ек</a:t>
            </a:r>
            <a:r>
              <a:rPr lang="ru-RU" dirty="0" smtClean="0">
                <a:solidFill>
                  <a:schemeClr val="tx1">
                    <a:lumMod val="75000"/>
                    <a:lumOff val="25000"/>
                  </a:schemeClr>
                </a:solidFill>
                <a:latin typeface="+mj-lt"/>
              </a:rPr>
              <a:t>. А.</a:t>
            </a:r>
            <a:endParaRPr lang="ru-RU" dirty="0">
              <a:solidFill>
                <a:schemeClr val="tx1">
                  <a:lumMod val="75000"/>
                  <a:lumOff val="25000"/>
                </a:schemeClr>
              </a:solidFill>
              <a:latin typeface="+mj-lt"/>
            </a:endParaRPr>
          </a:p>
        </p:txBody>
      </p:sp>
      <p:sp>
        <p:nvSpPr>
          <p:cNvPr id="5" name="TextBox 4"/>
          <p:cNvSpPr txBox="1"/>
          <p:nvPr/>
        </p:nvSpPr>
        <p:spPr>
          <a:xfrm>
            <a:off x="5940152" y="6308214"/>
            <a:ext cx="2448272" cy="369332"/>
          </a:xfrm>
          <a:prstGeom prst="rect">
            <a:avLst/>
          </a:prstGeom>
          <a:noFill/>
        </p:spPr>
        <p:txBody>
          <a:bodyPr wrap="square" rtlCol="0">
            <a:spAutoFit/>
          </a:bodyPr>
          <a:lstStyle/>
          <a:p>
            <a:r>
              <a:rPr lang="ru-RU" dirty="0" smtClean="0">
                <a:solidFill>
                  <a:schemeClr val="tx1">
                    <a:lumMod val="75000"/>
                    <a:lumOff val="25000"/>
                  </a:schemeClr>
                </a:solidFill>
                <a:latin typeface="+mj-lt"/>
              </a:rPr>
              <a:t>г. Новокузнецк, 2012</a:t>
            </a:r>
            <a:endParaRPr lang="ru-RU" dirty="0">
              <a:solidFill>
                <a:schemeClr val="tx1">
                  <a:lumMod val="75000"/>
                  <a:lumOff val="25000"/>
                </a:schemeClr>
              </a:solidFill>
              <a:latin typeface="+mj-lt"/>
            </a:endParaRPr>
          </a:p>
        </p:txBody>
      </p:sp>
      <p:sp>
        <p:nvSpPr>
          <p:cNvPr id="6" name="TextBox 5"/>
          <p:cNvSpPr txBox="1"/>
          <p:nvPr/>
        </p:nvSpPr>
        <p:spPr>
          <a:xfrm>
            <a:off x="2786050" y="214290"/>
            <a:ext cx="5429288" cy="1323439"/>
          </a:xfrm>
          <a:prstGeom prst="rect">
            <a:avLst/>
          </a:prstGeom>
          <a:noFill/>
        </p:spPr>
        <p:txBody>
          <a:bodyPr wrap="square" rtlCol="0">
            <a:spAutoFit/>
          </a:bodyPr>
          <a:lstStyle/>
          <a:p>
            <a:r>
              <a:rPr lang="ru-RU" sz="2000" i="1" dirty="0" smtClean="0">
                <a:latin typeface="Times New Roman" pitchFamily="18" charset="0"/>
                <a:cs typeface="Times New Roman" pitchFamily="18" charset="0"/>
              </a:rPr>
              <a:t>Куда-нибудь ты обязательно дойдешь, конечно, если не остановишься на полпути. </a:t>
            </a:r>
          </a:p>
          <a:p>
            <a:pPr algn="r"/>
            <a:r>
              <a:rPr lang="ru-RU" sz="2000" i="1" dirty="0" err="1" smtClean="0">
                <a:latin typeface="Times New Roman" pitchFamily="18" charset="0"/>
                <a:cs typeface="Times New Roman" pitchFamily="18" charset="0"/>
              </a:rPr>
              <a:t>Чеширский</a:t>
            </a:r>
            <a:r>
              <a:rPr lang="ru-RU" sz="2000" i="1" dirty="0" smtClean="0">
                <a:latin typeface="Times New Roman" pitchFamily="18" charset="0"/>
                <a:cs typeface="Times New Roman" pitchFamily="18" charset="0"/>
              </a:rPr>
              <a:t> кот </a:t>
            </a:r>
          </a:p>
          <a:p>
            <a:pPr algn="r"/>
            <a:r>
              <a:rPr lang="ru-RU" sz="2000" i="1" dirty="0" smtClean="0">
                <a:latin typeface="Times New Roman" pitchFamily="18" charset="0"/>
                <a:cs typeface="Times New Roman" pitchFamily="18" charset="0"/>
              </a:rPr>
              <a:t>Л.Кэрролл «Алиса в стране чудес»</a:t>
            </a:r>
            <a:endParaRPr lang="ru-RU" sz="2000" i="1" dirty="0">
              <a:latin typeface="Times New Roman" pitchFamily="18" charset="0"/>
              <a:cs typeface="Times New Roman" pitchFamily="18" charset="0"/>
            </a:endParaRPr>
          </a:p>
        </p:txBody>
      </p:sp>
    </p:spTree>
    <p:extLst>
      <p:ext uri="{BB962C8B-B14F-4D97-AF65-F5344CB8AC3E}">
        <p14:creationId xmlns:p14="http://schemas.microsoft.com/office/powerpoint/2010/main" xmlns="" val="42175980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14282" y="1500173"/>
            <a:ext cx="4357718" cy="1803193"/>
          </a:xfrm>
          <a:prstGeom prst="rect">
            <a:avLst/>
          </a:prstGeom>
          <a:noFill/>
        </p:spPr>
      </p:pic>
      <p:sp>
        <p:nvSpPr>
          <p:cNvPr id="2" name="Заголовок 1"/>
          <p:cNvSpPr>
            <a:spLocks noGrp="1"/>
          </p:cNvSpPr>
          <p:nvPr>
            <p:ph type="title"/>
          </p:nvPr>
        </p:nvSpPr>
        <p:spPr/>
        <p:txBody>
          <a:bodyPr/>
          <a:lstStyle/>
          <a:p>
            <a:r>
              <a:rPr lang="ru-RU" dirty="0"/>
              <a:t>Метод отображения</a:t>
            </a:r>
          </a:p>
        </p:txBody>
      </p:sp>
      <p:graphicFrame>
        <p:nvGraphicFramePr>
          <p:cNvPr id="6" name="Объект 5"/>
          <p:cNvGraphicFramePr>
            <a:graphicFrameLocks noGrp="1"/>
          </p:cNvGraphicFramePr>
          <p:nvPr>
            <p:ph sz="half" idx="2"/>
            <p:extLst>
              <p:ext uri="{D42A27DB-BD31-4B8C-83A1-F6EECF244321}">
                <p14:modId xmlns:p14="http://schemas.microsoft.com/office/powerpoint/2010/main" xmlns="" val="2844244921"/>
              </p:ext>
            </p:extLst>
          </p:nvPr>
        </p:nvGraphicFramePr>
        <p:xfrm>
          <a:off x="4857752" y="1643050"/>
          <a:ext cx="3223593" cy="4968551"/>
        </p:xfrm>
        <a:graphic>
          <a:graphicData uri="http://schemas.openxmlformats.org/drawingml/2006/table">
            <a:tbl>
              <a:tblPr firstRow="1">
                <a:tableStyleId>{5C22544A-7EE6-4342-B048-85BDC9FD1C3A}</a:tableStyleId>
              </a:tblPr>
              <a:tblGrid>
                <a:gridCol w="1074531"/>
                <a:gridCol w="1074531"/>
                <a:gridCol w="1074531"/>
              </a:tblGrid>
              <a:tr h="559163">
                <a:tc>
                  <a:txBody>
                    <a:bodyPr/>
                    <a:lstStyle/>
                    <a:p>
                      <a:pPr indent="20955" algn="ctr">
                        <a:spcBef>
                          <a:spcPts val="600"/>
                        </a:spcBef>
                        <a:spcAft>
                          <a:spcPts val="600"/>
                        </a:spcAft>
                      </a:pPr>
                      <a:r>
                        <a:rPr lang="en-US" sz="2800" b="0" dirty="0">
                          <a:effectLst/>
                        </a:rPr>
                        <a:t>x</a:t>
                      </a:r>
                      <a:r>
                        <a:rPr lang="ru-RU" sz="2800" b="0" baseline="-25000" dirty="0">
                          <a:effectLst/>
                        </a:rPr>
                        <a:t>1</a:t>
                      </a:r>
                      <a:endParaRPr lang="ru-RU" sz="3200" b="0" dirty="0">
                        <a:effectLst/>
                        <a:latin typeface="Times New Roman"/>
                        <a:ea typeface="Times New Roman"/>
                        <a:cs typeface="Times New Roman"/>
                      </a:endParaRP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indent="20955" algn="ctr">
                        <a:spcBef>
                          <a:spcPts val="600"/>
                        </a:spcBef>
                        <a:spcAft>
                          <a:spcPts val="600"/>
                        </a:spcAft>
                      </a:pPr>
                      <a:r>
                        <a:rPr lang="en-US" sz="2800" b="0" dirty="0">
                          <a:effectLst/>
                        </a:rPr>
                        <a:t>x</a:t>
                      </a:r>
                      <a:r>
                        <a:rPr lang="ru-RU" sz="2800" b="0" baseline="-25000" dirty="0">
                          <a:effectLst/>
                        </a:rPr>
                        <a:t>2</a:t>
                      </a:r>
                      <a:endParaRPr lang="ru-RU" sz="3200" b="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indent="20955" algn="ctr">
                        <a:spcBef>
                          <a:spcPts val="600"/>
                        </a:spcBef>
                        <a:spcAft>
                          <a:spcPts val="600"/>
                        </a:spcAft>
                      </a:pPr>
                      <a:r>
                        <a:rPr lang="en-US" sz="2800" b="0" dirty="0">
                          <a:effectLst/>
                        </a:rPr>
                        <a:t>x</a:t>
                      </a:r>
                      <a:r>
                        <a:rPr lang="ru-RU" sz="2800" b="0" baseline="-25000" dirty="0">
                          <a:effectLst/>
                        </a:rPr>
                        <a:t>3</a:t>
                      </a:r>
                      <a:endParaRPr lang="ru-RU" sz="3200" b="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1102347">
                <a:tc rowSpan="2">
                  <a:txBody>
                    <a:bodyPr/>
                    <a:lstStyle/>
                    <a:p>
                      <a:pPr indent="20955" algn="ctr">
                        <a:spcBef>
                          <a:spcPts val="600"/>
                        </a:spcBef>
                        <a:spcAft>
                          <a:spcPts val="600"/>
                        </a:spcAft>
                      </a:pPr>
                      <a:r>
                        <a:rPr lang="ru-RU" sz="3200" dirty="0">
                          <a:effectLst/>
                        </a:rPr>
                        <a:t>0</a:t>
                      </a:r>
                      <a:endParaRPr lang="ru-RU" sz="3600" dirty="0">
                        <a:effectLst/>
                        <a:latin typeface="Times New Roman"/>
                        <a:ea typeface="Times New Roman"/>
                        <a:cs typeface="Times New Roman"/>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0955" algn="ctr">
                        <a:spcBef>
                          <a:spcPts val="600"/>
                        </a:spcBef>
                        <a:spcAft>
                          <a:spcPts val="600"/>
                        </a:spcAft>
                      </a:pPr>
                      <a:r>
                        <a:rPr lang="ru-RU" sz="3200" dirty="0">
                          <a:effectLst/>
                        </a:rPr>
                        <a:t>0</a:t>
                      </a: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0955" algn="ctr">
                        <a:spcBef>
                          <a:spcPts val="600"/>
                        </a:spcBef>
                        <a:spcAft>
                          <a:spcPts val="600"/>
                        </a:spcAft>
                      </a:pP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02347">
                <a:tc vMerge="1">
                  <a:txBody>
                    <a:bodyPr/>
                    <a:lstStyle/>
                    <a:p>
                      <a:endParaRPr lang="ru-RU"/>
                    </a:p>
                  </a:txBody>
                  <a:tcPr/>
                </a:tc>
                <a:tc>
                  <a:txBody>
                    <a:bodyPr/>
                    <a:lstStyle/>
                    <a:p>
                      <a:pPr indent="20955" algn="ctr">
                        <a:spcBef>
                          <a:spcPts val="600"/>
                        </a:spcBef>
                        <a:spcAft>
                          <a:spcPts val="600"/>
                        </a:spcAft>
                      </a:pPr>
                      <a:r>
                        <a:rPr lang="ru-RU" sz="3200" dirty="0">
                          <a:effectLst/>
                        </a:rPr>
                        <a:t>1</a:t>
                      </a: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0955" algn="ctr">
                        <a:spcBef>
                          <a:spcPts val="600"/>
                        </a:spcBef>
                        <a:spcAft>
                          <a:spcPts val="600"/>
                        </a:spcAft>
                      </a:pP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02347">
                <a:tc rowSpan="2">
                  <a:txBody>
                    <a:bodyPr/>
                    <a:lstStyle/>
                    <a:p>
                      <a:pPr indent="20955" algn="ctr">
                        <a:spcBef>
                          <a:spcPts val="600"/>
                        </a:spcBef>
                        <a:spcAft>
                          <a:spcPts val="600"/>
                        </a:spcAft>
                      </a:pPr>
                      <a:r>
                        <a:rPr lang="ru-RU" sz="3200" dirty="0">
                          <a:effectLst/>
                        </a:rPr>
                        <a:t>1</a:t>
                      </a:r>
                      <a:endParaRPr lang="ru-RU" sz="3600" dirty="0">
                        <a:effectLst/>
                        <a:latin typeface="Times New Roman"/>
                        <a:ea typeface="Times New Roman"/>
                        <a:cs typeface="Times New Roman"/>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indent="20955" algn="ctr">
                        <a:spcBef>
                          <a:spcPts val="600"/>
                        </a:spcBef>
                        <a:spcAft>
                          <a:spcPts val="600"/>
                        </a:spcAft>
                      </a:pPr>
                      <a:r>
                        <a:rPr lang="ru-RU" sz="3200" dirty="0">
                          <a:effectLst/>
                        </a:rPr>
                        <a:t>0</a:t>
                      </a: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0955" algn="ctr">
                        <a:spcBef>
                          <a:spcPts val="600"/>
                        </a:spcBef>
                        <a:spcAft>
                          <a:spcPts val="600"/>
                        </a:spcAft>
                      </a:pP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02347">
                <a:tc vMerge="1">
                  <a:txBody>
                    <a:bodyPr/>
                    <a:lstStyle/>
                    <a:p>
                      <a:endParaRPr lang="ru-RU"/>
                    </a:p>
                  </a:txBody>
                  <a:tcPr/>
                </a:tc>
                <a:tc>
                  <a:txBody>
                    <a:bodyPr/>
                    <a:lstStyle/>
                    <a:p>
                      <a:pPr indent="20955" algn="ctr">
                        <a:spcBef>
                          <a:spcPts val="600"/>
                        </a:spcBef>
                        <a:spcAft>
                          <a:spcPts val="600"/>
                        </a:spcAft>
                      </a:pPr>
                      <a:r>
                        <a:rPr lang="ru-RU" sz="3200" dirty="0">
                          <a:effectLst/>
                        </a:rPr>
                        <a:t>1</a:t>
                      </a: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indent="20955" algn="ctr">
                        <a:spcBef>
                          <a:spcPts val="600"/>
                        </a:spcBef>
                        <a:spcAft>
                          <a:spcPts val="600"/>
                        </a:spcAft>
                      </a:pP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bl>
          </a:graphicData>
        </a:graphic>
      </p:graphicFrame>
      <p:cxnSp>
        <p:nvCxnSpPr>
          <p:cNvPr id="12" name="Прямая соединительная линия 11"/>
          <p:cNvCxnSpPr/>
          <p:nvPr/>
        </p:nvCxnSpPr>
        <p:spPr>
          <a:xfrm>
            <a:off x="7020272" y="2708920"/>
            <a:ext cx="10801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363804" y="2129792"/>
            <a:ext cx="393056" cy="584775"/>
          </a:xfrm>
          <a:prstGeom prst="rect">
            <a:avLst/>
          </a:prstGeom>
          <a:noFill/>
        </p:spPr>
        <p:txBody>
          <a:bodyPr wrap="none" rtlCol="0">
            <a:spAutoFit/>
          </a:bodyPr>
          <a:lstStyle/>
          <a:p>
            <a:r>
              <a:rPr lang="ru-RU" sz="3200" dirty="0" smtClean="0"/>
              <a:t>0</a:t>
            </a:r>
            <a:endParaRPr lang="ru-RU" sz="3200" dirty="0"/>
          </a:p>
        </p:txBody>
      </p:sp>
      <p:sp>
        <p:nvSpPr>
          <p:cNvPr id="14" name="TextBox 13"/>
          <p:cNvSpPr txBox="1"/>
          <p:nvPr/>
        </p:nvSpPr>
        <p:spPr>
          <a:xfrm>
            <a:off x="7363804" y="2714567"/>
            <a:ext cx="393056" cy="584775"/>
          </a:xfrm>
          <a:prstGeom prst="rect">
            <a:avLst/>
          </a:prstGeom>
          <a:noFill/>
        </p:spPr>
        <p:txBody>
          <a:bodyPr wrap="none" rtlCol="0">
            <a:spAutoFit/>
          </a:bodyPr>
          <a:lstStyle/>
          <a:p>
            <a:r>
              <a:rPr lang="ru-RU" sz="3200" dirty="0" smtClean="0"/>
              <a:t>1</a:t>
            </a:r>
            <a:endParaRPr lang="ru-RU" sz="3200" dirty="0"/>
          </a:p>
        </p:txBody>
      </p:sp>
      <p:cxnSp>
        <p:nvCxnSpPr>
          <p:cNvPr id="15" name="Прямая соединительная линия 14"/>
          <p:cNvCxnSpPr/>
          <p:nvPr/>
        </p:nvCxnSpPr>
        <p:spPr>
          <a:xfrm>
            <a:off x="7020272" y="3876847"/>
            <a:ext cx="10801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363804" y="3297719"/>
            <a:ext cx="393056" cy="584775"/>
          </a:xfrm>
          <a:prstGeom prst="rect">
            <a:avLst/>
          </a:prstGeom>
          <a:noFill/>
        </p:spPr>
        <p:txBody>
          <a:bodyPr wrap="none" rtlCol="0">
            <a:spAutoFit/>
          </a:bodyPr>
          <a:lstStyle/>
          <a:p>
            <a:r>
              <a:rPr lang="ru-RU" sz="3200" dirty="0" smtClean="0"/>
              <a:t>0</a:t>
            </a:r>
            <a:endParaRPr lang="ru-RU" sz="3200" dirty="0"/>
          </a:p>
        </p:txBody>
      </p:sp>
      <p:sp>
        <p:nvSpPr>
          <p:cNvPr id="17" name="TextBox 16"/>
          <p:cNvSpPr txBox="1"/>
          <p:nvPr/>
        </p:nvSpPr>
        <p:spPr>
          <a:xfrm>
            <a:off x="7363804" y="3882494"/>
            <a:ext cx="393056" cy="584775"/>
          </a:xfrm>
          <a:prstGeom prst="rect">
            <a:avLst/>
          </a:prstGeom>
          <a:noFill/>
        </p:spPr>
        <p:txBody>
          <a:bodyPr wrap="none" rtlCol="0">
            <a:spAutoFit/>
          </a:bodyPr>
          <a:lstStyle/>
          <a:p>
            <a:r>
              <a:rPr lang="ru-RU" sz="3200" dirty="0" smtClean="0"/>
              <a:t>1</a:t>
            </a:r>
            <a:endParaRPr lang="ru-RU" sz="3200" dirty="0"/>
          </a:p>
        </p:txBody>
      </p:sp>
      <p:sp>
        <p:nvSpPr>
          <p:cNvPr id="18" name="TextBox 17"/>
          <p:cNvSpPr txBox="1"/>
          <p:nvPr/>
        </p:nvSpPr>
        <p:spPr>
          <a:xfrm>
            <a:off x="7363804" y="4653136"/>
            <a:ext cx="393056" cy="584775"/>
          </a:xfrm>
          <a:prstGeom prst="rect">
            <a:avLst/>
          </a:prstGeom>
          <a:noFill/>
        </p:spPr>
        <p:txBody>
          <a:bodyPr wrap="none" rtlCol="0">
            <a:spAutoFit/>
          </a:bodyPr>
          <a:lstStyle/>
          <a:p>
            <a:r>
              <a:rPr lang="ru-RU" sz="3200" dirty="0" smtClean="0"/>
              <a:t>1</a:t>
            </a:r>
            <a:endParaRPr lang="ru-RU" sz="3200" dirty="0"/>
          </a:p>
        </p:txBody>
      </p:sp>
      <p:cxnSp>
        <p:nvCxnSpPr>
          <p:cNvPr id="20" name="Прямая соединительная линия 19"/>
          <p:cNvCxnSpPr/>
          <p:nvPr/>
        </p:nvCxnSpPr>
        <p:spPr>
          <a:xfrm>
            <a:off x="7020272" y="6087649"/>
            <a:ext cx="10801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363804" y="5508521"/>
            <a:ext cx="393056" cy="584775"/>
          </a:xfrm>
          <a:prstGeom prst="rect">
            <a:avLst/>
          </a:prstGeom>
          <a:noFill/>
        </p:spPr>
        <p:txBody>
          <a:bodyPr wrap="none" rtlCol="0">
            <a:spAutoFit/>
          </a:bodyPr>
          <a:lstStyle/>
          <a:p>
            <a:r>
              <a:rPr lang="ru-RU" sz="3200" dirty="0" smtClean="0"/>
              <a:t>0</a:t>
            </a:r>
            <a:endParaRPr lang="ru-RU" sz="3200" dirty="0"/>
          </a:p>
        </p:txBody>
      </p:sp>
      <p:sp>
        <p:nvSpPr>
          <p:cNvPr id="22" name="TextBox 21"/>
          <p:cNvSpPr txBox="1"/>
          <p:nvPr/>
        </p:nvSpPr>
        <p:spPr>
          <a:xfrm>
            <a:off x="7363804" y="6093296"/>
            <a:ext cx="393056" cy="584775"/>
          </a:xfrm>
          <a:prstGeom prst="rect">
            <a:avLst/>
          </a:prstGeom>
          <a:noFill/>
        </p:spPr>
        <p:txBody>
          <a:bodyPr wrap="none" rtlCol="0">
            <a:spAutoFit/>
          </a:bodyPr>
          <a:lstStyle/>
          <a:p>
            <a:r>
              <a:rPr lang="ru-RU" sz="3200" dirty="0" smtClean="0"/>
              <a:t>1</a:t>
            </a:r>
            <a:endParaRPr lang="ru-RU" sz="3200" dirty="0"/>
          </a:p>
        </p:txBody>
      </p:sp>
      <p:sp>
        <p:nvSpPr>
          <p:cNvPr id="23" name="Прямоугольник 22"/>
          <p:cNvSpPr/>
          <p:nvPr/>
        </p:nvSpPr>
        <p:spPr>
          <a:xfrm>
            <a:off x="4898571" y="2199861"/>
            <a:ext cx="1064079" cy="2197968"/>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Прямоугольник 23"/>
          <p:cNvSpPr/>
          <p:nvPr/>
        </p:nvSpPr>
        <p:spPr>
          <a:xfrm>
            <a:off x="5943600" y="2198735"/>
            <a:ext cx="1077686" cy="1088751"/>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Прямоугольник 24"/>
          <p:cNvSpPr/>
          <p:nvPr/>
        </p:nvSpPr>
        <p:spPr>
          <a:xfrm>
            <a:off x="5940152" y="3287486"/>
            <a:ext cx="1077686" cy="1106714"/>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Прямоугольник 25"/>
          <p:cNvSpPr/>
          <p:nvPr/>
        </p:nvSpPr>
        <p:spPr>
          <a:xfrm>
            <a:off x="4902019" y="4399384"/>
            <a:ext cx="1041581" cy="2197968"/>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Прямоугольник 26"/>
          <p:cNvSpPr/>
          <p:nvPr/>
        </p:nvSpPr>
        <p:spPr>
          <a:xfrm>
            <a:off x="5947048" y="4398258"/>
            <a:ext cx="1077686" cy="1088751"/>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Прямоугольник 27"/>
          <p:cNvSpPr/>
          <p:nvPr/>
        </p:nvSpPr>
        <p:spPr>
          <a:xfrm>
            <a:off x="5943600" y="5508601"/>
            <a:ext cx="1077686" cy="1088751"/>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0" name="Прямоугольник 29"/>
          <p:cNvSpPr/>
          <p:nvPr/>
        </p:nvSpPr>
        <p:spPr>
          <a:xfrm>
            <a:off x="428596" y="2127853"/>
            <a:ext cx="4143404" cy="1301147"/>
          </a:xfrm>
          <a:prstGeom prst="rect">
            <a:avLst/>
          </a:prstGeom>
          <a:solidFill>
            <a:schemeClr val="bg1">
              <a:alpha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26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xmlns="" val="4009122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childTnLst>
                          </p:cTn>
                        </p:par>
                        <p:par>
                          <p:cTn id="24" fill="hold">
                            <p:stCondLst>
                              <p:cond delay="500"/>
                            </p:stCondLst>
                            <p:childTnLst>
                              <p:par>
                                <p:cTn id="25" presetID="10" presetClass="entr" presetSubtype="0"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par>
                          <p:cTn id="28" fill="hold">
                            <p:stCondLst>
                              <p:cond delay="1000"/>
                            </p:stCondLst>
                            <p:childTnLst>
                              <p:par>
                                <p:cTn id="29" presetID="10" presetClass="entr" presetSubtype="0" fill="hold" grpId="0"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grpId="1" nodeType="clickEffect">
                                  <p:stCondLst>
                                    <p:cond delay="0"/>
                                  </p:stCondLst>
                                  <p:childTnLst>
                                    <p:animEffect transition="out" filter="fade">
                                      <p:cBhvr>
                                        <p:cTn id="35" dur="500"/>
                                        <p:tgtEl>
                                          <p:spTgt spid="24"/>
                                        </p:tgtEl>
                                      </p:cBhvr>
                                    </p:animEffect>
                                    <p:set>
                                      <p:cBhvr>
                                        <p:cTn id="36" dur="1" fill="hold">
                                          <p:stCondLst>
                                            <p:cond delay="499"/>
                                          </p:stCondLst>
                                        </p:cTn>
                                        <p:tgtEl>
                                          <p:spTgt spid="24"/>
                                        </p:tgtEl>
                                        <p:attrNameLst>
                                          <p:attrName>style.visibility</p:attrName>
                                        </p:attrNameLst>
                                      </p:cBhvr>
                                      <p:to>
                                        <p:strVal val="hidden"/>
                                      </p:to>
                                    </p:set>
                                  </p:childTnLst>
                                </p:cTn>
                              </p:par>
                              <p:par>
                                <p:cTn id="37" presetID="1" presetClass="entr" presetSubtype="0" fill="hold" grpId="0" nodeType="with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fade">
                                      <p:cBhvr>
                                        <p:cTn id="43" dur="500"/>
                                        <p:tgtEl>
                                          <p:spTgt spid="15"/>
                                        </p:tgtEl>
                                      </p:cBhvr>
                                    </p:animEffect>
                                  </p:childTnLst>
                                </p:cTn>
                              </p:par>
                            </p:childTnLst>
                          </p:cTn>
                        </p:par>
                        <p:par>
                          <p:cTn id="44" fill="hold">
                            <p:stCondLst>
                              <p:cond delay="500"/>
                            </p:stCondLst>
                            <p:childTnLst>
                              <p:par>
                                <p:cTn id="45" presetID="10" presetClass="entr" presetSubtype="0" fill="hold" grpId="0" nodeType="after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fade">
                                      <p:cBhvr>
                                        <p:cTn id="47" dur="500"/>
                                        <p:tgtEl>
                                          <p:spTgt spid="16"/>
                                        </p:tgtEl>
                                      </p:cBhvr>
                                    </p:animEffect>
                                  </p:childTnLst>
                                </p:cTn>
                              </p:par>
                            </p:childTnLst>
                          </p:cTn>
                        </p:par>
                        <p:par>
                          <p:cTn id="48" fill="hold">
                            <p:stCondLst>
                              <p:cond delay="1000"/>
                            </p:stCondLst>
                            <p:childTnLst>
                              <p:par>
                                <p:cTn id="49" presetID="10" presetClass="entr" presetSubtype="0" fill="hold" grpId="0" nodeType="after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fade">
                                      <p:cBhvr>
                                        <p:cTn id="51" dur="500"/>
                                        <p:tgtEl>
                                          <p:spTgt spid="17"/>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xit" presetSubtype="0" fill="hold" grpId="1" nodeType="clickEffect">
                                  <p:stCondLst>
                                    <p:cond delay="0"/>
                                  </p:stCondLst>
                                  <p:childTnLst>
                                    <p:animEffect transition="out" filter="fade">
                                      <p:cBhvr>
                                        <p:cTn id="55" dur="500"/>
                                        <p:tgtEl>
                                          <p:spTgt spid="25"/>
                                        </p:tgtEl>
                                      </p:cBhvr>
                                    </p:animEffect>
                                    <p:set>
                                      <p:cBhvr>
                                        <p:cTn id="56" dur="1" fill="hold">
                                          <p:stCondLst>
                                            <p:cond delay="499"/>
                                          </p:stCondLst>
                                        </p:cTn>
                                        <p:tgtEl>
                                          <p:spTgt spid="25"/>
                                        </p:tgtEl>
                                        <p:attrNameLst>
                                          <p:attrName>style.visibility</p:attrName>
                                        </p:attrNameLst>
                                      </p:cBhvr>
                                      <p:to>
                                        <p:strVal val="hidden"/>
                                      </p:to>
                                    </p:set>
                                  </p:childTnLst>
                                </p:cTn>
                              </p:par>
                              <p:par>
                                <p:cTn id="57" presetID="10" presetClass="exit" presetSubtype="0" fill="hold" grpId="1" nodeType="withEffect">
                                  <p:stCondLst>
                                    <p:cond delay="0"/>
                                  </p:stCondLst>
                                  <p:childTnLst>
                                    <p:animEffect transition="out" filter="fade">
                                      <p:cBhvr>
                                        <p:cTn id="58" dur="500"/>
                                        <p:tgtEl>
                                          <p:spTgt spid="23"/>
                                        </p:tgtEl>
                                      </p:cBhvr>
                                    </p:animEffect>
                                    <p:set>
                                      <p:cBhvr>
                                        <p:cTn id="59" dur="1" fill="hold">
                                          <p:stCondLst>
                                            <p:cond delay="499"/>
                                          </p:stCondLst>
                                        </p:cTn>
                                        <p:tgtEl>
                                          <p:spTgt spid="23"/>
                                        </p:tgtEl>
                                        <p:attrNameLst>
                                          <p:attrName>style.visibility</p:attrName>
                                        </p:attrNameLst>
                                      </p:cBhvr>
                                      <p:to>
                                        <p:strVal val="hidden"/>
                                      </p:to>
                                    </p:set>
                                  </p:childTnLst>
                                </p:cTn>
                              </p:par>
                              <p:par>
                                <p:cTn id="60" presetID="1" presetClass="entr" presetSubtype="0" fill="hold" grpId="0" nodeType="withEffect">
                                  <p:stCondLst>
                                    <p:cond delay="0"/>
                                  </p:stCondLst>
                                  <p:childTnLst>
                                    <p:set>
                                      <p:cBhvr>
                                        <p:cTn id="61" dur="1" fill="hold">
                                          <p:stCondLst>
                                            <p:cond delay="0"/>
                                          </p:stCondLst>
                                        </p:cTn>
                                        <p:tgtEl>
                                          <p:spTgt spid="27"/>
                                        </p:tgtEl>
                                        <p:attrNameLst>
                                          <p:attrName>style.visibility</p:attrName>
                                        </p:attrNameLst>
                                      </p:cBhvr>
                                      <p:to>
                                        <p:strVal val="visible"/>
                                      </p:to>
                                    </p:set>
                                  </p:childTnLst>
                                </p:cTn>
                              </p:par>
                              <p:par>
                                <p:cTn id="62" presetID="1" presetClass="entr" presetSubtype="0" fill="hold" grpId="0" nodeType="withEffect">
                                  <p:stCondLst>
                                    <p:cond delay="0"/>
                                  </p:stCondLst>
                                  <p:childTnLst>
                                    <p:set>
                                      <p:cBhvr>
                                        <p:cTn id="63" dur="1" fill="hold">
                                          <p:stCondLst>
                                            <p:cond delay="0"/>
                                          </p:stCondLst>
                                        </p:cTn>
                                        <p:tgtEl>
                                          <p:spTgt spid="26"/>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18"/>
                                        </p:tgtEl>
                                        <p:attrNameLst>
                                          <p:attrName>style.visibility</p:attrName>
                                        </p:attrNameLst>
                                      </p:cBhvr>
                                      <p:to>
                                        <p:strVal val="visible"/>
                                      </p:to>
                                    </p:set>
                                    <p:animEffect transition="in" filter="fade">
                                      <p:cBhvr>
                                        <p:cTn id="68" dur="500"/>
                                        <p:tgtEl>
                                          <p:spTgt spid="18"/>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xit" presetSubtype="0" fill="hold" grpId="1" nodeType="clickEffect">
                                  <p:stCondLst>
                                    <p:cond delay="0"/>
                                  </p:stCondLst>
                                  <p:childTnLst>
                                    <p:animEffect transition="out" filter="fade">
                                      <p:cBhvr>
                                        <p:cTn id="72" dur="500"/>
                                        <p:tgtEl>
                                          <p:spTgt spid="27"/>
                                        </p:tgtEl>
                                      </p:cBhvr>
                                    </p:animEffect>
                                    <p:set>
                                      <p:cBhvr>
                                        <p:cTn id="73" dur="1" fill="hold">
                                          <p:stCondLst>
                                            <p:cond delay="499"/>
                                          </p:stCondLst>
                                        </p:cTn>
                                        <p:tgtEl>
                                          <p:spTgt spid="27"/>
                                        </p:tgtEl>
                                        <p:attrNameLst>
                                          <p:attrName>style.visibility</p:attrName>
                                        </p:attrNameLst>
                                      </p:cBhvr>
                                      <p:to>
                                        <p:strVal val="hidden"/>
                                      </p:to>
                                    </p:set>
                                  </p:childTnLst>
                                </p:cTn>
                              </p:par>
                              <p:par>
                                <p:cTn id="74" presetID="1" presetClass="entr" presetSubtype="0" fill="hold" grpId="0" nodeType="withEffect">
                                  <p:stCondLst>
                                    <p:cond delay="0"/>
                                  </p:stCondLst>
                                  <p:childTnLst>
                                    <p:set>
                                      <p:cBhvr>
                                        <p:cTn id="75" dur="1" fill="hold">
                                          <p:stCondLst>
                                            <p:cond delay="0"/>
                                          </p:stCondLst>
                                        </p:cTn>
                                        <p:tgtEl>
                                          <p:spTgt spid="28"/>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nodeType="clickEffect">
                                  <p:stCondLst>
                                    <p:cond delay="0"/>
                                  </p:stCondLst>
                                  <p:childTnLst>
                                    <p:set>
                                      <p:cBhvr>
                                        <p:cTn id="79" dur="1" fill="hold">
                                          <p:stCondLst>
                                            <p:cond delay="0"/>
                                          </p:stCondLst>
                                        </p:cTn>
                                        <p:tgtEl>
                                          <p:spTgt spid="20"/>
                                        </p:tgtEl>
                                        <p:attrNameLst>
                                          <p:attrName>style.visibility</p:attrName>
                                        </p:attrNameLst>
                                      </p:cBhvr>
                                      <p:to>
                                        <p:strVal val="visible"/>
                                      </p:to>
                                    </p:set>
                                    <p:animEffect transition="in" filter="fade">
                                      <p:cBhvr>
                                        <p:cTn id="80" dur="500"/>
                                        <p:tgtEl>
                                          <p:spTgt spid="20"/>
                                        </p:tgtEl>
                                      </p:cBhvr>
                                    </p:animEffect>
                                  </p:childTnLst>
                                </p:cTn>
                              </p:par>
                            </p:childTnLst>
                          </p:cTn>
                        </p:par>
                        <p:par>
                          <p:cTn id="81" fill="hold">
                            <p:stCondLst>
                              <p:cond delay="500"/>
                            </p:stCondLst>
                            <p:childTnLst>
                              <p:par>
                                <p:cTn id="82" presetID="10" presetClass="entr" presetSubtype="0" fill="hold" grpId="0" nodeType="afterEffect">
                                  <p:stCondLst>
                                    <p:cond delay="0"/>
                                  </p:stCondLst>
                                  <p:childTnLst>
                                    <p:set>
                                      <p:cBhvr>
                                        <p:cTn id="83" dur="1" fill="hold">
                                          <p:stCondLst>
                                            <p:cond delay="0"/>
                                          </p:stCondLst>
                                        </p:cTn>
                                        <p:tgtEl>
                                          <p:spTgt spid="21"/>
                                        </p:tgtEl>
                                        <p:attrNameLst>
                                          <p:attrName>style.visibility</p:attrName>
                                        </p:attrNameLst>
                                      </p:cBhvr>
                                      <p:to>
                                        <p:strVal val="visible"/>
                                      </p:to>
                                    </p:set>
                                    <p:animEffect transition="in" filter="fade">
                                      <p:cBhvr>
                                        <p:cTn id="84" dur="500"/>
                                        <p:tgtEl>
                                          <p:spTgt spid="21"/>
                                        </p:tgtEl>
                                      </p:cBhvr>
                                    </p:animEffect>
                                  </p:childTnLst>
                                </p:cTn>
                              </p:par>
                            </p:childTnLst>
                          </p:cTn>
                        </p:par>
                        <p:par>
                          <p:cTn id="85" fill="hold">
                            <p:stCondLst>
                              <p:cond delay="1000"/>
                            </p:stCondLst>
                            <p:childTnLst>
                              <p:par>
                                <p:cTn id="86" presetID="10" presetClass="entr" presetSubtype="0" fill="hold" grpId="0" nodeType="afterEffect">
                                  <p:stCondLst>
                                    <p:cond delay="0"/>
                                  </p:stCondLst>
                                  <p:childTnLst>
                                    <p:set>
                                      <p:cBhvr>
                                        <p:cTn id="87" dur="1" fill="hold">
                                          <p:stCondLst>
                                            <p:cond delay="0"/>
                                          </p:stCondLst>
                                        </p:cTn>
                                        <p:tgtEl>
                                          <p:spTgt spid="22"/>
                                        </p:tgtEl>
                                        <p:attrNameLst>
                                          <p:attrName>style.visibility</p:attrName>
                                        </p:attrNameLst>
                                      </p:cBhvr>
                                      <p:to>
                                        <p:strVal val="visible"/>
                                      </p:to>
                                    </p:set>
                                    <p:animEffect transition="in" filter="fade">
                                      <p:cBhvr>
                                        <p:cTn id="88" dur="500"/>
                                        <p:tgtEl>
                                          <p:spTgt spid="22"/>
                                        </p:tgtEl>
                                      </p:cBhvr>
                                    </p:animEffect>
                                  </p:childTnLst>
                                </p:cTn>
                              </p:par>
                              <p:par>
                                <p:cTn id="89" presetID="10" presetClass="exit" presetSubtype="0" fill="hold" grpId="1" nodeType="withEffect">
                                  <p:stCondLst>
                                    <p:cond delay="500"/>
                                  </p:stCondLst>
                                  <p:childTnLst>
                                    <p:animEffect transition="out" filter="fade">
                                      <p:cBhvr>
                                        <p:cTn id="90" dur="500"/>
                                        <p:tgtEl>
                                          <p:spTgt spid="28"/>
                                        </p:tgtEl>
                                      </p:cBhvr>
                                    </p:animEffect>
                                    <p:set>
                                      <p:cBhvr>
                                        <p:cTn id="91" dur="1" fill="hold">
                                          <p:stCondLst>
                                            <p:cond delay="499"/>
                                          </p:stCondLst>
                                        </p:cTn>
                                        <p:tgtEl>
                                          <p:spTgt spid="28"/>
                                        </p:tgtEl>
                                        <p:attrNameLst>
                                          <p:attrName>style.visibility</p:attrName>
                                        </p:attrNameLst>
                                      </p:cBhvr>
                                      <p:to>
                                        <p:strVal val="hidden"/>
                                      </p:to>
                                    </p:set>
                                  </p:childTnLst>
                                </p:cTn>
                              </p:par>
                              <p:par>
                                <p:cTn id="92" presetID="10" presetClass="exit" presetSubtype="0" fill="hold" grpId="1" nodeType="withEffect">
                                  <p:stCondLst>
                                    <p:cond delay="500"/>
                                  </p:stCondLst>
                                  <p:childTnLst>
                                    <p:animEffect transition="out" filter="fade">
                                      <p:cBhvr>
                                        <p:cTn id="93" dur="500"/>
                                        <p:tgtEl>
                                          <p:spTgt spid="26"/>
                                        </p:tgtEl>
                                      </p:cBhvr>
                                    </p:animEffect>
                                    <p:set>
                                      <p:cBhvr>
                                        <p:cTn id="94" dur="1" fill="hold">
                                          <p:stCondLst>
                                            <p:cond delay="499"/>
                                          </p:stCondLst>
                                        </p:cTn>
                                        <p:tgtEl>
                                          <p:spTgt spid="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6" grpId="0"/>
      <p:bldP spid="17" grpId="0"/>
      <p:bldP spid="18" grpId="0"/>
      <p:bldP spid="21" grpId="0"/>
      <p:bldP spid="22" grpId="0"/>
      <p:bldP spid="23" grpId="0" animBg="1"/>
      <p:bldP spid="23" grpId="1" animBg="1"/>
      <p:bldP spid="24" grpId="0" animBg="1"/>
      <p:bldP spid="24" grpId="1" animBg="1"/>
      <p:bldP spid="25" grpId="0" animBg="1"/>
      <p:bldP spid="25" grpId="1" animBg="1"/>
      <p:bldP spid="26" grpId="0" animBg="1"/>
      <p:bldP spid="26" grpId="1" animBg="1"/>
      <p:bldP spid="27" grpId="0" animBg="1"/>
      <p:bldP spid="27" grpId="1" animBg="1"/>
      <p:bldP spid="28" grpId="0" animBg="1"/>
      <p:bldP spid="28" grpId="1" animBg="1"/>
      <p:bldP spid="3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Метод отображения</a:t>
            </a:r>
          </a:p>
        </p:txBody>
      </p:sp>
      <p:graphicFrame>
        <p:nvGraphicFramePr>
          <p:cNvPr id="5" name="Объект 5"/>
          <p:cNvGraphicFramePr>
            <a:graphicFrameLocks/>
          </p:cNvGraphicFramePr>
          <p:nvPr>
            <p:extLst>
              <p:ext uri="{D42A27DB-BD31-4B8C-83A1-F6EECF244321}">
                <p14:modId xmlns:p14="http://schemas.microsoft.com/office/powerpoint/2010/main" xmlns="" val="1398278540"/>
              </p:ext>
            </p:extLst>
          </p:nvPr>
        </p:nvGraphicFramePr>
        <p:xfrm>
          <a:off x="683568" y="1556792"/>
          <a:ext cx="3223593" cy="4968552"/>
        </p:xfrm>
        <a:graphic>
          <a:graphicData uri="http://schemas.openxmlformats.org/drawingml/2006/table">
            <a:tbl>
              <a:tblPr firstRow="1">
                <a:tableStyleId>{5C22544A-7EE6-4342-B048-85BDC9FD1C3A}</a:tableStyleId>
              </a:tblPr>
              <a:tblGrid>
                <a:gridCol w="1074531"/>
                <a:gridCol w="1074531"/>
                <a:gridCol w="1074531"/>
              </a:tblGrid>
              <a:tr h="621069">
                <a:tc>
                  <a:txBody>
                    <a:bodyPr/>
                    <a:lstStyle/>
                    <a:p>
                      <a:pPr indent="20955" algn="ctr">
                        <a:spcBef>
                          <a:spcPts val="600"/>
                        </a:spcBef>
                        <a:spcAft>
                          <a:spcPts val="600"/>
                        </a:spcAft>
                      </a:pPr>
                      <a:r>
                        <a:rPr lang="en-US" sz="2800" b="0" dirty="0">
                          <a:effectLst/>
                        </a:rPr>
                        <a:t>x</a:t>
                      </a:r>
                      <a:r>
                        <a:rPr lang="ru-RU" sz="2800" b="0" baseline="-25000" dirty="0">
                          <a:effectLst/>
                        </a:rPr>
                        <a:t>1</a:t>
                      </a:r>
                      <a:endParaRPr lang="ru-RU" sz="3200" b="0" dirty="0">
                        <a:effectLst/>
                        <a:latin typeface="Times New Roman"/>
                        <a:ea typeface="Times New Roman"/>
                        <a:cs typeface="Times New Roman"/>
                      </a:endParaRP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indent="20955" algn="ctr">
                        <a:spcBef>
                          <a:spcPts val="600"/>
                        </a:spcBef>
                        <a:spcAft>
                          <a:spcPts val="600"/>
                        </a:spcAft>
                      </a:pPr>
                      <a:r>
                        <a:rPr lang="en-US" sz="2800" b="0" dirty="0">
                          <a:effectLst/>
                        </a:rPr>
                        <a:t>x</a:t>
                      </a:r>
                      <a:r>
                        <a:rPr lang="ru-RU" sz="2800" b="0" baseline="-25000" dirty="0">
                          <a:effectLst/>
                        </a:rPr>
                        <a:t>2</a:t>
                      </a:r>
                      <a:endParaRPr lang="ru-RU" sz="3200" b="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indent="20955" algn="ctr">
                        <a:spcBef>
                          <a:spcPts val="600"/>
                        </a:spcBef>
                        <a:spcAft>
                          <a:spcPts val="600"/>
                        </a:spcAft>
                      </a:pPr>
                      <a:r>
                        <a:rPr lang="en-US" sz="2800" b="0" dirty="0">
                          <a:effectLst/>
                        </a:rPr>
                        <a:t>x</a:t>
                      </a:r>
                      <a:r>
                        <a:rPr lang="ru-RU" sz="2800" b="0" baseline="-25000" dirty="0">
                          <a:effectLst/>
                        </a:rPr>
                        <a:t>3</a:t>
                      </a:r>
                      <a:endParaRPr lang="ru-RU" sz="3200" b="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621069">
                <a:tc rowSpan="4">
                  <a:txBody>
                    <a:bodyPr/>
                    <a:lstStyle/>
                    <a:p>
                      <a:pPr indent="20955" algn="ctr">
                        <a:spcBef>
                          <a:spcPts val="600"/>
                        </a:spcBef>
                        <a:spcAft>
                          <a:spcPts val="600"/>
                        </a:spcAft>
                      </a:pPr>
                      <a:r>
                        <a:rPr lang="ru-RU" sz="3200" dirty="0">
                          <a:effectLst/>
                        </a:rPr>
                        <a:t>0</a:t>
                      </a:r>
                      <a:endParaRPr lang="ru-RU" sz="3600" dirty="0">
                        <a:effectLst/>
                        <a:latin typeface="Times New Roman"/>
                        <a:ea typeface="Times New Roman"/>
                        <a:cs typeface="Times New Roman"/>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indent="20955" algn="ctr">
                        <a:spcBef>
                          <a:spcPts val="600"/>
                        </a:spcBef>
                        <a:spcAft>
                          <a:spcPts val="600"/>
                        </a:spcAft>
                      </a:pPr>
                      <a:r>
                        <a:rPr lang="ru-RU" sz="3200" dirty="0">
                          <a:effectLst/>
                        </a:rPr>
                        <a:t>0</a:t>
                      </a: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0955" algn="ctr">
                        <a:spcBef>
                          <a:spcPts val="600"/>
                        </a:spcBef>
                        <a:spcAft>
                          <a:spcPts val="600"/>
                        </a:spcAft>
                      </a:pPr>
                      <a:r>
                        <a:rPr lang="ru-RU" sz="3200" dirty="0">
                          <a:effectLst/>
                        </a:rPr>
                        <a:t>0</a:t>
                      </a: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21069">
                <a:tc vMerge="1">
                  <a:txBody>
                    <a:bodyPr/>
                    <a:lstStyle/>
                    <a:p>
                      <a:endParaRPr lang="ru-RU"/>
                    </a:p>
                  </a:txBody>
                  <a:tcPr/>
                </a:tc>
                <a:tc vMerge="1">
                  <a:txBody>
                    <a:bodyPr/>
                    <a:lstStyle/>
                    <a:p>
                      <a:endParaRPr lang="ru-RU"/>
                    </a:p>
                  </a:txBody>
                  <a:tcPr/>
                </a:tc>
                <a:tc>
                  <a:txBody>
                    <a:bodyPr/>
                    <a:lstStyle/>
                    <a:p>
                      <a:pPr indent="20955" algn="ctr">
                        <a:spcBef>
                          <a:spcPts val="600"/>
                        </a:spcBef>
                        <a:spcAft>
                          <a:spcPts val="600"/>
                        </a:spcAft>
                      </a:pPr>
                      <a:r>
                        <a:rPr lang="ru-RU" sz="3200" dirty="0">
                          <a:effectLst/>
                        </a:rPr>
                        <a:t>1</a:t>
                      </a: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21069">
                <a:tc vMerge="1">
                  <a:txBody>
                    <a:bodyPr/>
                    <a:lstStyle/>
                    <a:p>
                      <a:endParaRPr lang="ru-RU"/>
                    </a:p>
                  </a:txBody>
                  <a:tcPr/>
                </a:tc>
                <a:tc rowSpan="2">
                  <a:txBody>
                    <a:bodyPr/>
                    <a:lstStyle/>
                    <a:p>
                      <a:pPr indent="20955" algn="ctr">
                        <a:spcBef>
                          <a:spcPts val="600"/>
                        </a:spcBef>
                        <a:spcAft>
                          <a:spcPts val="600"/>
                        </a:spcAft>
                      </a:pPr>
                      <a:r>
                        <a:rPr lang="ru-RU" sz="3200" dirty="0">
                          <a:effectLst/>
                        </a:rPr>
                        <a:t>1</a:t>
                      </a: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0955" algn="ctr">
                        <a:spcBef>
                          <a:spcPts val="600"/>
                        </a:spcBef>
                        <a:spcAft>
                          <a:spcPts val="600"/>
                        </a:spcAft>
                      </a:pPr>
                      <a:r>
                        <a:rPr lang="ru-RU" sz="3200" dirty="0">
                          <a:effectLst/>
                        </a:rPr>
                        <a:t>0</a:t>
                      </a: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21069">
                <a:tc vMerge="1">
                  <a:txBody>
                    <a:bodyPr/>
                    <a:lstStyle/>
                    <a:p>
                      <a:endParaRPr lang="ru-RU"/>
                    </a:p>
                  </a:txBody>
                  <a:tcPr/>
                </a:tc>
                <a:tc vMerge="1">
                  <a:txBody>
                    <a:bodyPr/>
                    <a:lstStyle/>
                    <a:p>
                      <a:endParaRPr lang="ru-RU"/>
                    </a:p>
                  </a:txBody>
                  <a:tcPr/>
                </a:tc>
                <a:tc>
                  <a:txBody>
                    <a:bodyPr/>
                    <a:lstStyle/>
                    <a:p>
                      <a:pPr indent="20955" algn="ctr">
                        <a:spcBef>
                          <a:spcPts val="600"/>
                        </a:spcBef>
                        <a:spcAft>
                          <a:spcPts val="600"/>
                        </a:spcAft>
                      </a:pPr>
                      <a:r>
                        <a:rPr lang="ru-RU" sz="3200" dirty="0">
                          <a:effectLst/>
                        </a:rPr>
                        <a:t>1</a:t>
                      </a: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21069">
                <a:tc rowSpan="3">
                  <a:txBody>
                    <a:bodyPr/>
                    <a:lstStyle/>
                    <a:p>
                      <a:pPr indent="20955" algn="ctr">
                        <a:spcBef>
                          <a:spcPts val="600"/>
                        </a:spcBef>
                        <a:spcAft>
                          <a:spcPts val="600"/>
                        </a:spcAft>
                      </a:pPr>
                      <a:r>
                        <a:rPr lang="ru-RU" sz="3200" dirty="0">
                          <a:effectLst/>
                        </a:rPr>
                        <a:t>1</a:t>
                      </a:r>
                      <a:endParaRPr lang="ru-RU" sz="3600" dirty="0">
                        <a:effectLst/>
                        <a:latin typeface="Times New Roman"/>
                        <a:ea typeface="Times New Roman"/>
                        <a:cs typeface="Times New Roman"/>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indent="20955" algn="ctr">
                        <a:spcBef>
                          <a:spcPts val="600"/>
                        </a:spcBef>
                        <a:spcAft>
                          <a:spcPts val="600"/>
                        </a:spcAft>
                      </a:pPr>
                      <a:r>
                        <a:rPr lang="ru-RU" sz="3200" dirty="0">
                          <a:effectLst/>
                        </a:rPr>
                        <a:t>0</a:t>
                      </a: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0955" algn="ctr">
                        <a:spcBef>
                          <a:spcPts val="600"/>
                        </a:spcBef>
                        <a:spcAft>
                          <a:spcPts val="600"/>
                        </a:spcAft>
                      </a:pPr>
                      <a:r>
                        <a:rPr lang="ru-RU" sz="3200" dirty="0">
                          <a:effectLst/>
                        </a:rPr>
                        <a:t>1</a:t>
                      </a: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21069">
                <a:tc vMerge="1">
                  <a:txBody>
                    <a:bodyPr/>
                    <a:lstStyle/>
                    <a:p>
                      <a:endParaRPr lang="ru-RU"/>
                    </a:p>
                  </a:txBody>
                  <a:tcPr/>
                </a:tc>
                <a:tc rowSpan="2">
                  <a:txBody>
                    <a:bodyPr/>
                    <a:lstStyle/>
                    <a:p>
                      <a:pPr indent="20955" algn="ctr">
                        <a:spcBef>
                          <a:spcPts val="600"/>
                        </a:spcBef>
                        <a:spcAft>
                          <a:spcPts val="600"/>
                        </a:spcAft>
                      </a:pPr>
                      <a:r>
                        <a:rPr lang="ru-RU" sz="3200" dirty="0">
                          <a:effectLst/>
                        </a:rPr>
                        <a:t>1</a:t>
                      </a: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indent="20955" algn="ctr">
                        <a:spcBef>
                          <a:spcPts val="600"/>
                        </a:spcBef>
                        <a:spcAft>
                          <a:spcPts val="600"/>
                        </a:spcAft>
                      </a:pPr>
                      <a:r>
                        <a:rPr lang="ru-RU" sz="3200" dirty="0">
                          <a:effectLst/>
                        </a:rPr>
                        <a:t>0</a:t>
                      </a: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21069">
                <a:tc vMerge="1">
                  <a:txBody>
                    <a:bodyPr/>
                    <a:lstStyle/>
                    <a:p>
                      <a:endParaRPr lang="ru-RU"/>
                    </a:p>
                  </a:txBody>
                  <a:tcPr/>
                </a:tc>
                <a:tc vMerge="1">
                  <a:txBody>
                    <a:bodyPr/>
                    <a:lstStyle/>
                    <a:p>
                      <a:endParaRPr lang="ru-RU"/>
                    </a:p>
                  </a:txBody>
                  <a:tcPr/>
                </a:tc>
                <a:tc>
                  <a:txBody>
                    <a:bodyPr/>
                    <a:lstStyle/>
                    <a:p>
                      <a:pPr indent="20955" algn="ctr">
                        <a:spcBef>
                          <a:spcPts val="600"/>
                        </a:spcBef>
                        <a:spcAft>
                          <a:spcPts val="600"/>
                        </a:spcAft>
                      </a:pPr>
                      <a:r>
                        <a:rPr lang="ru-RU" sz="3200" dirty="0">
                          <a:effectLst/>
                        </a:rPr>
                        <a:t>1</a:t>
                      </a:r>
                      <a:endParaRPr lang="ru-RU" sz="3600" dirty="0">
                        <a:effectLst/>
                        <a:latin typeface="Times New Roman"/>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bl>
          </a:graphicData>
        </a:graphic>
      </p:graphicFrame>
      <p:sp>
        <p:nvSpPr>
          <p:cNvPr id="7" name="TextBox 6"/>
          <p:cNvSpPr txBox="1"/>
          <p:nvPr/>
        </p:nvSpPr>
        <p:spPr>
          <a:xfrm>
            <a:off x="4504607" y="1639833"/>
            <a:ext cx="886781" cy="923330"/>
          </a:xfrm>
          <a:prstGeom prst="rect">
            <a:avLst/>
          </a:prstGeom>
          <a:noFill/>
        </p:spPr>
        <p:txBody>
          <a:bodyPr wrap="none" rtlCol="0">
            <a:spAutoFit/>
          </a:bodyPr>
          <a:lstStyle/>
          <a:p>
            <a:r>
              <a:rPr lang="en-US" sz="5400" dirty="0" smtClean="0">
                <a:solidFill>
                  <a:srgbClr val="002060"/>
                </a:solidFill>
              </a:rPr>
              <a:t>00</a:t>
            </a:r>
            <a:endParaRPr lang="ru-RU" dirty="0">
              <a:solidFill>
                <a:srgbClr val="002060"/>
              </a:solidFill>
            </a:endParaRPr>
          </a:p>
        </p:txBody>
      </p:sp>
      <p:sp>
        <p:nvSpPr>
          <p:cNvPr id="8" name="TextBox 7"/>
          <p:cNvSpPr txBox="1"/>
          <p:nvPr/>
        </p:nvSpPr>
        <p:spPr>
          <a:xfrm>
            <a:off x="4504607" y="2740278"/>
            <a:ext cx="886781" cy="923330"/>
          </a:xfrm>
          <a:prstGeom prst="rect">
            <a:avLst/>
          </a:prstGeom>
          <a:noFill/>
        </p:spPr>
        <p:txBody>
          <a:bodyPr wrap="none" rtlCol="0">
            <a:spAutoFit/>
          </a:bodyPr>
          <a:lstStyle/>
          <a:p>
            <a:r>
              <a:rPr lang="en-US" sz="5400" dirty="0" smtClean="0">
                <a:solidFill>
                  <a:srgbClr val="002060"/>
                </a:solidFill>
              </a:rPr>
              <a:t>01</a:t>
            </a:r>
            <a:endParaRPr lang="ru-RU" dirty="0">
              <a:solidFill>
                <a:srgbClr val="002060"/>
              </a:solidFill>
            </a:endParaRPr>
          </a:p>
        </p:txBody>
      </p:sp>
      <p:sp>
        <p:nvSpPr>
          <p:cNvPr id="9" name="TextBox 8"/>
          <p:cNvSpPr txBox="1"/>
          <p:nvPr/>
        </p:nvSpPr>
        <p:spPr>
          <a:xfrm>
            <a:off x="4504607" y="3840723"/>
            <a:ext cx="886781" cy="923330"/>
          </a:xfrm>
          <a:prstGeom prst="rect">
            <a:avLst/>
          </a:prstGeom>
          <a:noFill/>
        </p:spPr>
        <p:txBody>
          <a:bodyPr wrap="none" rtlCol="0">
            <a:spAutoFit/>
          </a:bodyPr>
          <a:lstStyle/>
          <a:p>
            <a:r>
              <a:rPr lang="en-US" sz="5400" dirty="0" smtClean="0">
                <a:solidFill>
                  <a:srgbClr val="002060"/>
                </a:solidFill>
              </a:rPr>
              <a:t>10</a:t>
            </a:r>
            <a:endParaRPr lang="ru-RU" dirty="0">
              <a:solidFill>
                <a:srgbClr val="002060"/>
              </a:solidFill>
            </a:endParaRPr>
          </a:p>
        </p:txBody>
      </p:sp>
      <p:sp>
        <p:nvSpPr>
          <p:cNvPr id="10" name="TextBox 9"/>
          <p:cNvSpPr txBox="1"/>
          <p:nvPr/>
        </p:nvSpPr>
        <p:spPr>
          <a:xfrm>
            <a:off x="4504607" y="4941168"/>
            <a:ext cx="886781" cy="923330"/>
          </a:xfrm>
          <a:prstGeom prst="rect">
            <a:avLst/>
          </a:prstGeom>
          <a:noFill/>
        </p:spPr>
        <p:txBody>
          <a:bodyPr wrap="none" rtlCol="0">
            <a:spAutoFit/>
          </a:bodyPr>
          <a:lstStyle/>
          <a:p>
            <a:r>
              <a:rPr lang="en-US" sz="5400" dirty="0" smtClean="0">
                <a:solidFill>
                  <a:srgbClr val="002060"/>
                </a:solidFill>
              </a:rPr>
              <a:t>11</a:t>
            </a:r>
            <a:endParaRPr lang="ru-RU" sz="5400" dirty="0">
              <a:solidFill>
                <a:srgbClr val="002060"/>
              </a:solidFill>
            </a:endParaRPr>
          </a:p>
        </p:txBody>
      </p:sp>
      <p:sp>
        <p:nvSpPr>
          <p:cNvPr id="11" name="TextBox 10"/>
          <p:cNvSpPr txBox="1"/>
          <p:nvPr/>
        </p:nvSpPr>
        <p:spPr>
          <a:xfrm>
            <a:off x="6804248" y="1639833"/>
            <a:ext cx="886781" cy="923330"/>
          </a:xfrm>
          <a:prstGeom prst="rect">
            <a:avLst/>
          </a:prstGeom>
          <a:noFill/>
        </p:spPr>
        <p:txBody>
          <a:bodyPr wrap="none" rtlCol="0">
            <a:spAutoFit/>
          </a:bodyPr>
          <a:lstStyle/>
          <a:p>
            <a:r>
              <a:rPr lang="en-US" sz="5400" dirty="0" smtClean="0">
                <a:solidFill>
                  <a:srgbClr val="002060"/>
                </a:solidFill>
              </a:rPr>
              <a:t>00</a:t>
            </a:r>
            <a:endParaRPr lang="ru-RU" dirty="0">
              <a:solidFill>
                <a:srgbClr val="002060"/>
              </a:solidFill>
            </a:endParaRPr>
          </a:p>
        </p:txBody>
      </p:sp>
      <p:sp>
        <p:nvSpPr>
          <p:cNvPr id="12" name="TextBox 11"/>
          <p:cNvSpPr txBox="1"/>
          <p:nvPr/>
        </p:nvSpPr>
        <p:spPr>
          <a:xfrm>
            <a:off x="6804248" y="2740278"/>
            <a:ext cx="886781" cy="923330"/>
          </a:xfrm>
          <a:prstGeom prst="rect">
            <a:avLst/>
          </a:prstGeom>
          <a:noFill/>
        </p:spPr>
        <p:txBody>
          <a:bodyPr wrap="none" rtlCol="0">
            <a:spAutoFit/>
          </a:bodyPr>
          <a:lstStyle/>
          <a:p>
            <a:r>
              <a:rPr lang="en-US" sz="5400" dirty="0" smtClean="0">
                <a:solidFill>
                  <a:srgbClr val="002060"/>
                </a:solidFill>
              </a:rPr>
              <a:t>01</a:t>
            </a:r>
            <a:endParaRPr lang="ru-RU" dirty="0">
              <a:solidFill>
                <a:srgbClr val="002060"/>
              </a:solidFill>
            </a:endParaRPr>
          </a:p>
        </p:txBody>
      </p:sp>
      <p:sp>
        <p:nvSpPr>
          <p:cNvPr id="13" name="TextBox 12"/>
          <p:cNvSpPr txBox="1"/>
          <p:nvPr/>
        </p:nvSpPr>
        <p:spPr>
          <a:xfrm>
            <a:off x="6804248" y="3840723"/>
            <a:ext cx="886781" cy="923330"/>
          </a:xfrm>
          <a:prstGeom prst="rect">
            <a:avLst/>
          </a:prstGeom>
          <a:noFill/>
        </p:spPr>
        <p:txBody>
          <a:bodyPr wrap="none" rtlCol="0">
            <a:spAutoFit/>
          </a:bodyPr>
          <a:lstStyle/>
          <a:p>
            <a:r>
              <a:rPr lang="en-US" sz="5400" dirty="0" smtClean="0">
                <a:solidFill>
                  <a:srgbClr val="002060"/>
                </a:solidFill>
              </a:rPr>
              <a:t>10</a:t>
            </a:r>
            <a:endParaRPr lang="ru-RU" dirty="0">
              <a:solidFill>
                <a:srgbClr val="002060"/>
              </a:solidFill>
            </a:endParaRPr>
          </a:p>
        </p:txBody>
      </p:sp>
      <p:sp>
        <p:nvSpPr>
          <p:cNvPr id="14" name="TextBox 13"/>
          <p:cNvSpPr txBox="1"/>
          <p:nvPr/>
        </p:nvSpPr>
        <p:spPr>
          <a:xfrm>
            <a:off x="6804248" y="4941168"/>
            <a:ext cx="886781" cy="923330"/>
          </a:xfrm>
          <a:prstGeom prst="rect">
            <a:avLst/>
          </a:prstGeom>
          <a:noFill/>
        </p:spPr>
        <p:txBody>
          <a:bodyPr wrap="none" rtlCol="0">
            <a:spAutoFit/>
          </a:bodyPr>
          <a:lstStyle/>
          <a:p>
            <a:r>
              <a:rPr lang="en-US" sz="5400" dirty="0" smtClean="0">
                <a:solidFill>
                  <a:srgbClr val="002060"/>
                </a:solidFill>
              </a:rPr>
              <a:t>11</a:t>
            </a:r>
            <a:endParaRPr lang="ru-RU" sz="5400" dirty="0">
              <a:solidFill>
                <a:srgbClr val="002060"/>
              </a:solidFill>
            </a:endParaRPr>
          </a:p>
        </p:txBody>
      </p:sp>
      <p:sp>
        <p:nvSpPr>
          <p:cNvPr id="15" name="Прямоугольник 14"/>
          <p:cNvSpPr/>
          <p:nvPr/>
        </p:nvSpPr>
        <p:spPr>
          <a:xfrm>
            <a:off x="683568" y="2185988"/>
            <a:ext cx="1058146" cy="2467147"/>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Прямоугольник 15"/>
          <p:cNvSpPr/>
          <p:nvPr/>
        </p:nvSpPr>
        <p:spPr>
          <a:xfrm>
            <a:off x="1743539" y="2185988"/>
            <a:ext cx="1077686" cy="1233487"/>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Прямоугольник 16"/>
          <p:cNvSpPr/>
          <p:nvPr/>
        </p:nvSpPr>
        <p:spPr>
          <a:xfrm>
            <a:off x="2843064" y="2185988"/>
            <a:ext cx="1066949" cy="600756"/>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9" name="Прямая со стрелкой 18"/>
          <p:cNvCxnSpPr>
            <a:stCxn id="7" idx="3"/>
            <a:endCxn id="11" idx="1"/>
          </p:cNvCxnSpPr>
          <p:nvPr/>
        </p:nvCxnSpPr>
        <p:spPr>
          <a:xfrm>
            <a:off x="5391388" y="2101498"/>
            <a:ext cx="1412860" cy="0"/>
          </a:xfrm>
          <a:prstGeom prst="straightConnector1">
            <a:avLst/>
          </a:prstGeom>
          <a:ln w="57150">
            <a:solidFill>
              <a:srgbClr val="00206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0" name="Прямоугольник 19"/>
          <p:cNvSpPr/>
          <p:nvPr/>
        </p:nvSpPr>
        <p:spPr>
          <a:xfrm>
            <a:off x="2843064" y="2794000"/>
            <a:ext cx="1062186" cy="620713"/>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21" name="Прямая со стрелкой 20"/>
          <p:cNvCxnSpPr>
            <a:stCxn id="7" idx="3"/>
            <a:endCxn id="12" idx="1"/>
          </p:cNvCxnSpPr>
          <p:nvPr/>
        </p:nvCxnSpPr>
        <p:spPr>
          <a:xfrm>
            <a:off x="5391388" y="2101498"/>
            <a:ext cx="1412860" cy="1100445"/>
          </a:xfrm>
          <a:prstGeom prst="straightConnector1">
            <a:avLst/>
          </a:prstGeom>
          <a:ln w="57150">
            <a:solidFill>
              <a:srgbClr val="00206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4" name="Прямоугольник 23"/>
          <p:cNvSpPr/>
          <p:nvPr/>
        </p:nvSpPr>
        <p:spPr>
          <a:xfrm>
            <a:off x="1765378" y="3424238"/>
            <a:ext cx="1077686" cy="1238250"/>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Прямоугольник 24"/>
          <p:cNvSpPr/>
          <p:nvPr/>
        </p:nvSpPr>
        <p:spPr>
          <a:xfrm>
            <a:off x="2827986" y="3429000"/>
            <a:ext cx="1077686" cy="600560"/>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27" name="Прямая со стрелкой 26"/>
          <p:cNvCxnSpPr>
            <a:stCxn id="8" idx="3"/>
            <a:endCxn id="13" idx="1"/>
          </p:cNvCxnSpPr>
          <p:nvPr/>
        </p:nvCxnSpPr>
        <p:spPr>
          <a:xfrm>
            <a:off x="5391388" y="3201943"/>
            <a:ext cx="1412860" cy="1100445"/>
          </a:xfrm>
          <a:prstGeom prst="straightConnector1">
            <a:avLst/>
          </a:prstGeom>
          <a:ln w="57150">
            <a:solidFill>
              <a:srgbClr val="00206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0" name="Прямоугольник 29"/>
          <p:cNvSpPr/>
          <p:nvPr/>
        </p:nvSpPr>
        <p:spPr>
          <a:xfrm>
            <a:off x="2843064" y="4052888"/>
            <a:ext cx="1062186" cy="596800"/>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31" name="Прямая со стрелкой 30"/>
          <p:cNvCxnSpPr/>
          <p:nvPr/>
        </p:nvCxnSpPr>
        <p:spPr>
          <a:xfrm>
            <a:off x="5357818" y="3214686"/>
            <a:ext cx="1412860" cy="2200890"/>
          </a:xfrm>
          <a:prstGeom prst="straightConnector1">
            <a:avLst/>
          </a:prstGeom>
          <a:ln w="57150">
            <a:solidFill>
              <a:srgbClr val="00206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4" name="Прямоугольник 33"/>
          <p:cNvSpPr/>
          <p:nvPr/>
        </p:nvSpPr>
        <p:spPr>
          <a:xfrm>
            <a:off x="707232" y="4649688"/>
            <a:ext cx="1058146" cy="1870347"/>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5" name="Прямоугольник 34"/>
          <p:cNvSpPr/>
          <p:nvPr/>
        </p:nvSpPr>
        <p:spPr>
          <a:xfrm>
            <a:off x="1767203" y="4653644"/>
            <a:ext cx="1077686" cy="632731"/>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6" name="Прямоугольник 35"/>
          <p:cNvSpPr/>
          <p:nvPr/>
        </p:nvSpPr>
        <p:spPr>
          <a:xfrm>
            <a:off x="2844890" y="4678626"/>
            <a:ext cx="1055414" cy="600756"/>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37" name="Прямая со стрелкой 36"/>
          <p:cNvCxnSpPr>
            <a:stCxn id="9" idx="3"/>
            <a:endCxn id="12" idx="1"/>
          </p:cNvCxnSpPr>
          <p:nvPr/>
        </p:nvCxnSpPr>
        <p:spPr>
          <a:xfrm flipV="1">
            <a:off x="5391388" y="3201943"/>
            <a:ext cx="1412860" cy="1100445"/>
          </a:xfrm>
          <a:prstGeom prst="straightConnector1">
            <a:avLst/>
          </a:prstGeom>
          <a:ln w="57150">
            <a:solidFill>
              <a:srgbClr val="00206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3" name="Прямоугольник 42"/>
          <p:cNvSpPr/>
          <p:nvPr/>
        </p:nvSpPr>
        <p:spPr>
          <a:xfrm>
            <a:off x="1767203" y="5281924"/>
            <a:ext cx="1077686" cy="1238111"/>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4" name="Прямоугольник 43"/>
          <p:cNvSpPr/>
          <p:nvPr/>
        </p:nvSpPr>
        <p:spPr>
          <a:xfrm>
            <a:off x="2833354" y="5300223"/>
            <a:ext cx="1066949" cy="600756"/>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5" name="Прямая со стрелкой 44"/>
          <p:cNvCxnSpPr>
            <a:stCxn id="10" idx="3"/>
            <a:endCxn id="13" idx="1"/>
          </p:cNvCxnSpPr>
          <p:nvPr/>
        </p:nvCxnSpPr>
        <p:spPr>
          <a:xfrm flipV="1">
            <a:off x="5391388" y="4302388"/>
            <a:ext cx="1412860" cy="1100445"/>
          </a:xfrm>
          <a:prstGeom prst="straightConnector1">
            <a:avLst/>
          </a:prstGeom>
          <a:ln w="57150">
            <a:solidFill>
              <a:srgbClr val="00206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8" name="Прямоугольник 47"/>
          <p:cNvSpPr/>
          <p:nvPr/>
        </p:nvSpPr>
        <p:spPr>
          <a:xfrm>
            <a:off x="2821225" y="5919279"/>
            <a:ext cx="1084025" cy="600756"/>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9" name="Прямая со стрелкой 48"/>
          <p:cNvCxnSpPr>
            <a:stCxn id="10" idx="3"/>
            <a:endCxn id="14" idx="1"/>
          </p:cNvCxnSpPr>
          <p:nvPr/>
        </p:nvCxnSpPr>
        <p:spPr>
          <a:xfrm>
            <a:off x="5391388" y="5402833"/>
            <a:ext cx="1412860" cy="0"/>
          </a:xfrm>
          <a:prstGeom prst="straightConnector1">
            <a:avLst/>
          </a:prstGeom>
          <a:ln w="57150">
            <a:solidFill>
              <a:srgbClr val="00206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2" name="Прямоугольник 51"/>
          <p:cNvSpPr/>
          <p:nvPr/>
        </p:nvSpPr>
        <p:spPr>
          <a:xfrm>
            <a:off x="4578344" y="1233581"/>
            <a:ext cx="739305" cy="523220"/>
          </a:xfrm>
          <a:prstGeom prst="rect">
            <a:avLst/>
          </a:prstGeom>
        </p:spPr>
        <p:txBody>
          <a:bodyPr wrap="none">
            <a:spAutoFit/>
          </a:bodyPr>
          <a:lstStyle/>
          <a:p>
            <a:r>
              <a:rPr lang="en-US" sz="2800" dirty="0" smtClean="0"/>
              <a:t>x</a:t>
            </a:r>
            <a:r>
              <a:rPr lang="en-US" sz="2800" baseline="-25000" dirty="0" smtClean="0"/>
              <a:t>1</a:t>
            </a:r>
            <a:r>
              <a:rPr lang="en-US" sz="2800" dirty="0" smtClean="0"/>
              <a:t>x</a:t>
            </a:r>
            <a:r>
              <a:rPr lang="en-US" sz="2800" baseline="-25000" dirty="0" smtClean="0"/>
              <a:t>2</a:t>
            </a:r>
            <a:endParaRPr lang="ru-RU" sz="2800" baseline="-25000" dirty="0"/>
          </a:p>
        </p:txBody>
      </p:sp>
      <p:sp>
        <p:nvSpPr>
          <p:cNvPr id="53" name="Прямоугольник 52"/>
          <p:cNvSpPr/>
          <p:nvPr/>
        </p:nvSpPr>
        <p:spPr>
          <a:xfrm>
            <a:off x="6877985" y="1233581"/>
            <a:ext cx="739305" cy="523220"/>
          </a:xfrm>
          <a:prstGeom prst="rect">
            <a:avLst/>
          </a:prstGeom>
        </p:spPr>
        <p:txBody>
          <a:bodyPr wrap="none">
            <a:spAutoFit/>
          </a:bodyPr>
          <a:lstStyle/>
          <a:p>
            <a:r>
              <a:rPr lang="en-US" sz="2800" dirty="0" smtClean="0"/>
              <a:t>x</a:t>
            </a:r>
            <a:r>
              <a:rPr lang="en-US" sz="2800" baseline="-25000" dirty="0" smtClean="0"/>
              <a:t>2</a:t>
            </a:r>
            <a:r>
              <a:rPr lang="en-US" sz="2800" dirty="0" smtClean="0"/>
              <a:t>x</a:t>
            </a:r>
            <a:r>
              <a:rPr lang="en-US" sz="2800" baseline="-25000" dirty="0" smtClean="0"/>
              <a:t>3</a:t>
            </a:r>
            <a:endParaRPr lang="ru-RU" sz="2800" baseline="-25000" dirty="0"/>
          </a:p>
        </p:txBody>
      </p:sp>
    </p:spTree>
    <p:extLst>
      <p:ext uri="{BB962C8B-B14F-4D97-AF65-F5344CB8AC3E}">
        <p14:creationId xmlns:p14="http://schemas.microsoft.com/office/powerpoint/2010/main" xmlns="" val="1523250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500"/>
                                        <p:tgtEl>
                                          <p:spTgt spid="1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fade">
                                      <p:cBhvr>
                                        <p:cTn id="18" dur="500"/>
                                        <p:tgtEl>
                                          <p:spTgt spid="1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17"/>
                                        </p:tgtEl>
                                      </p:cBhvr>
                                    </p:animEffect>
                                    <p:set>
                                      <p:cBhvr>
                                        <p:cTn id="23" dur="1" fill="hold">
                                          <p:stCondLst>
                                            <p:cond delay="499"/>
                                          </p:stCondLst>
                                        </p:cTn>
                                        <p:tgtEl>
                                          <p:spTgt spid="17"/>
                                        </p:tgtEl>
                                        <p:attrNameLst>
                                          <p:attrName>style.visibility</p:attrName>
                                        </p:attrNameLst>
                                      </p:cBhvr>
                                      <p:to>
                                        <p:strVal val="hidden"/>
                                      </p:to>
                                    </p:set>
                                  </p:childTnLst>
                                </p:cTn>
                              </p:par>
                              <p:par>
                                <p:cTn id="24" presetID="10" presetClass="entr" presetSubtype="0" fill="hold" grpId="0" nodeType="with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fade">
                                      <p:cBhvr>
                                        <p:cTn id="26" dur="500"/>
                                        <p:tgtEl>
                                          <p:spTgt spid="20"/>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500"/>
                                        <p:tgtEl>
                                          <p:spTgt spid="21"/>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4"/>
                                        </p:tgtEl>
                                        <p:attrNameLst>
                                          <p:attrName>style.visibility</p:attrName>
                                        </p:attrNameLst>
                                      </p:cBhvr>
                                      <p:to>
                                        <p:strVal val="visible"/>
                                      </p:to>
                                    </p:set>
                                    <p:animEffect transition="in" filter="fade">
                                      <p:cBhvr>
                                        <p:cTn id="36" dur="500"/>
                                        <p:tgtEl>
                                          <p:spTgt spid="24"/>
                                        </p:tgtEl>
                                      </p:cBhvr>
                                    </p:animEffect>
                                  </p:childTnLst>
                                </p:cTn>
                              </p:par>
                              <p:par>
                                <p:cTn id="37" presetID="10" presetClass="exit" presetSubtype="0" fill="hold" grpId="1" nodeType="withEffect">
                                  <p:stCondLst>
                                    <p:cond delay="0"/>
                                  </p:stCondLst>
                                  <p:childTnLst>
                                    <p:animEffect transition="out" filter="fade">
                                      <p:cBhvr>
                                        <p:cTn id="38" dur="500"/>
                                        <p:tgtEl>
                                          <p:spTgt spid="20"/>
                                        </p:tgtEl>
                                      </p:cBhvr>
                                    </p:animEffect>
                                    <p:set>
                                      <p:cBhvr>
                                        <p:cTn id="39" dur="1" fill="hold">
                                          <p:stCondLst>
                                            <p:cond delay="499"/>
                                          </p:stCondLst>
                                        </p:cTn>
                                        <p:tgtEl>
                                          <p:spTgt spid="20"/>
                                        </p:tgtEl>
                                        <p:attrNameLst>
                                          <p:attrName>style.visibility</p:attrName>
                                        </p:attrNameLst>
                                      </p:cBhvr>
                                      <p:to>
                                        <p:strVal val="hidden"/>
                                      </p:to>
                                    </p:set>
                                  </p:childTnLst>
                                </p:cTn>
                              </p:par>
                              <p:par>
                                <p:cTn id="40" presetID="10" presetClass="entr" presetSubtype="0" fill="hold" grpId="0" nodeType="with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fade">
                                      <p:cBhvr>
                                        <p:cTn id="42" dur="500"/>
                                        <p:tgtEl>
                                          <p:spTgt spid="25"/>
                                        </p:tgtEl>
                                      </p:cBhvr>
                                    </p:animEffect>
                                  </p:childTnLst>
                                </p:cTn>
                              </p:par>
                              <p:par>
                                <p:cTn id="43" presetID="10" presetClass="exit" presetSubtype="0" fill="hold" grpId="1" nodeType="withEffect">
                                  <p:stCondLst>
                                    <p:cond delay="0"/>
                                  </p:stCondLst>
                                  <p:childTnLst>
                                    <p:animEffect transition="out" filter="fade">
                                      <p:cBhvr>
                                        <p:cTn id="44" dur="500"/>
                                        <p:tgtEl>
                                          <p:spTgt spid="16"/>
                                        </p:tgtEl>
                                      </p:cBhvr>
                                    </p:animEffect>
                                    <p:set>
                                      <p:cBhvr>
                                        <p:cTn id="45" dur="1" fill="hold">
                                          <p:stCondLst>
                                            <p:cond delay="499"/>
                                          </p:stCondLst>
                                        </p:cTn>
                                        <p:tgtEl>
                                          <p:spTgt spid="16"/>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27"/>
                                        </p:tgtEl>
                                        <p:attrNameLst>
                                          <p:attrName>style.visibility</p:attrName>
                                        </p:attrNameLst>
                                      </p:cBhvr>
                                      <p:to>
                                        <p:strVal val="visible"/>
                                      </p:to>
                                    </p:set>
                                    <p:animEffect transition="in" filter="fade">
                                      <p:cBhvr>
                                        <p:cTn id="50" dur="500"/>
                                        <p:tgtEl>
                                          <p:spTgt spid="27"/>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xit" presetSubtype="0" fill="hold" grpId="1" nodeType="clickEffect">
                                  <p:stCondLst>
                                    <p:cond delay="0"/>
                                  </p:stCondLst>
                                  <p:childTnLst>
                                    <p:animEffect transition="out" filter="fade">
                                      <p:cBhvr>
                                        <p:cTn id="54" dur="500"/>
                                        <p:tgtEl>
                                          <p:spTgt spid="25"/>
                                        </p:tgtEl>
                                      </p:cBhvr>
                                    </p:animEffect>
                                    <p:set>
                                      <p:cBhvr>
                                        <p:cTn id="55" dur="1" fill="hold">
                                          <p:stCondLst>
                                            <p:cond delay="499"/>
                                          </p:stCondLst>
                                        </p:cTn>
                                        <p:tgtEl>
                                          <p:spTgt spid="25"/>
                                        </p:tgtEl>
                                        <p:attrNameLst>
                                          <p:attrName>style.visibility</p:attrName>
                                        </p:attrNameLst>
                                      </p:cBhvr>
                                      <p:to>
                                        <p:strVal val="hidden"/>
                                      </p:to>
                                    </p:set>
                                  </p:childTnLst>
                                </p:cTn>
                              </p:par>
                              <p:par>
                                <p:cTn id="56" presetID="10" presetClass="entr" presetSubtype="0" fill="hold" grpId="0" nodeType="withEffect">
                                  <p:stCondLst>
                                    <p:cond delay="0"/>
                                  </p:stCondLst>
                                  <p:childTnLst>
                                    <p:set>
                                      <p:cBhvr>
                                        <p:cTn id="57" dur="1" fill="hold">
                                          <p:stCondLst>
                                            <p:cond delay="0"/>
                                          </p:stCondLst>
                                        </p:cTn>
                                        <p:tgtEl>
                                          <p:spTgt spid="30"/>
                                        </p:tgtEl>
                                        <p:attrNameLst>
                                          <p:attrName>style.visibility</p:attrName>
                                        </p:attrNameLst>
                                      </p:cBhvr>
                                      <p:to>
                                        <p:strVal val="visible"/>
                                      </p:to>
                                    </p:set>
                                    <p:animEffect transition="in" filter="fade">
                                      <p:cBhvr>
                                        <p:cTn id="58" dur="500"/>
                                        <p:tgtEl>
                                          <p:spTgt spid="30"/>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31"/>
                                        </p:tgtEl>
                                        <p:attrNameLst>
                                          <p:attrName>style.visibility</p:attrName>
                                        </p:attrNameLst>
                                      </p:cBhvr>
                                      <p:to>
                                        <p:strVal val="visible"/>
                                      </p:to>
                                    </p:set>
                                    <p:animEffect transition="in" filter="fade">
                                      <p:cBhvr>
                                        <p:cTn id="63" dur="500"/>
                                        <p:tgtEl>
                                          <p:spTgt spid="31"/>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xit" presetSubtype="0" fill="hold" grpId="1" nodeType="clickEffect">
                                  <p:stCondLst>
                                    <p:cond delay="0"/>
                                  </p:stCondLst>
                                  <p:childTnLst>
                                    <p:animEffect transition="out" filter="fade">
                                      <p:cBhvr>
                                        <p:cTn id="67" dur="500"/>
                                        <p:tgtEl>
                                          <p:spTgt spid="15"/>
                                        </p:tgtEl>
                                      </p:cBhvr>
                                    </p:animEffect>
                                    <p:set>
                                      <p:cBhvr>
                                        <p:cTn id="68" dur="1" fill="hold">
                                          <p:stCondLst>
                                            <p:cond delay="499"/>
                                          </p:stCondLst>
                                        </p:cTn>
                                        <p:tgtEl>
                                          <p:spTgt spid="15"/>
                                        </p:tgtEl>
                                        <p:attrNameLst>
                                          <p:attrName>style.visibility</p:attrName>
                                        </p:attrNameLst>
                                      </p:cBhvr>
                                      <p:to>
                                        <p:strVal val="hidden"/>
                                      </p:to>
                                    </p:set>
                                  </p:childTnLst>
                                </p:cTn>
                              </p:par>
                              <p:par>
                                <p:cTn id="69" presetID="10" presetClass="exit" presetSubtype="0" fill="hold" grpId="1" nodeType="withEffect">
                                  <p:stCondLst>
                                    <p:cond delay="0"/>
                                  </p:stCondLst>
                                  <p:childTnLst>
                                    <p:animEffect transition="out" filter="fade">
                                      <p:cBhvr>
                                        <p:cTn id="70" dur="500"/>
                                        <p:tgtEl>
                                          <p:spTgt spid="24"/>
                                        </p:tgtEl>
                                      </p:cBhvr>
                                    </p:animEffect>
                                    <p:set>
                                      <p:cBhvr>
                                        <p:cTn id="71" dur="1" fill="hold">
                                          <p:stCondLst>
                                            <p:cond delay="499"/>
                                          </p:stCondLst>
                                        </p:cTn>
                                        <p:tgtEl>
                                          <p:spTgt spid="24"/>
                                        </p:tgtEl>
                                        <p:attrNameLst>
                                          <p:attrName>style.visibility</p:attrName>
                                        </p:attrNameLst>
                                      </p:cBhvr>
                                      <p:to>
                                        <p:strVal val="hidden"/>
                                      </p:to>
                                    </p:set>
                                  </p:childTnLst>
                                </p:cTn>
                              </p:par>
                              <p:par>
                                <p:cTn id="72" presetID="10" presetClass="exit" presetSubtype="0" fill="hold" grpId="1" nodeType="withEffect">
                                  <p:stCondLst>
                                    <p:cond delay="0"/>
                                  </p:stCondLst>
                                  <p:childTnLst>
                                    <p:animEffect transition="out" filter="fade">
                                      <p:cBhvr>
                                        <p:cTn id="73" dur="500"/>
                                        <p:tgtEl>
                                          <p:spTgt spid="30"/>
                                        </p:tgtEl>
                                      </p:cBhvr>
                                    </p:animEffect>
                                    <p:set>
                                      <p:cBhvr>
                                        <p:cTn id="74" dur="1" fill="hold">
                                          <p:stCondLst>
                                            <p:cond delay="499"/>
                                          </p:stCondLst>
                                        </p:cTn>
                                        <p:tgtEl>
                                          <p:spTgt spid="30"/>
                                        </p:tgtEl>
                                        <p:attrNameLst>
                                          <p:attrName>style.visibility</p:attrName>
                                        </p:attrNameLst>
                                      </p:cBhvr>
                                      <p:to>
                                        <p:strVal val="hidden"/>
                                      </p:to>
                                    </p:set>
                                  </p:childTnLst>
                                </p:cTn>
                              </p:par>
                              <p:par>
                                <p:cTn id="75" presetID="10" presetClass="entr" presetSubtype="0" fill="hold" grpId="0" nodeType="withEffect">
                                  <p:stCondLst>
                                    <p:cond delay="0"/>
                                  </p:stCondLst>
                                  <p:childTnLst>
                                    <p:set>
                                      <p:cBhvr>
                                        <p:cTn id="76" dur="1" fill="hold">
                                          <p:stCondLst>
                                            <p:cond delay="0"/>
                                          </p:stCondLst>
                                        </p:cTn>
                                        <p:tgtEl>
                                          <p:spTgt spid="34"/>
                                        </p:tgtEl>
                                        <p:attrNameLst>
                                          <p:attrName>style.visibility</p:attrName>
                                        </p:attrNameLst>
                                      </p:cBhvr>
                                      <p:to>
                                        <p:strVal val="visible"/>
                                      </p:to>
                                    </p:set>
                                    <p:animEffect transition="in" filter="fade">
                                      <p:cBhvr>
                                        <p:cTn id="77" dur="500"/>
                                        <p:tgtEl>
                                          <p:spTgt spid="34"/>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35"/>
                                        </p:tgtEl>
                                        <p:attrNameLst>
                                          <p:attrName>style.visibility</p:attrName>
                                        </p:attrNameLst>
                                      </p:cBhvr>
                                      <p:to>
                                        <p:strVal val="visible"/>
                                      </p:to>
                                    </p:set>
                                    <p:animEffect transition="in" filter="fade">
                                      <p:cBhvr>
                                        <p:cTn id="80" dur="500"/>
                                        <p:tgtEl>
                                          <p:spTgt spid="35"/>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36"/>
                                        </p:tgtEl>
                                        <p:attrNameLst>
                                          <p:attrName>style.visibility</p:attrName>
                                        </p:attrNameLst>
                                      </p:cBhvr>
                                      <p:to>
                                        <p:strVal val="visible"/>
                                      </p:to>
                                    </p:set>
                                    <p:animEffect transition="in" filter="fade">
                                      <p:cBhvr>
                                        <p:cTn id="83" dur="500"/>
                                        <p:tgtEl>
                                          <p:spTgt spid="36"/>
                                        </p:tgtEl>
                                      </p:cBhvr>
                                    </p:animEffect>
                                  </p:childTnLst>
                                </p:cTn>
                              </p:par>
                            </p:childTnLst>
                          </p:cTn>
                        </p:par>
                      </p:childTnLst>
                    </p:cTn>
                  </p:par>
                  <p:par>
                    <p:cTn id="84" fill="hold">
                      <p:stCondLst>
                        <p:cond delay="indefinite"/>
                      </p:stCondLst>
                      <p:childTnLst>
                        <p:par>
                          <p:cTn id="85" fill="hold">
                            <p:stCondLst>
                              <p:cond delay="0"/>
                            </p:stCondLst>
                            <p:childTnLst>
                              <p:par>
                                <p:cTn id="86" presetID="10" presetClass="entr" presetSubtype="0" fill="hold" nodeType="clickEffect">
                                  <p:stCondLst>
                                    <p:cond delay="0"/>
                                  </p:stCondLst>
                                  <p:childTnLst>
                                    <p:set>
                                      <p:cBhvr>
                                        <p:cTn id="87" dur="1" fill="hold">
                                          <p:stCondLst>
                                            <p:cond delay="0"/>
                                          </p:stCondLst>
                                        </p:cTn>
                                        <p:tgtEl>
                                          <p:spTgt spid="37"/>
                                        </p:tgtEl>
                                        <p:attrNameLst>
                                          <p:attrName>style.visibility</p:attrName>
                                        </p:attrNameLst>
                                      </p:cBhvr>
                                      <p:to>
                                        <p:strVal val="visible"/>
                                      </p:to>
                                    </p:set>
                                    <p:animEffect transition="in" filter="fade">
                                      <p:cBhvr>
                                        <p:cTn id="88" dur="500"/>
                                        <p:tgtEl>
                                          <p:spTgt spid="37"/>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xit" presetSubtype="0" fill="hold" grpId="1" nodeType="clickEffect">
                                  <p:stCondLst>
                                    <p:cond delay="0"/>
                                  </p:stCondLst>
                                  <p:childTnLst>
                                    <p:animEffect transition="out" filter="fade">
                                      <p:cBhvr>
                                        <p:cTn id="92" dur="500"/>
                                        <p:tgtEl>
                                          <p:spTgt spid="35"/>
                                        </p:tgtEl>
                                      </p:cBhvr>
                                    </p:animEffect>
                                    <p:set>
                                      <p:cBhvr>
                                        <p:cTn id="93" dur="1" fill="hold">
                                          <p:stCondLst>
                                            <p:cond delay="499"/>
                                          </p:stCondLst>
                                        </p:cTn>
                                        <p:tgtEl>
                                          <p:spTgt spid="35"/>
                                        </p:tgtEl>
                                        <p:attrNameLst>
                                          <p:attrName>style.visibility</p:attrName>
                                        </p:attrNameLst>
                                      </p:cBhvr>
                                      <p:to>
                                        <p:strVal val="hidden"/>
                                      </p:to>
                                    </p:set>
                                  </p:childTnLst>
                                </p:cTn>
                              </p:par>
                              <p:par>
                                <p:cTn id="94" presetID="10" presetClass="exit" presetSubtype="0" fill="hold" grpId="1" nodeType="withEffect">
                                  <p:stCondLst>
                                    <p:cond delay="0"/>
                                  </p:stCondLst>
                                  <p:childTnLst>
                                    <p:animEffect transition="out" filter="fade">
                                      <p:cBhvr>
                                        <p:cTn id="95" dur="500"/>
                                        <p:tgtEl>
                                          <p:spTgt spid="36"/>
                                        </p:tgtEl>
                                      </p:cBhvr>
                                    </p:animEffect>
                                    <p:set>
                                      <p:cBhvr>
                                        <p:cTn id="96" dur="1" fill="hold">
                                          <p:stCondLst>
                                            <p:cond delay="499"/>
                                          </p:stCondLst>
                                        </p:cTn>
                                        <p:tgtEl>
                                          <p:spTgt spid="36"/>
                                        </p:tgtEl>
                                        <p:attrNameLst>
                                          <p:attrName>style.visibility</p:attrName>
                                        </p:attrNameLst>
                                      </p:cBhvr>
                                      <p:to>
                                        <p:strVal val="hidden"/>
                                      </p:to>
                                    </p:set>
                                  </p:childTnLst>
                                </p:cTn>
                              </p:par>
                              <p:par>
                                <p:cTn id="97" presetID="10" presetClass="entr" presetSubtype="0" fill="hold" grpId="0" nodeType="withEffect">
                                  <p:stCondLst>
                                    <p:cond delay="0"/>
                                  </p:stCondLst>
                                  <p:childTnLst>
                                    <p:set>
                                      <p:cBhvr>
                                        <p:cTn id="98" dur="1" fill="hold">
                                          <p:stCondLst>
                                            <p:cond delay="0"/>
                                          </p:stCondLst>
                                        </p:cTn>
                                        <p:tgtEl>
                                          <p:spTgt spid="43"/>
                                        </p:tgtEl>
                                        <p:attrNameLst>
                                          <p:attrName>style.visibility</p:attrName>
                                        </p:attrNameLst>
                                      </p:cBhvr>
                                      <p:to>
                                        <p:strVal val="visible"/>
                                      </p:to>
                                    </p:set>
                                    <p:animEffect transition="in" filter="fade">
                                      <p:cBhvr>
                                        <p:cTn id="99" dur="500"/>
                                        <p:tgtEl>
                                          <p:spTgt spid="43"/>
                                        </p:tgtEl>
                                      </p:cBhvr>
                                    </p:animEffect>
                                  </p:childTnLst>
                                </p:cTn>
                              </p:par>
                              <p:par>
                                <p:cTn id="100" presetID="10" presetClass="entr" presetSubtype="0" fill="hold" grpId="0" nodeType="withEffect">
                                  <p:stCondLst>
                                    <p:cond delay="0"/>
                                  </p:stCondLst>
                                  <p:childTnLst>
                                    <p:set>
                                      <p:cBhvr>
                                        <p:cTn id="101" dur="1" fill="hold">
                                          <p:stCondLst>
                                            <p:cond delay="0"/>
                                          </p:stCondLst>
                                        </p:cTn>
                                        <p:tgtEl>
                                          <p:spTgt spid="44"/>
                                        </p:tgtEl>
                                        <p:attrNameLst>
                                          <p:attrName>style.visibility</p:attrName>
                                        </p:attrNameLst>
                                      </p:cBhvr>
                                      <p:to>
                                        <p:strVal val="visible"/>
                                      </p:to>
                                    </p:set>
                                    <p:animEffect transition="in" filter="fade">
                                      <p:cBhvr>
                                        <p:cTn id="102" dur="500"/>
                                        <p:tgtEl>
                                          <p:spTgt spid="44"/>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nodeType="clickEffect">
                                  <p:stCondLst>
                                    <p:cond delay="0"/>
                                  </p:stCondLst>
                                  <p:childTnLst>
                                    <p:set>
                                      <p:cBhvr>
                                        <p:cTn id="106" dur="1" fill="hold">
                                          <p:stCondLst>
                                            <p:cond delay="0"/>
                                          </p:stCondLst>
                                        </p:cTn>
                                        <p:tgtEl>
                                          <p:spTgt spid="45"/>
                                        </p:tgtEl>
                                        <p:attrNameLst>
                                          <p:attrName>style.visibility</p:attrName>
                                        </p:attrNameLst>
                                      </p:cBhvr>
                                      <p:to>
                                        <p:strVal val="visible"/>
                                      </p:to>
                                    </p:set>
                                    <p:animEffect transition="in" filter="fade">
                                      <p:cBhvr>
                                        <p:cTn id="107" dur="500"/>
                                        <p:tgtEl>
                                          <p:spTgt spid="45"/>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fade">
                                      <p:cBhvr>
                                        <p:cTn id="112" dur="500"/>
                                        <p:tgtEl>
                                          <p:spTgt spid="48"/>
                                        </p:tgtEl>
                                      </p:cBhvr>
                                    </p:animEffect>
                                  </p:childTnLst>
                                </p:cTn>
                              </p:par>
                              <p:par>
                                <p:cTn id="113" presetID="10" presetClass="exit" presetSubtype="0" fill="hold" grpId="1" nodeType="withEffect">
                                  <p:stCondLst>
                                    <p:cond delay="0"/>
                                  </p:stCondLst>
                                  <p:childTnLst>
                                    <p:animEffect transition="out" filter="fade">
                                      <p:cBhvr>
                                        <p:cTn id="114" dur="500"/>
                                        <p:tgtEl>
                                          <p:spTgt spid="44"/>
                                        </p:tgtEl>
                                      </p:cBhvr>
                                    </p:animEffect>
                                    <p:set>
                                      <p:cBhvr>
                                        <p:cTn id="115" dur="1" fill="hold">
                                          <p:stCondLst>
                                            <p:cond delay="499"/>
                                          </p:stCondLst>
                                        </p:cTn>
                                        <p:tgtEl>
                                          <p:spTgt spid="44"/>
                                        </p:tgtEl>
                                        <p:attrNameLst>
                                          <p:attrName>style.visibility</p:attrName>
                                        </p:attrNameLst>
                                      </p:cBhvr>
                                      <p:to>
                                        <p:strVal val="hidden"/>
                                      </p:to>
                                    </p:set>
                                  </p:childTnLst>
                                </p:cTn>
                              </p:par>
                            </p:childTnLst>
                          </p:cTn>
                        </p:par>
                      </p:childTnLst>
                    </p:cTn>
                  </p:par>
                  <p:par>
                    <p:cTn id="116" fill="hold">
                      <p:stCondLst>
                        <p:cond delay="indefinite"/>
                      </p:stCondLst>
                      <p:childTnLst>
                        <p:par>
                          <p:cTn id="117" fill="hold">
                            <p:stCondLst>
                              <p:cond delay="0"/>
                            </p:stCondLst>
                            <p:childTnLst>
                              <p:par>
                                <p:cTn id="118" presetID="10" presetClass="entr" presetSubtype="0" fill="hold" nodeType="clickEffect">
                                  <p:stCondLst>
                                    <p:cond delay="0"/>
                                  </p:stCondLst>
                                  <p:childTnLst>
                                    <p:set>
                                      <p:cBhvr>
                                        <p:cTn id="119" dur="1" fill="hold">
                                          <p:stCondLst>
                                            <p:cond delay="0"/>
                                          </p:stCondLst>
                                        </p:cTn>
                                        <p:tgtEl>
                                          <p:spTgt spid="49"/>
                                        </p:tgtEl>
                                        <p:attrNameLst>
                                          <p:attrName>style.visibility</p:attrName>
                                        </p:attrNameLst>
                                      </p:cBhvr>
                                      <p:to>
                                        <p:strVal val="visible"/>
                                      </p:to>
                                    </p:set>
                                    <p:animEffect transition="in" filter="fade">
                                      <p:cBhvr>
                                        <p:cTn id="120" dur="500"/>
                                        <p:tgtEl>
                                          <p:spTgt spid="49"/>
                                        </p:tgtEl>
                                      </p:cBhvr>
                                    </p:animEffect>
                                  </p:childTnLst>
                                </p:cTn>
                              </p:par>
                            </p:childTnLst>
                          </p:cTn>
                        </p:par>
                        <p:par>
                          <p:cTn id="121" fill="hold">
                            <p:stCondLst>
                              <p:cond delay="500"/>
                            </p:stCondLst>
                            <p:childTnLst>
                              <p:par>
                                <p:cTn id="122" presetID="10" presetClass="exit" presetSubtype="0" fill="hold" grpId="1" nodeType="afterEffect">
                                  <p:stCondLst>
                                    <p:cond delay="500"/>
                                  </p:stCondLst>
                                  <p:childTnLst>
                                    <p:animEffect transition="out" filter="fade">
                                      <p:cBhvr>
                                        <p:cTn id="123" dur="500"/>
                                        <p:tgtEl>
                                          <p:spTgt spid="34"/>
                                        </p:tgtEl>
                                      </p:cBhvr>
                                    </p:animEffect>
                                    <p:set>
                                      <p:cBhvr>
                                        <p:cTn id="124" dur="1" fill="hold">
                                          <p:stCondLst>
                                            <p:cond delay="499"/>
                                          </p:stCondLst>
                                        </p:cTn>
                                        <p:tgtEl>
                                          <p:spTgt spid="34"/>
                                        </p:tgtEl>
                                        <p:attrNameLst>
                                          <p:attrName>style.visibility</p:attrName>
                                        </p:attrNameLst>
                                      </p:cBhvr>
                                      <p:to>
                                        <p:strVal val="hidden"/>
                                      </p:to>
                                    </p:set>
                                  </p:childTnLst>
                                </p:cTn>
                              </p:par>
                              <p:par>
                                <p:cTn id="125" presetID="10" presetClass="exit" presetSubtype="0" fill="hold" grpId="1" nodeType="withEffect">
                                  <p:stCondLst>
                                    <p:cond delay="500"/>
                                  </p:stCondLst>
                                  <p:childTnLst>
                                    <p:animEffect transition="out" filter="fade">
                                      <p:cBhvr>
                                        <p:cTn id="126" dur="500"/>
                                        <p:tgtEl>
                                          <p:spTgt spid="43"/>
                                        </p:tgtEl>
                                      </p:cBhvr>
                                    </p:animEffect>
                                    <p:set>
                                      <p:cBhvr>
                                        <p:cTn id="127" dur="1" fill="hold">
                                          <p:stCondLst>
                                            <p:cond delay="499"/>
                                          </p:stCondLst>
                                        </p:cTn>
                                        <p:tgtEl>
                                          <p:spTgt spid="43"/>
                                        </p:tgtEl>
                                        <p:attrNameLst>
                                          <p:attrName>style.visibility</p:attrName>
                                        </p:attrNameLst>
                                      </p:cBhvr>
                                      <p:to>
                                        <p:strVal val="hidden"/>
                                      </p:to>
                                    </p:set>
                                  </p:childTnLst>
                                </p:cTn>
                              </p:par>
                              <p:par>
                                <p:cTn id="128" presetID="10" presetClass="exit" presetSubtype="0" fill="hold" grpId="1" nodeType="withEffect">
                                  <p:stCondLst>
                                    <p:cond delay="500"/>
                                  </p:stCondLst>
                                  <p:childTnLst>
                                    <p:animEffect transition="out" filter="fade">
                                      <p:cBhvr>
                                        <p:cTn id="129" dur="500"/>
                                        <p:tgtEl>
                                          <p:spTgt spid="48"/>
                                        </p:tgtEl>
                                      </p:cBhvr>
                                    </p:animEffect>
                                    <p:set>
                                      <p:cBhvr>
                                        <p:cTn id="130" dur="1" fill="hold">
                                          <p:stCondLst>
                                            <p:cond delay="499"/>
                                          </p:stCondLst>
                                        </p:cTn>
                                        <p:tgtEl>
                                          <p:spTgt spid="4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5" grpId="1" animBg="1"/>
      <p:bldP spid="16" grpId="0" animBg="1"/>
      <p:bldP spid="16" grpId="1" animBg="1"/>
      <p:bldP spid="17" grpId="0" animBg="1"/>
      <p:bldP spid="17" grpId="1" animBg="1"/>
      <p:bldP spid="20" grpId="0" animBg="1"/>
      <p:bldP spid="20" grpId="1" animBg="1"/>
      <p:bldP spid="24" grpId="0" animBg="1"/>
      <p:bldP spid="24" grpId="1" animBg="1"/>
      <p:bldP spid="25" grpId="0" animBg="1"/>
      <p:bldP spid="25" grpId="1" animBg="1"/>
      <p:bldP spid="30" grpId="0" animBg="1"/>
      <p:bldP spid="30" grpId="1" animBg="1"/>
      <p:bldP spid="34" grpId="0" animBg="1"/>
      <p:bldP spid="34" grpId="1" animBg="1"/>
      <p:bldP spid="35" grpId="0" animBg="1"/>
      <p:bldP spid="35" grpId="1" animBg="1"/>
      <p:bldP spid="36" grpId="0" animBg="1"/>
      <p:bldP spid="36" grpId="1" animBg="1"/>
      <p:bldP spid="43" grpId="0" animBg="1"/>
      <p:bldP spid="43" grpId="1" animBg="1"/>
      <p:bldP spid="44" grpId="0" animBg="1"/>
      <p:bldP spid="44" grpId="1" animBg="1"/>
      <p:bldP spid="48" grpId="0" animBg="1"/>
      <p:bldP spid="48"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42844" y="857232"/>
            <a:ext cx="8715404" cy="221457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Метод отображения</a:t>
            </a:r>
          </a:p>
        </p:txBody>
      </p:sp>
      <p:pic>
        <p:nvPicPr>
          <p:cNvPr id="4" name="Рисунок 3" descr="граф.png"/>
          <p:cNvPicPr/>
          <p:nvPr/>
        </p:nvPicPr>
        <p:blipFill>
          <a:blip r:embed="rId2" cstate="print"/>
          <a:srcRect b="-14573"/>
          <a:stretch>
            <a:fillRect/>
          </a:stretch>
        </p:blipFill>
        <p:spPr>
          <a:xfrm>
            <a:off x="1475656" y="1340768"/>
            <a:ext cx="6410211" cy="1468688"/>
          </a:xfrm>
          <a:prstGeom prst="rect">
            <a:avLst/>
          </a:prstGeom>
        </p:spPr>
      </p:pic>
      <p:graphicFrame>
        <p:nvGraphicFramePr>
          <p:cNvPr id="6" name="Таблица 5"/>
          <p:cNvGraphicFramePr>
            <a:graphicFrameLocks noGrp="1"/>
          </p:cNvGraphicFramePr>
          <p:nvPr>
            <p:extLst>
              <p:ext uri="{D42A27DB-BD31-4B8C-83A1-F6EECF244321}">
                <p14:modId xmlns:p14="http://schemas.microsoft.com/office/powerpoint/2010/main" xmlns="" val="1636878103"/>
              </p:ext>
            </p:extLst>
          </p:nvPr>
        </p:nvGraphicFramePr>
        <p:xfrm>
          <a:off x="449153" y="2809459"/>
          <a:ext cx="7795254" cy="3283836"/>
        </p:xfrm>
        <a:graphic>
          <a:graphicData uri="http://schemas.openxmlformats.org/drawingml/2006/table">
            <a:tbl>
              <a:tblPr firstRow="1" firstCol="1">
                <a:tableStyleId>{5C22544A-7EE6-4342-B048-85BDC9FD1C3A}</a:tableStyleId>
              </a:tblPr>
              <a:tblGrid>
                <a:gridCol w="779365"/>
                <a:gridCol w="779365"/>
                <a:gridCol w="779365"/>
                <a:gridCol w="779365"/>
                <a:gridCol w="779365"/>
                <a:gridCol w="779365"/>
                <a:gridCol w="779365"/>
                <a:gridCol w="779365"/>
                <a:gridCol w="780167"/>
                <a:gridCol w="780167"/>
              </a:tblGrid>
              <a:tr h="593777">
                <a:tc rowSpan="2">
                  <a:txBody>
                    <a:bodyPr/>
                    <a:lstStyle/>
                    <a:p>
                      <a:pPr indent="0" algn="ctr">
                        <a:spcBef>
                          <a:spcPts val="600"/>
                        </a:spcBef>
                        <a:spcAft>
                          <a:spcPts val="600"/>
                        </a:spcAft>
                      </a:pPr>
                      <a:r>
                        <a:rPr lang="ru-RU" sz="1600" dirty="0">
                          <a:effectLst/>
                        </a:rPr>
                        <a:t>Пара</a:t>
                      </a:r>
                      <a:endParaRPr lang="ru-RU" sz="1800" dirty="0">
                        <a:effectLst/>
                        <a:latin typeface="Times New Roman"/>
                        <a:ea typeface="Times New Roman"/>
                        <a:cs typeface="Times New Roman"/>
                      </a:endParaRPr>
                    </a:p>
                  </a:txBody>
                  <a:tcPr marL="68580" marR="68580" marT="0" marB="0" anchor="ctr"/>
                </a:tc>
                <a:tc gridSpan="9">
                  <a:txBody>
                    <a:bodyPr/>
                    <a:lstStyle/>
                    <a:p>
                      <a:pPr indent="0" algn="ctr">
                        <a:spcBef>
                          <a:spcPts val="600"/>
                        </a:spcBef>
                        <a:spcAft>
                          <a:spcPts val="600"/>
                        </a:spcAft>
                      </a:pPr>
                      <a:r>
                        <a:rPr lang="ru-RU" sz="1600" dirty="0">
                          <a:effectLst/>
                        </a:rPr>
                        <a:t>Количество пар</a:t>
                      </a:r>
                      <a:endParaRPr lang="ru-RU" sz="1800" dirty="0">
                        <a:effectLst/>
                        <a:latin typeface="Times New Roman"/>
                        <a:ea typeface="Times New Roman"/>
                        <a:cs typeface="Times New Roman"/>
                      </a:endParaRPr>
                    </a:p>
                  </a:txBody>
                  <a:tcPr marL="68580" marR="68580" marT="0"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33477">
                <a:tc vMerge="1">
                  <a:txBody>
                    <a:bodyPr/>
                    <a:lstStyle/>
                    <a:p>
                      <a:endParaRPr lang="ru-RU"/>
                    </a:p>
                  </a:txBody>
                  <a:tcPr/>
                </a:tc>
                <a:tc>
                  <a:txBody>
                    <a:bodyPr/>
                    <a:lstStyle/>
                    <a:p>
                      <a:pPr indent="0" algn="ctr">
                        <a:spcBef>
                          <a:spcPts val="600"/>
                        </a:spcBef>
                        <a:spcAft>
                          <a:spcPts val="600"/>
                        </a:spcAft>
                      </a:pPr>
                      <a:r>
                        <a:rPr lang="en-US" sz="1500" dirty="0">
                          <a:effectLst/>
                        </a:rPr>
                        <a:t>x</a:t>
                      </a:r>
                      <a:r>
                        <a:rPr lang="ru-RU" sz="1500" baseline="-25000" dirty="0">
                          <a:effectLst/>
                        </a:rPr>
                        <a:t>1</a:t>
                      </a:r>
                      <a:r>
                        <a:rPr lang="ru-RU" sz="1500" dirty="0">
                          <a:effectLst/>
                        </a:rPr>
                        <a:t>,</a:t>
                      </a:r>
                      <a:r>
                        <a:rPr lang="ru-RU" sz="1500" baseline="-25000" dirty="0">
                          <a:effectLst/>
                        </a:rPr>
                        <a:t> </a:t>
                      </a:r>
                      <a:r>
                        <a:rPr lang="en-US" sz="1500" dirty="0">
                          <a:effectLst/>
                        </a:rPr>
                        <a:t>x</a:t>
                      </a:r>
                      <a:r>
                        <a:rPr lang="ru-RU" sz="1500" baseline="-25000" dirty="0">
                          <a:effectLst/>
                        </a:rPr>
                        <a:t>2</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2</a:t>
                      </a:r>
                      <a:r>
                        <a:rPr lang="ru-RU" sz="1500" dirty="0">
                          <a:effectLst/>
                        </a:rPr>
                        <a:t>,</a:t>
                      </a:r>
                      <a:r>
                        <a:rPr lang="ru-RU" sz="1500" baseline="-25000" dirty="0">
                          <a:effectLst/>
                        </a:rPr>
                        <a:t> </a:t>
                      </a:r>
                      <a:r>
                        <a:rPr lang="en-US" sz="1500" dirty="0">
                          <a:effectLst/>
                        </a:rPr>
                        <a:t>x</a:t>
                      </a:r>
                      <a:r>
                        <a:rPr lang="ru-RU" sz="1500" baseline="-25000" dirty="0">
                          <a:effectLst/>
                        </a:rPr>
                        <a:t>3</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a:effectLst/>
                        </a:rPr>
                        <a:t>x</a:t>
                      </a:r>
                      <a:r>
                        <a:rPr lang="ru-RU" sz="1500" baseline="-25000">
                          <a:effectLst/>
                        </a:rPr>
                        <a:t>3</a:t>
                      </a:r>
                      <a:r>
                        <a:rPr lang="ru-RU" sz="1500">
                          <a:effectLst/>
                        </a:rPr>
                        <a:t>,</a:t>
                      </a:r>
                      <a:r>
                        <a:rPr lang="ru-RU" sz="1500" baseline="-25000">
                          <a:effectLst/>
                        </a:rPr>
                        <a:t> </a:t>
                      </a:r>
                      <a:r>
                        <a:rPr lang="en-US" sz="1500">
                          <a:effectLst/>
                        </a:rPr>
                        <a:t>x</a:t>
                      </a:r>
                      <a:r>
                        <a:rPr lang="ru-RU" sz="1500" baseline="-25000">
                          <a:effectLst/>
                        </a:rPr>
                        <a:t>4</a:t>
                      </a:r>
                      <a:endParaRPr lang="ru-RU" sz="150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a:effectLst/>
                        </a:rPr>
                        <a:t>x</a:t>
                      </a:r>
                      <a:r>
                        <a:rPr lang="ru-RU" sz="1500" baseline="-25000">
                          <a:effectLst/>
                        </a:rPr>
                        <a:t>4</a:t>
                      </a:r>
                      <a:r>
                        <a:rPr lang="ru-RU" sz="1500">
                          <a:effectLst/>
                        </a:rPr>
                        <a:t>,</a:t>
                      </a:r>
                      <a:r>
                        <a:rPr lang="ru-RU" sz="1500" baseline="-25000">
                          <a:effectLst/>
                        </a:rPr>
                        <a:t> </a:t>
                      </a:r>
                      <a:r>
                        <a:rPr lang="en-US" sz="1500">
                          <a:effectLst/>
                        </a:rPr>
                        <a:t>x</a:t>
                      </a:r>
                      <a:r>
                        <a:rPr lang="ru-RU" sz="1500" baseline="-25000">
                          <a:effectLst/>
                        </a:rPr>
                        <a:t>5</a:t>
                      </a:r>
                      <a:endParaRPr lang="ru-RU" sz="150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5</a:t>
                      </a:r>
                      <a:r>
                        <a:rPr lang="ru-RU" sz="1500" dirty="0">
                          <a:effectLst/>
                        </a:rPr>
                        <a:t>,</a:t>
                      </a:r>
                      <a:r>
                        <a:rPr lang="ru-RU" sz="1500" baseline="-25000" dirty="0">
                          <a:effectLst/>
                        </a:rPr>
                        <a:t> </a:t>
                      </a:r>
                      <a:r>
                        <a:rPr lang="en-US" sz="1500" dirty="0">
                          <a:effectLst/>
                        </a:rPr>
                        <a:t>x</a:t>
                      </a:r>
                      <a:r>
                        <a:rPr lang="ru-RU" sz="1500" baseline="-25000" dirty="0">
                          <a:effectLst/>
                        </a:rPr>
                        <a:t>6</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a:effectLst/>
                        </a:rPr>
                        <a:t>x</a:t>
                      </a:r>
                      <a:r>
                        <a:rPr lang="ru-RU" sz="1500" baseline="-25000">
                          <a:effectLst/>
                        </a:rPr>
                        <a:t>6</a:t>
                      </a:r>
                      <a:r>
                        <a:rPr lang="ru-RU" sz="1500">
                          <a:effectLst/>
                        </a:rPr>
                        <a:t>,</a:t>
                      </a:r>
                      <a:r>
                        <a:rPr lang="ru-RU" sz="1500" baseline="-25000">
                          <a:effectLst/>
                        </a:rPr>
                        <a:t> </a:t>
                      </a:r>
                      <a:r>
                        <a:rPr lang="en-US" sz="1500">
                          <a:effectLst/>
                        </a:rPr>
                        <a:t>x</a:t>
                      </a:r>
                      <a:r>
                        <a:rPr lang="ru-RU" sz="1500" baseline="-25000">
                          <a:effectLst/>
                        </a:rPr>
                        <a:t>7</a:t>
                      </a:r>
                      <a:endParaRPr lang="ru-RU" sz="150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7</a:t>
                      </a:r>
                      <a:r>
                        <a:rPr lang="ru-RU" sz="1500" dirty="0">
                          <a:effectLst/>
                        </a:rPr>
                        <a:t>,</a:t>
                      </a:r>
                      <a:r>
                        <a:rPr lang="ru-RU" sz="1500" baseline="-25000" dirty="0">
                          <a:effectLst/>
                        </a:rPr>
                        <a:t> </a:t>
                      </a:r>
                      <a:r>
                        <a:rPr lang="en-US" sz="1500" dirty="0">
                          <a:effectLst/>
                        </a:rPr>
                        <a:t>x</a:t>
                      </a:r>
                      <a:r>
                        <a:rPr lang="ru-RU" sz="1500" baseline="-25000" dirty="0">
                          <a:effectLst/>
                        </a:rPr>
                        <a:t>8</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8</a:t>
                      </a:r>
                      <a:r>
                        <a:rPr lang="ru-RU" sz="1500" dirty="0">
                          <a:effectLst/>
                        </a:rPr>
                        <a:t>,</a:t>
                      </a:r>
                      <a:r>
                        <a:rPr lang="ru-RU" sz="1500" baseline="-25000" dirty="0">
                          <a:effectLst/>
                        </a:rPr>
                        <a:t> </a:t>
                      </a:r>
                      <a:r>
                        <a:rPr lang="en-US" sz="1500" dirty="0">
                          <a:effectLst/>
                        </a:rPr>
                        <a:t>x</a:t>
                      </a:r>
                      <a:r>
                        <a:rPr lang="ru-RU" sz="1500" baseline="-25000" dirty="0">
                          <a:effectLst/>
                        </a:rPr>
                        <a:t>9</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9</a:t>
                      </a:r>
                      <a:r>
                        <a:rPr lang="ru-RU" sz="1500" dirty="0">
                          <a:effectLst/>
                        </a:rPr>
                        <a:t>,</a:t>
                      </a:r>
                      <a:r>
                        <a:rPr lang="ru-RU" sz="1500" baseline="-25000" dirty="0">
                          <a:effectLst/>
                        </a:rPr>
                        <a:t> </a:t>
                      </a:r>
                      <a:r>
                        <a:rPr lang="en-US" sz="1500" dirty="0">
                          <a:effectLst/>
                        </a:rPr>
                        <a:t>x</a:t>
                      </a:r>
                      <a:r>
                        <a:rPr lang="ru-RU" sz="1500" baseline="-25000" dirty="0">
                          <a:effectLst/>
                        </a:rPr>
                        <a:t>10</a:t>
                      </a:r>
                      <a:endParaRPr lang="ru-RU" sz="1500" dirty="0">
                        <a:effectLst/>
                        <a:latin typeface="Times New Roman"/>
                        <a:ea typeface="Times New Roman"/>
                        <a:cs typeface="Times New Roman"/>
                      </a:endParaRPr>
                    </a:p>
                  </a:txBody>
                  <a:tcPr marL="68580" marR="68580" marT="0" marB="0" anchor="ctr">
                    <a:solidFill>
                      <a:schemeClr val="bg2"/>
                    </a:solidFill>
                  </a:tcPr>
                </a:tc>
              </a:tr>
              <a:tr h="593777">
                <a:tc>
                  <a:txBody>
                    <a:bodyPr/>
                    <a:lstStyle/>
                    <a:p>
                      <a:pPr indent="0" algn="ctr">
                        <a:spcBef>
                          <a:spcPts val="600"/>
                        </a:spcBef>
                        <a:spcAft>
                          <a:spcPts val="600"/>
                        </a:spcAft>
                      </a:pPr>
                      <a:r>
                        <a:rPr lang="ru-RU" sz="2000" dirty="0">
                          <a:effectLst/>
                        </a:rPr>
                        <a:t>00</a:t>
                      </a:r>
                      <a:endParaRPr lang="ru-RU" sz="24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r>
                        <a:rPr lang="ru-RU" sz="2800" dirty="0">
                          <a:effectLst/>
                        </a:rPr>
                        <a:t>1</a:t>
                      </a: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a:effectLst/>
                        <a:latin typeface="Times New Roman"/>
                        <a:ea typeface="Times New Roman"/>
                        <a:cs typeface="Times New Roman"/>
                      </a:endParaRPr>
                    </a:p>
                  </a:txBody>
                  <a:tcPr marL="68580" marR="68580" marT="0" marB="0" anchor="ctr"/>
                </a:tc>
              </a:tr>
              <a:tr h="575251">
                <a:tc>
                  <a:txBody>
                    <a:bodyPr/>
                    <a:lstStyle/>
                    <a:p>
                      <a:pPr indent="0" algn="ctr">
                        <a:spcBef>
                          <a:spcPts val="600"/>
                        </a:spcBef>
                        <a:spcAft>
                          <a:spcPts val="600"/>
                        </a:spcAft>
                      </a:pPr>
                      <a:r>
                        <a:rPr lang="ru-RU" sz="2000">
                          <a:effectLst/>
                        </a:rPr>
                        <a:t>01</a:t>
                      </a:r>
                      <a:endParaRPr lang="ru-RU" sz="240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r>
                        <a:rPr lang="ru-RU" sz="2800" dirty="0">
                          <a:effectLst/>
                        </a:rPr>
                        <a:t>1</a:t>
                      </a: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a:effectLst/>
                        <a:latin typeface="Times New Roman"/>
                        <a:ea typeface="Times New Roman"/>
                        <a:cs typeface="Times New Roman"/>
                      </a:endParaRPr>
                    </a:p>
                  </a:txBody>
                  <a:tcPr marL="68580" marR="68580" marT="0" marB="0" anchor="ctr"/>
                </a:tc>
              </a:tr>
              <a:tr h="593777">
                <a:tc>
                  <a:txBody>
                    <a:bodyPr/>
                    <a:lstStyle/>
                    <a:p>
                      <a:pPr indent="0" algn="ctr">
                        <a:spcBef>
                          <a:spcPts val="600"/>
                        </a:spcBef>
                        <a:spcAft>
                          <a:spcPts val="600"/>
                        </a:spcAft>
                      </a:pPr>
                      <a:r>
                        <a:rPr lang="ru-RU" sz="2000">
                          <a:effectLst/>
                        </a:rPr>
                        <a:t>10</a:t>
                      </a:r>
                      <a:endParaRPr lang="ru-RU" sz="240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r>
                        <a:rPr lang="ru-RU" sz="2800" dirty="0">
                          <a:effectLst/>
                        </a:rPr>
                        <a:t>1</a:t>
                      </a: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r>
              <a:tr h="593777">
                <a:tc>
                  <a:txBody>
                    <a:bodyPr/>
                    <a:lstStyle/>
                    <a:p>
                      <a:pPr indent="0" algn="ctr">
                        <a:spcBef>
                          <a:spcPts val="600"/>
                        </a:spcBef>
                        <a:spcAft>
                          <a:spcPts val="600"/>
                        </a:spcAft>
                      </a:pPr>
                      <a:r>
                        <a:rPr lang="ru-RU" sz="2000">
                          <a:effectLst/>
                        </a:rPr>
                        <a:t>11</a:t>
                      </a:r>
                      <a:endParaRPr lang="ru-RU" sz="240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r>
                        <a:rPr lang="ru-RU" sz="2800" dirty="0">
                          <a:effectLst/>
                        </a:rPr>
                        <a:t>1</a:t>
                      </a: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c>
                  <a:txBody>
                    <a:bodyPr/>
                    <a:lstStyle/>
                    <a:p>
                      <a:pPr indent="0" algn="ctr">
                        <a:spcBef>
                          <a:spcPts val="600"/>
                        </a:spcBef>
                        <a:spcAft>
                          <a:spcPts val="600"/>
                        </a:spcAft>
                      </a:pPr>
                      <a:endParaRPr lang="ru-RU" sz="3200" dirty="0">
                        <a:effectLst/>
                        <a:latin typeface="Times New Roman"/>
                        <a:ea typeface="Times New Roman"/>
                        <a:cs typeface="Times New Roman"/>
                      </a:endParaRPr>
                    </a:p>
                  </a:txBody>
                  <a:tcPr marL="68580" marR="68580" marT="0" marB="0" anchor="ctr"/>
                </a:tc>
              </a:tr>
            </a:tbl>
          </a:graphicData>
        </a:graphic>
      </p:graphicFrame>
      <p:sp>
        <p:nvSpPr>
          <p:cNvPr id="7" name="Прямоугольник 6"/>
          <p:cNvSpPr/>
          <p:nvPr/>
        </p:nvSpPr>
        <p:spPr>
          <a:xfrm>
            <a:off x="2450238" y="1340768"/>
            <a:ext cx="717506" cy="12961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ик 7"/>
          <p:cNvSpPr/>
          <p:nvPr/>
        </p:nvSpPr>
        <p:spPr>
          <a:xfrm>
            <a:off x="3204840" y="1340768"/>
            <a:ext cx="759184" cy="12961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8"/>
          <p:cNvSpPr/>
          <p:nvPr/>
        </p:nvSpPr>
        <p:spPr>
          <a:xfrm>
            <a:off x="4067944" y="1340768"/>
            <a:ext cx="688167" cy="12961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p:cNvSpPr/>
          <p:nvPr/>
        </p:nvSpPr>
        <p:spPr>
          <a:xfrm>
            <a:off x="4860032" y="1340768"/>
            <a:ext cx="688167" cy="12961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a:off x="5606143" y="1340768"/>
            <a:ext cx="766057" cy="12961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Прямоугольник 11"/>
          <p:cNvSpPr/>
          <p:nvPr/>
        </p:nvSpPr>
        <p:spPr>
          <a:xfrm>
            <a:off x="6398231" y="1340768"/>
            <a:ext cx="766057" cy="12961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Прямоугольник 12"/>
          <p:cNvSpPr/>
          <p:nvPr/>
        </p:nvSpPr>
        <p:spPr>
          <a:xfrm>
            <a:off x="7164289" y="1340768"/>
            <a:ext cx="721578" cy="12961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19" name="Группа 18"/>
          <p:cNvGrpSpPr/>
          <p:nvPr/>
        </p:nvGrpSpPr>
        <p:grpSpPr>
          <a:xfrm>
            <a:off x="2185965" y="3793165"/>
            <a:ext cx="360040" cy="2228123"/>
            <a:chOff x="2185965" y="3793165"/>
            <a:chExt cx="360040" cy="2228123"/>
          </a:xfrm>
        </p:grpSpPr>
        <p:sp>
          <p:nvSpPr>
            <p:cNvPr id="15" name="TextBox 14"/>
            <p:cNvSpPr txBox="1"/>
            <p:nvPr/>
          </p:nvSpPr>
          <p:spPr>
            <a:xfrm>
              <a:off x="2185965" y="4361466"/>
              <a:ext cx="360040" cy="523220"/>
            </a:xfrm>
            <a:prstGeom prst="rect">
              <a:avLst/>
            </a:prstGeom>
            <a:noFill/>
          </p:spPr>
          <p:txBody>
            <a:bodyPr wrap="square" rtlCol="0">
              <a:spAutoFit/>
            </a:bodyPr>
            <a:lstStyle/>
            <a:p>
              <a:r>
                <a:rPr lang="en-US" sz="2800" dirty="0" smtClean="0">
                  <a:solidFill>
                    <a:srgbClr val="002060"/>
                  </a:solidFill>
                </a:rPr>
                <a:t>2</a:t>
              </a:r>
              <a:endParaRPr lang="ru-RU" sz="2800" dirty="0">
                <a:solidFill>
                  <a:srgbClr val="002060"/>
                </a:solidFill>
              </a:endParaRPr>
            </a:p>
          </p:txBody>
        </p:sp>
        <p:sp>
          <p:nvSpPr>
            <p:cNvPr id="16" name="TextBox 15"/>
            <p:cNvSpPr txBox="1"/>
            <p:nvPr/>
          </p:nvSpPr>
          <p:spPr>
            <a:xfrm>
              <a:off x="2185965" y="5498068"/>
              <a:ext cx="360040" cy="523220"/>
            </a:xfrm>
            <a:prstGeom prst="rect">
              <a:avLst/>
            </a:prstGeom>
            <a:noFill/>
          </p:spPr>
          <p:txBody>
            <a:bodyPr wrap="square" rtlCol="0">
              <a:spAutoFit/>
            </a:bodyPr>
            <a:lstStyle/>
            <a:p>
              <a:r>
                <a:rPr lang="en-US" sz="2800" dirty="0" smtClean="0">
                  <a:solidFill>
                    <a:srgbClr val="002060"/>
                  </a:solidFill>
                </a:rPr>
                <a:t>2</a:t>
              </a:r>
              <a:endParaRPr lang="ru-RU" sz="2800" dirty="0">
                <a:solidFill>
                  <a:srgbClr val="002060"/>
                </a:solidFill>
              </a:endParaRPr>
            </a:p>
          </p:txBody>
        </p:sp>
        <p:sp>
          <p:nvSpPr>
            <p:cNvPr id="17" name="TextBox 16"/>
            <p:cNvSpPr txBox="1"/>
            <p:nvPr/>
          </p:nvSpPr>
          <p:spPr>
            <a:xfrm>
              <a:off x="2185965" y="4929767"/>
              <a:ext cx="360040" cy="523220"/>
            </a:xfrm>
            <a:prstGeom prst="rect">
              <a:avLst/>
            </a:prstGeom>
            <a:noFill/>
          </p:spPr>
          <p:txBody>
            <a:bodyPr wrap="square" rtlCol="0">
              <a:spAutoFit/>
            </a:bodyPr>
            <a:lstStyle/>
            <a:p>
              <a:r>
                <a:rPr lang="en-US" sz="2800" dirty="0" smtClean="0">
                  <a:solidFill>
                    <a:srgbClr val="002060"/>
                  </a:solidFill>
                </a:rPr>
                <a:t>2</a:t>
              </a:r>
              <a:endParaRPr lang="ru-RU" sz="2800" dirty="0">
                <a:solidFill>
                  <a:srgbClr val="002060"/>
                </a:solidFill>
              </a:endParaRPr>
            </a:p>
          </p:txBody>
        </p:sp>
        <p:sp>
          <p:nvSpPr>
            <p:cNvPr id="18" name="TextBox 17"/>
            <p:cNvSpPr txBox="1"/>
            <p:nvPr/>
          </p:nvSpPr>
          <p:spPr>
            <a:xfrm>
              <a:off x="2185965"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grpSp>
        <p:nvGrpSpPr>
          <p:cNvPr id="20" name="Группа 19"/>
          <p:cNvGrpSpPr/>
          <p:nvPr/>
        </p:nvGrpSpPr>
        <p:grpSpPr>
          <a:xfrm>
            <a:off x="2987824" y="3793165"/>
            <a:ext cx="360040" cy="2228123"/>
            <a:chOff x="2185965" y="3793165"/>
            <a:chExt cx="360040" cy="2228123"/>
          </a:xfrm>
        </p:grpSpPr>
        <p:sp>
          <p:nvSpPr>
            <p:cNvPr id="21" name="TextBox 20"/>
            <p:cNvSpPr txBox="1"/>
            <p:nvPr/>
          </p:nvSpPr>
          <p:spPr>
            <a:xfrm>
              <a:off x="2185965" y="4361466"/>
              <a:ext cx="360040" cy="523220"/>
            </a:xfrm>
            <a:prstGeom prst="rect">
              <a:avLst/>
            </a:prstGeom>
            <a:noFill/>
          </p:spPr>
          <p:txBody>
            <a:bodyPr wrap="square" rtlCol="0">
              <a:spAutoFit/>
            </a:bodyPr>
            <a:lstStyle/>
            <a:p>
              <a:r>
                <a:rPr lang="ru-RU" sz="2800" dirty="0" smtClean="0">
                  <a:solidFill>
                    <a:srgbClr val="002060"/>
                  </a:solidFill>
                </a:rPr>
                <a:t>3</a:t>
              </a:r>
              <a:endParaRPr lang="ru-RU" sz="2800" dirty="0">
                <a:solidFill>
                  <a:srgbClr val="002060"/>
                </a:solidFill>
              </a:endParaRPr>
            </a:p>
          </p:txBody>
        </p:sp>
        <p:sp>
          <p:nvSpPr>
            <p:cNvPr id="22" name="TextBox 21"/>
            <p:cNvSpPr txBox="1"/>
            <p:nvPr/>
          </p:nvSpPr>
          <p:spPr>
            <a:xfrm>
              <a:off x="2185965" y="5498068"/>
              <a:ext cx="360040" cy="523220"/>
            </a:xfrm>
            <a:prstGeom prst="rect">
              <a:avLst/>
            </a:prstGeom>
            <a:noFill/>
          </p:spPr>
          <p:txBody>
            <a:bodyPr wrap="square" rtlCol="0">
              <a:spAutoFit/>
            </a:bodyPr>
            <a:lstStyle/>
            <a:p>
              <a:r>
                <a:rPr lang="ru-RU" sz="2800" dirty="0" smtClean="0">
                  <a:solidFill>
                    <a:srgbClr val="002060"/>
                  </a:solidFill>
                </a:rPr>
                <a:t>4</a:t>
              </a:r>
              <a:endParaRPr lang="ru-RU" sz="2800" dirty="0">
                <a:solidFill>
                  <a:srgbClr val="002060"/>
                </a:solidFill>
              </a:endParaRPr>
            </a:p>
          </p:txBody>
        </p:sp>
        <p:sp>
          <p:nvSpPr>
            <p:cNvPr id="23" name="TextBox 22"/>
            <p:cNvSpPr txBox="1"/>
            <p:nvPr/>
          </p:nvSpPr>
          <p:spPr>
            <a:xfrm>
              <a:off x="2185965" y="4929767"/>
              <a:ext cx="360040" cy="523220"/>
            </a:xfrm>
            <a:prstGeom prst="rect">
              <a:avLst/>
            </a:prstGeom>
            <a:noFill/>
          </p:spPr>
          <p:txBody>
            <a:bodyPr wrap="square" rtlCol="0">
              <a:spAutoFit/>
            </a:bodyPr>
            <a:lstStyle/>
            <a:p>
              <a:r>
                <a:rPr lang="ru-RU" sz="2800" dirty="0" smtClean="0">
                  <a:solidFill>
                    <a:srgbClr val="002060"/>
                  </a:solidFill>
                </a:rPr>
                <a:t>4</a:t>
              </a:r>
              <a:endParaRPr lang="ru-RU" sz="2800" dirty="0">
                <a:solidFill>
                  <a:srgbClr val="002060"/>
                </a:solidFill>
              </a:endParaRPr>
            </a:p>
          </p:txBody>
        </p:sp>
        <p:sp>
          <p:nvSpPr>
            <p:cNvPr id="24" name="TextBox 23"/>
            <p:cNvSpPr txBox="1"/>
            <p:nvPr/>
          </p:nvSpPr>
          <p:spPr>
            <a:xfrm>
              <a:off x="2185965"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grpSp>
        <p:nvGrpSpPr>
          <p:cNvPr id="25" name="Группа 24"/>
          <p:cNvGrpSpPr/>
          <p:nvPr/>
        </p:nvGrpSpPr>
        <p:grpSpPr>
          <a:xfrm>
            <a:off x="3779912" y="3789040"/>
            <a:ext cx="360040" cy="2228123"/>
            <a:chOff x="2185965" y="3793165"/>
            <a:chExt cx="360040" cy="2228123"/>
          </a:xfrm>
        </p:grpSpPr>
        <p:sp>
          <p:nvSpPr>
            <p:cNvPr id="26" name="TextBox 25"/>
            <p:cNvSpPr txBox="1"/>
            <p:nvPr/>
          </p:nvSpPr>
          <p:spPr>
            <a:xfrm>
              <a:off x="2185965" y="4361466"/>
              <a:ext cx="360040" cy="523220"/>
            </a:xfrm>
            <a:prstGeom prst="rect">
              <a:avLst/>
            </a:prstGeom>
            <a:noFill/>
          </p:spPr>
          <p:txBody>
            <a:bodyPr wrap="square" rtlCol="0">
              <a:spAutoFit/>
            </a:bodyPr>
            <a:lstStyle/>
            <a:p>
              <a:r>
                <a:rPr lang="ru-RU" sz="2800" dirty="0" smtClean="0">
                  <a:solidFill>
                    <a:srgbClr val="002060"/>
                  </a:solidFill>
                </a:rPr>
                <a:t>5</a:t>
              </a:r>
              <a:endParaRPr lang="ru-RU" sz="2800" dirty="0">
                <a:solidFill>
                  <a:srgbClr val="002060"/>
                </a:solidFill>
              </a:endParaRPr>
            </a:p>
          </p:txBody>
        </p:sp>
        <p:sp>
          <p:nvSpPr>
            <p:cNvPr id="27" name="TextBox 26"/>
            <p:cNvSpPr txBox="1"/>
            <p:nvPr/>
          </p:nvSpPr>
          <p:spPr>
            <a:xfrm>
              <a:off x="2185965" y="5498068"/>
              <a:ext cx="360040" cy="523220"/>
            </a:xfrm>
            <a:prstGeom prst="rect">
              <a:avLst/>
            </a:prstGeom>
            <a:noFill/>
          </p:spPr>
          <p:txBody>
            <a:bodyPr wrap="square" rtlCol="0">
              <a:spAutoFit/>
            </a:bodyPr>
            <a:lstStyle/>
            <a:p>
              <a:r>
                <a:rPr lang="ru-RU" sz="2800" dirty="0" smtClean="0">
                  <a:solidFill>
                    <a:srgbClr val="002060"/>
                  </a:solidFill>
                </a:rPr>
                <a:t>7</a:t>
              </a:r>
              <a:endParaRPr lang="ru-RU" sz="2800" dirty="0">
                <a:solidFill>
                  <a:srgbClr val="002060"/>
                </a:solidFill>
              </a:endParaRPr>
            </a:p>
          </p:txBody>
        </p:sp>
        <p:sp>
          <p:nvSpPr>
            <p:cNvPr id="28" name="TextBox 27"/>
            <p:cNvSpPr txBox="1"/>
            <p:nvPr/>
          </p:nvSpPr>
          <p:spPr>
            <a:xfrm>
              <a:off x="2185965" y="4929767"/>
              <a:ext cx="360040" cy="523220"/>
            </a:xfrm>
            <a:prstGeom prst="rect">
              <a:avLst/>
            </a:prstGeom>
            <a:noFill/>
          </p:spPr>
          <p:txBody>
            <a:bodyPr wrap="square" rtlCol="0">
              <a:spAutoFit/>
            </a:bodyPr>
            <a:lstStyle/>
            <a:p>
              <a:r>
                <a:rPr lang="ru-RU" sz="2800" dirty="0" smtClean="0">
                  <a:solidFill>
                    <a:srgbClr val="002060"/>
                  </a:solidFill>
                </a:rPr>
                <a:t>7</a:t>
              </a:r>
              <a:endParaRPr lang="ru-RU" sz="2800" dirty="0">
                <a:solidFill>
                  <a:srgbClr val="002060"/>
                </a:solidFill>
              </a:endParaRPr>
            </a:p>
          </p:txBody>
        </p:sp>
        <p:sp>
          <p:nvSpPr>
            <p:cNvPr id="29" name="TextBox 28"/>
            <p:cNvSpPr txBox="1"/>
            <p:nvPr/>
          </p:nvSpPr>
          <p:spPr>
            <a:xfrm>
              <a:off x="2185965"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grpSp>
        <p:nvGrpSpPr>
          <p:cNvPr id="30" name="Группа 29"/>
          <p:cNvGrpSpPr/>
          <p:nvPr/>
        </p:nvGrpSpPr>
        <p:grpSpPr>
          <a:xfrm>
            <a:off x="4443941" y="3793165"/>
            <a:ext cx="632118" cy="2228123"/>
            <a:chOff x="2197360" y="3793165"/>
            <a:chExt cx="451513" cy="2228123"/>
          </a:xfrm>
        </p:grpSpPr>
        <p:sp>
          <p:nvSpPr>
            <p:cNvPr id="31" name="TextBox 30"/>
            <p:cNvSpPr txBox="1"/>
            <p:nvPr/>
          </p:nvSpPr>
          <p:spPr>
            <a:xfrm>
              <a:off x="2288832" y="4361466"/>
              <a:ext cx="360040" cy="523220"/>
            </a:xfrm>
            <a:prstGeom prst="rect">
              <a:avLst/>
            </a:prstGeom>
            <a:noFill/>
          </p:spPr>
          <p:txBody>
            <a:bodyPr wrap="square" rtlCol="0">
              <a:spAutoFit/>
            </a:bodyPr>
            <a:lstStyle/>
            <a:p>
              <a:r>
                <a:rPr lang="ru-RU" sz="2800" dirty="0" smtClean="0">
                  <a:solidFill>
                    <a:srgbClr val="002060"/>
                  </a:solidFill>
                </a:rPr>
                <a:t>8</a:t>
              </a:r>
              <a:endParaRPr lang="ru-RU" sz="2800" dirty="0">
                <a:solidFill>
                  <a:srgbClr val="002060"/>
                </a:solidFill>
              </a:endParaRPr>
            </a:p>
          </p:txBody>
        </p:sp>
        <p:sp>
          <p:nvSpPr>
            <p:cNvPr id="32" name="TextBox 31"/>
            <p:cNvSpPr txBox="1"/>
            <p:nvPr/>
          </p:nvSpPr>
          <p:spPr>
            <a:xfrm>
              <a:off x="2197360" y="5498068"/>
              <a:ext cx="451512" cy="523220"/>
            </a:xfrm>
            <a:prstGeom prst="rect">
              <a:avLst/>
            </a:prstGeom>
            <a:noFill/>
          </p:spPr>
          <p:txBody>
            <a:bodyPr wrap="square" rtlCol="0">
              <a:spAutoFit/>
            </a:bodyPr>
            <a:lstStyle/>
            <a:p>
              <a:r>
                <a:rPr lang="ru-RU" sz="2800" dirty="0" smtClean="0">
                  <a:solidFill>
                    <a:srgbClr val="002060"/>
                  </a:solidFill>
                </a:rPr>
                <a:t>12</a:t>
              </a:r>
              <a:endParaRPr lang="ru-RU" sz="2800" dirty="0">
                <a:solidFill>
                  <a:srgbClr val="002060"/>
                </a:solidFill>
              </a:endParaRPr>
            </a:p>
          </p:txBody>
        </p:sp>
        <p:sp>
          <p:nvSpPr>
            <p:cNvPr id="33" name="TextBox 32"/>
            <p:cNvSpPr txBox="1"/>
            <p:nvPr/>
          </p:nvSpPr>
          <p:spPr>
            <a:xfrm>
              <a:off x="2197361" y="4929767"/>
              <a:ext cx="451511" cy="523220"/>
            </a:xfrm>
            <a:prstGeom prst="rect">
              <a:avLst/>
            </a:prstGeom>
            <a:noFill/>
          </p:spPr>
          <p:txBody>
            <a:bodyPr wrap="square" rtlCol="0">
              <a:spAutoFit/>
            </a:bodyPr>
            <a:lstStyle/>
            <a:p>
              <a:r>
                <a:rPr lang="ru-RU" sz="2800" dirty="0" smtClean="0">
                  <a:solidFill>
                    <a:srgbClr val="002060"/>
                  </a:solidFill>
                </a:rPr>
                <a:t>12</a:t>
              </a:r>
              <a:endParaRPr lang="ru-RU" sz="2800" dirty="0">
                <a:solidFill>
                  <a:srgbClr val="002060"/>
                </a:solidFill>
              </a:endParaRPr>
            </a:p>
          </p:txBody>
        </p:sp>
        <p:sp>
          <p:nvSpPr>
            <p:cNvPr id="34" name="TextBox 33"/>
            <p:cNvSpPr txBox="1"/>
            <p:nvPr/>
          </p:nvSpPr>
          <p:spPr>
            <a:xfrm>
              <a:off x="2288833"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grpSp>
        <p:nvGrpSpPr>
          <p:cNvPr id="35" name="Группа 34"/>
          <p:cNvGrpSpPr/>
          <p:nvPr/>
        </p:nvGrpSpPr>
        <p:grpSpPr>
          <a:xfrm>
            <a:off x="5236026" y="3789040"/>
            <a:ext cx="632118" cy="2228123"/>
            <a:chOff x="2197360" y="3793165"/>
            <a:chExt cx="451513" cy="2228123"/>
          </a:xfrm>
        </p:grpSpPr>
        <p:sp>
          <p:nvSpPr>
            <p:cNvPr id="36" name="TextBox 35"/>
            <p:cNvSpPr txBox="1"/>
            <p:nvPr/>
          </p:nvSpPr>
          <p:spPr>
            <a:xfrm>
              <a:off x="2197361" y="4361466"/>
              <a:ext cx="451512" cy="523220"/>
            </a:xfrm>
            <a:prstGeom prst="rect">
              <a:avLst/>
            </a:prstGeom>
            <a:noFill/>
          </p:spPr>
          <p:txBody>
            <a:bodyPr wrap="square" rtlCol="0">
              <a:spAutoFit/>
            </a:bodyPr>
            <a:lstStyle/>
            <a:p>
              <a:r>
                <a:rPr lang="ru-RU" sz="2800" dirty="0" smtClean="0">
                  <a:solidFill>
                    <a:srgbClr val="002060"/>
                  </a:solidFill>
                </a:rPr>
                <a:t>13</a:t>
              </a:r>
              <a:endParaRPr lang="ru-RU" sz="2800" dirty="0">
                <a:solidFill>
                  <a:srgbClr val="002060"/>
                </a:solidFill>
              </a:endParaRPr>
            </a:p>
          </p:txBody>
        </p:sp>
        <p:sp>
          <p:nvSpPr>
            <p:cNvPr id="37" name="TextBox 36"/>
            <p:cNvSpPr txBox="1"/>
            <p:nvPr/>
          </p:nvSpPr>
          <p:spPr>
            <a:xfrm>
              <a:off x="2197360" y="5498068"/>
              <a:ext cx="451512" cy="523220"/>
            </a:xfrm>
            <a:prstGeom prst="rect">
              <a:avLst/>
            </a:prstGeom>
            <a:noFill/>
          </p:spPr>
          <p:txBody>
            <a:bodyPr wrap="square" rtlCol="0">
              <a:spAutoFit/>
            </a:bodyPr>
            <a:lstStyle/>
            <a:p>
              <a:r>
                <a:rPr lang="ru-RU" sz="2800" dirty="0" smtClean="0">
                  <a:solidFill>
                    <a:srgbClr val="002060"/>
                  </a:solidFill>
                </a:rPr>
                <a:t>20</a:t>
              </a:r>
              <a:endParaRPr lang="ru-RU" sz="2800" dirty="0">
                <a:solidFill>
                  <a:srgbClr val="002060"/>
                </a:solidFill>
              </a:endParaRPr>
            </a:p>
          </p:txBody>
        </p:sp>
        <p:sp>
          <p:nvSpPr>
            <p:cNvPr id="38" name="TextBox 37"/>
            <p:cNvSpPr txBox="1"/>
            <p:nvPr/>
          </p:nvSpPr>
          <p:spPr>
            <a:xfrm>
              <a:off x="2197361" y="4929767"/>
              <a:ext cx="451511" cy="523220"/>
            </a:xfrm>
            <a:prstGeom prst="rect">
              <a:avLst/>
            </a:prstGeom>
            <a:noFill/>
          </p:spPr>
          <p:txBody>
            <a:bodyPr wrap="square" rtlCol="0">
              <a:spAutoFit/>
            </a:bodyPr>
            <a:lstStyle/>
            <a:p>
              <a:r>
                <a:rPr lang="ru-RU" sz="2800" dirty="0" smtClean="0">
                  <a:solidFill>
                    <a:srgbClr val="002060"/>
                  </a:solidFill>
                </a:rPr>
                <a:t>20</a:t>
              </a:r>
              <a:endParaRPr lang="ru-RU" sz="2800" dirty="0">
                <a:solidFill>
                  <a:srgbClr val="002060"/>
                </a:solidFill>
              </a:endParaRPr>
            </a:p>
          </p:txBody>
        </p:sp>
        <p:sp>
          <p:nvSpPr>
            <p:cNvPr id="39" name="TextBox 38"/>
            <p:cNvSpPr txBox="1"/>
            <p:nvPr/>
          </p:nvSpPr>
          <p:spPr>
            <a:xfrm>
              <a:off x="2237399"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grpSp>
        <p:nvGrpSpPr>
          <p:cNvPr id="40" name="Группа 39"/>
          <p:cNvGrpSpPr/>
          <p:nvPr/>
        </p:nvGrpSpPr>
        <p:grpSpPr>
          <a:xfrm>
            <a:off x="6028114" y="3793165"/>
            <a:ext cx="632118" cy="2228123"/>
            <a:chOff x="2248794" y="3793165"/>
            <a:chExt cx="451513" cy="2228123"/>
          </a:xfrm>
        </p:grpSpPr>
        <p:sp>
          <p:nvSpPr>
            <p:cNvPr id="41" name="TextBox 40"/>
            <p:cNvSpPr txBox="1"/>
            <p:nvPr/>
          </p:nvSpPr>
          <p:spPr>
            <a:xfrm>
              <a:off x="2248795" y="4361466"/>
              <a:ext cx="451512" cy="523220"/>
            </a:xfrm>
            <a:prstGeom prst="rect">
              <a:avLst/>
            </a:prstGeom>
            <a:noFill/>
          </p:spPr>
          <p:txBody>
            <a:bodyPr wrap="square" rtlCol="0">
              <a:spAutoFit/>
            </a:bodyPr>
            <a:lstStyle/>
            <a:p>
              <a:r>
                <a:rPr lang="ru-RU" sz="2800" dirty="0" smtClean="0">
                  <a:solidFill>
                    <a:srgbClr val="002060"/>
                  </a:solidFill>
                </a:rPr>
                <a:t>21</a:t>
              </a:r>
              <a:endParaRPr lang="ru-RU" sz="2800" dirty="0">
                <a:solidFill>
                  <a:srgbClr val="002060"/>
                </a:solidFill>
              </a:endParaRPr>
            </a:p>
          </p:txBody>
        </p:sp>
        <p:sp>
          <p:nvSpPr>
            <p:cNvPr id="42" name="TextBox 41"/>
            <p:cNvSpPr txBox="1"/>
            <p:nvPr/>
          </p:nvSpPr>
          <p:spPr>
            <a:xfrm>
              <a:off x="2248794" y="5498068"/>
              <a:ext cx="451512" cy="523220"/>
            </a:xfrm>
            <a:prstGeom prst="rect">
              <a:avLst/>
            </a:prstGeom>
            <a:noFill/>
          </p:spPr>
          <p:txBody>
            <a:bodyPr wrap="square" rtlCol="0">
              <a:spAutoFit/>
            </a:bodyPr>
            <a:lstStyle/>
            <a:p>
              <a:r>
                <a:rPr lang="ru-RU" sz="2800" dirty="0" smtClean="0">
                  <a:solidFill>
                    <a:srgbClr val="002060"/>
                  </a:solidFill>
                </a:rPr>
                <a:t>33</a:t>
              </a:r>
              <a:endParaRPr lang="ru-RU" sz="2800" dirty="0">
                <a:solidFill>
                  <a:srgbClr val="002060"/>
                </a:solidFill>
              </a:endParaRPr>
            </a:p>
          </p:txBody>
        </p:sp>
        <p:sp>
          <p:nvSpPr>
            <p:cNvPr id="43" name="TextBox 42"/>
            <p:cNvSpPr txBox="1"/>
            <p:nvPr/>
          </p:nvSpPr>
          <p:spPr>
            <a:xfrm>
              <a:off x="2248794" y="4929767"/>
              <a:ext cx="451511" cy="523220"/>
            </a:xfrm>
            <a:prstGeom prst="rect">
              <a:avLst/>
            </a:prstGeom>
            <a:noFill/>
          </p:spPr>
          <p:txBody>
            <a:bodyPr wrap="square" rtlCol="0">
              <a:spAutoFit/>
            </a:bodyPr>
            <a:lstStyle/>
            <a:p>
              <a:r>
                <a:rPr lang="ru-RU" sz="2800" dirty="0" smtClean="0">
                  <a:solidFill>
                    <a:srgbClr val="002060"/>
                  </a:solidFill>
                </a:rPr>
                <a:t>33</a:t>
              </a:r>
              <a:endParaRPr lang="ru-RU" sz="2800" dirty="0">
                <a:solidFill>
                  <a:srgbClr val="002060"/>
                </a:solidFill>
              </a:endParaRPr>
            </a:p>
          </p:txBody>
        </p:sp>
        <p:sp>
          <p:nvSpPr>
            <p:cNvPr id="44" name="TextBox 43"/>
            <p:cNvSpPr txBox="1"/>
            <p:nvPr/>
          </p:nvSpPr>
          <p:spPr>
            <a:xfrm>
              <a:off x="2288833"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grpSp>
        <p:nvGrpSpPr>
          <p:cNvPr id="45" name="Группа 44"/>
          <p:cNvGrpSpPr/>
          <p:nvPr/>
        </p:nvGrpSpPr>
        <p:grpSpPr>
          <a:xfrm>
            <a:off x="6820202" y="3789040"/>
            <a:ext cx="632118" cy="2228123"/>
            <a:chOff x="2248794" y="3793165"/>
            <a:chExt cx="451513" cy="2228123"/>
          </a:xfrm>
        </p:grpSpPr>
        <p:sp>
          <p:nvSpPr>
            <p:cNvPr id="46" name="TextBox 45"/>
            <p:cNvSpPr txBox="1"/>
            <p:nvPr/>
          </p:nvSpPr>
          <p:spPr>
            <a:xfrm>
              <a:off x="2248795" y="4361466"/>
              <a:ext cx="451512" cy="523220"/>
            </a:xfrm>
            <a:prstGeom prst="rect">
              <a:avLst/>
            </a:prstGeom>
            <a:noFill/>
          </p:spPr>
          <p:txBody>
            <a:bodyPr wrap="square" rtlCol="0">
              <a:spAutoFit/>
            </a:bodyPr>
            <a:lstStyle/>
            <a:p>
              <a:r>
                <a:rPr lang="ru-RU" sz="2800" dirty="0" smtClean="0">
                  <a:solidFill>
                    <a:srgbClr val="002060"/>
                  </a:solidFill>
                </a:rPr>
                <a:t>34</a:t>
              </a:r>
              <a:endParaRPr lang="ru-RU" sz="2800" dirty="0">
                <a:solidFill>
                  <a:srgbClr val="002060"/>
                </a:solidFill>
              </a:endParaRPr>
            </a:p>
          </p:txBody>
        </p:sp>
        <p:sp>
          <p:nvSpPr>
            <p:cNvPr id="47" name="TextBox 46"/>
            <p:cNvSpPr txBox="1"/>
            <p:nvPr/>
          </p:nvSpPr>
          <p:spPr>
            <a:xfrm>
              <a:off x="2248794" y="5498068"/>
              <a:ext cx="451512" cy="523220"/>
            </a:xfrm>
            <a:prstGeom prst="rect">
              <a:avLst/>
            </a:prstGeom>
            <a:noFill/>
          </p:spPr>
          <p:txBody>
            <a:bodyPr wrap="square" rtlCol="0">
              <a:spAutoFit/>
            </a:bodyPr>
            <a:lstStyle/>
            <a:p>
              <a:r>
                <a:rPr lang="ru-RU" sz="2800" dirty="0" smtClean="0">
                  <a:solidFill>
                    <a:srgbClr val="002060"/>
                  </a:solidFill>
                </a:rPr>
                <a:t>54</a:t>
              </a:r>
              <a:endParaRPr lang="ru-RU" sz="2800" dirty="0">
                <a:solidFill>
                  <a:srgbClr val="002060"/>
                </a:solidFill>
              </a:endParaRPr>
            </a:p>
          </p:txBody>
        </p:sp>
        <p:sp>
          <p:nvSpPr>
            <p:cNvPr id="48" name="TextBox 47"/>
            <p:cNvSpPr txBox="1"/>
            <p:nvPr/>
          </p:nvSpPr>
          <p:spPr>
            <a:xfrm>
              <a:off x="2248794" y="4929767"/>
              <a:ext cx="451511" cy="523220"/>
            </a:xfrm>
            <a:prstGeom prst="rect">
              <a:avLst/>
            </a:prstGeom>
            <a:noFill/>
          </p:spPr>
          <p:txBody>
            <a:bodyPr wrap="square" rtlCol="0">
              <a:spAutoFit/>
            </a:bodyPr>
            <a:lstStyle/>
            <a:p>
              <a:r>
                <a:rPr lang="ru-RU" sz="2800" dirty="0" smtClean="0">
                  <a:solidFill>
                    <a:srgbClr val="002060"/>
                  </a:solidFill>
                </a:rPr>
                <a:t>54</a:t>
              </a:r>
              <a:endParaRPr lang="ru-RU" sz="2800" dirty="0">
                <a:solidFill>
                  <a:srgbClr val="002060"/>
                </a:solidFill>
              </a:endParaRPr>
            </a:p>
          </p:txBody>
        </p:sp>
        <p:sp>
          <p:nvSpPr>
            <p:cNvPr id="49" name="TextBox 48"/>
            <p:cNvSpPr txBox="1"/>
            <p:nvPr/>
          </p:nvSpPr>
          <p:spPr>
            <a:xfrm>
              <a:off x="2288833"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grpSp>
        <p:nvGrpSpPr>
          <p:cNvPr id="50" name="Группа 49"/>
          <p:cNvGrpSpPr/>
          <p:nvPr/>
        </p:nvGrpSpPr>
        <p:grpSpPr>
          <a:xfrm>
            <a:off x="7612290" y="3789040"/>
            <a:ext cx="632118" cy="2228123"/>
            <a:chOff x="2300228" y="3793165"/>
            <a:chExt cx="451513" cy="2228123"/>
          </a:xfrm>
        </p:grpSpPr>
        <p:sp>
          <p:nvSpPr>
            <p:cNvPr id="51" name="TextBox 50"/>
            <p:cNvSpPr txBox="1"/>
            <p:nvPr/>
          </p:nvSpPr>
          <p:spPr>
            <a:xfrm>
              <a:off x="2300229" y="4361466"/>
              <a:ext cx="451512" cy="523220"/>
            </a:xfrm>
            <a:prstGeom prst="rect">
              <a:avLst/>
            </a:prstGeom>
            <a:noFill/>
          </p:spPr>
          <p:txBody>
            <a:bodyPr wrap="square" rtlCol="0">
              <a:spAutoFit/>
            </a:bodyPr>
            <a:lstStyle/>
            <a:p>
              <a:r>
                <a:rPr lang="ru-RU" sz="2800" dirty="0" smtClean="0">
                  <a:solidFill>
                    <a:srgbClr val="002060"/>
                  </a:solidFill>
                </a:rPr>
                <a:t>55</a:t>
              </a:r>
              <a:endParaRPr lang="ru-RU" sz="2800" dirty="0">
                <a:solidFill>
                  <a:srgbClr val="002060"/>
                </a:solidFill>
              </a:endParaRPr>
            </a:p>
          </p:txBody>
        </p:sp>
        <p:sp>
          <p:nvSpPr>
            <p:cNvPr id="52" name="TextBox 51"/>
            <p:cNvSpPr txBox="1"/>
            <p:nvPr/>
          </p:nvSpPr>
          <p:spPr>
            <a:xfrm>
              <a:off x="2300228" y="5498068"/>
              <a:ext cx="451512" cy="523220"/>
            </a:xfrm>
            <a:prstGeom prst="rect">
              <a:avLst/>
            </a:prstGeom>
            <a:noFill/>
          </p:spPr>
          <p:txBody>
            <a:bodyPr wrap="square" rtlCol="0">
              <a:spAutoFit/>
            </a:bodyPr>
            <a:lstStyle/>
            <a:p>
              <a:r>
                <a:rPr lang="ru-RU" sz="2800" dirty="0" smtClean="0">
                  <a:solidFill>
                    <a:srgbClr val="002060"/>
                  </a:solidFill>
                </a:rPr>
                <a:t>88</a:t>
              </a:r>
              <a:endParaRPr lang="ru-RU" sz="2800" dirty="0">
                <a:solidFill>
                  <a:srgbClr val="002060"/>
                </a:solidFill>
              </a:endParaRPr>
            </a:p>
          </p:txBody>
        </p:sp>
        <p:sp>
          <p:nvSpPr>
            <p:cNvPr id="53" name="TextBox 52"/>
            <p:cNvSpPr txBox="1"/>
            <p:nvPr/>
          </p:nvSpPr>
          <p:spPr>
            <a:xfrm>
              <a:off x="2300228" y="4929767"/>
              <a:ext cx="451511" cy="523220"/>
            </a:xfrm>
            <a:prstGeom prst="rect">
              <a:avLst/>
            </a:prstGeom>
            <a:noFill/>
          </p:spPr>
          <p:txBody>
            <a:bodyPr wrap="square" rtlCol="0">
              <a:spAutoFit/>
            </a:bodyPr>
            <a:lstStyle/>
            <a:p>
              <a:r>
                <a:rPr lang="ru-RU" sz="2800" dirty="0" smtClean="0">
                  <a:solidFill>
                    <a:srgbClr val="002060"/>
                  </a:solidFill>
                </a:rPr>
                <a:t>88</a:t>
              </a:r>
              <a:endParaRPr lang="ru-RU" sz="2800" dirty="0">
                <a:solidFill>
                  <a:srgbClr val="002060"/>
                </a:solidFill>
              </a:endParaRPr>
            </a:p>
          </p:txBody>
        </p:sp>
        <p:sp>
          <p:nvSpPr>
            <p:cNvPr id="54" name="TextBox 53"/>
            <p:cNvSpPr txBox="1"/>
            <p:nvPr/>
          </p:nvSpPr>
          <p:spPr>
            <a:xfrm>
              <a:off x="2340267"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cxnSp>
        <p:nvCxnSpPr>
          <p:cNvPr id="56" name="Прямая соединительная линия 55"/>
          <p:cNvCxnSpPr/>
          <p:nvPr/>
        </p:nvCxnSpPr>
        <p:spPr>
          <a:xfrm flipV="1">
            <a:off x="7308304" y="5831686"/>
            <a:ext cx="1080120" cy="477634"/>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rot="20206832">
            <a:off x="7598537" y="6140446"/>
            <a:ext cx="732893" cy="523220"/>
          </a:xfrm>
          <a:prstGeom prst="rect">
            <a:avLst/>
          </a:prstGeom>
          <a:noFill/>
        </p:spPr>
        <p:txBody>
          <a:bodyPr wrap="none" rtlCol="0">
            <a:spAutoFit/>
          </a:bodyPr>
          <a:lstStyle/>
          <a:p>
            <a:r>
              <a:rPr lang="ru-RU" sz="2800" dirty="0" smtClean="0">
                <a:solidFill>
                  <a:srgbClr val="002060"/>
                </a:solidFill>
              </a:rPr>
              <a:t>232</a:t>
            </a:r>
            <a:endParaRPr lang="ru-RU" sz="2800" dirty="0">
              <a:solidFill>
                <a:srgbClr val="002060"/>
              </a:solidFill>
            </a:endParaRPr>
          </a:p>
        </p:txBody>
      </p:sp>
    </p:spTree>
    <p:extLst>
      <p:ext uri="{BB962C8B-B14F-4D97-AF65-F5344CB8AC3E}">
        <p14:creationId xmlns:p14="http://schemas.microsoft.com/office/powerpoint/2010/main" xmlns="" val="1585428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par>
                                <p:cTn id="13" presetID="10" presetClass="entr" presetSubtype="0"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fade">
                                      <p:cBhvr>
                                        <p:cTn id="15" dur="500"/>
                                        <p:tgtEl>
                                          <p:spTgt spid="2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0" nodeType="clickEffect">
                                  <p:stCondLst>
                                    <p:cond delay="0"/>
                                  </p:stCondLst>
                                  <p:childTnLst>
                                    <p:animEffect transition="out" filter="fade">
                                      <p:cBhvr>
                                        <p:cTn id="19" dur="500"/>
                                        <p:tgtEl>
                                          <p:spTgt spid="8"/>
                                        </p:tgtEl>
                                      </p:cBhvr>
                                    </p:animEffect>
                                    <p:set>
                                      <p:cBhvr>
                                        <p:cTn id="20" dur="1" fill="hold">
                                          <p:stCondLst>
                                            <p:cond delay="499"/>
                                          </p:stCondLst>
                                        </p:cTn>
                                        <p:tgtEl>
                                          <p:spTgt spid="8"/>
                                        </p:tgtEl>
                                        <p:attrNameLst>
                                          <p:attrName>style.visibility</p:attrName>
                                        </p:attrNameLst>
                                      </p:cBhvr>
                                      <p:to>
                                        <p:strVal val="hidden"/>
                                      </p:to>
                                    </p:set>
                                  </p:childTnLst>
                                </p:cTn>
                              </p:par>
                              <p:par>
                                <p:cTn id="21" presetID="10" presetClass="entr" presetSubtype="0" fill="hold" nodeType="with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fade">
                                      <p:cBhvr>
                                        <p:cTn id="23" dur="500"/>
                                        <p:tgtEl>
                                          <p:spTgt spid="25"/>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0" nodeType="clickEffect">
                                  <p:stCondLst>
                                    <p:cond delay="0"/>
                                  </p:stCondLst>
                                  <p:childTnLst>
                                    <p:animEffect transition="out" filter="fade">
                                      <p:cBhvr>
                                        <p:cTn id="27" dur="500"/>
                                        <p:tgtEl>
                                          <p:spTgt spid="9"/>
                                        </p:tgtEl>
                                      </p:cBhvr>
                                    </p:animEffect>
                                    <p:set>
                                      <p:cBhvr>
                                        <p:cTn id="28" dur="1" fill="hold">
                                          <p:stCondLst>
                                            <p:cond delay="499"/>
                                          </p:stCondLst>
                                        </p:cTn>
                                        <p:tgtEl>
                                          <p:spTgt spid="9"/>
                                        </p:tgtEl>
                                        <p:attrNameLst>
                                          <p:attrName>style.visibility</p:attrName>
                                        </p:attrNameLst>
                                      </p:cBhvr>
                                      <p:to>
                                        <p:strVal val="hidden"/>
                                      </p:to>
                                    </p:set>
                                  </p:childTnLst>
                                </p:cTn>
                              </p:par>
                              <p:par>
                                <p:cTn id="29" presetID="10" presetClass="entr" presetSubtype="0" fill="hold" nodeType="with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fade">
                                      <p:cBhvr>
                                        <p:cTn id="31" dur="500"/>
                                        <p:tgtEl>
                                          <p:spTgt spid="30"/>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grpId="0" nodeType="clickEffect">
                                  <p:stCondLst>
                                    <p:cond delay="0"/>
                                  </p:stCondLst>
                                  <p:childTnLst>
                                    <p:animEffect transition="out" filter="fade">
                                      <p:cBhvr>
                                        <p:cTn id="35" dur="500"/>
                                        <p:tgtEl>
                                          <p:spTgt spid="10"/>
                                        </p:tgtEl>
                                      </p:cBhvr>
                                    </p:animEffect>
                                    <p:set>
                                      <p:cBhvr>
                                        <p:cTn id="36" dur="1" fill="hold">
                                          <p:stCondLst>
                                            <p:cond delay="499"/>
                                          </p:stCondLst>
                                        </p:cTn>
                                        <p:tgtEl>
                                          <p:spTgt spid="10"/>
                                        </p:tgtEl>
                                        <p:attrNameLst>
                                          <p:attrName>style.visibility</p:attrName>
                                        </p:attrNameLst>
                                      </p:cBhvr>
                                      <p:to>
                                        <p:strVal val="hidden"/>
                                      </p:to>
                                    </p:set>
                                  </p:childTnLst>
                                </p:cTn>
                              </p:par>
                              <p:par>
                                <p:cTn id="37" presetID="10" presetClass="entr" presetSubtype="0" fill="hold" nodeType="withEffect">
                                  <p:stCondLst>
                                    <p:cond delay="0"/>
                                  </p:stCondLst>
                                  <p:childTnLst>
                                    <p:set>
                                      <p:cBhvr>
                                        <p:cTn id="38" dur="1" fill="hold">
                                          <p:stCondLst>
                                            <p:cond delay="0"/>
                                          </p:stCondLst>
                                        </p:cTn>
                                        <p:tgtEl>
                                          <p:spTgt spid="35"/>
                                        </p:tgtEl>
                                        <p:attrNameLst>
                                          <p:attrName>style.visibility</p:attrName>
                                        </p:attrNameLst>
                                      </p:cBhvr>
                                      <p:to>
                                        <p:strVal val="visible"/>
                                      </p:to>
                                    </p:set>
                                    <p:animEffect transition="in" filter="fade">
                                      <p:cBhvr>
                                        <p:cTn id="39" dur="500"/>
                                        <p:tgtEl>
                                          <p:spTgt spid="35"/>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xit" presetSubtype="0" fill="hold" grpId="0" nodeType="clickEffect">
                                  <p:stCondLst>
                                    <p:cond delay="0"/>
                                  </p:stCondLst>
                                  <p:childTnLst>
                                    <p:animEffect transition="out" filter="fade">
                                      <p:cBhvr>
                                        <p:cTn id="43" dur="500"/>
                                        <p:tgtEl>
                                          <p:spTgt spid="11"/>
                                        </p:tgtEl>
                                      </p:cBhvr>
                                    </p:animEffect>
                                    <p:set>
                                      <p:cBhvr>
                                        <p:cTn id="44" dur="1" fill="hold">
                                          <p:stCondLst>
                                            <p:cond delay="499"/>
                                          </p:stCondLst>
                                        </p:cTn>
                                        <p:tgtEl>
                                          <p:spTgt spid="11"/>
                                        </p:tgtEl>
                                        <p:attrNameLst>
                                          <p:attrName>style.visibility</p:attrName>
                                        </p:attrNameLst>
                                      </p:cBhvr>
                                      <p:to>
                                        <p:strVal val="hidden"/>
                                      </p:to>
                                    </p:set>
                                  </p:childTnLst>
                                </p:cTn>
                              </p:par>
                              <p:par>
                                <p:cTn id="45" presetID="10" presetClass="entr" presetSubtype="0" fill="hold" nodeType="withEffect">
                                  <p:stCondLst>
                                    <p:cond delay="0"/>
                                  </p:stCondLst>
                                  <p:childTnLst>
                                    <p:set>
                                      <p:cBhvr>
                                        <p:cTn id="46" dur="1" fill="hold">
                                          <p:stCondLst>
                                            <p:cond delay="0"/>
                                          </p:stCondLst>
                                        </p:cTn>
                                        <p:tgtEl>
                                          <p:spTgt spid="40"/>
                                        </p:tgtEl>
                                        <p:attrNameLst>
                                          <p:attrName>style.visibility</p:attrName>
                                        </p:attrNameLst>
                                      </p:cBhvr>
                                      <p:to>
                                        <p:strVal val="visible"/>
                                      </p:to>
                                    </p:set>
                                    <p:animEffect transition="in" filter="fade">
                                      <p:cBhvr>
                                        <p:cTn id="47" dur="500"/>
                                        <p:tgtEl>
                                          <p:spTgt spid="40"/>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grpId="0" nodeType="clickEffect">
                                  <p:stCondLst>
                                    <p:cond delay="0"/>
                                  </p:stCondLst>
                                  <p:childTnLst>
                                    <p:animEffect transition="out" filter="fade">
                                      <p:cBhvr>
                                        <p:cTn id="51" dur="500"/>
                                        <p:tgtEl>
                                          <p:spTgt spid="12"/>
                                        </p:tgtEl>
                                      </p:cBhvr>
                                    </p:animEffect>
                                    <p:set>
                                      <p:cBhvr>
                                        <p:cTn id="52" dur="1" fill="hold">
                                          <p:stCondLst>
                                            <p:cond delay="499"/>
                                          </p:stCondLst>
                                        </p:cTn>
                                        <p:tgtEl>
                                          <p:spTgt spid="12"/>
                                        </p:tgtEl>
                                        <p:attrNameLst>
                                          <p:attrName>style.visibility</p:attrName>
                                        </p:attrNameLst>
                                      </p:cBhvr>
                                      <p:to>
                                        <p:strVal val="hidden"/>
                                      </p:to>
                                    </p:set>
                                  </p:childTnLst>
                                </p:cTn>
                              </p:par>
                              <p:par>
                                <p:cTn id="53" presetID="10" presetClass="entr" presetSubtype="0" fill="hold" nodeType="withEffect">
                                  <p:stCondLst>
                                    <p:cond delay="0"/>
                                  </p:stCondLst>
                                  <p:childTnLst>
                                    <p:set>
                                      <p:cBhvr>
                                        <p:cTn id="54" dur="1" fill="hold">
                                          <p:stCondLst>
                                            <p:cond delay="0"/>
                                          </p:stCondLst>
                                        </p:cTn>
                                        <p:tgtEl>
                                          <p:spTgt spid="45"/>
                                        </p:tgtEl>
                                        <p:attrNameLst>
                                          <p:attrName>style.visibility</p:attrName>
                                        </p:attrNameLst>
                                      </p:cBhvr>
                                      <p:to>
                                        <p:strVal val="visible"/>
                                      </p:to>
                                    </p:set>
                                    <p:animEffect transition="in" filter="fade">
                                      <p:cBhvr>
                                        <p:cTn id="55" dur="500"/>
                                        <p:tgtEl>
                                          <p:spTgt spid="45"/>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xit" presetSubtype="0" fill="hold" grpId="0" nodeType="clickEffect">
                                  <p:stCondLst>
                                    <p:cond delay="0"/>
                                  </p:stCondLst>
                                  <p:childTnLst>
                                    <p:animEffect transition="out" filter="fade">
                                      <p:cBhvr>
                                        <p:cTn id="59" dur="500"/>
                                        <p:tgtEl>
                                          <p:spTgt spid="13"/>
                                        </p:tgtEl>
                                      </p:cBhvr>
                                    </p:animEffect>
                                    <p:set>
                                      <p:cBhvr>
                                        <p:cTn id="60" dur="1" fill="hold">
                                          <p:stCondLst>
                                            <p:cond delay="499"/>
                                          </p:stCondLst>
                                        </p:cTn>
                                        <p:tgtEl>
                                          <p:spTgt spid="13"/>
                                        </p:tgtEl>
                                        <p:attrNameLst>
                                          <p:attrName>style.visibility</p:attrName>
                                        </p:attrNameLst>
                                      </p:cBhvr>
                                      <p:to>
                                        <p:strVal val="hidden"/>
                                      </p:to>
                                    </p:set>
                                  </p:childTnLst>
                                </p:cTn>
                              </p:par>
                              <p:par>
                                <p:cTn id="61" presetID="10" presetClass="entr" presetSubtype="0" fill="hold" nodeType="withEffect">
                                  <p:stCondLst>
                                    <p:cond delay="0"/>
                                  </p:stCondLst>
                                  <p:childTnLst>
                                    <p:set>
                                      <p:cBhvr>
                                        <p:cTn id="62" dur="1" fill="hold">
                                          <p:stCondLst>
                                            <p:cond delay="0"/>
                                          </p:stCondLst>
                                        </p:cTn>
                                        <p:tgtEl>
                                          <p:spTgt spid="50"/>
                                        </p:tgtEl>
                                        <p:attrNameLst>
                                          <p:attrName>style.visibility</p:attrName>
                                        </p:attrNameLst>
                                      </p:cBhvr>
                                      <p:to>
                                        <p:strVal val="visible"/>
                                      </p:to>
                                    </p:set>
                                    <p:animEffect transition="in" filter="fade">
                                      <p:cBhvr>
                                        <p:cTn id="63" dur="500"/>
                                        <p:tgtEl>
                                          <p:spTgt spid="50"/>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nodeType="clickEffect">
                                  <p:stCondLst>
                                    <p:cond delay="0"/>
                                  </p:stCondLst>
                                  <p:childTnLst>
                                    <p:set>
                                      <p:cBhvr>
                                        <p:cTn id="67" dur="1" fill="hold">
                                          <p:stCondLst>
                                            <p:cond delay="0"/>
                                          </p:stCondLst>
                                        </p:cTn>
                                        <p:tgtEl>
                                          <p:spTgt spid="56"/>
                                        </p:tgtEl>
                                        <p:attrNameLst>
                                          <p:attrName>style.visibility</p:attrName>
                                        </p:attrNameLst>
                                      </p:cBhvr>
                                      <p:to>
                                        <p:strVal val="visible"/>
                                      </p:to>
                                    </p:set>
                                    <p:animEffect transition="in" filter="fade">
                                      <p:cBhvr>
                                        <p:cTn id="68" dur="500"/>
                                        <p:tgtEl>
                                          <p:spTgt spid="56"/>
                                        </p:tgtEl>
                                      </p:cBhvr>
                                    </p:animEffect>
                                  </p:childTnLst>
                                </p:cTn>
                              </p:par>
                            </p:childTnLst>
                          </p:cTn>
                        </p:par>
                        <p:par>
                          <p:cTn id="69" fill="hold">
                            <p:stCondLst>
                              <p:cond delay="500"/>
                            </p:stCondLst>
                            <p:childTnLst>
                              <p:par>
                                <p:cTn id="70" presetID="10" presetClass="entr" presetSubtype="0" fill="hold" grpId="0" nodeType="afterEffect">
                                  <p:stCondLst>
                                    <p:cond delay="0"/>
                                  </p:stCondLst>
                                  <p:childTnLst>
                                    <p:set>
                                      <p:cBhvr>
                                        <p:cTn id="71" dur="1" fill="hold">
                                          <p:stCondLst>
                                            <p:cond delay="0"/>
                                          </p:stCondLst>
                                        </p:cTn>
                                        <p:tgtEl>
                                          <p:spTgt spid="59"/>
                                        </p:tgtEl>
                                        <p:attrNameLst>
                                          <p:attrName>style.visibility</p:attrName>
                                        </p:attrNameLst>
                                      </p:cBhvr>
                                      <p:to>
                                        <p:strVal val="visible"/>
                                      </p:to>
                                    </p:set>
                                    <p:animEffect transition="in" filter="fade">
                                      <p:cBhvr>
                                        <p:cTn id="72"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1" animBg="1"/>
      <p:bldP spid="8" grpId="0" animBg="1"/>
      <p:bldP spid="9" grpId="0" animBg="1"/>
      <p:bldP spid="10" grpId="0" animBg="1"/>
      <p:bldP spid="11" grpId="0" animBg="1"/>
      <p:bldP spid="12" grpId="0" animBg="1"/>
      <p:bldP spid="13" grpId="0" animBg="1"/>
      <p:bldP spid="5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Задания для тренировки:</a:t>
            </a:r>
            <a:endParaRPr lang="ru-RU"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102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28596" y="1571612"/>
            <a:ext cx="3797376" cy="1928826"/>
          </a:xfrm>
          <a:prstGeom prst="rect">
            <a:avLst/>
          </a:prstGeom>
          <a:noFill/>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102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00034" y="4143380"/>
            <a:ext cx="2857520" cy="1925388"/>
          </a:xfrm>
          <a:prstGeom prst="rect">
            <a:avLst/>
          </a:prstGeom>
          <a:noFill/>
        </p:spPr>
      </p:pic>
      <p:sp>
        <p:nvSpPr>
          <p:cNvPr id="11" name="Прямоугольник 10"/>
          <p:cNvSpPr/>
          <p:nvPr/>
        </p:nvSpPr>
        <p:spPr>
          <a:xfrm>
            <a:off x="357158" y="1214422"/>
            <a:ext cx="1462260" cy="369332"/>
          </a:xfrm>
          <a:prstGeom prst="rect">
            <a:avLst/>
          </a:prstGeom>
        </p:spPr>
        <p:txBody>
          <a:bodyPr wrap="none">
            <a:spAutoFit/>
          </a:bodyPr>
          <a:lstStyle/>
          <a:p>
            <a:pPr lvl="0" fontAlgn="base">
              <a:spcBef>
                <a:spcPct val="0"/>
              </a:spcBef>
              <a:spcAft>
                <a:spcPct val="0"/>
              </a:spcAft>
            </a:pPr>
            <a:r>
              <a:rPr lang="ru-RU" b="1" dirty="0" smtClean="0">
                <a:latin typeface="Arial" pitchFamily="34" charset="0"/>
                <a:ea typeface="Times New Roman" pitchFamily="18" charset="0"/>
                <a:cs typeface="Times New Roman" pitchFamily="18" charset="0"/>
              </a:rPr>
              <a:t>Задание 1. </a:t>
            </a:r>
            <a:endParaRPr lang="ru-RU" sz="1100" dirty="0" smtClean="0">
              <a:latin typeface="Arial" pitchFamily="34" charset="0"/>
            </a:endParaRPr>
          </a:p>
        </p:txBody>
      </p:sp>
      <p:sp>
        <p:nvSpPr>
          <p:cNvPr id="12" name="Прямоугольник 11"/>
          <p:cNvSpPr/>
          <p:nvPr/>
        </p:nvSpPr>
        <p:spPr>
          <a:xfrm>
            <a:off x="285720" y="3571876"/>
            <a:ext cx="1462260" cy="369332"/>
          </a:xfrm>
          <a:prstGeom prst="rect">
            <a:avLst/>
          </a:prstGeom>
        </p:spPr>
        <p:txBody>
          <a:bodyPr wrap="none">
            <a:spAutoFit/>
          </a:bodyPr>
          <a:lstStyle/>
          <a:p>
            <a:pPr lvl="0" fontAlgn="base">
              <a:spcBef>
                <a:spcPct val="0"/>
              </a:spcBef>
              <a:spcAft>
                <a:spcPct val="0"/>
              </a:spcAft>
            </a:pPr>
            <a:r>
              <a:rPr lang="ru-RU" b="1" dirty="0" smtClean="0">
                <a:latin typeface="Arial" pitchFamily="34" charset="0"/>
                <a:ea typeface="Times New Roman" pitchFamily="18" charset="0"/>
                <a:cs typeface="Times New Roman" pitchFamily="18" charset="0"/>
              </a:rPr>
              <a:t>Задание 2. </a:t>
            </a:r>
            <a:endParaRPr lang="ru-RU" sz="1100" dirty="0" smtClean="0">
              <a:latin typeface="Arial" pitchFamily="34" charset="0"/>
            </a:endParaRPr>
          </a:p>
        </p:txBody>
      </p:sp>
      <p:sp>
        <p:nvSpPr>
          <p:cNvPr id="9" name="Прямоугольник 8"/>
          <p:cNvSpPr/>
          <p:nvPr/>
        </p:nvSpPr>
        <p:spPr>
          <a:xfrm>
            <a:off x="5000628" y="1285860"/>
            <a:ext cx="1462260" cy="369332"/>
          </a:xfrm>
          <a:prstGeom prst="rect">
            <a:avLst/>
          </a:prstGeom>
        </p:spPr>
        <p:txBody>
          <a:bodyPr wrap="none">
            <a:spAutoFit/>
          </a:bodyPr>
          <a:lstStyle/>
          <a:p>
            <a:pPr lvl="0" fontAlgn="base">
              <a:spcBef>
                <a:spcPct val="0"/>
              </a:spcBef>
              <a:spcAft>
                <a:spcPct val="0"/>
              </a:spcAft>
            </a:pPr>
            <a:r>
              <a:rPr lang="ru-RU" b="1" dirty="0" smtClean="0">
                <a:latin typeface="Arial" pitchFamily="34" charset="0"/>
                <a:ea typeface="Times New Roman" pitchFamily="18" charset="0"/>
                <a:cs typeface="Times New Roman" pitchFamily="18" charset="0"/>
              </a:rPr>
              <a:t>Задание </a:t>
            </a:r>
            <a:r>
              <a:rPr lang="en-US" b="1" dirty="0" smtClean="0">
                <a:latin typeface="Arial" pitchFamily="34" charset="0"/>
                <a:ea typeface="Times New Roman" pitchFamily="18" charset="0"/>
                <a:cs typeface="Times New Roman" pitchFamily="18" charset="0"/>
              </a:rPr>
              <a:t>3</a:t>
            </a:r>
            <a:r>
              <a:rPr lang="ru-RU" b="1" dirty="0" smtClean="0">
                <a:latin typeface="Arial" pitchFamily="34" charset="0"/>
                <a:ea typeface="Times New Roman" pitchFamily="18" charset="0"/>
                <a:cs typeface="Times New Roman" pitchFamily="18" charset="0"/>
              </a:rPr>
              <a:t>. </a:t>
            </a:r>
            <a:endParaRPr lang="ru-RU" sz="1100" dirty="0" smtClean="0">
              <a:latin typeface="Arial" pitchFamily="34" charset="0"/>
            </a:endParaRPr>
          </a:p>
        </p:txBody>
      </p:sp>
      <p:sp>
        <p:nvSpPr>
          <p:cNvPr id="10" name="Прямоугольник 9"/>
          <p:cNvSpPr/>
          <p:nvPr/>
        </p:nvSpPr>
        <p:spPr>
          <a:xfrm>
            <a:off x="4786314" y="1785926"/>
            <a:ext cx="4143404" cy="1754326"/>
          </a:xfrm>
          <a:prstGeom prst="rect">
            <a:avLst/>
          </a:prstGeom>
        </p:spPr>
        <p:txBody>
          <a:bodyPr wrap="square">
            <a:spAutoFit/>
          </a:bodyPr>
          <a:lstStyle/>
          <a:p>
            <a:r>
              <a:rPr lang="en-US" dirty="0" smtClean="0"/>
              <a:t>¬(x1 ≡ x2) ∧ (¬x1 ≡ x3) = 0</a:t>
            </a:r>
            <a:br>
              <a:rPr lang="en-US" dirty="0" smtClean="0"/>
            </a:br>
            <a:r>
              <a:rPr lang="en-US" dirty="0" smtClean="0"/>
              <a:t>¬(x2 ≡ x3) ∧ (¬x2 ≡ x4) = 0</a:t>
            </a:r>
            <a:br>
              <a:rPr lang="en-US" dirty="0" smtClean="0"/>
            </a:br>
            <a:r>
              <a:rPr lang="en-US" dirty="0" smtClean="0"/>
              <a:t>…</a:t>
            </a:r>
            <a:br>
              <a:rPr lang="en-US" dirty="0" smtClean="0"/>
            </a:br>
            <a:r>
              <a:rPr lang="en-US" dirty="0" smtClean="0"/>
              <a:t>¬(x8 ≡ x9) ∧ (¬x8 ≡ x10) = 0</a:t>
            </a:r>
            <a:br>
              <a:rPr lang="en-US" dirty="0" smtClean="0"/>
            </a:br>
            <a:r>
              <a:rPr lang="en-US" dirty="0" smtClean="0"/>
              <a:t/>
            </a:r>
            <a:br>
              <a:rPr lang="en-US" dirty="0" smtClean="0"/>
            </a:br>
            <a:endParaRPr lang="ru-RU" dirty="0"/>
          </a:p>
        </p:txBody>
      </p:sp>
      <p:sp>
        <p:nvSpPr>
          <p:cNvPr id="13" name="Левая фигурная скобка 12"/>
          <p:cNvSpPr/>
          <p:nvPr/>
        </p:nvSpPr>
        <p:spPr>
          <a:xfrm>
            <a:off x="4643438" y="1714488"/>
            <a:ext cx="285752" cy="128588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Дополнительные условия</a:t>
            </a:r>
            <a:endParaRPr lang="ru-RU"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7" name="Таблица 6"/>
          <p:cNvGraphicFramePr>
            <a:graphicFrameLocks noGrp="1"/>
          </p:cNvGraphicFramePr>
          <p:nvPr>
            <p:extLst>
              <p:ext uri="{D42A27DB-BD31-4B8C-83A1-F6EECF244321}">
                <p14:modId xmlns:p14="http://schemas.microsoft.com/office/powerpoint/2010/main" xmlns="" val="1636878103"/>
              </p:ext>
            </p:extLst>
          </p:nvPr>
        </p:nvGraphicFramePr>
        <p:xfrm>
          <a:off x="214282" y="3071810"/>
          <a:ext cx="7795254" cy="3283836"/>
        </p:xfrm>
        <a:graphic>
          <a:graphicData uri="http://schemas.openxmlformats.org/drawingml/2006/table">
            <a:tbl>
              <a:tblPr firstRow="1" firstCol="1">
                <a:tableStyleId>{5C22544A-7EE6-4342-B048-85BDC9FD1C3A}</a:tableStyleId>
              </a:tblPr>
              <a:tblGrid>
                <a:gridCol w="779365"/>
                <a:gridCol w="779365"/>
                <a:gridCol w="779365"/>
                <a:gridCol w="779365"/>
                <a:gridCol w="779365"/>
                <a:gridCol w="779365"/>
                <a:gridCol w="779365"/>
                <a:gridCol w="779365"/>
                <a:gridCol w="780167"/>
                <a:gridCol w="780167"/>
              </a:tblGrid>
              <a:tr h="593777">
                <a:tc rowSpan="2">
                  <a:txBody>
                    <a:bodyPr/>
                    <a:lstStyle/>
                    <a:p>
                      <a:pPr indent="0" algn="ctr">
                        <a:spcBef>
                          <a:spcPts val="600"/>
                        </a:spcBef>
                        <a:spcAft>
                          <a:spcPts val="600"/>
                        </a:spcAft>
                      </a:pPr>
                      <a:r>
                        <a:rPr lang="ru-RU" sz="1600" dirty="0">
                          <a:effectLst/>
                        </a:rPr>
                        <a:t>Пара</a:t>
                      </a:r>
                      <a:endParaRPr lang="ru-RU" sz="1800" dirty="0">
                        <a:effectLst/>
                        <a:latin typeface="Times New Roman"/>
                        <a:ea typeface="Times New Roman"/>
                        <a:cs typeface="Times New Roman"/>
                      </a:endParaRPr>
                    </a:p>
                  </a:txBody>
                  <a:tcPr marL="68580" marR="68580" marT="0" marB="0" anchor="ctr"/>
                </a:tc>
                <a:tc gridSpan="9">
                  <a:txBody>
                    <a:bodyPr/>
                    <a:lstStyle/>
                    <a:p>
                      <a:pPr indent="0" algn="ctr">
                        <a:spcBef>
                          <a:spcPts val="600"/>
                        </a:spcBef>
                        <a:spcAft>
                          <a:spcPts val="600"/>
                        </a:spcAft>
                      </a:pPr>
                      <a:r>
                        <a:rPr lang="ru-RU" sz="1600" dirty="0">
                          <a:effectLst/>
                        </a:rPr>
                        <a:t>Количество пар</a:t>
                      </a:r>
                      <a:endParaRPr lang="ru-RU" sz="1800" dirty="0">
                        <a:effectLst/>
                        <a:latin typeface="Times New Roman"/>
                        <a:ea typeface="Times New Roman"/>
                        <a:cs typeface="Times New Roman"/>
                      </a:endParaRPr>
                    </a:p>
                  </a:txBody>
                  <a:tcPr marL="68580" marR="68580" marT="0"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33477">
                <a:tc vMerge="1">
                  <a:txBody>
                    <a:bodyPr/>
                    <a:lstStyle/>
                    <a:p>
                      <a:endParaRPr lang="ru-RU"/>
                    </a:p>
                  </a:txBody>
                  <a:tcPr/>
                </a:tc>
                <a:tc>
                  <a:txBody>
                    <a:bodyPr/>
                    <a:lstStyle/>
                    <a:p>
                      <a:pPr indent="0" algn="ctr">
                        <a:spcBef>
                          <a:spcPts val="600"/>
                        </a:spcBef>
                        <a:spcAft>
                          <a:spcPts val="600"/>
                        </a:spcAft>
                      </a:pPr>
                      <a:r>
                        <a:rPr lang="en-US" sz="1500" dirty="0">
                          <a:effectLst/>
                        </a:rPr>
                        <a:t>x</a:t>
                      </a:r>
                      <a:r>
                        <a:rPr lang="ru-RU" sz="1500" baseline="-25000" dirty="0">
                          <a:effectLst/>
                        </a:rPr>
                        <a:t>1</a:t>
                      </a:r>
                      <a:r>
                        <a:rPr lang="ru-RU" sz="1500" dirty="0">
                          <a:effectLst/>
                        </a:rPr>
                        <a:t>,</a:t>
                      </a:r>
                      <a:r>
                        <a:rPr lang="ru-RU" sz="1500" baseline="-25000" dirty="0">
                          <a:effectLst/>
                        </a:rPr>
                        <a:t> </a:t>
                      </a:r>
                      <a:r>
                        <a:rPr lang="en-US" sz="1500" dirty="0">
                          <a:effectLst/>
                        </a:rPr>
                        <a:t>x</a:t>
                      </a:r>
                      <a:r>
                        <a:rPr lang="ru-RU" sz="1500" baseline="-25000" dirty="0">
                          <a:effectLst/>
                        </a:rPr>
                        <a:t>2</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2</a:t>
                      </a:r>
                      <a:r>
                        <a:rPr lang="ru-RU" sz="1500" dirty="0">
                          <a:effectLst/>
                        </a:rPr>
                        <a:t>,</a:t>
                      </a:r>
                      <a:r>
                        <a:rPr lang="ru-RU" sz="1500" baseline="-25000" dirty="0">
                          <a:effectLst/>
                        </a:rPr>
                        <a:t> </a:t>
                      </a:r>
                      <a:r>
                        <a:rPr lang="en-US" sz="1500" dirty="0">
                          <a:effectLst/>
                        </a:rPr>
                        <a:t>x</a:t>
                      </a:r>
                      <a:r>
                        <a:rPr lang="ru-RU" sz="1500" baseline="-25000" dirty="0">
                          <a:effectLst/>
                        </a:rPr>
                        <a:t>3</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a:effectLst/>
                        </a:rPr>
                        <a:t>x</a:t>
                      </a:r>
                      <a:r>
                        <a:rPr lang="ru-RU" sz="1500" baseline="-25000">
                          <a:effectLst/>
                        </a:rPr>
                        <a:t>3</a:t>
                      </a:r>
                      <a:r>
                        <a:rPr lang="ru-RU" sz="1500">
                          <a:effectLst/>
                        </a:rPr>
                        <a:t>,</a:t>
                      </a:r>
                      <a:r>
                        <a:rPr lang="ru-RU" sz="1500" baseline="-25000">
                          <a:effectLst/>
                        </a:rPr>
                        <a:t> </a:t>
                      </a:r>
                      <a:r>
                        <a:rPr lang="en-US" sz="1500">
                          <a:effectLst/>
                        </a:rPr>
                        <a:t>x</a:t>
                      </a:r>
                      <a:r>
                        <a:rPr lang="ru-RU" sz="1500" baseline="-25000">
                          <a:effectLst/>
                        </a:rPr>
                        <a:t>4</a:t>
                      </a:r>
                      <a:endParaRPr lang="ru-RU" sz="150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a:effectLst/>
                        </a:rPr>
                        <a:t>x</a:t>
                      </a:r>
                      <a:r>
                        <a:rPr lang="ru-RU" sz="1500" baseline="-25000">
                          <a:effectLst/>
                        </a:rPr>
                        <a:t>4</a:t>
                      </a:r>
                      <a:r>
                        <a:rPr lang="ru-RU" sz="1500">
                          <a:effectLst/>
                        </a:rPr>
                        <a:t>,</a:t>
                      </a:r>
                      <a:r>
                        <a:rPr lang="ru-RU" sz="1500" baseline="-25000">
                          <a:effectLst/>
                        </a:rPr>
                        <a:t> </a:t>
                      </a:r>
                      <a:r>
                        <a:rPr lang="en-US" sz="1500">
                          <a:effectLst/>
                        </a:rPr>
                        <a:t>x</a:t>
                      </a:r>
                      <a:r>
                        <a:rPr lang="ru-RU" sz="1500" baseline="-25000">
                          <a:effectLst/>
                        </a:rPr>
                        <a:t>5</a:t>
                      </a:r>
                      <a:endParaRPr lang="ru-RU" sz="150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5</a:t>
                      </a:r>
                      <a:r>
                        <a:rPr lang="ru-RU" sz="1500" dirty="0">
                          <a:effectLst/>
                        </a:rPr>
                        <a:t>,</a:t>
                      </a:r>
                      <a:r>
                        <a:rPr lang="ru-RU" sz="1500" baseline="-25000" dirty="0">
                          <a:effectLst/>
                        </a:rPr>
                        <a:t> </a:t>
                      </a:r>
                      <a:r>
                        <a:rPr lang="en-US" sz="1500" dirty="0">
                          <a:effectLst/>
                        </a:rPr>
                        <a:t>x</a:t>
                      </a:r>
                      <a:r>
                        <a:rPr lang="ru-RU" sz="1500" baseline="-25000" dirty="0">
                          <a:effectLst/>
                        </a:rPr>
                        <a:t>6</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a:effectLst/>
                        </a:rPr>
                        <a:t>x</a:t>
                      </a:r>
                      <a:r>
                        <a:rPr lang="ru-RU" sz="1500" baseline="-25000">
                          <a:effectLst/>
                        </a:rPr>
                        <a:t>6</a:t>
                      </a:r>
                      <a:r>
                        <a:rPr lang="ru-RU" sz="1500">
                          <a:effectLst/>
                        </a:rPr>
                        <a:t>,</a:t>
                      </a:r>
                      <a:r>
                        <a:rPr lang="ru-RU" sz="1500" baseline="-25000">
                          <a:effectLst/>
                        </a:rPr>
                        <a:t> </a:t>
                      </a:r>
                      <a:r>
                        <a:rPr lang="en-US" sz="1500">
                          <a:effectLst/>
                        </a:rPr>
                        <a:t>x</a:t>
                      </a:r>
                      <a:r>
                        <a:rPr lang="ru-RU" sz="1500" baseline="-25000">
                          <a:effectLst/>
                        </a:rPr>
                        <a:t>7</a:t>
                      </a:r>
                      <a:endParaRPr lang="ru-RU" sz="150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7</a:t>
                      </a:r>
                      <a:r>
                        <a:rPr lang="ru-RU" sz="1500" dirty="0">
                          <a:effectLst/>
                        </a:rPr>
                        <a:t>,</a:t>
                      </a:r>
                      <a:r>
                        <a:rPr lang="ru-RU" sz="1500" baseline="-25000" dirty="0">
                          <a:effectLst/>
                        </a:rPr>
                        <a:t> </a:t>
                      </a:r>
                      <a:r>
                        <a:rPr lang="en-US" sz="1500" dirty="0">
                          <a:effectLst/>
                        </a:rPr>
                        <a:t>x</a:t>
                      </a:r>
                      <a:r>
                        <a:rPr lang="ru-RU" sz="1500" baseline="-25000" dirty="0">
                          <a:effectLst/>
                        </a:rPr>
                        <a:t>8</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8</a:t>
                      </a:r>
                      <a:r>
                        <a:rPr lang="ru-RU" sz="1500" dirty="0">
                          <a:effectLst/>
                        </a:rPr>
                        <a:t>,</a:t>
                      </a:r>
                      <a:r>
                        <a:rPr lang="ru-RU" sz="1500" baseline="-25000" dirty="0">
                          <a:effectLst/>
                        </a:rPr>
                        <a:t> </a:t>
                      </a:r>
                      <a:r>
                        <a:rPr lang="en-US" sz="1500" dirty="0">
                          <a:effectLst/>
                        </a:rPr>
                        <a:t>x</a:t>
                      </a:r>
                      <a:r>
                        <a:rPr lang="ru-RU" sz="1500" baseline="-25000" dirty="0">
                          <a:effectLst/>
                        </a:rPr>
                        <a:t>9</a:t>
                      </a:r>
                      <a:endParaRPr lang="ru-RU" sz="1500" dirty="0">
                        <a:effectLst/>
                        <a:latin typeface="Times New Roman"/>
                        <a:ea typeface="Times New Roman"/>
                        <a:cs typeface="Times New Roman"/>
                      </a:endParaRPr>
                    </a:p>
                  </a:txBody>
                  <a:tcPr marL="68580" marR="68580" marT="0" marB="0" anchor="ctr">
                    <a:solidFill>
                      <a:schemeClr val="bg2"/>
                    </a:solidFill>
                  </a:tcPr>
                </a:tc>
                <a:tc>
                  <a:txBody>
                    <a:bodyPr/>
                    <a:lstStyle/>
                    <a:p>
                      <a:pPr indent="0" algn="ctr">
                        <a:spcBef>
                          <a:spcPts val="600"/>
                        </a:spcBef>
                        <a:spcAft>
                          <a:spcPts val="600"/>
                        </a:spcAft>
                      </a:pPr>
                      <a:r>
                        <a:rPr lang="en-US" sz="1500" dirty="0">
                          <a:effectLst/>
                        </a:rPr>
                        <a:t>x</a:t>
                      </a:r>
                      <a:r>
                        <a:rPr lang="ru-RU" sz="1500" baseline="-25000" dirty="0">
                          <a:effectLst/>
                        </a:rPr>
                        <a:t>9</a:t>
                      </a:r>
                      <a:r>
                        <a:rPr lang="ru-RU" sz="1500" dirty="0">
                          <a:effectLst/>
                        </a:rPr>
                        <a:t>,</a:t>
                      </a:r>
                      <a:r>
                        <a:rPr lang="ru-RU" sz="1500" baseline="-25000" dirty="0">
                          <a:effectLst/>
                        </a:rPr>
                        <a:t> </a:t>
                      </a:r>
                      <a:r>
                        <a:rPr lang="en-US" sz="1500" dirty="0">
                          <a:effectLst/>
                        </a:rPr>
                        <a:t>x</a:t>
                      </a:r>
                      <a:r>
                        <a:rPr lang="ru-RU" sz="1500" baseline="-25000" dirty="0">
                          <a:effectLst/>
                        </a:rPr>
                        <a:t>10</a:t>
                      </a:r>
                      <a:endParaRPr lang="ru-RU" sz="1500" dirty="0">
                        <a:effectLst/>
                        <a:latin typeface="Times New Roman"/>
                        <a:ea typeface="Times New Roman"/>
                        <a:cs typeface="Times New Roman"/>
                      </a:endParaRPr>
                    </a:p>
                  </a:txBody>
                  <a:tcPr marL="68580" marR="68580" marT="0" marB="0" anchor="ctr">
                    <a:solidFill>
                      <a:schemeClr val="bg2"/>
                    </a:solidFill>
                  </a:tcPr>
                </a:tc>
              </a:tr>
              <a:tr h="593777">
                <a:tc>
                  <a:txBody>
                    <a:bodyPr/>
                    <a:lstStyle/>
                    <a:p>
                      <a:pPr indent="0" algn="ctr">
                        <a:spcBef>
                          <a:spcPts val="600"/>
                        </a:spcBef>
                        <a:spcAft>
                          <a:spcPts val="600"/>
                        </a:spcAft>
                      </a:pPr>
                      <a:r>
                        <a:rPr lang="ru-RU" sz="2000" dirty="0">
                          <a:effectLst/>
                        </a:rPr>
                        <a:t>00</a:t>
                      </a:r>
                      <a:endParaRPr lang="ru-RU" sz="2400" dirty="0">
                        <a:effectLst/>
                        <a:latin typeface="Times New Roman"/>
                        <a:ea typeface="Times New Roman"/>
                        <a:cs typeface="Times New Roman"/>
                      </a:endParaRPr>
                    </a:p>
                  </a:txBody>
                  <a:tcPr marL="68580" marR="68580" marT="0" marB="0" anchor="ctr"/>
                </a:tc>
                <a:tc>
                  <a:txBody>
                    <a:bodyPr/>
                    <a:lstStyle/>
                    <a:p>
                      <a:pPr marL="0" indent="0" algn="ctr" defTabSz="914400" rtl="0" eaLnBrk="1" latinLnBrk="0" hangingPunct="1">
                        <a:spcBef>
                          <a:spcPts val="600"/>
                        </a:spcBef>
                        <a:spcAft>
                          <a:spcPts val="600"/>
                        </a:spcAft>
                      </a:pPr>
                      <a:r>
                        <a:rPr lang="ru-RU" sz="2800" kern="1200" dirty="0">
                          <a:solidFill>
                            <a:schemeClr val="dk1"/>
                          </a:solidFill>
                          <a:effectLst/>
                          <a:latin typeface="+mn-lt"/>
                          <a:ea typeface="+mn-ea"/>
                          <a:cs typeface="+mn-cs"/>
                        </a:rPr>
                        <a:t>1</a:t>
                      </a:r>
                    </a:p>
                  </a:txBody>
                  <a:tcPr marL="68580" marR="68580" marT="0" marB="0" anchor="ctr">
                    <a:solidFill>
                      <a:schemeClr val="accent3">
                        <a:lumMod val="60000"/>
                        <a:lumOff val="40000"/>
                      </a:schemeClr>
                    </a:solidFill>
                  </a:tcPr>
                </a:tc>
                <a:tc>
                  <a:txBody>
                    <a:bodyPr/>
                    <a:lstStyle/>
                    <a:p>
                      <a:endParaRPr lang="ru-RU" dirty="0"/>
                    </a:p>
                  </a:txBody>
                  <a:tcPr marL="68580" marR="68580" marT="0" marB="0" anchor="ctr"/>
                </a:tc>
                <a:tc>
                  <a:txBody>
                    <a:bodyPr/>
                    <a:lstStyle/>
                    <a:p>
                      <a:endParaRPr lang="ru-RU"/>
                    </a:p>
                  </a:txBody>
                  <a:tcPr marL="68580" marR="68580" marT="0" marB="0" anchor="ctr"/>
                </a:tc>
                <a:tc>
                  <a:txBody>
                    <a:bodyPr/>
                    <a:lstStyle/>
                    <a:p>
                      <a:endParaRPr lang="ru-RU"/>
                    </a:p>
                  </a:txBody>
                  <a:tcPr marL="68580" marR="68580" marT="0" marB="0" anchor="ctr"/>
                </a:tc>
                <a:tc>
                  <a:txBody>
                    <a:bodyPr/>
                    <a:lstStyle/>
                    <a:p>
                      <a:endParaRPr lang="ru-RU"/>
                    </a:p>
                  </a:txBody>
                  <a:tcPr marL="68580" marR="68580" marT="0" marB="0" anchor="ctr"/>
                </a:tc>
                <a:tc>
                  <a:txBody>
                    <a:bodyPr/>
                    <a:lstStyle/>
                    <a:p>
                      <a:endParaRPr lang="ru-RU"/>
                    </a:p>
                  </a:txBody>
                  <a:tcPr marL="68580" marR="68580" marT="0" marB="0" anchor="ctr"/>
                </a:tc>
                <a:tc>
                  <a:txBody>
                    <a:bodyPr/>
                    <a:lstStyle/>
                    <a:p>
                      <a:endParaRPr lang="ru-RU"/>
                    </a:p>
                  </a:txBody>
                  <a:tcPr marL="68580" marR="68580" marT="0" marB="0" anchor="ctr"/>
                </a:tc>
                <a:tc>
                  <a:txBody>
                    <a:bodyPr/>
                    <a:lstStyle/>
                    <a:p>
                      <a:endParaRPr lang="ru-RU"/>
                    </a:p>
                  </a:txBody>
                  <a:tcPr marL="68580" marR="68580" marT="0" marB="0" anchor="ctr"/>
                </a:tc>
                <a:tc>
                  <a:txBody>
                    <a:bodyPr/>
                    <a:lstStyle/>
                    <a:p>
                      <a:endParaRPr lang="ru-RU"/>
                    </a:p>
                  </a:txBody>
                  <a:tcPr marL="68580" marR="68580" marT="0" marB="0" anchor="ctr"/>
                </a:tc>
              </a:tr>
              <a:tr h="575251">
                <a:tc>
                  <a:txBody>
                    <a:bodyPr/>
                    <a:lstStyle/>
                    <a:p>
                      <a:pPr indent="0" algn="ctr">
                        <a:spcBef>
                          <a:spcPts val="600"/>
                        </a:spcBef>
                        <a:spcAft>
                          <a:spcPts val="600"/>
                        </a:spcAft>
                      </a:pPr>
                      <a:r>
                        <a:rPr lang="ru-RU" sz="2000">
                          <a:effectLst/>
                        </a:rPr>
                        <a:t>01</a:t>
                      </a:r>
                      <a:endParaRPr lang="ru-RU" sz="2400">
                        <a:effectLst/>
                        <a:latin typeface="Times New Roman"/>
                        <a:ea typeface="Times New Roman"/>
                        <a:cs typeface="Times New Roman"/>
                      </a:endParaRPr>
                    </a:p>
                  </a:txBody>
                  <a:tcPr marL="68580" marR="68580" marT="0" marB="0" anchor="ctr"/>
                </a:tc>
                <a:tc>
                  <a:txBody>
                    <a:bodyPr/>
                    <a:lstStyle/>
                    <a:p>
                      <a:pPr marL="0" indent="0" algn="ctr" defTabSz="914400" rtl="0" eaLnBrk="1" latinLnBrk="0" hangingPunct="1">
                        <a:spcBef>
                          <a:spcPts val="600"/>
                        </a:spcBef>
                        <a:spcAft>
                          <a:spcPts val="600"/>
                        </a:spcAft>
                      </a:pPr>
                      <a:r>
                        <a:rPr lang="ru-RU" sz="2800" kern="1200" dirty="0">
                          <a:solidFill>
                            <a:schemeClr val="dk1"/>
                          </a:solidFill>
                          <a:effectLst/>
                          <a:latin typeface="+mn-lt"/>
                          <a:ea typeface="+mn-ea"/>
                          <a:cs typeface="+mn-cs"/>
                        </a:rPr>
                        <a:t>1</a:t>
                      </a:r>
                    </a:p>
                  </a:txBody>
                  <a:tcPr marL="68580" marR="68580" marT="0" marB="0" anchor="ctr">
                    <a:solidFill>
                      <a:schemeClr val="accent3">
                        <a:lumMod val="60000"/>
                        <a:lumOff val="40000"/>
                      </a:schemeClr>
                    </a:solidFill>
                  </a:tcPr>
                </a:tc>
                <a:tc>
                  <a:txBody>
                    <a:bodyPr/>
                    <a:lstStyle/>
                    <a:p>
                      <a:endParaRPr lang="ru-RU"/>
                    </a:p>
                  </a:txBody>
                  <a:tcPr marL="68580" marR="68580" marT="0" marB="0" anchor="ctr"/>
                </a:tc>
                <a:tc>
                  <a:txBody>
                    <a:bodyPr/>
                    <a:lstStyle/>
                    <a:p>
                      <a:endParaRPr lang="ru-RU"/>
                    </a:p>
                  </a:txBody>
                  <a:tcPr marL="68580" marR="68580" marT="0" marB="0" anchor="ctr"/>
                </a:tc>
                <a:tc>
                  <a:txBody>
                    <a:bodyPr/>
                    <a:lstStyle/>
                    <a:p>
                      <a:endParaRPr lang="ru-RU" dirty="0"/>
                    </a:p>
                  </a:txBody>
                  <a:tcPr marL="68580" marR="68580" marT="0" marB="0" anchor="ctr"/>
                </a:tc>
                <a:tc>
                  <a:txBody>
                    <a:bodyPr/>
                    <a:lstStyle/>
                    <a:p>
                      <a:endParaRPr lang="ru-RU"/>
                    </a:p>
                  </a:txBody>
                  <a:tcPr marL="68580" marR="68580" marT="0" marB="0" anchor="ctr"/>
                </a:tc>
                <a:tc>
                  <a:txBody>
                    <a:bodyPr/>
                    <a:lstStyle/>
                    <a:p>
                      <a:endParaRPr lang="ru-RU"/>
                    </a:p>
                  </a:txBody>
                  <a:tcPr marL="68580" marR="68580" marT="0" marB="0" anchor="ctr"/>
                </a:tc>
                <a:tc>
                  <a:txBody>
                    <a:bodyPr/>
                    <a:lstStyle/>
                    <a:p>
                      <a:endParaRPr lang="ru-RU"/>
                    </a:p>
                  </a:txBody>
                  <a:tcPr marL="68580" marR="68580" marT="0" marB="0" anchor="ctr"/>
                </a:tc>
                <a:tc>
                  <a:txBody>
                    <a:bodyPr/>
                    <a:lstStyle/>
                    <a:p>
                      <a:endParaRPr lang="ru-RU" dirty="0"/>
                    </a:p>
                  </a:txBody>
                  <a:tcPr marL="68580" marR="68580" marT="0" marB="0" anchor="ctr"/>
                </a:tc>
                <a:tc>
                  <a:txBody>
                    <a:bodyPr/>
                    <a:lstStyle/>
                    <a:p>
                      <a:endParaRPr lang="ru-RU"/>
                    </a:p>
                  </a:txBody>
                  <a:tcPr marL="68580" marR="68580" marT="0" marB="0" anchor="ctr"/>
                </a:tc>
              </a:tr>
              <a:tr h="593777">
                <a:tc>
                  <a:txBody>
                    <a:bodyPr/>
                    <a:lstStyle/>
                    <a:p>
                      <a:pPr indent="0" algn="ctr">
                        <a:spcBef>
                          <a:spcPts val="600"/>
                        </a:spcBef>
                        <a:spcAft>
                          <a:spcPts val="600"/>
                        </a:spcAft>
                      </a:pPr>
                      <a:r>
                        <a:rPr lang="ru-RU" sz="2000">
                          <a:effectLst/>
                        </a:rPr>
                        <a:t>10</a:t>
                      </a:r>
                      <a:endParaRPr lang="ru-RU" sz="2400">
                        <a:effectLst/>
                        <a:latin typeface="Times New Roman"/>
                        <a:ea typeface="Times New Roman"/>
                        <a:cs typeface="Times New Roman"/>
                      </a:endParaRPr>
                    </a:p>
                  </a:txBody>
                  <a:tcPr marL="68580" marR="68580" marT="0" marB="0" anchor="ctr"/>
                </a:tc>
                <a:tc>
                  <a:txBody>
                    <a:bodyPr/>
                    <a:lstStyle/>
                    <a:p>
                      <a:pPr marL="0" indent="0" algn="ctr" defTabSz="914400" rtl="0" eaLnBrk="1" latinLnBrk="0" hangingPunct="1">
                        <a:spcBef>
                          <a:spcPts val="600"/>
                        </a:spcBef>
                        <a:spcAft>
                          <a:spcPts val="600"/>
                        </a:spcAft>
                      </a:pPr>
                      <a:r>
                        <a:rPr lang="ru-RU" sz="2800" kern="1200" dirty="0">
                          <a:solidFill>
                            <a:schemeClr val="dk1"/>
                          </a:solidFill>
                          <a:effectLst/>
                          <a:latin typeface="+mn-lt"/>
                          <a:ea typeface="+mn-ea"/>
                          <a:cs typeface="+mn-cs"/>
                        </a:rPr>
                        <a:t>0</a:t>
                      </a:r>
                    </a:p>
                  </a:txBody>
                  <a:tcPr marL="68580" marR="68580" marT="0" marB="0" anchor="ctr">
                    <a:solidFill>
                      <a:schemeClr val="accent3">
                        <a:lumMod val="60000"/>
                        <a:lumOff val="40000"/>
                      </a:schemeClr>
                    </a:solidFill>
                  </a:tcPr>
                </a:tc>
                <a:tc>
                  <a:txBody>
                    <a:bodyPr/>
                    <a:lstStyle/>
                    <a:p>
                      <a:endParaRPr lang="ru-RU"/>
                    </a:p>
                  </a:txBody>
                  <a:tcPr marL="68580" marR="68580" marT="0" marB="0" anchor="ctr"/>
                </a:tc>
                <a:tc>
                  <a:txBody>
                    <a:bodyPr/>
                    <a:lstStyle/>
                    <a:p>
                      <a:endParaRPr lang="ru-RU"/>
                    </a:p>
                  </a:txBody>
                  <a:tcPr marL="68580" marR="68580" marT="0" marB="0" anchor="ctr"/>
                </a:tc>
                <a:tc>
                  <a:txBody>
                    <a:bodyPr/>
                    <a:lstStyle/>
                    <a:p>
                      <a:endParaRPr lang="ru-RU"/>
                    </a:p>
                  </a:txBody>
                  <a:tcPr marL="68580" marR="68580" marT="0" marB="0" anchor="ctr"/>
                </a:tc>
                <a:tc>
                  <a:txBody>
                    <a:bodyPr/>
                    <a:lstStyle/>
                    <a:p>
                      <a:endParaRPr lang="ru-RU"/>
                    </a:p>
                  </a:txBody>
                  <a:tcPr marL="68580" marR="68580" marT="0" marB="0" anchor="ctr"/>
                </a:tc>
                <a:tc>
                  <a:txBody>
                    <a:bodyPr/>
                    <a:lstStyle/>
                    <a:p>
                      <a:endParaRPr lang="ru-RU"/>
                    </a:p>
                  </a:txBody>
                  <a:tcPr marL="68580" marR="68580" marT="0" marB="0" anchor="ctr"/>
                </a:tc>
                <a:tc>
                  <a:txBody>
                    <a:bodyPr/>
                    <a:lstStyle/>
                    <a:p>
                      <a:endParaRPr lang="ru-RU" dirty="0"/>
                    </a:p>
                  </a:txBody>
                  <a:tcPr marL="68580" marR="68580" marT="0" marB="0" anchor="ctr"/>
                </a:tc>
                <a:tc>
                  <a:txBody>
                    <a:bodyPr/>
                    <a:lstStyle/>
                    <a:p>
                      <a:endParaRPr lang="ru-RU"/>
                    </a:p>
                  </a:txBody>
                  <a:tcPr marL="68580" marR="68580" marT="0" marB="0" anchor="ctr"/>
                </a:tc>
                <a:tc>
                  <a:txBody>
                    <a:bodyPr/>
                    <a:lstStyle/>
                    <a:p>
                      <a:endParaRPr lang="ru-RU" dirty="0"/>
                    </a:p>
                  </a:txBody>
                  <a:tcPr marL="68580" marR="68580" marT="0" marB="0" anchor="ctr"/>
                </a:tc>
              </a:tr>
              <a:tr h="593777">
                <a:tc>
                  <a:txBody>
                    <a:bodyPr/>
                    <a:lstStyle/>
                    <a:p>
                      <a:pPr indent="0" algn="ctr">
                        <a:spcBef>
                          <a:spcPts val="600"/>
                        </a:spcBef>
                        <a:spcAft>
                          <a:spcPts val="600"/>
                        </a:spcAft>
                      </a:pPr>
                      <a:r>
                        <a:rPr lang="ru-RU" sz="2000">
                          <a:effectLst/>
                        </a:rPr>
                        <a:t>11</a:t>
                      </a:r>
                      <a:endParaRPr lang="ru-RU" sz="2400">
                        <a:effectLst/>
                        <a:latin typeface="Times New Roman"/>
                        <a:ea typeface="Times New Roman"/>
                        <a:cs typeface="Times New Roman"/>
                      </a:endParaRPr>
                    </a:p>
                  </a:txBody>
                  <a:tcPr marL="68580" marR="68580" marT="0" marB="0" anchor="ctr"/>
                </a:tc>
                <a:tc>
                  <a:txBody>
                    <a:bodyPr/>
                    <a:lstStyle/>
                    <a:p>
                      <a:pPr marL="0" indent="0" algn="ctr" defTabSz="914400" rtl="0" eaLnBrk="1" latinLnBrk="0" hangingPunct="1">
                        <a:spcBef>
                          <a:spcPts val="600"/>
                        </a:spcBef>
                        <a:spcAft>
                          <a:spcPts val="600"/>
                        </a:spcAft>
                      </a:pPr>
                      <a:r>
                        <a:rPr lang="ru-RU" sz="2800" kern="1200" dirty="0">
                          <a:solidFill>
                            <a:schemeClr val="dk1"/>
                          </a:solidFill>
                          <a:effectLst/>
                          <a:latin typeface="+mn-lt"/>
                          <a:ea typeface="+mn-ea"/>
                          <a:cs typeface="+mn-cs"/>
                        </a:rPr>
                        <a:t>0</a:t>
                      </a:r>
                    </a:p>
                  </a:txBody>
                  <a:tcPr marL="68580" marR="68580" marT="0" marB="0" anchor="ctr">
                    <a:solidFill>
                      <a:schemeClr val="accent3">
                        <a:lumMod val="60000"/>
                        <a:lumOff val="40000"/>
                      </a:schemeClr>
                    </a:solidFill>
                  </a:tcPr>
                </a:tc>
                <a:tc>
                  <a:txBody>
                    <a:bodyPr/>
                    <a:lstStyle/>
                    <a:p>
                      <a:endParaRPr lang="ru-RU"/>
                    </a:p>
                  </a:txBody>
                  <a:tcPr marL="68580" marR="68580" marT="0" marB="0" anchor="ctr"/>
                </a:tc>
                <a:tc>
                  <a:txBody>
                    <a:bodyPr/>
                    <a:lstStyle/>
                    <a:p>
                      <a:endParaRPr lang="ru-RU"/>
                    </a:p>
                  </a:txBody>
                  <a:tcPr marL="68580" marR="68580" marT="0" marB="0" anchor="ctr"/>
                </a:tc>
                <a:tc>
                  <a:txBody>
                    <a:bodyPr/>
                    <a:lstStyle/>
                    <a:p>
                      <a:endParaRPr lang="ru-RU"/>
                    </a:p>
                  </a:txBody>
                  <a:tcPr marL="68580" marR="68580" marT="0" marB="0" anchor="ctr"/>
                </a:tc>
                <a:tc>
                  <a:txBody>
                    <a:bodyPr/>
                    <a:lstStyle/>
                    <a:p>
                      <a:endParaRPr lang="ru-RU"/>
                    </a:p>
                  </a:txBody>
                  <a:tcPr marL="68580" marR="68580" marT="0" marB="0" anchor="ctr"/>
                </a:tc>
                <a:tc>
                  <a:txBody>
                    <a:bodyPr/>
                    <a:lstStyle/>
                    <a:p>
                      <a:endParaRPr lang="ru-RU"/>
                    </a:p>
                  </a:txBody>
                  <a:tcPr marL="68580" marR="68580" marT="0" marB="0" anchor="ctr"/>
                </a:tc>
                <a:tc>
                  <a:txBody>
                    <a:bodyPr/>
                    <a:lstStyle/>
                    <a:p>
                      <a:endParaRPr lang="ru-RU"/>
                    </a:p>
                  </a:txBody>
                  <a:tcPr marL="68580" marR="68580" marT="0" marB="0" anchor="ctr"/>
                </a:tc>
                <a:tc>
                  <a:txBody>
                    <a:bodyPr/>
                    <a:lstStyle/>
                    <a:p>
                      <a:endParaRPr lang="ru-RU"/>
                    </a:p>
                  </a:txBody>
                  <a:tcPr marL="68580" marR="68580" marT="0" marB="0" anchor="ctr"/>
                </a:tc>
                <a:tc>
                  <a:txBody>
                    <a:bodyPr/>
                    <a:lstStyle/>
                    <a:p>
                      <a:endParaRPr lang="ru-RU" dirty="0"/>
                    </a:p>
                  </a:txBody>
                  <a:tcPr marL="68580" marR="68580" marT="0" marB="0" anchor="ctr"/>
                </a:tc>
              </a:tr>
            </a:tbl>
          </a:graphicData>
        </a:graphic>
      </p:graphicFrame>
      <p:cxnSp>
        <p:nvCxnSpPr>
          <p:cNvPr id="8" name="Прямая соединительная линия 7"/>
          <p:cNvCxnSpPr/>
          <p:nvPr/>
        </p:nvCxnSpPr>
        <p:spPr>
          <a:xfrm flipV="1">
            <a:off x="7286644" y="6000768"/>
            <a:ext cx="1080120" cy="477634"/>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rot="20206832">
            <a:off x="7574418" y="6195490"/>
            <a:ext cx="732893" cy="523220"/>
          </a:xfrm>
          <a:prstGeom prst="rect">
            <a:avLst/>
          </a:prstGeom>
          <a:noFill/>
        </p:spPr>
        <p:txBody>
          <a:bodyPr wrap="none" rtlCol="0">
            <a:spAutoFit/>
          </a:bodyPr>
          <a:lstStyle/>
          <a:p>
            <a:r>
              <a:rPr lang="ru-RU" sz="2800" dirty="0" smtClean="0">
                <a:solidFill>
                  <a:srgbClr val="002060"/>
                </a:solidFill>
              </a:rPr>
              <a:t>143</a:t>
            </a:r>
            <a:endParaRPr lang="ru-RU" sz="2800" dirty="0">
              <a:solidFill>
                <a:srgbClr val="002060"/>
              </a:solidFill>
            </a:endParaRPr>
          </a:p>
        </p:txBody>
      </p:sp>
      <p:pic>
        <p:nvPicPr>
          <p:cNvPr id="1027" name="Picture 3" descr="D:\Work\DID_MAT\ЕГЭ\стрелки1.png"/>
          <p:cNvPicPr>
            <a:picLocks noChangeAspect="1" noChangeArrowheads="1"/>
          </p:cNvPicPr>
          <p:nvPr/>
        </p:nvPicPr>
        <p:blipFill>
          <a:blip r:embed="rId2" cstate="print"/>
          <a:srcRect/>
          <a:stretch>
            <a:fillRect/>
          </a:stretch>
        </p:blipFill>
        <p:spPr bwMode="auto">
          <a:xfrm>
            <a:off x="4572000" y="1285860"/>
            <a:ext cx="1214446" cy="1589349"/>
          </a:xfrm>
          <a:prstGeom prst="rect">
            <a:avLst/>
          </a:prstGeom>
          <a:noFill/>
        </p:spPr>
      </p:pic>
      <p:grpSp>
        <p:nvGrpSpPr>
          <p:cNvPr id="18" name="Группа 17"/>
          <p:cNvGrpSpPr/>
          <p:nvPr/>
        </p:nvGrpSpPr>
        <p:grpSpPr>
          <a:xfrm>
            <a:off x="1997382" y="4000504"/>
            <a:ext cx="360040" cy="2228123"/>
            <a:chOff x="2185965" y="3793165"/>
            <a:chExt cx="360040" cy="2228123"/>
          </a:xfrm>
        </p:grpSpPr>
        <p:sp>
          <p:nvSpPr>
            <p:cNvPr id="19" name="TextBox 18"/>
            <p:cNvSpPr txBox="1"/>
            <p:nvPr/>
          </p:nvSpPr>
          <p:spPr>
            <a:xfrm>
              <a:off x="2185965" y="4361466"/>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sp>
          <p:nvSpPr>
            <p:cNvPr id="20" name="TextBox 19"/>
            <p:cNvSpPr txBox="1"/>
            <p:nvPr/>
          </p:nvSpPr>
          <p:spPr>
            <a:xfrm>
              <a:off x="2185965" y="5498068"/>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sp>
          <p:nvSpPr>
            <p:cNvPr id="21" name="TextBox 20"/>
            <p:cNvSpPr txBox="1"/>
            <p:nvPr/>
          </p:nvSpPr>
          <p:spPr>
            <a:xfrm>
              <a:off x="2185965" y="4929767"/>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sp>
          <p:nvSpPr>
            <p:cNvPr id="22" name="TextBox 21"/>
            <p:cNvSpPr txBox="1"/>
            <p:nvPr/>
          </p:nvSpPr>
          <p:spPr>
            <a:xfrm>
              <a:off x="2185965"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grpSp>
        <p:nvGrpSpPr>
          <p:cNvPr id="23" name="Группа 22"/>
          <p:cNvGrpSpPr/>
          <p:nvPr/>
        </p:nvGrpSpPr>
        <p:grpSpPr>
          <a:xfrm>
            <a:off x="2786050" y="4000504"/>
            <a:ext cx="360040" cy="2228123"/>
            <a:chOff x="2185965" y="3793165"/>
            <a:chExt cx="360040" cy="2228123"/>
          </a:xfrm>
        </p:grpSpPr>
        <p:sp>
          <p:nvSpPr>
            <p:cNvPr id="24" name="TextBox 23"/>
            <p:cNvSpPr txBox="1"/>
            <p:nvPr/>
          </p:nvSpPr>
          <p:spPr>
            <a:xfrm>
              <a:off x="2185965" y="4361466"/>
              <a:ext cx="360040" cy="523220"/>
            </a:xfrm>
            <a:prstGeom prst="rect">
              <a:avLst/>
            </a:prstGeom>
            <a:noFill/>
          </p:spPr>
          <p:txBody>
            <a:bodyPr wrap="square" rtlCol="0">
              <a:spAutoFit/>
            </a:bodyPr>
            <a:lstStyle/>
            <a:p>
              <a:r>
                <a:rPr lang="en-US" sz="2800" dirty="0" smtClean="0">
                  <a:solidFill>
                    <a:srgbClr val="002060"/>
                  </a:solidFill>
                </a:rPr>
                <a:t>2</a:t>
              </a:r>
              <a:endParaRPr lang="ru-RU" sz="2800" dirty="0">
                <a:solidFill>
                  <a:srgbClr val="002060"/>
                </a:solidFill>
              </a:endParaRPr>
            </a:p>
          </p:txBody>
        </p:sp>
        <p:sp>
          <p:nvSpPr>
            <p:cNvPr id="25" name="TextBox 24"/>
            <p:cNvSpPr txBox="1"/>
            <p:nvPr/>
          </p:nvSpPr>
          <p:spPr>
            <a:xfrm>
              <a:off x="2185965" y="5498068"/>
              <a:ext cx="360040" cy="523220"/>
            </a:xfrm>
            <a:prstGeom prst="rect">
              <a:avLst/>
            </a:prstGeom>
            <a:noFill/>
          </p:spPr>
          <p:txBody>
            <a:bodyPr wrap="square" rtlCol="0">
              <a:spAutoFit/>
            </a:bodyPr>
            <a:lstStyle/>
            <a:p>
              <a:r>
                <a:rPr lang="en-US" sz="2800" dirty="0" smtClean="0">
                  <a:solidFill>
                    <a:srgbClr val="002060"/>
                  </a:solidFill>
                </a:rPr>
                <a:t>2</a:t>
              </a:r>
              <a:endParaRPr lang="ru-RU" sz="2800" dirty="0">
                <a:solidFill>
                  <a:srgbClr val="002060"/>
                </a:solidFill>
              </a:endParaRPr>
            </a:p>
          </p:txBody>
        </p:sp>
        <p:sp>
          <p:nvSpPr>
            <p:cNvPr id="26" name="TextBox 25"/>
            <p:cNvSpPr txBox="1"/>
            <p:nvPr/>
          </p:nvSpPr>
          <p:spPr>
            <a:xfrm>
              <a:off x="2185965" y="4929767"/>
              <a:ext cx="360040" cy="523220"/>
            </a:xfrm>
            <a:prstGeom prst="rect">
              <a:avLst/>
            </a:prstGeom>
            <a:noFill/>
          </p:spPr>
          <p:txBody>
            <a:bodyPr wrap="square" rtlCol="0">
              <a:spAutoFit/>
            </a:bodyPr>
            <a:lstStyle/>
            <a:p>
              <a:r>
                <a:rPr lang="en-US" sz="2800" dirty="0" smtClean="0">
                  <a:solidFill>
                    <a:srgbClr val="002060"/>
                  </a:solidFill>
                </a:rPr>
                <a:t>2</a:t>
              </a:r>
              <a:endParaRPr lang="ru-RU" sz="2800" dirty="0">
                <a:solidFill>
                  <a:srgbClr val="002060"/>
                </a:solidFill>
              </a:endParaRPr>
            </a:p>
          </p:txBody>
        </p:sp>
        <p:sp>
          <p:nvSpPr>
            <p:cNvPr id="27" name="TextBox 26"/>
            <p:cNvSpPr txBox="1"/>
            <p:nvPr/>
          </p:nvSpPr>
          <p:spPr>
            <a:xfrm>
              <a:off x="2185965"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grpSp>
        <p:nvGrpSpPr>
          <p:cNvPr id="28" name="Группа 27"/>
          <p:cNvGrpSpPr/>
          <p:nvPr/>
        </p:nvGrpSpPr>
        <p:grpSpPr>
          <a:xfrm>
            <a:off x="3569018" y="4000504"/>
            <a:ext cx="360040" cy="2228123"/>
            <a:chOff x="2185965" y="3793165"/>
            <a:chExt cx="360040" cy="2228123"/>
          </a:xfrm>
        </p:grpSpPr>
        <p:sp>
          <p:nvSpPr>
            <p:cNvPr id="29" name="TextBox 28"/>
            <p:cNvSpPr txBox="1"/>
            <p:nvPr/>
          </p:nvSpPr>
          <p:spPr>
            <a:xfrm>
              <a:off x="2185965" y="4361466"/>
              <a:ext cx="360040" cy="523220"/>
            </a:xfrm>
            <a:prstGeom prst="rect">
              <a:avLst/>
            </a:prstGeom>
            <a:noFill/>
          </p:spPr>
          <p:txBody>
            <a:bodyPr wrap="square" rtlCol="0">
              <a:spAutoFit/>
            </a:bodyPr>
            <a:lstStyle/>
            <a:p>
              <a:r>
                <a:rPr lang="ru-RU" sz="2800" dirty="0" smtClean="0">
                  <a:solidFill>
                    <a:srgbClr val="002060"/>
                  </a:solidFill>
                </a:rPr>
                <a:t>3</a:t>
              </a:r>
              <a:endParaRPr lang="ru-RU" sz="2800" dirty="0">
                <a:solidFill>
                  <a:srgbClr val="002060"/>
                </a:solidFill>
              </a:endParaRPr>
            </a:p>
          </p:txBody>
        </p:sp>
        <p:sp>
          <p:nvSpPr>
            <p:cNvPr id="30" name="TextBox 29"/>
            <p:cNvSpPr txBox="1"/>
            <p:nvPr/>
          </p:nvSpPr>
          <p:spPr>
            <a:xfrm>
              <a:off x="2185965" y="5498068"/>
              <a:ext cx="360040" cy="523220"/>
            </a:xfrm>
            <a:prstGeom prst="rect">
              <a:avLst/>
            </a:prstGeom>
            <a:noFill/>
          </p:spPr>
          <p:txBody>
            <a:bodyPr wrap="square" rtlCol="0">
              <a:spAutoFit/>
            </a:bodyPr>
            <a:lstStyle/>
            <a:p>
              <a:r>
                <a:rPr lang="ru-RU" sz="2800" dirty="0" smtClean="0">
                  <a:solidFill>
                    <a:srgbClr val="002060"/>
                  </a:solidFill>
                </a:rPr>
                <a:t>4</a:t>
              </a:r>
              <a:endParaRPr lang="ru-RU" sz="2800" dirty="0">
                <a:solidFill>
                  <a:srgbClr val="002060"/>
                </a:solidFill>
              </a:endParaRPr>
            </a:p>
          </p:txBody>
        </p:sp>
        <p:sp>
          <p:nvSpPr>
            <p:cNvPr id="31" name="TextBox 30"/>
            <p:cNvSpPr txBox="1"/>
            <p:nvPr/>
          </p:nvSpPr>
          <p:spPr>
            <a:xfrm>
              <a:off x="2185965" y="4929767"/>
              <a:ext cx="360040" cy="523220"/>
            </a:xfrm>
            <a:prstGeom prst="rect">
              <a:avLst/>
            </a:prstGeom>
            <a:noFill/>
          </p:spPr>
          <p:txBody>
            <a:bodyPr wrap="square" rtlCol="0">
              <a:spAutoFit/>
            </a:bodyPr>
            <a:lstStyle/>
            <a:p>
              <a:r>
                <a:rPr lang="ru-RU" sz="2800" dirty="0" smtClean="0">
                  <a:solidFill>
                    <a:srgbClr val="002060"/>
                  </a:solidFill>
                </a:rPr>
                <a:t>4</a:t>
              </a:r>
              <a:endParaRPr lang="ru-RU" sz="2800" dirty="0">
                <a:solidFill>
                  <a:srgbClr val="002060"/>
                </a:solidFill>
              </a:endParaRPr>
            </a:p>
          </p:txBody>
        </p:sp>
        <p:sp>
          <p:nvSpPr>
            <p:cNvPr id="32" name="TextBox 31"/>
            <p:cNvSpPr txBox="1"/>
            <p:nvPr/>
          </p:nvSpPr>
          <p:spPr>
            <a:xfrm>
              <a:off x="2185965"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grpSp>
        <p:nvGrpSpPr>
          <p:cNvPr id="33" name="Группа 32"/>
          <p:cNvGrpSpPr/>
          <p:nvPr/>
        </p:nvGrpSpPr>
        <p:grpSpPr>
          <a:xfrm>
            <a:off x="4286248" y="4000504"/>
            <a:ext cx="360040" cy="2228123"/>
            <a:chOff x="2185965" y="3793165"/>
            <a:chExt cx="360040" cy="2228123"/>
          </a:xfrm>
        </p:grpSpPr>
        <p:sp>
          <p:nvSpPr>
            <p:cNvPr id="34" name="TextBox 33"/>
            <p:cNvSpPr txBox="1"/>
            <p:nvPr/>
          </p:nvSpPr>
          <p:spPr>
            <a:xfrm>
              <a:off x="2185965" y="4361466"/>
              <a:ext cx="360040" cy="523220"/>
            </a:xfrm>
            <a:prstGeom prst="rect">
              <a:avLst/>
            </a:prstGeom>
            <a:noFill/>
          </p:spPr>
          <p:txBody>
            <a:bodyPr wrap="square" rtlCol="0">
              <a:spAutoFit/>
            </a:bodyPr>
            <a:lstStyle/>
            <a:p>
              <a:r>
                <a:rPr lang="ru-RU" sz="2800" dirty="0" smtClean="0">
                  <a:solidFill>
                    <a:srgbClr val="002060"/>
                  </a:solidFill>
                </a:rPr>
                <a:t>5</a:t>
              </a:r>
              <a:endParaRPr lang="ru-RU" sz="2800" dirty="0">
                <a:solidFill>
                  <a:srgbClr val="002060"/>
                </a:solidFill>
              </a:endParaRPr>
            </a:p>
          </p:txBody>
        </p:sp>
        <p:sp>
          <p:nvSpPr>
            <p:cNvPr id="35" name="TextBox 34"/>
            <p:cNvSpPr txBox="1"/>
            <p:nvPr/>
          </p:nvSpPr>
          <p:spPr>
            <a:xfrm>
              <a:off x="2185965" y="5498068"/>
              <a:ext cx="360040" cy="523220"/>
            </a:xfrm>
            <a:prstGeom prst="rect">
              <a:avLst/>
            </a:prstGeom>
            <a:noFill/>
          </p:spPr>
          <p:txBody>
            <a:bodyPr wrap="square" rtlCol="0">
              <a:spAutoFit/>
            </a:bodyPr>
            <a:lstStyle/>
            <a:p>
              <a:r>
                <a:rPr lang="ru-RU" sz="2800" dirty="0" smtClean="0">
                  <a:solidFill>
                    <a:srgbClr val="002060"/>
                  </a:solidFill>
                </a:rPr>
                <a:t>7</a:t>
              </a:r>
              <a:endParaRPr lang="ru-RU" sz="2800" dirty="0">
                <a:solidFill>
                  <a:srgbClr val="002060"/>
                </a:solidFill>
              </a:endParaRPr>
            </a:p>
          </p:txBody>
        </p:sp>
        <p:sp>
          <p:nvSpPr>
            <p:cNvPr id="36" name="TextBox 35"/>
            <p:cNvSpPr txBox="1"/>
            <p:nvPr/>
          </p:nvSpPr>
          <p:spPr>
            <a:xfrm>
              <a:off x="2185965" y="4929767"/>
              <a:ext cx="360040" cy="523220"/>
            </a:xfrm>
            <a:prstGeom prst="rect">
              <a:avLst/>
            </a:prstGeom>
            <a:noFill/>
          </p:spPr>
          <p:txBody>
            <a:bodyPr wrap="square" rtlCol="0">
              <a:spAutoFit/>
            </a:bodyPr>
            <a:lstStyle/>
            <a:p>
              <a:r>
                <a:rPr lang="ru-RU" sz="2800" dirty="0" smtClean="0">
                  <a:solidFill>
                    <a:srgbClr val="002060"/>
                  </a:solidFill>
                </a:rPr>
                <a:t>7</a:t>
              </a:r>
              <a:endParaRPr lang="ru-RU" sz="2800" dirty="0">
                <a:solidFill>
                  <a:srgbClr val="002060"/>
                </a:solidFill>
              </a:endParaRPr>
            </a:p>
          </p:txBody>
        </p:sp>
        <p:sp>
          <p:nvSpPr>
            <p:cNvPr id="37" name="TextBox 36"/>
            <p:cNvSpPr txBox="1"/>
            <p:nvPr/>
          </p:nvSpPr>
          <p:spPr>
            <a:xfrm>
              <a:off x="2185965"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grpSp>
        <p:nvGrpSpPr>
          <p:cNvPr id="38" name="Группа 37"/>
          <p:cNvGrpSpPr/>
          <p:nvPr/>
        </p:nvGrpSpPr>
        <p:grpSpPr>
          <a:xfrm>
            <a:off x="5072066" y="4000504"/>
            <a:ext cx="571504" cy="2286016"/>
            <a:chOff x="2185965" y="3793165"/>
            <a:chExt cx="360040" cy="2228123"/>
          </a:xfrm>
        </p:grpSpPr>
        <p:sp>
          <p:nvSpPr>
            <p:cNvPr id="39" name="TextBox 38"/>
            <p:cNvSpPr txBox="1"/>
            <p:nvPr/>
          </p:nvSpPr>
          <p:spPr>
            <a:xfrm>
              <a:off x="2185965" y="4361466"/>
              <a:ext cx="360040" cy="523220"/>
            </a:xfrm>
            <a:prstGeom prst="rect">
              <a:avLst/>
            </a:prstGeom>
            <a:noFill/>
          </p:spPr>
          <p:txBody>
            <a:bodyPr wrap="square" rtlCol="0">
              <a:spAutoFit/>
            </a:bodyPr>
            <a:lstStyle/>
            <a:p>
              <a:r>
                <a:rPr lang="ru-RU" sz="2800" dirty="0" smtClean="0">
                  <a:solidFill>
                    <a:srgbClr val="002060"/>
                  </a:solidFill>
                </a:rPr>
                <a:t>8</a:t>
              </a:r>
              <a:endParaRPr lang="ru-RU" sz="2800" dirty="0">
                <a:solidFill>
                  <a:srgbClr val="002060"/>
                </a:solidFill>
              </a:endParaRPr>
            </a:p>
          </p:txBody>
        </p:sp>
        <p:sp>
          <p:nvSpPr>
            <p:cNvPr id="40" name="TextBox 39"/>
            <p:cNvSpPr txBox="1"/>
            <p:nvPr/>
          </p:nvSpPr>
          <p:spPr>
            <a:xfrm>
              <a:off x="2185965" y="5498068"/>
              <a:ext cx="360040" cy="523220"/>
            </a:xfrm>
            <a:prstGeom prst="rect">
              <a:avLst/>
            </a:prstGeom>
            <a:noFill/>
          </p:spPr>
          <p:txBody>
            <a:bodyPr wrap="square" rtlCol="0">
              <a:spAutoFit/>
            </a:bodyPr>
            <a:lstStyle/>
            <a:p>
              <a:r>
                <a:rPr lang="ru-RU" sz="2800" dirty="0" smtClean="0">
                  <a:solidFill>
                    <a:srgbClr val="002060"/>
                  </a:solidFill>
                </a:rPr>
                <a:t>1</a:t>
              </a:r>
              <a:r>
                <a:rPr lang="en-US" sz="2800" dirty="0" smtClean="0">
                  <a:solidFill>
                    <a:srgbClr val="002060"/>
                  </a:solidFill>
                </a:rPr>
                <a:t>2</a:t>
              </a:r>
              <a:endParaRPr lang="ru-RU" sz="2800" dirty="0">
                <a:solidFill>
                  <a:srgbClr val="002060"/>
                </a:solidFill>
              </a:endParaRPr>
            </a:p>
          </p:txBody>
        </p:sp>
        <p:sp>
          <p:nvSpPr>
            <p:cNvPr id="41" name="TextBox 40"/>
            <p:cNvSpPr txBox="1"/>
            <p:nvPr/>
          </p:nvSpPr>
          <p:spPr>
            <a:xfrm>
              <a:off x="2185965" y="4929767"/>
              <a:ext cx="360040" cy="523220"/>
            </a:xfrm>
            <a:prstGeom prst="rect">
              <a:avLst/>
            </a:prstGeom>
            <a:noFill/>
          </p:spPr>
          <p:txBody>
            <a:bodyPr wrap="square" rtlCol="0">
              <a:spAutoFit/>
            </a:bodyPr>
            <a:lstStyle/>
            <a:p>
              <a:r>
                <a:rPr lang="ru-RU" sz="2800" dirty="0" smtClean="0">
                  <a:solidFill>
                    <a:srgbClr val="002060"/>
                  </a:solidFill>
                </a:rPr>
                <a:t>1</a:t>
              </a:r>
              <a:r>
                <a:rPr lang="en-US" sz="2800" dirty="0" smtClean="0">
                  <a:solidFill>
                    <a:srgbClr val="002060"/>
                  </a:solidFill>
                </a:rPr>
                <a:t>2</a:t>
              </a:r>
              <a:endParaRPr lang="ru-RU" sz="2800" dirty="0">
                <a:solidFill>
                  <a:srgbClr val="002060"/>
                </a:solidFill>
              </a:endParaRPr>
            </a:p>
          </p:txBody>
        </p:sp>
        <p:sp>
          <p:nvSpPr>
            <p:cNvPr id="42" name="TextBox 41"/>
            <p:cNvSpPr txBox="1"/>
            <p:nvPr/>
          </p:nvSpPr>
          <p:spPr>
            <a:xfrm>
              <a:off x="2185965"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grpSp>
        <p:nvGrpSpPr>
          <p:cNvPr id="43" name="Группа 42"/>
          <p:cNvGrpSpPr/>
          <p:nvPr/>
        </p:nvGrpSpPr>
        <p:grpSpPr>
          <a:xfrm>
            <a:off x="5857884" y="4000504"/>
            <a:ext cx="571504" cy="2327084"/>
            <a:chOff x="2185965" y="3793165"/>
            <a:chExt cx="360040" cy="2199419"/>
          </a:xfrm>
        </p:grpSpPr>
        <p:sp>
          <p:nvSpPr>
            <p:cNvPr id="44" name="TextBox 43"/>
            <p:cNvSpPr txBox="1"/>
            <p:nvPr/>
          </p:nvSpPr>
          <p:spPr>
            <a:xfrm>
              <a:off x="2185965" y="4361466"/>
              <a:ext cx="360040" cy="954107"/>
            </a:xfrm>
            <a:prstGeom prst="rect">
              <a:avLst/>
            </a:prstGeom>
            <a:noFill/>
          </p:spPr>
          <p:txBody>
            <a:bodyPr wrap="square" rtlCol="0">
              <a:spAutoFit/>
            </a:bodyPr>
            <a:lstStyle/>
            <a:p>
              <a:r>
                <a:rPr lang="ru-RU" sz="2800" dirty="0" smtClean="0">
                  <a:solidFill>
                    <a:srgbClr val="002060"/>
                  </a:solidFill>
                </a:rPr>
                <a:t>13</a:t>
              </a:r>
              <a:endParaRPr lang="ru-RU" sz="2800" dirty="0">
                <a:solidFill>
                  <a:srgbClr val="002060"/>
                </a:solidFill>
              </a:endParaRPr>
            </a:p>
          </p:txBody>
        </p:sp>
        <p:sp>
          <p:nvSpPr>
            <p:cNvPr id="45" name="TextBox 44"/>
            <p:cNvSpPr txBox="1"/>
            <p:nvPr/>
          </p:nvSpPr>
          <p:spPr>
            <a:xfrm>
              <a:off x="2185965" y="5498068"/>
              <a:ext cx="360040" cy="494516"/>
            </a:xfrm>
            <a:prstGeom prst="rect">
              <a:avLst/>
            </a:prstGeom>
            <a:noFill/>
          </p:spPr>
          <p:txBody>
            <a:bodyPr wrap="square" rtlCol="0">
              <a:spAutoFit/>
            </a:bodyPr>
            <a:lstStyle/>
            <a:p>
              <a:r>
                <a:rPr lang="en-US" sz="2800" dirty="0" smtClean="0">
                  <a:solidFill>
                    <a:srgbClr val="002060"/>
                  </a:solidFill>
                </a:rPr>
                <a:t>2</a:t>
              </a:r>
              <a:r>
                <a:rPr lang="ru-RU" sz="2800" dirty="0" smtClean="0">
                  <a:solidFill>
                    <a:srgbClr val="002060"/>
                  </a:solidFill>
                </a:rPr>
                <a:t>0</a:t>
              </a:r>
              <a:endParaRPr lang="ru-RU" sz="2800" dirty="0">
                <a:solidFill>
                  <a:srgbClr val="002060"/>
                </a:solidFill>
              </a:endParaRPr>
            </a:p>
          </p:txBody>
        </p:sp>
        <p:sp>
          <p:nvSpPr>
            <p:cNvPr id="46" name="TextBox 45"/>
            <p:cNvSpPr txBox="1"/>
            <p:nvPr/>
          </p:nvSpPr>
          <p:spPr>
            <a:xfrm>
              <a:off x="2185965" y="4929767"/>
              <a:ext cx="360040" cy="494516"/>
            </a:xfrm>
            <a:prstGeom prst="rect">
              <a:avLst/>
            </a:prstGeom>
            <a:noFill/>
          </p:spPr>
          <p:txBody>
            <a:bodyPr wrap="square" rtlCol="0">
              <a:spAutoFit/>
            </a:bodyPr>
            <a:lstStyle/>
            <a:p>
              <a:r>
                <a:rPr lang="en-US" sz="2800" dirty="0" smtClean="0">
                  <a:solidFill>
                    <a:srgbClr val="002060"/>
                  </a:solidFill>
                </a:rPr>
                <a:t>2</a:t>
              </a:r>
              <a:r>
                <a:rPr lang="ru-RU" sz="2800" dirty="0" smtClean="0">
                  <a:solidFill>
                    <a:srgbClr val="002060"/>
                  </a:solidFill>
                </a:rPr>
                <a:t>0</a:t>
              </a:r>
              <a:endParaRPr lang="ru-RU" sz="2800" dirty="0">
                <a:solidFill>
                  <a:srgbClr val="002060"/>
                </a:solidFill>
              </a:endParaRPr>
            </a:p>
          </p:txBody>
        </p:sp>
        <p:sp>
          <p:nvSpPr>
            <p:cNvPr id="47" name="TextBox 46"/>
            <p:cNvSpPr txBox="1"/>
            <p:nvPr/>
          </p:nvSpPr>
          <p:spPr>
            <a:xfrm>
              <a:off x="2185965"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grpSp>
        <p:nvGrpSpPr>
          <p:cNvPr id="48" name="Группа 47"/>
          <p:cNvGrpSpPr/>
          <p:nvPr/>
        </p:nvGrpSpPr>
        <p:grpSpPr>
          <a:xfrm>
            <a:off x="6643702" y="4000504"/>
            <a:ext cx="714380" cy="2272422"/>
            <a:chOff x="2185965" y="3793165"/>
            <a:chExt cx="360040" cy="2214873"/>
          </a:xfrm>
        </p:grpSpPr>
        <p:sp>
          <p:nvSpPr>
            <p:cNvPr id="49" name="TextBox 48"/>
            <p:cNvSpPr txBox="1"/>
            <p:nvPr/>
          </p:nvSpPr>
          <p:spPr>
            <a:xfrm>
              <a:off x="2185965" y="4361466"/>
              <a:ext cx="360040" cy="929944"/>
            </a:xfrm>
            <a:prstGeom prst="rect">
              <a:avLst/>
            </a:prstGeom>
            <a:noFill/>
          </p:spPr>
          <p:txBody>
            <a:bodyPr wrap="square" rtlCol="0">
              <a:spAutoFit/>
            </a:bodyPr>
            <a:lstStyle/>
            <a:p>
              <a:r>
                <a:rPr lang="en-US" sz="2800" dirty="0" smtClean="0">
                  <a:solidFill>
                    <a:srgbClr val="002060"/>
                  </a:solidFill>
                </a:rPr>
                <a:t>2</a:t>
              </a:r>
              <a:r>
                <a:rPr lang="ru-RU" sz="2800" dirty="0" smtClean="0">
                  <a:solidFill>
                    <a:srgbClr val="002060"/>
                  </a:solidFill>
                </a:rPr>
                <a:t>1</a:t>
              </a:r>
              <a:endParaRPr lang="ru-RU" sz="2800" dirty="0">
                <a:solidFill>
                  <a:srgbClr val="002060"/>
                </a:solidFill>
              </a:endParaRPr>
            </a:p>
          </p:txBody>
        </p:sp>
        <p:sp>
          <p:nvSpPr>
            <p:cNvPr id="50" name="TextBox 49"/>
            <p:cNvSpPr txBox="1"/>
            <p:nvPr/>
          </p:nvSpPr>
          <p:spPr>
            <a:xfrm>
              <a:off x="2185965" y="5498068"/>
              <a:ext cx="360040" cy="509970"/>
            </a:xfrm>
            <a:prstGeom prst="rect">
              <a:avLst/>
            </a:prstGeom>
            <a:noFill/>
          </p:spPr>
          <p:txBody>
            <a:bodyPr wrap="square" rtlCol="0">
              <a:spAutoFit/>
            </a:bodyPr>
            <a:lstStyle/>
            <a:p>
              <a:r>
                <a:rPr lang="ru-RU" sz="2800" dirty="0" smtClean="0">
                  <a:solidFill>
                    <a:srgbClr val="002060"/>
                  </a:solidFill>
                </a:rPr>
                <a:t>33</a:t>
              </a:r>
              <a:endParaRPr lang="ru-RU" sz="2800" dirty="0">
                <a:solidFill>
                  <a:srgbClr val="002060"/>
                </a:solidFill>
              </a:endParaRPr>
            </a:p>
          </p:txBody>
        </p:sp>
        <p:sp>
          <p:nvSpPr>
            <p:cNvPr id="51" name="TextBox 50"/>
            <p:cNvSpPr txBox="1"/>
            <p:nvPr/>
          </p:nvSpPr>
          <p:spPr>
            <a:xfrm>
              <a:off x="2185965" y="4929767"/>
              <a:ext cx="360040" cy="523220"/>
            </a:xfrm>
            <a:prstGeom prst="rect">
              <a:avLst/>
            </a:prstGeom>
            <a:noFill/>
          </p:spPr>
          <p:txBody>
            <a:bodyPr wrap="square" rtlCol="0">
              <a:spAutoFit/>
            </a:bodyPr>
            <a:lstStyle/>
            <a:p>
              <a:r>
                <a:rPr lang="ru-RU" sz="2800" dirty="0" smtClean="0">
                  <a:solidFill>
                    <a:srgbClr val="002060"/>
                  </a:solidFill>
                </a:rPr>
                <a:t>33</a:t>
              </a:r>
              <a:endParaRPr lang="ru-RU" sz="2800" dirty="0">
                <a:solidFill>
                  <a:srgbClr val="002060"/>
                </a:solidFill>
              </a:endParaRPr>
            </a:p>
          </p:txBody>
        </p:sp>
        <p:sp>
          <p:nvSpPr>
            <p:cNvPr id="52" name="TextBox 51"/>
            <p:cNvSpPr txBox="1"/>
            <p:nvPr/>
          </p:nvSpPr>
          <p:spPr>
            <a:xfrm>
              <a:off x="2185965"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grpSp>
        <p:nvGrpSpPr>
          <p:cNvPr id="53" name="Группа 52"/>
          <p:cNvGrpSpPr/>
          <p:nvPr/>
        </p:nvGrpSpPr>
        <p:grpSpPr>
          <a:xfrm>
            <a:off x="7429520" y="4000504"/>
            <a:ext cx="714380" cy="2228123"/>
            <a:chOff x="2185965" y="3793165"/>
            <a:chExt cx="360040" cy="2228123"/>
          </a:xfrm>
        </p:grpSpPr>
        <p:sp>
          <p:nvSpPr>
            <p:cNvPr id="54" name="TextBox 53"/>
            <p:cNvSpPr txBox="1"/>
            <p:nvPr/>
          </p:nvSpPr>
          <p:spPr>
            <a:xfrm>
              <a:off x="2185965" y="4361466"/>
              <a:ext cx="360040" cy="954107"/>
            </a:xfrm>
            <a:prstGeom prst="rect">
              <a:avLst/>
            </a:prstGeom>
            <a:noFill/>
          </p:spPr>
          <p:txBody>
            <a:bodyPr wrap="square" rtlCol="0">
              <a:spAutoFit/>
            </a:bodyPr>
            <a:lstStyle/>
            <a:p>
              <a:r>
                <a:rPr lang="ru-RU" sz="2800" dirty="0" smtClean="0">
                  <a:solidFill>
                    <a:srgbClr val="002060"/>
                  </a:solidFill>
                </a:rPr>
                <a:t>34</a:t>
              </a:r>
              <a:endParaRPr lang="ru-RU" sz="2800" dirty="0">
                <a:solidFill>
                  <a:srgbClr val="002060"/>
                </a:solidFill>
              </a:endParaRPr>
            </a:p>
          </p:txBody>
        </p:sp>
        <p:sp>
          <p:nvSpPr>
            <p:cNvPr id="55" name="TextBox 54"/>
            <p:cNvSpPr txBox="1"/>
            <p:nvPr/>
          </p:nvSpPr>
          <p:spPr>
            <a:xfrm>
              <a:off x="2185965" y="5498068"/>
              <a:ext cx="360040" cy="523220"/>
            </a:xfrm>
            <a:prstGeom prst="rect">
              <a:avLst/>
            </a:prstGeom>
            <a:noFill/>
          </p:spPr>
          <p:txBody>
            <a:bodyPr wrap="square" rtlCol="0">
              <a:spAutoFit/>
            </a:bodyPr>
            <a:lstStyle/>
            <a:p>
              <a:r>
                <a:rPr lang="ru-RU" sz="2800" dirty="0" smtClean="0">
                  <a:solidFill>
                    <a:srgbClr val="002060"/>
                  </a:solidFill>
                </a:rPr>
                <a:t>54</a:t>
              </a:r>
              <a:endParaRPr lang="ru-RU" sz="2800" dirty="0">
                <a:solidFill>
                  <a:srgbClr val="002060"/>
                </a:solidFill>
              </a:endParaRPr>
            </a:p>
          </p:txBody>
        </p:sp>
        <p:sp>
          <p:nvSpPr>
            <p:cNvPr id="56" name="TextBox 55"/>
            <p:cNvSpPr txBox="1"/>
            <p:nvPr/>
          </p:nvSpPr>
          <p:spPr>
            <a:xfrm>
              <a:off x="2185965" y="4929767"/>
              <a:ext cx="360040" cy="523220"/>
            </a:xfrm>
            <a:prstGeom prst="rect">
              <a:avLst/>
            </a:prstGeom>
            <a:noFill/>
          </p:spPr>
          <p:txBody>
            <a:bodyPr wrap="square" rtlCol="0">
              <a:spAutoFit/>
            </a:bodyPr>
            <a:lstStyle/>
            <a:p>
              <a:r>
                <a:rPr lang="ru-RU" sz="2800" dirty="0" smtClean="0">
                  <a:solidFill>
                    <a:srgbClr val="002060"/>
                  </a:solidFill>
                </a:rPr>
                <a:t>54</a:t>
              </a:r>
              <a:endParaRPr lang="ru-RU" sz="2800" dirty="0">
                <a:solidFill>
                  <a:srgbClr val="002060"/>
                </a:solidFill>
              </a:endParaRPr>
            </a:p>
          </p:txBody>
        </p:sp>
        <p:sp>
          <p:nvSpPr>
            <p:cNvPr id="57" name="TextBox 56"/>
            <p:cNvSpPr txBox="1"/>
            <p:nvPr/>
          </p:nvSpPr>
          <p:spPr>
            <a:xfrm>
              <a:off x="2185965" y="3793165"/>
              <a:ext cx="360040" cy="523220"/>
            </a:xfrm>
            <a:prstGeom prst="rect">
              <a:avLst/>
            </a:prstGeom>
            <a:noFill/>
          </p:spPr>
          <p:txBody>
            <a:bodyPr wrap="square" rtlCol="0">
              <a:spAutoFit/>
            </a:bodyPr>
            <a:lstStyle/>
            <a:p>
              <a:r>
                <a:rPr lang="ru-RU" sz="2800" dirty="0" smtClean="0">
                  <a:solidFill>
                    <a:srgbClr val="002060"/>
                  </a:solidFill>
                </a:rPr>
                <a:t>1</a:t>
              </a:r>
              <a:endParaRPr lang="ru-RU" sz="2800" dirty="0">
                <a:solidFill>
                  <a:srgbClr val="002060"/>
                </a:solidFill>
              </a:endParaRPr>
            </a:p>
          </p:txBody>
        </p:sp>
      </p:grpSp>
      <p:sp>
        <p:nvSpPr>
          <p:cNvPr id="61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6145"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00034" y="1285860"/>
            <a:ext cx="3217111" cy="1643074"/>
          </a:xfrm>
          <a:prstGeom prst="rect">
            <a:avLst/>
          </a:prstGeom>
          <a:noFill/>
        </p:spPr>
      </p:pic>
      <p:sp>
        <p:nvSpPr>
          <p:cNvPr id="58" name="Прямоугольник 57"/>
          <p:cNvSpPr/>
          <p:nvPr/>
        </p:nvSpPr>
        <p:spPr>
          <a:xfrm>
            <a:off x="1785918" y="2643182"/>
            <a:ext cx="928694" cy="35719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58"/>
                                        </p:tgtEl>
                                      </p:cBhvr>
                                    </p:animEffect>
                                    <p:set>
                                      <p:cBhvr>
                                        <p:cTn id="7" dur="1" fill="hold">
                                          <p:stCondLst>
                                            <p:cond delay="499"/>
                                          </p:stCondLst>
                                        </p:cTn>
                                        <p:tgtEl>
                                          <p:spTgt spid="5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fade">
                                      <p:cBhvr>
                                        <p:cTn id="22" dur="500"/>
                                        <p:tgtEl>
                                          <p:spTgt spid="2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fade">
                                      <p:cBhvr>
                                        <p:cTn id="27" dur="500"/>
                                        <p:tgtEl>
                                          <p:spTgt spid="3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8"/>
                                        </p:tgtEl>
                                        <p:attrNameLst>
                                          <p:attrName>style.visibility</p:attrName>
                                        </p:attrNameLst>
                                      </p:cBhvr>
                                      <p:to>
                                        <p:strVal val="visible"/>
                                      </p:to>
                                    </p:set>
                                    <p:animEffect transition="in" filter="fade">
                                      <p:cBhvr>
                                        <p:cTn id="32" dur="500"/>
                                        <p:tgtEl>
                                          <p:spTgt spid="3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3"/>
                                        </p:tgtEl>
                                        <p:attrNameLst>
                                          <p:attrName>style.visibility</p:attrName>
                                        </p:attrNameLst>
                                      </p:cBhvr>
                                      <p:to>
                                        <p:strVal val="visible"/>
                                      </p:to>
                                    </p:set>
                                    <p:animEffect transition="in" filter="fade">
                                      <p:cBhvr>
                                        <p:cTn id="37" dur="500"/>
                                        <p:tgtEl>
                                          <p:spTgt spid="43"/>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8"/>
                                        </p:tgtEl>
                                        <p:attrNameLst>
                                          <p:attrName>style.visibility</p:attrName>
                                        </p:attrNameLst>
                                      </p:cBhvr>
                                      <p:to>
                                        <p:strVal val="visible"/>
                                      </p:to>
                                    </p:set>
                                    <p:animEffect transition="in" filter="fade">
                                      <p:cBhvr>
                                        <p:cTn id="42" dur="500"/>
                                        <p:tgtEl>
                                          <p:spTgt spid="48"/>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3"/>
                                        </p:tgtEl>
                                        <p:attrNameLst>
                                          <p:attrName>style.visibility</p:attrName>
                                        </p:attrNameLst>
                                      </p:cBhvr>
                                      <p:to>
                                        <p:strVal val="visible"/>
                                      </p:to>
                                    </p:set>
                                    <p:animEffect transition="in" filter="fade">
                                      <p:cBhvr>
                                        <p:cTn id="47" dur="500"/>
                                        <p:tgtEl>
                                          <p:spTgt spid="53"/>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fade">
                                      <p:cBhvr>
                                        <p:cTn id="52" dur="500"/>
                                        <p:tgtEl>
                                          <p:spTgt spid="8"/>
                                        </p:tgtEl>
                                      </p:cBhvr>
                                    </p:animEffect>
                                  </p:childTnLst>
                                </p:cTn>
                              </p:par>
                            </p:childTnLst>
                          </p:cTn>
                        </p:par>
                        <p:par>
                          <p:cTn id="53" fill="hold">
                            <p:stCondLst>
                              <p:cond delay="500"/>
                            </p:stCondLst>
                            <p:childTnLst>
                              <p:par>
                                <p:cTn id="54" presetID="10" presetClass="entr" presetSubtype="0" fill="hold" grpId="0" nodeType="afterEffect">
                                  <p:stCondLst>
                                    <p:cond delay="0"/>
                                  </p:stCondLst>
                                  <p:childTnLst>
                                    <p:set>
                                      <p:cBhvr>
                                        <p:cTn id="55" dur="1" fill="hold">
                                          <p:stCondLst>
                                            <p:cond delay="0"/>
                                          </p:stCondLst>
                                        </p:cTn>
                                        <p:tgtEl>
                                          <p:spTgt spid="9"/>
                                        </p:tgtEl>
                                        <p:attrNameLst>
                                          <p:attrName>style.visibility</p:attrName>
                                        </p:attrNameLst>
                                      </p:cBhvr>
                                      <p:to>
                                        <p:strVal val="visible"/>
                                      </p:to>
                                    </p:set>
                                    <p:animEffect transition="in" filter="fade">
                                      <p:cBhvr>
                                        <p:cTn id="5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58"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седство">
  <a:themeElements>
    <a:clrScheme name="Соседство">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оседство">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Документ" ma:contentTypeID="0x01010069E8EC876C4F094AB13C8D5F2409FAFB" ma:contentTypeVersion="1" ma:contentTypeDescription="Создание документа." ma:contentTypeScope="" ma:versionID="898a2fe1f5c41588e983f742e3f32676">
  <xsd:schema xmlns:xsd="http://www.w3.org/2001/XMLSchema" xmlns:xs="http://www.w3.org/2001/XMLSchema" xmlns:p="http://schemas.microsoft.com/office/2006/metadata/properties" xmlns:ns2="d93f08c7-4dc9-4366-b183-71f4e46057df" targetNamespace="http://schemas.microsoft.com/office/2006/metadata/properties" ma:root="true" ma:fieldsID="901426136c3cb9e8a8df3f1a14d2308d" ns2:_="">
    <xsd:import namespace="d93f08c7-4dc9-4366-b183-71f4e46057df"/>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3f08c7-4dc9-4366-b183-71f4e46057df" elementFormDefault="qualified">
    <xsd:import namespace="http://schemas.microsoft.com/office/2006/documentManagement/types"/>
    <xsd:import namespace="http://schemas.microsoft.com/office/infopath/2007/PartnerControls"/>
    <xsd:element name="SharedWithUsers" ma:index="8" nillable="true" ma:displayName="Общий доступ с использованием"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CB372DD-2D30-40E9-9746-2DD66347861B}"/>
</file>

<file path=customXml/itemProps2.xml><?xml version="1.0" encoding="utf-8"?>
<ds:datastoreItem xmlns:ds="http://schemas.openxmlformats.org/officeDocument/2006/customXml" ds:itemID="{2DB31268-B59C-4AFD-8A18-3FE7C6E7B4F4}"/>
</file>

<file path=customXml/itemProps3.xml><?xml version="1.0" encoding="utf-8"?>
<ds:datastoreItem xmlns:ds="http://schemas.openxmlformats.org/officeDocument/2006/customXml" ds:itemID="{1DB4EAAF-2364-4E6C-B974-4A14CDD9E001}"/>
</file>

<file path=docProps/app.xml><?xml version="1.0" encoding="utf-8"?>
<Properties xmlns="http://schemas.openxmlformats.org/officeDocument/2006/extended-properties" xmlns:vt="http://schemas.openxmlformats.org/officeDocument/2006/docPropsVTypes">
  <Template>Adjacency</Template>
  <TotalTime>1085</TotalTime>
  <Words>1077</Words>
  <Application>Microsoft Office PowerPoint</Application>
  <PresentationFormat>Экран (4:3)</PresentationFormat>
  <Paragraphs>486</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Соседство</vt:lpstr>
      <vt:lpstr>Задание 23. Преобразование логических выражений</vt:lpstr>
      <vt:lpstr>Слайд 2</vt:lpstr>
      <vt:lpstr>Системы логических уравнений</vt:lpstr>
      <vt:lpstr>Метод отображения</vt:lpstr>
      <vt:lpstr>Метод отображения</vt:lpstr>
      <vt:lpstr>Слайд 6</vt:lpstr>
      <vt:lpstr>Метод отображения</vt:lpstr>
      <vt:lpstr>Задания для тренировки:</vt:lpstr>
      <vt:lpstr>Дополнительные условия</vt:lpstr>
      <vt:lpstr>Дополнительные условия</vt:lpstr>
      <vt:lpstr>Дополнительные условия</vt:lpstr>
      <vt:lpstr>Дополнительные условия</vt:lpstr>
      <vt:lpstr>Дополнительные условия</vt:lpstr>
      <vt:lpstr>Смена правил перехода от одной пары к другой</vt:lpstr>
      <vt:lpstr>Смена правил перехода от одной пары к другой</vt:lpstr>
      <vt:lpstr>Смена правил перехода от одной пары к другой</vt:lpstr>
      <vt:lpstr>Слайд 17</vt:lpstr>
      <vt:lpstr>Задания для тренировки</vt:lpstr>
    </vt:vector>
  </TitlesOfParts>
  <Company>Licey111</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Системы логических уравнений</dc:title>
  <dc:creator>Мирончик Елена Александровна</dc:creator>
  <cp:lastModifiedBy>User</cp:lastModifiedBy>
  <cp:revision>82</cp:revision>
  <dcterms:created xsi:type="dcterms:W3CDTF">2012-03-02T09:46:15Z</dcterms:created>
  <dcterms:modified xsi:type="dcterms:W3CDTF">2016-03-16T17:32:47Z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0x01010069E8EC876C4F094AB13C8D5F2409FAFB</vt:lpwstr>
  </property>
</Properties>
</file>