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8" r:id="rId1"/>
  </p:sldMasterIdLst>
  <p:notesMasterIdLst>
    <p:notesMasterId r:id="rId17"/>
  </p:notesMasterIdLst>
  <p:sldIdLst>
    <p:sldId id="538" r:id="rId2"/>
    <p:sldId id="608" r:id="rId3"/>
    <p:sldId id="609" r:id="rId4"/>
    <p:sldId id="610" r:id="rId5"/>
    <p:sldId id="611" r:id="rId6"/>
    <p:sldId id="612" r:id="rId7"/>
    <p:sldId id="613" r:id="rId8"/>
    <p:sldId id="594" r:id="rId9"/>
    <p:sldId id="593" r:id="rId10"/>
    <p:sldId id="595" r:id="rId11"/>
    <p:sldId id="596" r:id="rId12"/>
    <p:sldId id="597" r:id="rId13"/>
    <p:sldId id="605" r:id="rId14"/>
    <p:sldId id="606" r:id="rId15"/>
    <p:sldId id="607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5256" autoAdjust="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077C-3579-4801-A247-886572C4101D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DA12-6F93-4C59-9570-5335FEECB6B7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6DB1-F169-4673-89AB-FE7F5EBE216F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1549-619A-4584-8ADD-5C2EBF7C6340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F4B0-2310-4270-90BC-67D703B08BFB}" type="datetime1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56B-64A6-421E-A054-42515698E281}" type="datetime1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09E6-176B-4860-A741-122E66A8BDE8}" type="datetime1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F087-EEB7-492C-A728-C717218FD437}" type="datetime1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60D29D-7114-42FF-9688-6CE2FC1453B9}" type="datetime1">
              <a:rPr lang="ru-RU" smtClean="0"/>
              <a:t>27.10.2022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B721-3C45-48FD-95E1-0B166FA40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9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96047" y="1550894"/>
            <a:ext cx="111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" name="Shape 14"/>
          <p:cNvSpPr/>
          <p:nvPr/>
        </p:nvSpPr>
        <p:spPr>
          <a:xfrm rot="10800000" flipH="1">
            <a:off x="496047" y="-120"/>
            <a:ext cx="111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18603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2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27.10.2022 9:23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8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704C55C4-B2FA-45FD-A7EF-60801D57611E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27.10.2022 9:23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2054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DDF-4D52-4AFA-AF94-AB16CF477758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3C38-4ACF-480C-B94B-B9080F0077A4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3971-5E5F-4F14-B182-5B750CF77635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8427-6ED4-4F6F-AAFE-10B23E05257A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EEFADCEE-A7B4-4D20-9A86-A7F1B37F167E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025327DA-08F9-4E1E-AE11-B48294E2A061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88C696EA-4666-4225-AAED-555786C909D7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83E3-B7C9-4E86-B765-B8082F0DCBDA}" type="datetime1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0" r:id="rId17"/>
    <p:sldLayoutId id="2147483723" r:id="rId18"/>
    <p:sldLayoutId id="2147483724" r:id="rId19"/>
    <p:sldLayoutId id="214748372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ode.ru/media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gosuslugi.ru/futurecod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futurecode.ru/media#poster" TargetMode="External"/><Relationship Id="rId4" Type="http://schemas.openxmlformats.org/officeDocument/2006/relationships/hyperlink" Target="https://futurecode.ru/media#banner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escort/SitePages/%D0%93%D0%98%D0%90-22.aspx" TargetMode="External"/><Relationship Id="rId2" Type="http://schemas.openxmlformats.org/officeDocument/2006/relationships/hyperlink" Target="http://www.fipi.org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рекомендации </a:t>
            </a:r>
            <a:r>
              <a:rPr lang="ru-RU" smtClean="0"/>
              <a:t>по итогам ГИА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25951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02A9E-2558-71CE-0DEA-078AF36E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https://fgosreestr.ru/</a:t>
            </a: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34FB59-15F2-EDC4-25E3-EA279A906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140" y="1048137"/>
            <a:ext cx="7919633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86551-B91A-6E3C-5810-75FFA9F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CB5BFF-D5F2-6239-2215-5B14BD31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" y="3634194"/>
            <a:ext cx="7527636" cy="30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58749-78AF-41EE-EECD-29690ECF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356" y="-7482"/>
            <a:ext cx="9937417" cy="1325563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www.gosuslugi.ru/futurecode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679AC-3241-0BD2-FBA3-B349CC07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82" y="1671800"/>
            <a:ext cx="70752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Бесплатные </a:t>
            </a:r>
            <a:r>
              <a:rPr lang="ru-RU" sz="1600" dirty="0"/>
              <a:t>курсы программирования для школьников 8 —11 классов от проекта «Код Будущего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r>
              <a:rPr lang="ru-RU" sz="1600" dirty="0"/>
              <a:t>Что ждет обучающихся:</a:t>
            </a:r>
          </a:p>
          <a:p>
            <a:pPr marL="0" indent="0">
              <a:buNone/>
            </a:pPr>
            <a:r>
              <a:rPr lang="ru-RU" sz="1600" dirty="0" smtClean="0"/>
              <a:t>🔹 </a:t>
            </a:r>
            <a:r>
              <a:rPr lang="ru-RU" sz="1600" dirty="0"/>
              <a:t>Занятия от ведущих образовательных организаций;</a:t>
            </a:r>
          </a:p>
          <a:p>
            <a:pPr marL="0" indent="0">
              <a:buNone/>
            </a:pPr>
            <a:r>
              <a:rPr lang="ru-RU" sz="1600" dirty="0"/>
              <a:t>🔹 Популярные языки: </a:t>
            </a:r>
            <a:r>
              <a:rPr lang="ru-RU" sz="1600" dirty="0" err="1"/>
              <a:t>Python</a:t>
            </a:r>
            <a:r>
              <a:rPr lang="ru-RU" sz="1600" dirty="0"/>
              <a:t>, </a:t>
            </a:r>
            <a:r>
              <a:rPr lang="ru-RU" sz="1600" dirty="0" err="1"/>
              <a:t>Java</a:t>
            </a:r>
            <a:r>
              <a:rPr lang="ru-RU" sz="1600" dirty="0"/>
              <a:t>, C++, C#, PHP и другие;</a:t>
            </a:r>
          </a:p>
          <a:p>
            <a:pPr marL="0" indent="0">
              <a:buNone/>
            </a:pPr>
            <a:r>
              <a:rPr lang="ru-RU" sz="1600" dirty="0"/>
              <a:t>🔹 Очное или дистанционное обучение: курсы длятся 2 года.</a:t>
            </a:r>
          </a:p>
          <a:p>
            <a:pPr marL="0" indent="0">
              <a:buNone/>
            </a:pPr>
            <a:r>
              <a:rPr lang="ru-RU" sz="1600" dirty="0" smtClean="0"/>
              <a:t>Курсы </a:t>
            </a:r>
            <a:r>
              <a:rPr lang="ru-RU" sz="1600" dirty="0"/>
              <a:t>подойдут для детей с самым разным уровнем подготовки: его можно узнать, пройдя небольшой тест.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Тексты для новостей и рассылок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futurecode.ru/media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/>
              <a:t>Баннеры для сайтов и </a:t>
            </a:r>
            <a:r>
              <a:rPr lang="ru-RU" sz="1600" dirty="0" err="1"/>
              <a:t>соцсетей</a:t>
            </a:r>
            <a:r>
              <a:rPr lang="ru-RU" sz="1600" dirty="0"/>
              <a:t> </a:t>
            </a:r>
            <a:r>
              <a:rPr lang="ru-RU" sz="1600" dirty="0">
                <a:hlinkClick r:id="rId4"/>
              </a:rPr>
              <a:t>https://</a:t>
            </a:r>
            <a:r>
              <a:rPr lang="ru-RU" sz="1600" dirty="0" smtClean="0">
                <a:hlinkClick r:id="rId4"/>
              </a:rPr>
              <a:t>futurecode.ru/media#banners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/>
              <a:t>Плакат о проекте </a:t>
            </a:r>
            <a:r>
              <a:rPr lang="ru-RU" sz="1600" dirty="0">
                <a:hlinkClick r:id="rId5"/>
              </a:rPr>
              <a:t>https://</a:t>
            </a:r>
            <a:r>
              <a:rPr lang="ru-RU" sz="1600" dirty="0" smtClean="0">
                <a:hlinkClick r:id="rId5"/>
              </a:rPr>
              <a:t>futurecode.ru/media#poster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AutoShape 2" descr="https://thumb.tildacdn.com/tild3032-3133-4832-b263-373661343161/-/resize/360x/-/format/webp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256" y="1047905"/>
            <a:ext cx="3429000" cy="3390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787" y="4438805"/>
            <a:ext cx="4260969" cy="24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2E7D7-7772-6CB2-4F3C-9A845343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56" y="1722727"/>
            <a:ext cx="9601201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/>
              <a:t>Методические рекомендации </a:t>
            </a:r>
            <a:r>
              <a:rPr lang="ru-RU" sz="3200" dirty="0"/>
              <a:t>на основе выявленных типичных затруднений и </a:t>
            </a:r>
            <a:r>
              <a:rPr lang="ru-RU" sz="3200" dirty="0" smtClean="0"/>
              <a:t>ошибок</a:t>
            </a:r>
            <a:r>
              <a:rPr lang="en-US" sz="3200" dirty="0" smtClean="0"/>
              <a:t> </a:t>
            </a:r>
            <a:r>
              <a:rPr lang="ru-RU" sz="3200" dirty="0" smtClean="0"/>
              <a:t>ГИА по информатике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91BB86-5B02-4C07-6172-A4AE29EBD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2022</a:t>
            </a:r>
            <a:r>
              <a:rPr lang="ru-RU" dirty="0"/>
              <a:t>– 2023 </a:t>
            </a:r>
            <a:r>
              <a:rPr lang="ru-RU" dirty="0" smtClean="0"/>
              <a:t>учебный год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0A5A9-D3E0-7815-B425-08566EB0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4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ГИА 2022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1612669"/>
            <a:ext cx="11071167" cy="456429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Рекомендуем педагогам до начала учебного года провести анализ результатов ГИА 2022 года, что поможет увидеть преемственность уровней требований к выпускникам основной и средней школы. Для организации этой работы необходимо использовать в работе:</a:t>
            </a:r>
          </a:p>
          <a:p>
            <a:pPr marL="457200" lvl="1" indent="0">
              <a:buNone/>
            </a:pPr>
            <a:r>
              <a:rPr lang="ru-RU" dirty="0"/>
              <a:t>1. Методические рекомендации для учителей, подготовленные на основе анализа типичных ошибок участников ГИА 2022 года по ИНФОРМАТИКЕ </a:t>
            </a:r>
            <a:r>
              <a:rPr lang="ru-RU" dirty="0" smtClean="0"/>
              <a:t>(</a:t>
            </a:r>
            <a:r>
              <a:rPr lang="ru-RU" dirty="0"/>
              <a:t>текст будет размещен на сайте ФИПИ </a:t>
            </a:r>
            <a:r>
              <a:rPr lang="ru-RU" u="sng" dirty="0">
                <a:hlinkClick r:id="rId2"/>
              </a:rPr>
              <a:t>http://www.fipi.org/</a:t>
            </a:r>
            <a:r>
              <a:rPr lang="ru-RU" dirty="0"/>
              <a:t>). </a:t>
            </a:r>
          </a:p>
          <a:p>
            <a:pPr marL="457200" lvl="1" indent="0">
              <a:buNone/>
            </a:pPr>
            <a:r>
              <a:rPr lang="ru-RU" dirty="0"/>
              <a:t>2. Методический анализ результатов выполнения заданий ЕГЭ по предмету «</a:t>
            </a:r>
            <a:r>
              <a:rPr lang="ru-RU" dirty="0" smtClean="0"/>
              <a:t>Информатика» </a:t>
            </a:r>
            <a:r>
              <a:rPr lang="ru-RU" dirty="0"/>
              <a:t>в 11 классах ОО Костромской области (методические рекомендации на сайте </a:t>
            </a:r>
            <a:r>
              <a:rPr lang="ru-RU" u="sng" dirty="0">
                <a:hlinkClick r:id="rId3"/>
              </a:rPr>
              <a:t>http://www.eduportal44.ru/escort/SitePages/%D0%93%D0%98%D0%90-22.aspx</a:t>
            </a:r>
            <a:r>
              <a:rPr lang="ru-RU" dirty="0"/>
              <a:t> и РСМО учителей информатики).</a:t>
            </a:r>
          </a:p>
          <a:p>
            <a:pPr marL="457200" lvl="1" indent="0">
              <a:buNone/>
            </a:pPr>
            <a:r>
              <a:rPr lang="ru-RU" dirty="0"/>
              <a:t>3. Методический анализ результатов выполнения заданий ОГЭ по предмету </a:t>
            </a:r>
            <a:r>
              <a:rPr lang="ru-RU"/>
              <a:t>«</a:t>
            </a:r>
            <a:r>
              <a:rPr lang="ru-RU" smtClean="0"/>
              <a:t>Информатика» </a:t>
            </a:r>
            <a:r>
              <a:rPr lang="ru-RU" dirty="0"/>
              <a:t>в 9 классах ОО Костромской области (методические рекомендации на сайте </a:t>
            </a:r>
            <a:r>
              <a:rPr lang="ru-RU" u="sng" dirty="0">
                <a:hlinkClick r:id="rId3"/>
              </a:rPr>
              <a:t>http://www.eduportal44.ru/escort/SitePages/%D0%93%D0%98%D0%90-22.aspx</a:t>
            </a:r>
            <a:r>
              <a:rPr lang="ru-RU" dirty="0"/>
              <a:t> и РСМО учителей информатики).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ГИА (основное общее образование)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596044"/>
            <a:ext cx="11837324" cy="490450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всех групп участников экзаменационной работы можно считать </a:t>
            </a:r>
            <a:r>
              <a:rPr lang="ru-RU" i="1" dirty="0"/>
              <a:t>достаточным уровень</a:t>
            </a:r>
            <a:r>
              <a:rPr lang="ru-RU" dirty="0"/>
              <a:t> усвоения следующих элементов содержания, умений и видов деятельности:</a:t>
            </a:r>
          </a:p>
          <a:p>
            <a:pPr marL="457200" lvl="1" indent="0">
              <a:buNone/>
            </a:pPr>
            <a:r>
              <a:rPr lang="ru-RU" dirty="0"/>
              <a:t>умения оценивать объём памяти, необходимый для хранения текстовых данных;</a:t>
            </a:r>
          </a:p>
          <a:p>
            <a:pPr marL="457200" lvl="1" indent="0">
              <a:buNone/>
            </a:pPr>
            <a:r>
              <a:rPr lang="ru-RU" dirty="0"/>
              <a:t>умения декодировать кодовую последовательность;</a:t>
            </a:r>
          </a:p>
          <a:p>
            <a:pPr marL="457200" lvl="1" indent="0">
              <a:buNone/>
            </a:pPr>
            <a:r>
              <a:rPr lang="ru-RU" dirty="0"/>
              <a:t>умения анализировать простейшие модели объектов;</a:t>
            </a:r>
          </a:p>
          <a:p>
            <a:pPr marL="457200" lvl="1" indent="0">
              <a:buNone/>
            </a:pPr>
            <a:r>
              <a:rPr lang="ru-RU" dirty="0"/>
              <a:t>умения анализировать простые алгоритмы для конкретного исполнителя с фиксированным набором команд;</a:t>
            </a:r>
          </a:p>
          <a:p>
            <a:pPr marL="457200" lvl="1" indent="0">
              <a:buNone/>
            </a:pPr>
            <a:r>
              <a:rPr lang="ru-RU" dirty="0"/>
              <a:t>знание принципов адресации в сети Интернет.</a:t>
            </a:r>
          </a:p>
          <a:p>
            <a:r>
              <a:rPr lang="ru-RU" i="1" dirty="0"/>
              <a:t>На базовом уровне </a:t>
            </a:r>
            <a:r>
              <a:rPr lang="ru-RU" dirty="0"/>
              <a:t>усвоения находятся следующие умения и виды деятельности:</a:t>
            </a:r>
          </a:p>
          <a:p>
            <a:pPr marL="457200" lvl="1" indent="0">
              <a:buNone/>
            </a:pPr>
            <a:r>
              <a:rPr lang="ru-RU" dirty="0"/>
              <a:t>умение определять истинность составного высказывания;</a:t>
            </a:r>
          </a:p>
          <a:p>
            <a:pPr marL="457200" lvl="1" indent="0">
              <a:buNone/>
            </a:pPr>
            <a:r>
              <a:rPr lang="ru-RU" dirty="0"/>
              <a:t>понимание принципов поиска информации в Интернете;</a:t>
            </a:r>
          </a:p>
          <a:p>
            <a:pPr marL="457200" lvl="1" indent="0">
              <a:buNone/>
            </a:pPr>
            <a:r>
              <a:rPr lang="ru-RU" dirty="0"/>
              <a:t>умение записывать числа в различных системах счисления;</a:t>
            </a:r>
          </a:p>
          <a:p>
            <a:pPr marL="457200" lvl="1" indent="0">
              <a:buNone/>
            </a:pPr>
            <a:r>
              <a:rPr lang="ru-RU" dirty="0"/>
              <a:t>умения создавать презентации или создавать текстовый документ.</a:t>
            </a:r>
          </a:p>
          <a:p>
            <a:r>
              <a:rPr lang="ru-RU" dirty="0"/>
              <a:t>Наиболее </a:t>
            </a:r>
            <a:r>
              <a:rPr lang="ru-RU" i="1" dirty="0"/>
              <a:t>сложными</a:t>
            </a:r>
            <a:r>
              <a:rPr lang="ru-RU" dirty="0"/>
              <a:t> для изучения учащихся являются следующие элементы содержания, умения и виды деятельности:</a:t>
            </a:r>
          </a:p>
          <a:p>
            <a:pPr marL="457200" lvl="1" indent="0">
              <a:buNone/>
            </a:pPr>
            <a:r>
              <a:rPr lang="ru-RU" dirty="0"/>
              <a:t>умения формально исполнить алгоритм, записанный на языке программирования; </a:t>
            </a:r>
          </a:p>
          <a:p>
            <a:pPr marL="457200" lvl="1" indent="0">
              <a:buNone/>
            </a:pPr>
            <a:r>
              <a:rPr lang="ru-RU" dirty="0"/>
              <a:t>умения определять количество и информационный объём файлов, отобранных по некоторому условию;</a:t>
            </a:r>
          </a:p>
          <a:p>
            <a:pPr marL="457200" lvl="1" indent="0">
              <a:buNone/>
            </a:pPr>
            <a:r>
              <a:rPr lang="ru-RU" dirty="0"/>
              <a:t>проводить обработку большого массива данных с использованием средств электронной таблицы;</a:t>
            </a:r>
          </a:p>
          <a:p>
            <a:pPr marL="457200" lvl="1" indent="0">
              <a:buNone/>
            </a:pPr>
            <a:r>
              <a:rPr lang="ru-RU" dirty="0"/>
              <a:t>создание и выполнение программы для заданного исполнителя.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8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ГИА (среднее общее образование)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1" y="1679170"/>
            <a:ext cx="11525202" cy="4813069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К успешно усвоенным элементам </a:t>
            </a:r>
            <a:r>
              <a:rPr lang="ru-RU" dirty="0"/>
              <a:t>содержания можно отнести следующие (процент выполнения выше 70%):</a:t>
            </a:r>
          </a:p>
          <a:p>
            <a:pPr marL="457200" lvl="1" indent="0">
              <a:buNone/>
            </a:pPr>
            <a:r>
              <a:rPr lang="ru-RU" dirty="0"/>
              <a:t>умения представлять и считывать данные в разных типах информационных моделей (схемы, карты, таблицы, графики и формулы) – задание 1 (89,73%);</a:t>
            </a:r>
          </a:p>
          <a:p>
            <a:pPr marL="457200" lvl="1" indent="0">
              <a:buNone/>
            </a:pPr>
            <a:r>
              <a:rPr lang="ru-RU" dirty="0"/>
              <a:t>умение строить таблицы истинности и логические схемы – задание 2 (86,04%);</a:t>
            </a:r>
          </a:p>
          <a:p>
            <a:pPr marL="457200" lvl="1" indent="0">
              <a:buNone/>
            </a:pPr>
            <a:r>
              <a:rPr lang="ru-RU" dirty="0"/>
              <a:t>умение осуществлять поиск информации в реляционных базах данных – задание 3 (72,07%);</a:t>
            </a:r>
          </a:p>
          <a:p>
            <a:pPr marL="457200" lvl="1" indent="0">
              <a:buNone/>
            </a:pPr>
            <a:r>
              <a:rPr lang="ru-RU" dirty="0"/>
              <a:t>знание основных конструкций языка программирования, понятия переменной, оператора присваивания – задание 6 (86,04%);</a:t>
            </a:r>
          </a:p>
          <a:p>
            <a:pPr marL="457200" lvl="1" indent="0">
              <a:buNone/>
            </a:pPr>
            <a:r>
              <a:rPr lang="ru-RU" dirty="0"/>
              <a:t>информационный поиск средствами операционной системы или текстового процессора – задание 10 (82,34%);</a:t>
            </a:r>
          </a:p>
          <a:p>
            <a:pPr marL="457200" lvl="1" indent="0">
              <a:buNone/>
            </a:pPr>
            <a:r>
              <a:rPr lang="ru-RU" dirty="0"/>
              <a:t>умение анализировать алгоритм логической игры – задание 19 (72,48%);</a:t>
            </a:r>
          </a:p>
          <a:p>
            <a:pPr marL="457200" lvl="1" indent="0">
              <a:buNone/>
            </a:pPr>
            <a:r>
              <a:rPr lang="ru-RU" dirty="0"/>
              <a:t>умение анализировать алгоритм, содержащий ветвление и цикл – задание 22 (71,05%).</a:t>
            </a:r>
          </a:p>
          <a:p>
            <a:r>
              <a:rPr lang="ru-RU" i="1" dirty="0"/>
              <a:t>Недостаточно усвоенными элементами </a:t>
            </a:r>
            <a:r>
              <a:rPr lang="ru-RU" dirty="0"/>
              <a:t>содержания (процент выполнения от 50% до 69%):</a:t>
            </a:r>
          </a:p>
          <a:p>
            <a:pPr marL="457200" lvl="1" indent="0">
              <a:buNone/>
            </a:pPr>
            <a:r>
              <a:rPr lang="ru-RU" dirty="0"/>
              <a:t>умение кодировать и декодировать информацию – задание 4 (56,06%);</a:t>
            </a:r>
          </a:p>
          <a:p>
            <a:pPr marL="457200" lvl="1" indent="0">
              <a:buNone/>
            </a:pPr>
            <a:r>
              <a:rPr lang="ru-RU" dirty="0"/>
              <a:t>умение формально исполнять алгоритмы, записанные на естественном языке, или умение создавать линейный алгоритм для формального исполнителя с ограниченным набором команд – задание 5 (54,41%);</a:t>
            </a:r>
          </a:p>
          <a:p>
            <a:pPr marL="457200" lvl="1" indent="0">
              <a:buNone/>
            </a:pPr>
            <a:r>
              <a:rPr lang="ru-RU" dirty="0"/>
              <a:t>умение подсчитывать информационный объём сообщения – задание 11 (50,51%);</a:t>
            </a:r>
          </a:p>
          <a:p>
            <a:pPr marL="457200" lvl="1" indent="0">
              <a:buNone/>
            </a:pPr>
            <a:r>
              <a:rPr lang="ru-RU" dirty="0"/>
              <a:t>умение исполнить алгоритм для конкретного исполнителя с фиксированным набором команд – задание 12 (69,61%);</a:t>
            </a:r>
          </a:p>
          <a:p>
            <a:pPr marL="457200" lvl="1" indent="0">
              <a:buNone/>
            </a:pPr>
            <a:r>
              <a:rPr lang="ru-RU" dirty="0"/>
              <a:t>умение представлять и считывать данные в разных типах информационных моделей (схемы, карты, таблицы, графики и формулы) – задание 13 (55,44%);</a:t>
            </a:r>
          </a:p>
          <a:p>
            <a:pPr marL="457200" lvl="1" indent="0">
              <a:buNone/>
            </a:pPr>
            <a:r>
              <a:rPr lang="ru-RU" dirty="0"/>
              <a:t>знание позиционных систем счисления – задание 14 (56,88%);</a:t>
            </a:r>
          </a:p>
          <a:p>
            <a:pPr marL="457200" lvl="1" indent="0">
              <a:buNone/>
            </a:pPr>
            <a:r>
              <a:rPr lang="ru-RU" dirty="0"/>
              <a:t>вычисление рекуррентных выражений – задание 16 (68,38%);</a:t>
            </a:r>
          </a:p>
          <a:p>
            <a:pPr marL="457200" lvl="1" indent="0">
              <a:buNone/>
            </a:pPr>
            <a:r>
              <a:rPr lang="ru-RU" dirty="0"/>
              <a:t>умение использовать электронные таблицы для обработки целочисленных данных – задание 18 (57,91%);</a:t>
            </a:r>
          </a:p>
          <a:p>
            <a:pPr marL="457200" lvl="1" indent="0">
              <a:buNone/>
            </a:pPr>
            <a:r>
              <a:rPr lang="ru-RU" dirty="0"/>
              <a:t>умение найти выигрышную стратегию игры – задание 20 (57,29%).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Основные результаты </a:t>
            </a:r>
            <a:r>
              <a:rPr lang="ru-RU" sz="3600" dirty="0" smtClean="0"/>
              <a:t>ГИА-9</a:t>
            </a:r>
            <a:br>
              <a:rPr lang="ru-RU" sz="3600" dirty="0" smtClean="0"/>
            </a:br>
            <a:r>
              <a:rPr lang="ru-RU" sz="1400" dirty="0" smtClean="0"/>
              <a:t>Количество участников (Информатика) - </a:t>
            </a:r>
            <a:r>
              <a:rPr lang="ru-RU" sz="1400" b="1" dirty="0" smtClean="0"/>
              <a:t>2581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5" y="1589518"/>
            <a:ext cx="6434983" cy="4587445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Диаграмма распределения первичных баллов участников ОГЭ </a:t>
            </a:r>
            <a:endParaRPr lang="ru-RU" sz="16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645" y="2006919"/>
            <a:ext cx="6120130" cy="453199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11648"/>
              </p:ext>
            </p:extLst>
          </p:nvPr>
        </p:nvGraphicFramePr>
        <p:xfrm>
          <a:off x="6426437" y="1502422"/>
          <a:ext cx="5278147" cy="19983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42227">
                  <a:extLst>
                    <a:ext uri="{9D8B030D-6E8A-4147-A177-3AD203B41FA5}">
                      <a16:colId xmlns:a16="http://schemas.microsoft.com/office/drawing/2014/main" val="808691700"/>
                    </a:ext>
                  </a:extLst>
                </a:gridCol>
                <a:gridCol w="541990">
                  <a:extLst>
                    <a:ext uri="{9D8B030D-6E8A-4147-A177-3AD203B41FA5}">
                      <a16:colId xmlns:a16="http://schemas.microsoft.com/office/drawing/2014/main" val="2586392414"/>
                    </a:ext>
                  </a:extLst>
                </a:gridCol>
                <a:gridCol w="635141">
                  <a:extLst>
                    <a:ext uri="{9D8B030D-6E8A-4147-A177-3AD203B41FA5}">
                      <a16:colId xmlns:a16="http://schemas.microsoft.com/office/drawing/2014/main" val="1700477366"/>
                    </a:ext>
                  </a:extLst>
                </a:gridCol>
                <a:gridCol w="448839">
                  <a:extLst>
                    <a:ext uri="{9D8B030D-6E8A-4147-A177-3AD203B41FA5}">
                      <a16:colId xmlns:a16="http://schemas.microsoft.com/office/drawing/2014/main" val="2335348689"/>
                    </a:ext>
                  </a:extLst>
                </a:gridCol>
                <a:gridCol w="713389">
                  <a:extLst>
                    <a:ext uri="{9D8B030D-6E8A-4147-A177-3AD203B41FA5}">
                      <a16:colId xmlns:a16="http://schemas.microsoft.com/office/drawing/2014/main" val="1221653615"/>
                    </a:ext>
                  </a:extLst>
                </a:gridCol>
                <a:gridCol w="370591">
                  <a:extLst>
                    <a:ext uri="{9D8B030D-6E8A-4147-A177-3AD203B41FA5}">
                      <a16:colId xmlns:a16="http://schemas.microsoft.com/office/drawing/2014/main" val="4142066790"/>
                    </a:ext>
                  </a:extLst>
                </a:gridCol>
                <a:gridCol w="541990">
                  <a:extLst>
                    <a:ext uri="{9D8B030D-6E8A-4147-A177-3AD203B41FA5}">
                      <a16:colId xmlns:a16="http://schemas.microsoft.com/office/drawing/2014/main" val="3400909377"/>
                    </a:ext>
                  </a:extLst>
                </a:gridCol>
                <a:gridCol w="541990">
                  <a:extLst>
                    <a:ext uri="{9D8B030D-6E8A-4147-A177-3AD203B41FA5}">
                      <a16:colId xmlns:a16="http://schemas.microsoft.com/office/drawing/2014/main" val="1502509048"/>
                    </a:ext>
                  </a:extLst>
                </a:gridCol>
                <a:gridCol w="541990">
                  <a:extLst>
                    <a:ext uri="{9D8B030D-6E8A-4147-A177-3AD203B41FA5}">
                      <a16:colId xmlns:a16="http://schemas.microsoft.com/office/drawing/2014/main" val="3080381485"/>
                    </a:ext>
                  </a:extLst>
                </a:gridCol>
              </a:tblGrid>
              <a:tr h="1767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Получили отметку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2018 г.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2019 г.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2021 г.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2022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14351"/>
                  </a:ext>
                </a:extLst>
              </a:tr>
              <a:tr h="546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121693"/>
                  </a:ext>
                </a:extLst>
              </a:tr>
              <a:tr h="17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1,9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026962"/>
                  </a:ext>
                </a:extLst>
              </a:tr>
              <a:tr h="35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569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30,8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754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33,3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1356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52,6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0171912"/>
                  </a:ext>
                </a:extLst>
              </a:tr>
              <a:tr h="35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761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41,3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866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38,2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809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31,3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977753"/>
                  </a:ext>
                </a:extLst>
              </a:tr>
              <a:tr h="35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486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26,4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602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26,6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322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12,5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089186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79750" y="336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2583" y="3546008"/>
            <a:ext cx="54063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Структура и содержание </a:t>
            </a:r>
            <a:r>
              <a:rPr lang="ru-RU" sz="1400" dirty="0" err="1"/>
              <a:t>КИМов</a:t>
            </a:r>
            <a:r>
              <a:rPr lang="ru-RU" sz="1400" dirty="0"/>
              <a:t> 2022 года по информатике изменилась в сравнении с 2019 годом. </a:t>
            </a:r>
            <a:r>
              <a:rPr lang="ru-RU" sz="1400" dirty="0" smtClean="0"/>
              <a:t>Уменьшилось </a:t>
            </a:r>
            <a:r>
              <a:rPr lang="ru-RU" sz="1400" dirty="0"/>
              <a:t>количество заданий с 20 до 15, при этом время выполнения заданий осталось прежним – 150 минут.</a:t>
            </a:r>
          </a:p>
          <a:p>
            <a:r>
              <a:rPr lang="ru-RU" sz="1400" dirty="0"/>
              <a:t>Каждый вариант КИМ состоит из двух частей и включает в себя 15 заданий базового, повышенного и высокого уровней сложности (в 2019 году – 20 заданий). </a:t>
            </a:r>
            <a:endParaRPr lang="ru-RU" sz="1400" dirty="0" smtClean="0"/>
          </a:p>
          <a:p>
            <a:r>
              <a:rPr lang="ru-RU" sz="1400" b="1" dirty="0" smtClean="0"/>
              <a:t>Часть </a:t>
            </a:r>
            <a:r>
              <a:rPr lang="ru-RU" sz="1400" b="1" dirty="0"/>
              <a:t>1</a:t>
            </a:r>
            <a:r>
              <a:rPr lang="ru-RU" sz="1400" dirty="0"/>
              <a:t> содержит 10 заданий с кратким ответом (в 2019 году - 18 заданий) базового и повышенного уровней сложности. </a:t>
            </a:r>
            <a:endParaRPr lang="ru-RU" sz="1400" dirty="0" smtClean="0"/>
          </a:p>
          <a:p>
            <a:r>
              <a:rPr lang="ru-RU" sz="1400" b="1" dirty="0"/>
              <a:t>Часть 2</a:t>
            </a:r>
            <a:r>
              <a:rPr lang="ru-RU" sz="1400" dirty="0"/>
              <a:t> содержит 5 заданий базового, повышенного и высокого уровней сложности (в 2019 году - 2 задания высокого уровня сложности), для выполнения которых необходим компьютер. </a:t>
            </a:r>
            <a:r>
              <a:rPr lang="ru-RU" sz="1400" dirty="0" smtClean="0"/>
              <a:t>В </a:t>
            </a:r>
            <a:r>
              <a:rPr lang="ru-RU" sz="1400" dirty="0"/>
              <a:t>этой части 2 задания с кратким ответом базового уровня сложности (11 и 12) и 3 задания с развёрнутым ответом в виде файла.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6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46" y="-7482"/>
            <a:ext cx="9790328" cy="1325563"/>
          </a:xfrm>
        </p:spPr>
        <p:txBody>
          <a:bodyPr/>
          <a:lstStyle/>
          <a:p>
            <a:r>
              <a:rPr lang="ru-RU" dirty="0" smtClean="0"/>
              <a:t>Результаты анализа </a:t>
            </a:r>
            <a:r>
              <a:rPr lang="ru-RU" dirty="0"/>
              <a:t>выполнения заданий КИМ ОГЭ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747588"/>
              </p:ext>
            </p:extLst>
          </p:nvPr>
        </p:nvGraphicFramePr>
        <p:xfrm>
          <a:off x="179463" y="1461334"/>
          <a:ext cx="11653311" cy="532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568">
                  <a:extLst>
                    <a:ext uri="{9D8B030D-6E8A-4147-A177-3AD203B41FA5}">
                      <a16:colId xmlns:a16="http://schemas.microsoft.com/office/drawing/2014/main" val="561395035"/>
                    </a:ext>
                  </a:extLst>
                </a:gridCol>
                <a:gridCol w="6358071">
                  <a:extLst>
                    <a:ext uri="{9D8B030D-6E8A-4147-A177-3AD203B41FA5}">
                      <a16:colId xmlns:a16="http://schemas.microsoft.com/office/drawing/2014/main" val="155996609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3602576350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2733211525"/>
                    </a:ext>
                  </a:extLst>
                </a:gridCol>
                <a:gridCol w="675117">
                  <a:extLst>
                    <a:ext uri="{9D8B030D-6E8A-4147-A177-3AD203B41FA5}">
                      <a16:colId xmlns:a16="http://schemas.microsoft.com/office/drawing/2014/main" val="3344535453"/>
                    </a:ext>
                  </a:extLst>
                </a:gridCol>
                <a:gridCol w="734939">
                  <a:extLst>
                    <a:ext uri="{9D8B030D-6E8A-4147-A177-3AD203B41FA5}">
                      <a16:colId xmlns:a16="http://schemas.microsoft.com/office/drawing/2014/main" val="3161256155"/>
                    </a:ext>
                  </a:extLst>
                </a:gridCol>
                <a:gridCol w="666572">
                  <a:extLst>
                    <a:ext uri="{9D8B030D-6E8A-4147-A177-3AD203B41FA5}">
                      <a16:colId xmlns:a16="http://schemas.microsoft.com/office/drawing/2014/main" val="2110480766"/>
                    </a:ext>
                  </a:extLst>
                </a:gridCol>
                <a:gridCol w="680511">
                  <a:extLst>
                    <a:ext uri="{9D8B030D-6E8A-4147-A177-3AD203B41FA5}">
                      <a16:colId xmlns:a16="http://schemas.microsoft.com/office/drawing/2014/main" val="3971628535"/>
                    </a:ext>
                  </a:extLst>
                </a:gridCol>
              </a:tblGrid>
              <a:tr h="1856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задания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в КИМ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Средний процент выполнения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 выполнения</a:t>
                      </a:r>
                      <a:r>
                        <a:rPr lang="ru-RU" sz="800" baseline="30000" dirty="0">
                          <a:effectLst/>
                        </a:rPr>
                        <a:t>6</a:t>
                      </a:r>
                      <a:r>
                        <a:rPr lang="ru-RU" sz="800" dirty="0">
                          <a:effectLst/>
                        </a:rPr>
                        <a:t> по региону в группах,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получивших отметку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97561"/>
                  </a:ext>
                </a:extLst>
              </a:tr>
              <a:tr h="137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«2»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«3»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«4»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«5»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912239928"/>
                  </a:ext>
                </a:extLst>
              </a:tr>
              <a:tr h="3083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Оценивать объём памяти, необходимый для хранения текстовых данных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69,6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90,8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99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2262527669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Уметь декодировать кодовую последовательность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89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84,7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93,4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99,3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260036910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Определять истинность составного высказывания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006425747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Анализировать простейшие модели объектов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74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22,3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64,6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87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96,5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819853993"/>
                  </a:ext>
                </a:extLst>
              </a:tr>
              <a:tr h="46450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Анализировать простые алгоритмы для конкретного исполнителя с фиксированным набором команд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74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12,7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62,7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90,4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98,1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22024171"/>
                  </a:ext>
                </a:extLst>
              </a:tr>
              <a:tr h="3083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Формально исполнять алгоритмы, записанные на языке программирования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16,3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78,8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564221949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Знать принципы адресации в сети Интернет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88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32,9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83,9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96,6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98,1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5973556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Понимать принципы поиска информации в Интернете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505602890"/>
                  </a:ext>
                </a:extLst>
              </a:tr>
              <a:tr h="30838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анализировать информацию, представленную в виде схем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317806485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Записывать числа в различных системах счисления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829334346"/>
                  </a:ext>
                </a:extLst>
              </a:tr>
              <a:tr h="23032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Поиск информации в файлах и каталогах компьютера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3268446246"/>
                  </a:ext>
                </a:extLst>
              </a:tr>
              <a:tr h="46450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Определение количества и информационного объёма файлов, отобранных по некоторому условию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19,7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47,7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77,6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71719095"/>
                  </a:ext>
                </a:extLst>
              </a:tr>
              <a:tr h="3864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Создавать презентации (вариант задания 13.1) или создавать текстовый документ (вариант задания 13.2)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1336916013"/>
                  </a:ext>
                </a:extLst>
              </a:tr>
              <a:tr h="3864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Умение проводить обработку большого массива данных с использованием средств электронной таблицы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В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23,6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0,01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10,4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3768757843"/>
                  </a:ext>
                </a:extLst>
              </a:tr>
              <a:tr h="6206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Создавать и выполнять программы для заданного исполнителя (вариант задания 15.1) или на универсальном языке программирования (вариант задания 15.2)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В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38,4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18,5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82" marR="34682" marT="0" marB="0" anchor="ctr"/>
                </a:tc>
                <a:extLst>
                  <a:ext uri="{0D108BD9-81ED-4DB2-BD59-A6C34878D82A}">
                    <a16:rowId xmlns:a16="http://schemas.microsoft.com/office/drawing/2014/main" val="73703961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925" y="101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Основные результаты </a:t>
            </a:r>
            <a:r>
              <a:rPr lang="ru-RU" sz="4000" dirty="0" smtClean="0"/>
              <a:t>ГИА-11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1400" dirty="0"/>
              <a:t>Количество участников </a:t>
            </a:r>
            <a:r>
              <a:rPr lang="ru-RU" sz="1400" dirty="0" smtClean="0"/>
              <a:t>(</a:t>
            </a:r>
            <a:r>
              <a:rPr lang="ru-RU" sz="1400" dirty="0"/>
              <a:t>Информатика) - </a:t>
            </a:r>
            <a:r>
              <a:rPr lang="ru-RU" sz="1400" b="1" dirty="0" smtClean="0"/>
              <a:t>487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825" y="1410056"/>
            <a:ext cx="6434983" cy="458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/>
              <a:t>Диаграмма распределения первичных баллов участников ЕГЭ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8857" y="1777594"/>
            <a:ext cx="4684437" cy="508040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05164"/>
              </p:ext>
            </p:extLst>
          </p:nvPr>
        </p:nvGraphicFramePr>
        <p:xfrm>
          <a:off x="6022201" y="1538242"/>
          <a:ext cx="5331599" cy="18902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44925">
                  <a:extLst>
                    <a:ext uri="{9D8B030D-6E8A-4147-A177-3AD203B41FA5}">
                      <a16:colId xmlns:a16="http://schemas.microsoft.com/office/drawing/2014/main" val="2349783065"/>
                    </a:ext>
                  </a:extLst>
                </a:gridCol>
                <a:gridCol w="1151899">
                  <a:extLst>
                    <a:ext uri="{9D8B030D-6E8A-4147-A177-3AD203B41FA5}">
                      <a16:colId xmlns:a16="http://schemas.microsoft.com/office/drawing/2014/main" val="2780288215"/>
                    </a:ext>
                  </a:extLst>
                </a:gridCol>
                <a:gridCol w="1044925">
                  <a:extLst>
                    <a:ext uri="{9D8B030D-6E8A-4147-A177-3AD203B41FA5}">
                      <a16:colId xmlns:a16="http://schemas.microsoft.com/office/drawing/2014/main" val="3912829380"/>
                    </a:ext>
                  </a:extLst>
                </a:gridCol>
                <a:gridCol w="1044925">
                  <a:extLst>
                    <a:ext uri="{9D8B030D-6E8A-4147-A177-3AD203B41FA5}">
                      <a16:colId xmlns:a16="http://schemas.microsoft.com/office/drawing/2014/main" val="1863136378"/>
                    </a:ext>
                  </a:extLst>
                </a:gridCol>
                <a:gridCol w="1044925">
                  <a:extLst>
                    <a:ext uri="{9D8B030D-6E8A-4147-A177-3AD203B41FA5}">
                      <a16:colId xmlns:a16="http://schemas.microsoft.com/office/drawing/2014/main" val="1132837672"/>
                    </a:ext>
                  </a:extLst>
                </a:gridCol>
              </a:tblGrid>
              <a:tr h="1831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</a:rPr>
                        <a:t>Участников, набравших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Субъект Российской Федерации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215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2020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2021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2022 г.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662133"/>
                  </a:ext>
                </a:extLst>
              </a:tr>
              <a:tr h="26008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</a:rPr>
                        <a:t> ниже минимального балла,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671561"/>
                  </a:ext>
                </a:extLst>
              </a:tr>
              <a:tr h="191814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</a:rPr>
                        <a:t>от 61 до 80 баллов,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148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158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600591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3.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</a:rPr>
                        <a:t>от 81 до 99 баллов, %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82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104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967635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</a:rPr>
                        <a:t>100 баллов, чел.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907818"/>
                  </a:ext>
                </a:extLst>
              </a:tr>
              <a:tr h="26008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Средний тестовый балл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62,56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63,84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ru-RU" sz="1000" dirty="0">
                          <a:effectLst/>
                        </a:rPr>
                        <a:t>2,5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06168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00363" y="3186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0846" y="3556718"/>
            <a:ext cx="58795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Структура и содержание </a:t>
            </a:r>
            <a:r>
              <a:rPr lang="ru-RU" sz="1400" dirty="0" err="1"/>
              <a:t>КИМов</a:t>
            </a:r>
            <a:r>
              <a:rPr lang="ru-RU" sz="1400" dirty="0"/>
              <a:t> 2022 года по информатике не изменилась в сравнении с 2021 годом.</a:t>
            </a:r>
          </a:p>
          <a:p>
            <a:r>
              <a:rPr lang="ru-RU" sz="1400" dirty="0"/>
              <a:t>Каждый вариант экзаменационной работы включает в себя 27 заданий с кратким ответом, выполняемых с помощью компьютера, различающихся уровнем сложности и необходимым для их выполнения программным обеспечением: 11 заданий базового уровня сложности, 11 заданий повышенного уровня и 5 заданий высокого уровня сложности. </a:t>
            </a:r>
          </a:p>
          <a:p>
            <a:r>
              <a:rPr lang="ru-RU" sz="1400" dirty="0"/>
              <a:t>10 заданий, для выполнения которых, помимо тестирующей системы, необходимо специализированное программное обеспечение (ПО), а именно редакторы электронных таблиц и текстов, системы программирования. Ответы на все задания представляют собой одно или несколько чисел или последовательности символов (букв или цифр).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481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анализа выполнения заданий КИМ </a:t>
            </a:r>
            <a:r>
              <a:rPr lang="ru-RU" dirty="0" smtClean="0"/>
              <a:t>ЕГЭ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34000"/>
              </p:ext>
            </p:extLst>
          </p:nvPr>
        </p:nvGraphicFramePr>
        <p:xfrm>
          <a:off x="313047" y="1372507"/>
          <a:ext cx="11605184" cy="5485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00">
                  <a:extLst>
                    <a:ext uri="{9D8B030D-6E8A-4147-A177-3AD203B41FA5}">
                      <a16:colId xmlns:a16="http://schemas.microsoft.com/office/drawing/2014/main" val="2056040898"/>
                    </a:ext>
                  </a:extLst>
                </a:gridCol>
                <a:gridCol w="5421183">
                  <a:extLst>
                    <a:ext uri="{9D8B030D-6E8A-4147-A177-3AD203B41FA5}">
                      <a16:colId xmlns:a16="http://schemas.microsoft.com/office/drawing/2014/main" val="1286316526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1647237518"/>
                    </a:ext>
                  </a:extLst>
                </a:gridCol>
                <a:gridCol w="922946">
                  <a:extLst>
                    <a:ext uri="{9D8B030D-6E8A-4147-A177-3AD203B41FA5}">
                      <a16:colId xmlns:a16="http://schemas.microsoft.com/office/drawing/2014/main" val="1747119706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640058082"/>
                    </a:ext>
                  </a:extLst>
                </a:gridCol>
                <a:gridCol w="1042587">
                  <a:extLst>
                    <a:ext uri="{9D8B030D-6E8A-4147-A177-3AD203B41FA5}">
                      <a16:colId xmlns:a16="http://schemas.microsoft.com/office/drawing/2014/main" val="3286823668"/>
                    </a:ext>
                  </a:extLst>
                </a:gridCol>
                <a:gridCol w="854579">
                  <a:extLst>
                    <a:ext uri="{9D8B030D-6E8A-4147-A177-3AD203B41FA5}">
                      <a16:colId xmlns:a16="http://schemas.microsoft.com/office/drawing/2014/main" val="3267301838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369385521"/>
                    </a:ext>
                  </a:extLst>
                </a:gridCol>
              </a:tblGrid>
              <a:tr h="102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задания в КИМ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 выполнения задания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в субъекте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45066"/>
                  </a:ext>
                </a:extLst>
              </a:tr>
              <a:tr h="257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минимального до 60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61 до 80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81 до 100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extLst>
                  <a:ext uri="{0D108BD9-81ED-4DB2-BD59-A6C34878D82A}">
                    <a16:rowId xmlns:a16="http://schemas.microsoft.com/office/drawing/2014/main" val="1416531944"/>
                  </a:ext>
                </a:extLst>
              </a:tr>
              <a:tr h="6058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</a:rPr>
                        <a:t>1.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представлять и считывать данные в разных типах информационных моделей (схемы, карты, таблицы, графики и формулы)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89,73%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93,67%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98,08%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436566695"/>
                  </a:ext>
                </a:extLst>
              </a:tr>
              <a:tr h="3304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</a:rPr>
                        <a:t>2.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строить таблицы истинности и логические схемы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86,04%</a:t>
                      </a:r>
                      <a:endParaRPr lang="ru-RU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81,71%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96,20%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6308233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3.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поиска  информации в реляционных базах данных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72,07%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63,43%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78,48%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94,23%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4974884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4.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кодировать и декодировать информацию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56,06%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64,56%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81,73%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71511087"/>
                  </a:ext>
                </a:extLst>
              </a:tr>
              <a:tr h="8261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5.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Формальное исполнение алгоритма, записанного на естественном языке, или умение создавать линейный алгоритм для формального исполнителя с ограниченным набором команд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54,41%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04813077"/>
                  </a:ext>
                </a:extLst>
              </a:tr>
              <a:tr h="49566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</a:rPr>
                        <a:t>6.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Знание основных конструкций языка программирования, понятия переменной, оператора присваивания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86,04%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82,29%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96,84%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99,04%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99481144"/>
                  </a:ext>
                </a:extLst>
              </a:tr>
              <a:tr h="440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7.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определять объём памяти, необходимый для хранения графической и звуковой информации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38,81%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17,71%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75,96%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087510454"/>
                  </a:ext>
                </a:extLst>
              </a:tr>
              <a:tr h="440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8.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Знание основных понятий и методов, используемых при измерении количества информации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31,83%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34,81%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74,04%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931471952"/>
                  </a:ext>
                </a:extLst>
              </a:tr>
              <a:tr h="3304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9.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обрабатывать числовую информацию в электронных таблицах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46,61%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27,43%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56,33%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84,62%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99969720"/>
                  </a:ext>
                </a:extLst>
              </a:tr>
              <a:tr h="3855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B050"/>
                          </a:solidFill>
                          <a:effectLst/>
                        </a:rPr>
                        <a:t>10.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Информационный поиск средствами операционной системы или текстового процессора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82,34%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89,24%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94,23%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163617194"/>
                  </a:ext>
                </a:extLst>
              </a:tr>
              <a:tr h="2753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11.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подсчитывать информационный объём сообщения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11764912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5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24463" y="1808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анализа выполнения заданий КИМ </a:t>
            </a:r>
            <a:r>
              <a:rPr lang="ru-RU" dirty="0" smtClean="0"/>
              <a:t>ЕГЭ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54534"/>
              </p:ext>
            </p:extLst>
          </p:nvPr>
        </p:nvGraphicFramePr>
        <p:xfrm>
          <a:off x="295955" y="1531739"/>
          <a:ext cx="11605184" cy="4859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00">
                  <a:extLst>
                    <a:ext uri="{9D8B030D-6E8A-4147-A177-3AD203B41FA5}">
                      <a16:colId xmlns:a16="http://schemas.microsoft.com/office/drawing/2014/main" val="2056040898"/>
                    </a:ext>
                  </a:extLst>
                </a:gridCol>
                <a:gridCol w="5421183">
                  <a:extLst>
                    <a:ext uri="{9D8B030D-6E8A-4147-A177-3AD203B41FA5}">
                      <a16:colId xmlns:a16="http://schemas.microsoft.com/office/drawing/2014/main" val="1286316526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1647237518"/>
                    </a:ext>
                  </a:extLst>
                </a:gridCol>
                <a:gridCol w="922946">
                  <a:extLst>
                    <a:ext uri="{9D8B030D-6E8A-4147-A177-3AD203B41FA5}">
                      <a16:colId xmlns:a16="http://schemas.microsoft.com/office/drawing/2014/main" val="1747119706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640058082"/>
                    </a:ext>
                  </a:extLst>
                </a:gridCol>
                <a:gridCol w="1042587">
                  <a:extLst>
                    <a:ext uri="{9D8B030D-6E8A-4147-A177-3AD203B41FA5}">
                      <a16:colId xmlns:a16="http://schemas.microsoft.com/office/drawing/2014/main" val="3286823668"/>
                    </a:ext>
                  </a:extLst>
                </a:gridCol>
                <a:gridCol w="854579">
                  <a:extLst>
                    <a:ext uri="{9D8B030D-6E8A-4147-A177-3AD203B41FA5}">
                      <a16:colId xmlns:a16="http://schemas.microsoft.com/office/drawing/2014/main" val="3267301838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369385521"/>
                    </a:ext>
                  </a:extLst>
                </a:gridCol>
              </a:tblGrid>
              <a:tr h="102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задания в КИМ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 выполнения задания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в субъекте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45066"/>
                  </a:ext>
                </a:extLst>
              </a:tr>
              <a:tr h="257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минимального до 60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61 до 80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81 до 100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extLst>
                  <a:ext uri="{0D108BD9-81ED-4DB2-BD59-A6C34878D82A}">
                    <a16:rowId xmlns:a16="http://schemas.microsoft.com/office/drawing/2014/main" val="1416531944"/>
                  </a:ext>
                </a:extLst>
              </a:tr>
              <a:tr h="6058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12.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исполнить алгоритм для конкретного исполнителя с фиксированным набором команд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52,57%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88,61%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436566695"/>
                  </a:ext>
                </a:extLst>
              </a:tr>
              <a:tr h="3304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представлять и считывать данные в разных типах информационных моделей (схемы, карты,  таблицы, графики и формулы)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55,44%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6308233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Знание позиционных систем счисления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4974884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Знание основных понятий и законов математической логики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13,71%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56,96%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71511087"/>
                  </a:ext>
                </a:extLst>
              </a:tr>
              <a:tr h="8261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16.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Вычисление рекуррентных выражений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68,38%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04813077"/>
                  </a:ext>
                </a:extLst>
              </a:tr>
              <a:tr h="49566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составить алгоритм и записать его в виде простой программы (10–15 строк) на языке программирования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50,63%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99481144"/>
                  </a:ext>
                </a:extLst>
              </a:tr>
              <a:tr h="440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использовать электронные таблицы для обработки целочисленных данных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36,57%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087510454"/>
                  </a:ext>
                </a:extLst>
              </a:tr>
              <a:tr h="440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анализировать алгоритм логической игры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72,48%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59,43%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87,97%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98,08%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931471952"/>
                  </a:ext>
                </a:extLst>
              </a:tr>
              <a:tr h="3304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найти выигрышную стратегию игры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57,29%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74,05%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9996972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6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24463" y="1808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анализа выполнения заданий КИМ </a:t>
            </a:r>
            <a:r>
              <a:rPr lang="ru-RU" dirty="0" smtClean="0"/>
              <a:t>ЕГЭ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898004"/>
              </p:ext>
            </p:extLst>
          </p:nvPr>
        </p:nvGraphicFramePr>
        <p:xfrm>
          <a:off x="295955" y="1531739"/>
          <a:ext cx="11605184" cy="4199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200">
                  <a:extLst>
                    <a:ext uri="{9D8B030D-6E8A-4147-A177-3AD203B41FA5}">
                      <a16:colId xmlns:a16="http://schemas.microsoft.com/office/drawing/2014/main" val="2056040898"/>
                    </a:ext>
                  </a:extLst>
                </a:gridCol>
                <a:gridCol w="5421183">
                  <a:extLst>
                    <a:ext uri="{9D8B030D-6E8A-4147-A177-3AD203B41FA5}">
                      <a16:colId xmlns:a16="http://schemas.microsoft.com/office/drawing/2014/main" val="1286316526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1647237518"/>
                    </a:ext>
                  </a:extLst>
                </a:gridCol>
                <a:gridCol w="922946">
                  <a:extLst>
                    <a:ext uri="{9D8B030D-6E8A-4147-A177-3AD203B41FA5}">
                      <a16:colId xmlns:a16="http://schemas.microsoft.com/office/drawing/2014/main" val="1747119706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640058082"/>
                    </a:ext>
                  </a:extLst>
                </a:gridCol>
                <a:gridCol w="1042587">
                  <a:extLst>
                    <a:ext uri="{9D8B030D-6E8A-4147-A177-3AD203B41FA5}">
                      <a16:colId xmlns:a16="http://schemas.microsoft.com/office/drawing/2014/main" val="3286823668"/>
                    </a:ext>
                  </a:extLst>
                </a:gridCol>
                <a:gridCol w="854579">
                  <a:extLst>
                    <a:ext uri="{9D8B030D-6E8A-4147-A177-3AD203B41FA5}">
                      <a16:colId xmlns:a16="http://schemas.microsoft.com/office/drawing/2014/main" val="3267301838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369385521"/>
                    </a:ext>
                  </a:extLst>
                </a:gridCol>
              </a:tblGrid>
              <a:tr h="102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задания в КИМ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 выполнения задания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в субъекте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45066"/>
                  </a:ext>
                </a:extLst>
              </a:tr>
              <a:tr h="257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минимального до 60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61 до 80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группе от 81 до 100 </a:t>
                      </a:r>
                      <a:r>
                        <a:rPr lang="ru-RU" sz="1000" dirty="0" err="1">
                          <a:effectLst/>
                        </a:rPr>
                        <a:t>т.б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extLst>
                  <a:ext uri="{0D108BD9-81ED-4DB2-BD59-A6C34878D82A}">
                    <a16:rowId xmlns:a16="http://schemas.microsoft.com/office/drawing/2014/main" val="1416531944"/>
                  </a:ext>
                </a:extLst>
              </a:tr>
              <a:tr h="6058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21.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построить дерево игры по заданному алгоритму и найти выигрышную стратегию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15,43%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95,19%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436566695"/>
                  </a:ext>
                </a:extLst>
              </a:tr>
              <a:tr h="3304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0070C0"/>
                          </a:solidFill>
                          <a:effectLst/>
                        </a:rPr>
                        <a:t>22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анализировать алгоритм, содержащий ветвление и цикл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71,05%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53,71%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90,51%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98,08%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6308233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анализировать результат исполнения алгоритма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46,61%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19,43%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58,86%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96,15%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4974884"/>
                  </a:ext>
                </a:extLst>
              </a:tr>
              <a:tr h="2202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создавать собственные программы (10–20 строк) для обработки символьной информации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24,23%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21,52%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78,85%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771511087"/>
                  </a:ext>
                </a:extLst>
              </a:tr>
              <a:tr h="8261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25.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создавать собственные программы (10–20 строк) для обработки целочисленной информации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28,54%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2,86%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29,75%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83,65%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04813077"/>
                  </a:ext>
                </a:extLst>
              </a:tr>
              <a:tr h="49566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обрабатывать целочисленную информацию с использованием сортировки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17,66%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2,57%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11,39%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61,06%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799481144"/>
                  </a:ext>
                </a:extLst>
              </a:tr>
              <a:tr h="4405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5" marR="9695" marT="0" marB="0" anchor="ctr"/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создавать собственные программы (20–40 строк) для анализа числовых последовательностей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2,98%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13,94%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08751045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7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24463" y="1808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FC9835-1455-E422-D333-687AF57B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740855-5742-BFCE-6685-00A3DF8B2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138" y="1122363"/>
            <a:ext cx="9601200" cy="2387600"/>
          </a:xfrm>
        </p:spPr>
        <p:txBody>
          <a:bodyPr/>
          <a:lstStyle/>
          <a:p>
            <a:r>
              <a:rPr lang="ru-RU" dirty="0"/>
              <a:t>Методическое обеспечение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A0D4284-6B24-508A-A61E-F44B7E9E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138" y="4467225"/>
            <a:ext cx="9601200" cy="1655763"/>
          </a:xfrm>
        </p:spPr>
        <p:txBody>
          <a:bodyPr/>
          <a:lstStyle/>
          <a:p>
            <a:r>
              <a:rPr lang="ru-RU" dirty="0"/>
              <a:t>Федеральный уровень</a:t>
            </a:r>
          </a:p>
          <a:p>
            <a:r>
              <a:rPr lang="ru-RU" dirty="0"/>
              <a:t>Методические ресурсы и меры дополнительной поддержки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28381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E46B6E-2178-8A83-43C2-AF7F82E1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84CF7A0-57A0-7762-E7FD-7F8FDD1A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88" y="-7938"/>
            <a:ext cx="9558337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https://edsoo.ru/</a:t>
            </a:r>
            <a:r>
              <a:rPr lang="ru-RU" dirty="0"/>
              <a:t>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48097C10-E14B-DAF2-0EDC-91B7F3DC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801" y="1585479"/>
            <a:ext cx="780032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722086-B72A-5193-63ED-44887E4970B4}"/>
              </a:ext>
            </a:extLst>
          </p:cNvPr>
          <p:cNvSpPr txBox="1"/>
          <p:nvPr/>
        </p:nvSpPr>
        <p:spPr>
          <a:xfrm>
            <a:off x="8285018" y="2526558"/>
            <a:ext cx="3740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Рабочие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Конструктор рабочих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интерактивные кейсы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Тематический классификатор содержания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материалы и нормативные документы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Олимпиада по искусственному интеллекту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94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DuLdE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yEOEUrE3EPNS8AAOhMAAAXAAAAdW5pdmVyc2FsL3VuaXZlcnNhbC5wbmftfHtY0ln3r2WN4zST09h1MnW6YGVq6liSCjbjZJaX1IxMkWbEnPGCqaGiAtnUlI2JiWleqczM8ULqK3gDaioRKZhKJQO0AiRFNCFAReCA9TY177zPOb/zvOd5fuec/uD5wl7f795rrb0un7W/e5O9z9/7s0++/MTIyOgzn91eQUZGC0yMjOb/+vFH+pazR55x9Zd5yUHe3xg1sCxG9D8WRO/022lk1IhbNPv9Qv1v06O7Q5ONjBbfNnzm0ROuw42MfNE+Xjv3p0VI+TBcvRi9XNt5jXqcenwPcF6N1xlzofNJ3rob39jO/yok3PR50HebXfb7VHWfKvzY4uqBwM922t3d5bXpYMg+a//FTzb+NOoaM+ba6HNxaKJkjJisnkytyDgiHeBKMP3ifFBJS4Wu+cjwYDIstn7AqvVLmcBKNzUqJQ9R0yX15AbNUxOwnkOjxZeGZ4pV0VrwcHmStW1H+Twjo+MCH7N9bfYmmFeVVi2r5+tvol8APW23mMLqJnQtqw1P0YsinhoP+hu+FtlSbppgpm5bkWznnt3r8DILYRD+KLDAGBeoZZ4BawVgBEdPvKn+Dvhy5Sa9Do1cvVVBizNleEImjoiWxkpJRWOJBcb8SJ00AcvlLNB3tJq/F/jSGSx3htCmfqWlecy7Tyfopgm0COUAG0Pia4M8cpOscWqlRQBYc6zDQt/n88GeLOkd57s32RoemxI7UJUB7snisZoImgFCyGL9DX+kw0WefnskWvMA90Q0LYe4+frar5ixX3AvLEKFfEP55it6LWRjHE4lYzrQYvnVYM2IRDTgENPRROn3FiUWGaPcdlrehk2dgrViOmOmW/3irIo6H1rDTscVaZLLpByH0Ytt5ZpYFHUX0B9NGW09LxDFhnBxMHKn9HJuiEqiXpvkN/3kCJTEmI4d6t6mSLTlig+R1QVxziBAFesRmtgnjuAOJ/a49CvEGEv1EwdyLDcR1evYnGDHBDbzlbEhEnpyPHHDqMS5g5V5j6RwwR3S6zL8lwxbE6d5xOzdvSe/ljhPMryqSbpZMRjrsYSxvgohjowPM3+4hcg4PC52b4OZX038oQCd5Gbek/gcj0Q2bJEAPAYAdK49LQHXYdEt3uE/HqsXLR6C23s2K7N+NJHNcWS2x1dadsQVyXs5drDTdUxpIrcdxinUxKALz8E6Np+IQTdUUqubOhFFUs7R2bJ1ZL1Q0sigpIq6WoleTkohVwCUSFe3xPuNSxIZmkysN4g9U8FOTAJzcwiQQvHFkBtC7VRyATGwHJthF0jQpfCVO5LdOPth8jGIRG8LzKMJopv9KSeKTf399q/FX176SfH1O2mddWx6YpLr8k9Dt/nnr1U1D7VCGcjeO7UNkeEEddtw4kDlS1dmVolr/3RXdlIhLoo15Rr9PAzf3y04AKN3p7TEw3UWDty+pkwPuqBPCwxA1zdTATUtMNIaYhXVe3SHvOW+EhhBqiGiVuGWCcQWbVB1Dmf1QCqP1IvqihKgJGXIsZKD4qnQ7RU2p3zgpZOOuWOlbKQaJXLsUQpIwCOp2hmLnvgGZ6bMFQcTJK7R+8QqywHuJ7uK4+DPi3CVvkrZ5LXs3X7wpA4SWxpHUAtIyDIEtAapcOQUcAXCkcD0MpGnJbnxGEMcJmZtc9lpYXU6UfckwZbbR3rgkRIKI37cLQ339it0BjaIWqCAnuKy4RQ79jauZEvIYniQm/1QhHfhOcJeBEdcktyHCU19JC6Pjy3NV4eCMONtrHAIGWHLjWOHqO9OoUJ25sfLVg63J/OeUFmB4lpNzNCWoQ7WFiZ9Uuys7tthZPTUyb0wydq8JPHKl8WX4Fce1zPvXAWcL/6H8HHxjRyJM6NGHYiv8L1KkgRtFq4cSCh71ev8YE6IcJEnIA3F64qub65jUTTp53B7LcWTodLMNV30OPXK/sjtFbYw9hOAWnxIdlAcC+X2JiY1dB6ybrqfNitt8WIVJUeVZvoL2t9YFx2dFK84GGeFz5fzXlEOqM9xygTilP4Eq6I4GO5bUL+s21EityImuvtbciYd7zXpDba98NAKxfQENBohdgViqR+hfLuQ+ngUlbZFz5pH8YuoK3j19EV18Zk4jggDwLckADa1gZd/HFqY3L+gNvc81+VZLVLQ1gQDeLp83yPdbEUyr/V+lnjBOBAXXZP9Q7xzhLdlUcmnw44Mr0ZAS5sVnxSIg8YH41Rp2jI3nNz1gRUOjzyfnMskc/JFbTByMo9nzyU+mwJ6I6J1mTlLfQait5h2adaJGe3jGXbcaH7aOcGdHYRgD3uXeWwtMmcyA6SSyCcaHCVBn+bAfuU1IJF2LfajcgI0GpRbdbtVH9xaP9UHVLhTY3kOIqrpvOke+MOvETRyAwAx7YogZPvDoaBcNfyLEsaBfpHAtZHZktsEE6ZIddfd9VGU4E35FF2QVGVZOdMZC/U7mNwBuKxQdJNcLvMQq10m67JjqBjBzBMbJpkZ05HpEeu0w36ioYpq1nRfuczmtRzocm9kA8+SbJcxFIvsnIwtSe53bKYqf214elbPvDqXsyLkN3hpXClahi4nJlsSymgNVblWimlO+/gOedoR/pSLJdjEYGI8fdTf2Hfyx/DC7L6Utf84QQ9c7I4IWXxMsgfQKHAetA1VZHymv8+e1W5xPTpentgRDjxqqezJcrctJ4ZUiCIU8gOGUF/0dIyZNb5BVnxseNlCrkg8fkbkGZGLeSTeL7qpxH3SAO+bcNEHlg5XNXmZBWMJU5+djPqrDVnk+KL/9YsqC6x5BKYYUqR9UZIhG9qX/ecuy+V9RIxitIUT0ZEuOLe9wcvLaTnct/vxH+dWkS/rGTh+KnOaCZtL55a+pl5emJKcz1ata2+M3AXUP71oupY2U2vyyGjJeRUg0mt7yr2NegUf/mrt2uZjkfScuQHWrnXa+4Hw35TQtCsCq1HUiglY7ehtK+3LFjP0i28hVrNPTdh7GmoaHDglsYWRV1e7HSkwNjK68TlQB8/XCPEBJHNZcmHsgc8t1vEfO1bOmUn3tLg4uuInmyHb7hbmzEhX7iqRfrQtXiyweGr5CW5PCyF/RUTas1t2wNN/siImIB5S8jsAd29uUjMq/2QrSTvgT4IkF+13PMrRCB9ce4eBHHNpoNb7eBEMM33rwAQsAiW6IIkdaXBElDaubGViZC8enVvj3KN3tYNnyrBdpvIXvIfQSB6A+8NTkpoh8HlviBJmW1VH18Uq248QzQR36nt8PbcQF45/GemwfZnxV2I8YuxioN7lb34jnH3kVyaY67OA8oO1MPPhO8O1ZyeXhbXH5tg3/ztKPCL405NlAW/957w8YHtibvLe1HOOw6S7nt3T7+r6mLnYlXyMs/JCx9J/w8P6VLuPvmHZvDMJ1aWudINQrlUrPwYS/kYiq1/+dnizb/+2m9N/O67gdp78XU2OAFiJiJGGye//nn+2u9y3I3PX3w6w23/Tx3+vqh7oovl/K0HkPegn/4ZSyl2+IAn0rvHx7wBZdnyXXUXcpX9P6fIrXvZvKBHKfzdOYem/oQi2jfyVIr3a5q6blZuR0nTy3xc5/IOzknyfZP2+AlfZ3LNt39t1wvM9HUWX/Uh80VDzl1Yxw4aQyT6ZsaxNGZz/V1qbuCLWZvBfXJBI08706QuSB/5UdmgDkGMvqX47T6HriuHYsUirWJtn4o2c31a6+r81jyVLiqve3rfkfOj/E4RicdjQTH+fvvyazeXAsJpbX55n7n47F07sZLZHquKWGealRwVquNgk7IyF258adt9kApp9ZgZuVeE7ZT22nIW3fnWgTh3O7k78M+zce3TBmIEPAKEo9owws9EU0bSYQEt/dmqFJa+jHbP3G9KqqNCq3Af1e0nqaDUlh1vo2EY6VBG7Zsj+fBRydulXLQkq4J00u02+MajcjvutMJ92+lZxLf0rKzrdmVMqjUX390kPQTguHYCBgD/5DgAU8G1NQK8um1Fin5dAvtg/qm2FrakG1AS4T95R0NfjB3i6x3SQkpUyABb7jF74pAU7+DBPqtJqd5KIyVHqyRmnnSzNFqJcxLtQV8u2I0RTTq3l9iOLErk8ojQ5I4MnvCZ5AvrFJx5CTu7cM85pzE+Pyy9zVtUevQjFj/1pT8XVgMthbJB67Ge7QbfG+wt2kPADJZ0AAZzEcvRXOhfXa+iQTfu7NB05HOcIGEuPey8HNMVtcYtB7zm5+aP8soTZsvzJg8XHIJfP54jrc1R0BZ8EhKFzBW3OI2xSyP71ijThLKpzM7ntPfnZrpv8nB7cY/Y6O9YXXceZs55gOmCAmoGGIG6vdLPRHhIxcljQmtDkob0YLmhFdFJLAXSBAo4GkbesXvTreBk3lnmHMti0lepkPdDRsNmuKzszN5DzdYUbzo9PVLSVy6P4yoSdY1D8vXdm2tl/Dx3eVHzCusYH4WFMMB1PoflqJR4vGSk/hKnI+RYZZcdtQjlQSD5jcipH52pqlYBbRbTRlzG5Ujg6gzX5JGijUE5kZERAHStiJ9rzx/BqvXQp0OByN7UwkR3pEZEsNY8Ebu0AFL+n4Cpu71Vn/ZgAKpcRlx906ezJPf19JH059LVNcQHH1rxpYoo+lY8g7CnEcXH4l+m/YLZszp+0CCWgR5PrIGbHcN/FlwpEyoMAYRpyED7Rvhnov8ZBzAVVtLHqArroNxDi2dS298a0MWf57pYnFvgka/hZJcLchZ4kxkkX8964ouxEki1qw87CqOdQNecOkNlFc87DCWzNmtAsAo6bo8fU04L1QE6I2J+0wZN0H9MGI2Qo74MGUn3jw/Cy9H6QevhiaCF34EgKlCvsFETmxSd/dqHBYrdscxaPAMXz7N/xvuIb0VfaXEDGFT4/Fkb9HsaYKZhffOPICQofHNNUBp8fZs65/vxyEF6wO3BrBda3P1XcA5q+CP+hzPTYGgcm3XQmDcwpik/2CAVR4eBV5HoGRpjMko2VRvKG20kM8UFCNOhIR2IQIfY3hUAah48Pvjb2PgOVAQCFIke5rfjmoGq9C/6pPZDth39JP59MsX9HWahXqwiaQQA7Bcd+POSNKPlR7M6FrHNnlUmQDPe3nZ05c+/PtHeme8sHwv9fhO7VCZ2TTznYv5ROMM0ohGhYFfW4+NGZM7Nfr1rttOstnJBfIGaKRu9vH8rcuubzJW3tluZO245FdsUbHjV6+vum//Tl8E6Y+gmngarmT0RQJrtWc66ycdhZQapl5QR6IgOC1YqxGIXIAduG9p14rsJMqBpAipoAKPq5OaFVuZf2ai8kwEOx1K0CMzOSakl0T8FOncY+BpE6wXOOcrFgflJ60MrOmdFaaaQb3lTqDZ55kCJj8tEyPKFz5mERtRfU7x4xp63dFdOFasZ22vR9pSOVscih8+my+TjPT06MTw5PBs2hU8zLn63cLz7pQa+P2qtyTRAtMz6b5S3ejhFsf0Ivp3u/xrtqv8EfjpbSduapGKn4Q+MBEcUPPJTulq9niofVPnfQXkHX7QXU8+GF6gvzr2XMotxfO3WbrlOj5EojobJ8FcKJqckYqSp6QpyHq5ibmKYgkLIR59GKRCrGmtkRaEnYUPrRidl83ZdNGZ3yolcdPltwXRPa8QkSzMTSYw6Wwasyp25bUdNlDJuh6TQWA2s24DHIBusy3bJFD16CV3Ri5wbOC86PHtMXO6LUOPmMhEiL1by4AIlA3ejrCJZ05EiasAic+DpP2dkS56AADh6jkH1Up02ths2WDEs/FkGwCgg3/vlINYE6CLBKOMSpZzvG8r1BsvOqLdye9jhOvS2yHIl1hzEcEe3DpYVD30XUN2p2vHwxN/lfpfpFsHQGKASdwxXRMgr/mjBUF98l7fDJqF+NB4+SoRiuvL+J4q7iJU8MTDQMaMm/oHQZ21HljAVqg50e7SUA6GMkIvE7EIKjuWU1e0vRDu/QpeWWdE9cWBdaJFUGcfbVJGtYE7OsnzeAgRAoBNS/bfJJLLGFObGW2L+StvjN9HRDnfy75Vqd7yVnFEtjU5H2/NYBcPnV6FBSdrQeqXUxUup/5Q1e6w+RfZK19AuuiOwxkUKzH0jtGILKKXpzheKQg7pBv4jomBPacwmZgvR8d/+XYFUbmxLLdb8NOqLOUbcm9Bw/VDH/h3ski6nnK2hTrLa9gCkghs/e5gN4JdgG9N9AlnyZrC2zIVp0k3xA/S59TfBwDETLOaE6PWcGSUXwh+WmcuWAZgt7yOh6NtzvIT0bSd7C8AIzk3N2YArPMZqux8Eo+9qkKLIa2YZLsl41dOjlAxzmH+WdLPjzii8Ol72o3ribJLpppXlgBXXQ620cJ4n9XZ9amdpY2iGqncmotiIODydI2/cgxCX4ho+vR02H0yFO7r7Az/WM0APmDL0t3ukZEw40nwodD1os3DAUWoFzGWFLHUOX+2iXeyIg5/cx8R2FxqErXOZZJsNEnpSWp2a6l2ZcH8kmmW9GRTlb2Kbd5sloOlQhVLZSAc8UW7AXFm1amHQvftU+VTO08BxJzGqCH1jcG7awS0MW3ZzafFL4PTMrAD0aPDE9KH7w2iURpaUAFRTh5hPQBVnE2+8JD10/ACbDMifvptoFjFoIsKjH5WQltydsWdC+9aoQfW+LnIBSQH1qCF7hO4OVkDESqGQUPauIyZqZ6d+rrgQ8G9jO2KZw0o2lBgP/qCJtIm8y2SxwuXtwcW/iaPxSxu1CY1TfLjRbnvY6mJLvV2406YpqW6MgL0jqyFcHnvL008aiqvqjf4CNsMLUUR3dkzLSmUMVEBseBJgnrF9YTa06bMt+Gi2DsvUg8lVJd/TzcpEg7NOY0pK4aDRl5lLEMEEzuhLJa8fCiBbXY3tQdLJPzoabU4Wn1ZtN1mKdK9Wrnj7Y90b8Ga5RcWcCnjwP7lTug3zo190RJbBay/tSt/V7O6btJ0naHQF2xGMJex/bmpAY20IrfIToQmPYdA/kCWP09nWIaa9XZ4WGtslliRUzq+Q6zkFOq7G4rs5ABC8WpqCHRPXGLdSG2oaqCM1RgsizIUGtYVe+TjS8DS4oS5uh4o8RBCnRdHqQqa6NO5P+Ea1XNnP7JJJGqu9t2gP19vsRzy00BkIody/35Eox1cMOOpkDlzEaH/VDWfQTumm6BxdmPjkZMn+A2hvZWB4nPhiydX1xQTQ6HiZ+MjiEj89vvxa4gUxfW5kbxrkgTK6HbOiVZdZFeuQ4oEf2StnzVG+sca/TSK1pGuC+42CAbAzt10TPnk3JrzBNG8ct/GYDs6lhzxlebucrrK+dVcJETXKqZA/F6RmImSUUWOnS3EIp50qsox+WEXf6PcbPdBiHFvXqQPtGaRvvzejrhILo+RE1ssNhH+WIR4PE2Xp5AocyWqQHF+dg9z6jMrMyA+KxH6V9/TqWdgDYN6J/d/e/Jl9+PL0QLPLs96bMghnrtzJHzbRRBB57yPQxQM/P4KF99FoIYH8MKogTxCR1ZWtToD6bAjll5OXwUOjEbQD7VSq+j/sb5KP9Ml+s3xXnTWxBKVGcQuuW1bFTFKkLf/O6jkTWlUWHw1QJQeIzY/iokK9zSFwO6Tzki17kuQQXvc3hBLJgQ6ZME2cQvPfOKQq45whbxu4HjwpxY0h8iCWtKCK9RhP6FPM6Hnsz2oqMGbc7W46r8boDTeq3BNnUQwqvgu6gq4ermm9qXnufcLJK6200iJ0u/YLPNla9yYD0Uuykg/Y7t1DRZI9V9BjGshX8Ovu5D8bpvgRPEF5P3QLVt2/uJ+Ayheuk8At0ib6OTcACWq3e3K+dLcXKE54wNuM4NqDJbGX0CfXrFeNuAduW2PnQ/wBqNiJ9pEopPnG6+jVBjTfAh7nOggkz+9XJt24Hz/Hq5UVCGZafdZL7RIyiVtqauPqf6MkPZXiVTJ0VOZD/XMJsKqLN1NJi6P9c4vCCF75dpvLyOvLn2sd/mQB3SKBplH2pNDW/lhORIR110IOC4z8z2CmYLnkztejtQ0pZEXa6CDKk06qIg+mSepO9XsLdf3NbfvTy74RTxZq61H+y37RCdLw7ysug3xUIh55555lnDO32vIgC47VFSwxshLdSNpp42a8zKKH1aEbg4jPhuwwmfPSZ8orF50Dd7MvT4M70aVERUXsbO2U2MWV4F6swoMNby+WG2Pf0d6no+54s34PUyXMJvBcZQ+rBn+2+E/YKxS8eEbSv+prZIO4MWaccAj1OAr8ZBXUxyZp96MhDJ1BpqNNPbczmkrWywavHmUIwOAA2+3wFcQIS9KWwzzhUdcoh89mth6VzsWYRuej0JhOnr0YAG4r/Af9dNlpLBB1cu7Z6/ambg0LsFjNZTDnlXY72yEAv4qlaBREWcGDzpkVNUMAOx8KPQouiImVnf068EjxBZqUIapc03VdiWHZJBQZkwSGyVsEcb/hRJxLko/Pe6Kfs0GJ4U9Kj5gvFd8T1C31ITCHAAcuS+R52elbD8AdouCrfaLSfLHl2jKBpwrJCJaMXffrFrnzFmbqSTBqH/TAC0Vz+Ru/+diYk4uKVeJ8erIaoU8ykAF46Hsm8u7M/njB5L1F+9sTm5V0QY+GF+cixzUt+83yckRICv2sQ6nhGc1EwM8s9ksBAFfn2OmcTaR55uEin7Jro2VjuHr9X+C1D1N8uBRHDuxNJC090B+ZP6DIJE8tgIb0hP6UEv5nSpBhgnqlWuWyej98TeepCpwdsaXzTFkmTX3wYA07LLYUs5X39rMY0kOJ3ywpcsA4ANlOgBzeAE0Ks72E+eqcPxm4PNfjIlgUxMvC1wqigRxdMUMs816RmntqZD7GGhyrvy9JXIVX9C85XXgXoFBQYgx10trHu17jtDUO73lhjdYGxyy22EFOa+LAiB6/xHXfOqlHrMzN3sdMtthLJ64y5NNi+767nBaM2KJ3BNUsqS/yhIEqAXA+MkOLh6jjnjK4QocaXGhB8PMT0RjTRei4VnuIyN4k8Ix4SfJDbTRnCjNmJz5wnWaTiVvhzcMPemIfBCZ91a3Yg/AZjnzs3MKWNZY8H2cg4mF9e5DlsqTU3urj7kxpCR/7ERMHh6bbfCOdba97p9/iZsoCg384t3IlIJf4S+Lr51yRPuGb/zqPBjnlvbO87oHXSqj+pQqcrr433v+yLKGmLviLSaSbArTZrvX3/JSoouQkwtJo7RMUcWOJ6bTZHHI12+L+pLN2SQJ0e7sPO4nSTozBNLRapCNCNgCkzVbCZDYcTp0NZ7GMYktwZ9OfbmgyUog9CrEgfram1IWR+4Xr9L0KPiZwJ075uxUa5G8CSjHcibYSLUdFX7zfx1893vUZ5W/A2FSHmz7N4FPF2KXdg7/asMzQlR/ulCQfNB5Lev3VJsTtG7Db07BJIj+tbYKm58e9wUVXqeTLp6eMC46KfPrR+aP3Q+p9u9d9kolXptEP1enSwSKrE3Y4GyYtrsdMOOpFCqkeyIx4SqwuZrAAPRW8LG6Nslm4T//i3veTD1C2wjCLf7uDPj3HBi4vLOC77fV66zvYQZ3vcxPeliNLkf7wTch/6WX8DPBpXXWjMjaKpMmiqhiRrc9HmxU6JVmSmRtqOfYXTPlC0dwtBKjp6VHm9kNMYg1KybU1HtRvp9VI6I7M8Y7+kCWq3GlfKFSCHLxgj1wjEwV3xQwnvhaYFawuM6cqNegyTT9PHfxhNCGLqxtjasfLstHxpzO/haniQRg9/qM3u5Ni1FULBATuiYRfcy7KMLZv3nD1jsZ39KlodBxF5BdGz1zODv+YdgwK9L8wbsGdsaxtCg1qkwMfvRNURwOeXLVxJ3oGLc8xfdMPdk9xWEXayF3iYS3zL6KboZYtaAuys+mQlx8VK3SxBJ59xhQLz4rsk+pL04ZVCnEryJGY6rWGzSdDWq0bZh8iazBhuuw7D/dsRjq3inFNHoZT377RVTOKuAh75FEbJoFwcvUfT7UXtF0eWV8IH/Mxf7TiQCiae7Kae752WpIXAhZh6pmyzV1e8RKv+m1BrGQK8AYXlp2/Cwn8nRMudExs06+jMWqMYwqEKNN5dQOglFV8SL1ukiNBNHoxy28mWlurBhUqyY3TZR21WbeWCKtdulEQ/Bn0S6/C4Qq0h/eus465YdMN3qGoX7J6Xx8hA2LhkseBtgyqanYls8/GSYzYts9eSrOk1glyOUw/cg3MgIfY6I5MFpW9Ggrm968FiFmo0mdHOI/pg1ziQa693Sw/N7bth/R7Rbuq10SRXWqA3Jr60yd0Yhh/2veJsSuyV7ZYlqdebS9J3gaySeYH1XHsiIx0hjmSVc0N25XCaQsT+XT4Yyp7LvY3BQfuDkoQ8RUrWGJiKtFZJDu3wiVf/3SQE92SdblRRUpZumt8uEr9qm3j7xjKPcsz8zL7FFqVJT7V9Q46PfyNblP38l7zXkxWZwRPdBFImtPnSf3mSK7A3cTX7V1u+ZtHq+6H1Q+uH1v9pa9Dio+FYQcLsOaWE1fiuh7kreoOletBaOFv3rstmDjsTfrL54maj8H0k3AeBKUbnubb+BSLfk0VjldEQmjKW1u+/+XiLKNoNLPg/sv0raY9WjtWyLcq6L76Npf4+ANzQNCvV9TobPZ5sRn24Fvzn7pRqL32U7Zk38HYTVl7wFQvXbaLjcW9fhHdvCjSEJ0/SW50JC/Sh0w9ozX1n3DnF5sW/hfLADfqoFby4e9tbLZR9IbrZuMkEXvonZ9lzaKPJ7wM7H9j532HH//WGHZqgTVzRka6dFlvVoTpRyoFoomHjYyxO8qVhB2Eq6wIOqHrw8D2muJtEN03AU7dqDXsN1wSApoVIn5et+OwZZ7Z7MjRIqBTs2ZNV5iy6s+R9Ybg1opsXV8AyJ8ujHDpf/o4M3DrTT6YiKfbsJsjlfezWaKiSQT9E9rMjCta3BGwwVyKG1t+9pVw53UphWTTns2sKIZN56K74JneJLZeN5qVUva+IFCuixfXoCXyJNXjyjjmHmdwBeB56wFxsUQmQWs38cXoQpdgpxfe2HyrUSDZogLB+mxD/Xkxkk1+5Hn9ykLnMyFmLJDA5Fppbzv5K3bvNp6Ftz/n1ktFDdEF94V+0Z2fiNHmOx1qAUTdp62oZGfnZaR6xhN4F7YCRCxbVAF4oGKSuiE9uuJpLgFjD8zGPwlY38ZWdik9+qavNUTXfbw3ILVcItin6T8TrsWm+dBKy533jUE2STpT8gcOWJZRttOGiY2Q8vyvN0laM75rqflGfUfE9MQayOI4dNlCR2klgV1ZMEyEmcHQ8/rn1qa6plLNX+zdwBcSC97ker7TY7bSEdbK1iUJAd8mszSU49FgkhwufH8HYNrANP2axjhvShMgUeVZQiJA1Qm18T1bnF1+Jef6DdDVyrOSFWNsa0NCR62xJa7AbsMT+i/6xydbmI4k/lPWebM83RfoNOjMCvsrLxpIYk78tuA6Ztx6IUNb6pFfcJ+q+suYKy5C5vImeLCmqOYAVkrDoutAVCeYEJ+BXEh3Izdh4iCS/YGEbtSets+9f7M8TQKn0PUuPnsL7PqfTvt13yhPwKNBc6XulubNfFEmqFz5uCQDMtNjTrWwEbWAt+kRP2qDvWLNfgy2n/MSl/KgQd6EgjRUeS6rXJN1npIGJh6/TK+GhkINlGe+7kluVRSu7bvbTjA2EbyHz4cUGaV3dXrtv1umAQeU+ImAlPoovSw54f/4mUoF5RRpcAjhPBX7fFylDouNlsA/x7AM7/53Z8QHeTNQYFi2sMqu+w+T/h14ifSB8IHwgfCD8dyYMpgnOmdC0v57p3P7uga5RCC1dUWmleXHra08vYTXjcZ7jlX8G0IvETJEtxPB+6OeR42e6+xQX8xovr3ZGzG0VMFrh/5+8jBvrobdZg+EIHLPqv3pm7v1LahDwJX8CoxpVYXUqIkbDwWpGDQfV+4IDPJApSdA2anh0A1ntblj2Y7hyRoeB3ni2s5ZPU6emlpCjuGPB6lQ6qCSzApeEyRAnPS0dmh3uM2yiU/7ADmnYzuGjQfpHxU8lMN3MAGh6xhU+WEi/lBG3a+BIC3AE3aPqjres7mhPBr7k0jRc6cKKjvBU1bR7nWENnNOODJs7e65oIaKlHkzdFE43NYonzApbArAzjyZC2ZVyw1Fx+WOsVk7ActonJfnSLmRl5v2YjgSsmjtxCMJMUCMpIxlCEMuROz5STRjUuFv1Pz4xRAenV1N3vAhvMDY6XGDjPCFIxfehR4MJMVaEQNKIkrJ+OqJtwubmRPjiuid/CNs72OLv4fkKw2l4jnkDQtNvHuA+WRG1aXmTu/mDqTaCuk2C40rTvpY9rl7aHaldRHu5aGLpguLjHM5ajFaM1Xb9YKMWRSrvp7TYD60oPhoN5VuqpMeG1qkScylSWdvw1HQEayaRppZdhyUWRA4dOepeJDEyWiky/SW6AnVNo3n+BRL34DpX/IUoYxhEKNOr6w9o7+Z2tnh/sW9UfiGuOA7JzXFqHAMgUNfSyvJEB8lASzMHnNr1Aat5eNOCpAy3LP8lBcQQRPUfNcTQC4taoFSr0Qvri+NwbJlhlT4ubGtBKdXb38MbdLqdQoaCxDMYzH7RTUHa3QfxEWuO2XPmGW3tsf28Y8jWPkS18lw72j6EmtpOf7G0J8u8j0lMcCtmC5PKnvLv2JpYEjL9SLAO3yvyxLAnwhSPWoJpph/LmdEQf4Vq5TQ5SP3EWqWikrajcWXpuTyWaiSuY7NpV5RKGggKgyXljvMqk9sWGx3PV+Wm0oLDm8YTv0Sqw3+bHUfBsFhP4Mu8mCv99atFxQOTxVx/wFXF2Ne4CFVLbdJht0CWVLrALUYdRB8jEfyoCTOWqMfJvJSOAYVHzrh4MvAFy2NUiVranmxsFCfa8EzLupmBxPXptZovki7kC45B9Gh+v3kLgv+jG3B11DcXFWez6LXqJxSCyDN1dt9iXkTqeCCZ7TddPjRdnqLmvmB9ZnRDZCZRtNNjeqXJI7KhHSm4PuhGE8sgv9525AaHZbSfSpcao4ipqohky/pOl8Nb4F00YJ5I0Z+1Ujd8cyOXw5RVai09C/saewaHLB6rX/PrJroZIN961/OY+COjlZSp579KJ5ZsNPFX2GBlNlIBMmwiDHjjfjxHL5McdZC8SV+E0kZoZ5gnm7Wfhw/4P9EboWt0fjisNNPuN6NuoRusqGB7yNP9oXk4l2xLFSOxyycVIBSAuKYzPyo9knqAMjSqKBZITnpqpn1q9kSUEfnNnJjbtper7A2qKvDWgDfWN2Tc28UHuc/qyqos0nYX/9h3VQLgFh0rSne71T+WxiO496MGMPtX7ZM4fUVEokjUQhw278bZn58gZp/0eYGY8sSE5+XEDLK73sJyQ0/djm+IIl5KO8hnC/ycrlNkPbbbtWND/3BvT8a1o0ko+f3tRIwCgm3hK0lzLJyeTlgk9+pShuTSJlfTEinuVnTRtKaBS+3FbOAiq74rjEbnkqErBI67tseDH3kcqUQQitO37Ngen/FIQOLTepUZ4t+IgR7XyifDUxVbDWZk5J7EZ0fa/BwFEF9IhPKJuHK93SEIPStoU3dNyJigz919S4fKVxtZywZfjqtOc/fIvHpat5j3wN0aLbC0Af9ew+ZYj4Py8dn+BE1/B4mJuWCREA5B9JDqWuvHE1cj1feEhxA9KVwK3Q6xBw1VskJglelOdcy0huCyGZVJgfHNdRyNeyEljrwanDInd34MSt4oM+y+FZ645Lbd6KZuBqar1fCf2edzC40FePvty0wUZxkzHj9mjDV6tY6YFsB5xAaxBTNrMvG66UwrdMwDEVijr9HTP21PjucfG1fnT7SMN3L1RYFl27i4cayqP9XKjd/mzQeFfFowa1yM/fx5L3mFwcxacbpy6wH/p7FOIP9dsU0EhiaWSEmJ50Xb4rVw9ejxsaKhX0fTuEPla4F7gEdL6fVBKnajRbfqkOqxVJ8wceEq+UFlkKTjjRb992Sdnu4w5rfNM2ofWj0e4yCAvwrQvQogFkU9hLG1CUNO+5pgES7FppIpt30IG+wrb+wxNHjDTlKtIjDBzVWVdAmgaU56ug0XVjU+tH/xsRr6VRbl/pQrqG5OnMeTWC1b15ZuWKiiPfMOLUTyQXpXBuOiHFqo6scjBjdvq58dS2W6/ZOFzYz1Hvju/GgyvmRqWFW43pzPY3uRlatwITG6TAub37lky2N4bcnHkKyjj1JSH3ikGCyo/dqknCk436vhghAX2mG4nfEQlTztyMB1SybPnySh0ye/R+L4liLPdea6zEj3aSEeQpPZ0pIUbN00GFsE04pg1Bk3rHgiPKFy/fG/TAH5PHal3Oy2sm8BV11lmG06WDupTD3dsdsp26Ko7w65J2tyYkFc8iNzSxdH/9HUslnto6hMyc7yWtYa8cHFvbbzu2J7BBffMIcNBm4FAcK4yUPkTOIcUze7Uqny8lqaSqUdRM7LOzACoE2X0lAUP9J9EL/xOOEFxpIZQeKee8OOs0urTeTOPFwbjQ8yuFzms0WwH7Gprb8a9jHbzmuCMrjz8tOP7DB/lv5L5/5VeUPY0agpbjQtttS9tgLd7qMCFhoj+YKmTJCgietusEOF+geS1QRNHzypnHY6Apd0eB3x0ykT3VOrf5zytOEeIYwfvBlwDIwrnzl91amhVq1ofFSeoY+jqxW4yHzswSSa2uSawTbPwHQKWAIW21p/FXA5aouJbMGuJj4AP72edluIoURdAuhcTFkzcVy/mXV44XrRN3z/pJwg/JiF/Brk0PiIJVkfyyomk1cTmzEEplTP2gBAgm882FZj8Xi5beCGbxE2XEViT+S2HtVBVev9jSYfOdBmZQruwvYvDrOHZsKwktEhnRqLVYC1dN1hR5q6g5ahUS5BFN6qUaPaftWnFcAq39hL4/3/jF6I2C0fdx3jphg418Oqjgl3CeasryU9unEdrRqOAh15WMEtrs7hevX8XMecCAsx6vUC1TAy+6M6pLaL1joQ2e0Fi6Zby48WleQlME9xX7wW4GrpdW+0lozixZRKU0K+7OVUjafGlGaO9dNvFxhP66N2XQZPD0N/nr18a/ZcVsmrokzn2SKdDNYgUqZowNM2OuGolU6A5fmDgFj+yYupEkzE+BU1ihess0ZKlF0n59y2o5ut28ZPMfjMHq3ZzHjqmb5eOCkMwq4g7AXmDQnakQo1lIz4Tp+HsA9BR8iT1AvGE6fH5as0BjRIpKHo2dgnl6VwJ2ZXvKzpHG16u244gxT5GR/+dsDMpa+VZPsZgnLle19yfCrC6PiDCZ12gkzzrlvPxiTA7u4bHZAHVyycsCQaJA/3jgh5UF8LgR6THJDPQUR9CuzJumUAYA0+2GN4xmOEiqMPlQlkwSwS//1g/Zt5eZ3u286Vns26yqUaPKzfme3+SGufOPLPhE0zL5tJOXHFYuVGE/vg7auG+e2Eog69Y1idmtOH9+W5pwznak7PqI29+zwO6Fv3qhRELAVdN/4NcOuLwQN5qktxNnguze1p/MJYCeB2Z5hKnrQCJ7CilFW6qeYA5iWhx3P+xNKiuowyfQ4tGru7AhZnVd0RtPhTGeyLFGzeS7CmWveK5eVEJkvkJqZy2Je55v79D/x+QZHHxSJ7mbZ6PFoG4g97HBAnrTEyqqRPuvXsaaf/qJehZlyeynYrMq6ljom2sYcprx7u5Zhflgqxwwk6KQ2tIOoUNIRNRZlhM6uWmwH4vZNrMGeaRq8jb01+m4WbWK+mHQaw+bin9nzHkIO936DbkAeoMu6RNOMnmccjD1C1Hm3eiKlFcneJrLS3sWkKJm2WGW/6B4M0UO22/GUwyqq3csrbgd7JzKhjiXYYGe3Sam8G8I4MDl9Yjhv2qdGzZ4t5NCjKUsvBOrmE5jF3pMPOuCdBO5wQkYCPbw5I3aIvRbg95p8VhX/OSxlMGfluD0jlPXm1t5yZlbaf3enxSbV7aREDo9V6RviX47g/PCVomrEpmiRJXfCn+vJCFVXV1o9ul3TeF/SC7c0EV5OeBhkiWGv6zEg1Uffr7cDCKCjZTH9n3a5/U0/NPjPjLtN/vzlZtWLqJjeBxm9YoP+Z62D4c61ZgRX5zz/XqtWBIzzm/nnLBu2ZBF28XmdYI0v51nAyLO2h8f7BTSb5+hrRG5JAURzoMNc336DeUzvrdD81NGjBV2Hl4cYSr+uGDny+8/dq+Obwif8BUEsDBBQAAgAIAOyEOEVp0ozGTQAAAGoAAAAbAAAAdW5pdmVyc2FsL3VuaXZlcnNhbC5wbmcueG1ss7GvyM1RKEstKs7Mz7NVMtQzULK34+WyKShKLctMLVeoAIoBBSFASaHSVsnECMEtz0wpybBVMjeyRIhlpGamZ5TYKpmamMMF9YFGAgBQSwECAAAUAAIACAA7i3REzoIJN+wCAACICAAAFAAAAAAAAAABAAAAAAAAAAAAdW5pdmVyc2FsL3BsYXllci54bWxQSwECAAAUAAIACADshDhFKxNxDzUvAADoTAAAFwAAAAAAAAAAAAAAAAAeAwAAdW5pdmVyc2FsL3VuaXZlcnNhbC5wbmdQSwECAAAUAAIACADshDhFadKMxk0AAABqAAAAGwAAAAAAAAABAAAAAACIMgAAdW5pdmVyc2FsL3VuaXZlcnNhbC5wbmcueG1sUEsFBgAAAAADAAMA0AAAAA4zAAAAAA=="/>
  <p:tag name="ISPRING_PRESENTATION_TITLE" val="Вопросы управления в условиях Дистанта"/>
  <p:tag name="ISPRING_PROJECT_FOLDER_UPDATED" val="1"/>
  <p:tag name="ISPRING_UUID" val="{AC2C51FB-9E33-4EA3-B478-EE18EDA986D3}"/>
  <p:tag name="ISPRING_ULTRA_SCORM_COURSE_ID" val="8201B60C-8CE1-488A-9CEE-CB9574622E4B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OUTPUT_FOLDER" val="H:\лекции\2020\РСМО_руководителей"/>
  <p:tag name="ISPRING_PRESENTATION_INFO" val="&lt;?xml version=&quot;1.0&quot;?&gt;&#10;&lt;presentation&gt;&#10;&lt;slides&gt;&#10;&lt;slide duration=&quot;36400&quot; id=&quot;{BDB2BD49-7967-45C1-8A7D-CF3F6F67B68F}&quot; pptId=&quot;501&quot; transitionDuration=&quot;0&quot;/&gt;&#10;&lt;slide duration=&quot;19074&quot; id=&quot;{31E9F0F4-FD21-4ABF-B503-EEEFF88B39CA}&quot; pptId=&quot;591&quot; transitionDuration=&quot;0&quot;/&gt;&#10;&lt;slide duration=&quot;240990&quot; id=&quot;{E4812898-87B2-4D09-88D4-6791D9872890}&quot; pptId=&quot;590&quot; transitionDuration=&quot;0&quot;/&gt;&#10;&lt;slide duration=&quot;147661&quot; id=&quot;{A2952A22-7158-432B-8C3B-08C12D13E16A}&quot; pptId=&quot;592&quot; transitionDuration=&quot;0&quot;/&gt;&#10;&lt;slide duration=&quot;129999&quot; id=&quot;{6B83A5D8-E615-46AE-A175-D416E206F2D7}&quot; pptId=&quot;593&quot; transitionDuration=&quot;0&quot;/&gt;&#10;&lt;slide duration=&quot;90059&quot; id=&quot;{7B9B79DA-BEB3-42F7-AB17-0A306936C2CF}&quot; pptId=&quot;599&quot; transitionDuration=&quot;0&quot;/&gt;&#10;&lt;slide duration=&quot;57729&quot; id=&quot;{F566F0EF-4C97-431F-BBB3-C05184C20A0D}&quot; pptId=&quot;594&quot; transitionDuration=&quot;0&quot;/&gt;&#10;&lt;slide duration=&quot;178271&quot; id=&quot;{0EA51144-5499-4889-AEF4-44822726DB97}&quot; pptId=&quot;595&quot; transitionDuration=&quot;0&quot;/&gt;&#10;&lt;slide duration=&quot;161567&quot; id=&quot;{DF079C72-31DE-450D-A380-930E68960BEE}&quot; pptId=&quot;597&quot; transitionDuration=&quot;0&quot;/&gt;&#10;&lt;slide duration=&quot;179095&quot; id=&quot;{B730379D-A2C1-4EB7-90FF-1DE17774777B}&quot; pptId=&quot;596&quot; transitionDuration=&quot;0&quot;/&gt;&#10;&lt;slide duration=&quot;239582&quot; id=&quot;{2AE1EA81-30A6-4BEE-9199-194F6E815AB4}&quot; pptId=&quot;598&quot; transitionDuration=&quot;0&quot;/&gt;&#10;&lt;slide duration=&quot;42818&quot; id=&quot;{C756D9AB-306F-4751-9DF3-95C4848E825A}&quot; pptId=&quot;600&quot; transitionDuration=&quot;0&quot;/&gt;&#10;&lt;slide duration=&quot;31139&quot; id=&quot;{F2FBC6E0-2786-4DB5-AB1F-4E4781043884}&quot; pptId=&quot;601&quot; transitionDuration=&quot;0&quot;/&gt;&#10;&lt;/slides&gt;&#10;&lt;narration&gt;&#10;&lt;audioTracks&gt;&#10;&lt;audioTrack duration=&quot;241159&quot; muted=&quot;false&quot; slideId=&quot;{E4812898-87B2-4D09-88D4-6791D9872890}&quot; startTime=&quot;0&quot; stepIndex=&quot;0&quot; volume=&quot;1&quot;&gt;&#10;&lt;file modifyTime=&quot;2020-04-13T20:19:35&quot; size=&quot;42540580&quot;&gt;&#10;&lt;path full=&quot;H:\лекции\2020\Учебный план\Вопросы управления в условиях Дистанта\audio\audio40.wav&quot; relative=&quot;..\Учебный план\Вопросы управления в условиях Дистанта\audio\audio40.wav&quot; resource=&quot;audio19.wav&quot;/&gt;&#10;&lt;/file&gt;&#10;&lt;trim end=&quot;169&quot; start=&quot;0&quot;/&gt;&#10;&lt;audio channels=&quot;2&quot; sampleRate=&quot;44100&quot;/&gt;&#10;&lt;/audioTrack&gt;&#10;&lt;audioTrack duration=&quot;127000&quot; muted=&quot;false&quot; slideId=&quot;{A2952A22-7158-432B-8C3B-08C12D13E16A}&quot; startTime=&quot;0&quot; stepIndex=&quot;0&quot; volume=&quot;1&quot;&gt;&#10;&lt;file modifyTime=&quot;2020-04-13T20:21:53&quot; size=&quot;22402880&quot;&gt;&#10;&lt;path full=&quot;H:\лекции\2020\Учебный план\Вопросы управления в условиях Дистанта\audio\audio41.wav&quot; relative=&quot;..\Учебный план\Вопросы управления в условиях Дистанта\audio\audio41.wav&quot; resource=&quot;audio20.wav&quot;/&gt;&#10;&lt;/file&gt;&#10;&lt;audio channels=&quot;2&quot; sampleRate=&quot;44100&quot;/&gt;&#10;&lt;/audioTrack&gt;&#10;&lt;audioTrack duration=&quot;108729&quot; muted=&quot;false&quot; slideId=&quot;{6B83A5D8-E615-46AE-A175-D416E206F2D7}&quot; startTime=&quot;0&quot; stepIndex=&quot;0&quot; volume=&quot;1&quot;&gt;&#10;&lt;file modifyTime=&quot;2020-04-13T20:23:48&quot; size=&quot;19179928&quot;&gt;&#10;&lt;path full=&quot;H:\лекции\2020\Учебный план\Вопросы управления в условиях Дистанта\audio\audio42.wav&quot; relative=&quot;..\Учебный план\Вопросы управления в условиях Дистанта\audio\audio42.wav&quot; resource=&quot;audio21.wav&quot;/&gt;&#10;&lt;/file&gt;&#10;&lt;audio channels=&quot;2&quot; sampleRate=&quot;44100&quot;/&gt;&#10;&lt;/audioTrack&gt;&#10;&lt;audioTrack duration=&quot;51600&quot; muted=&quot;false&quot; slideId=&quot;{7B9B79DA-BEB3-42F7-AB17-0A306936C2CF}&quot; startTime=&quot;0&quot; stepIndex=&quot;0&quot; volume=&quot;1&quot;&gt;&#10;&lt;file modifyTime=&quot;2020-04-13T20:24:46&quot; size=&quot;9102320&quot;&gt;&#10;&lt;path full=&quot;H:\лекции\2020\Учебный план\Вопросы управления в условиях Дистанта\audio\audio43.wav&quot; relative=&quot;..\Учебный план\Вопросы управления в условиях Дистанта\audio\audio43.wav&quot; resource=&quot;audio22.wav&quot;/&gt;&#10;&lt;/file&gt;&#10;&lt;audio channels=&quot;2&quot; sampleRate=&quot;44100&quot;/&gt;&#10;&lt;/audioTrack&gt;&#10;&lt;audioTrack duration=&quot;101700&quot; muted=&quot;false&quot; slideId=&quot;{0EA51144-5499-4889-AEF4-44822726DB97}&quot; startTime=&quot;0&quot; stepIndex=&quot;0&quot; volume=&quot;1&quot;&gt;&#10;&lt;file modifyTime=&quot;2020-04-13T20:27:42&quot; size=&quot;17939960&quot;&gt;&#10;&lt;path full=&quot;H:\лекции\2020\Учебный план\Вопросы управления в условиях Дистанта\audio\audio44.wav&quot; relative=&quot;..\Учебный план\Вопросы управления в условиях Дистанта\audio\audio44.wav&quot; resource=&quot;audio24.wav&quot;/&gt;&#10;&lt;/file&gt;&#10;&lt;audio channels=&quot;2&quot; sampleRate=&quot;44100&quot;/&gt;&#10;&lt;/audioTrack&gt;&#10;&lt;audioTrack duration=&quot;34399&quot; muted=&quot;false&quot; slideId=&quot;{C756D9AB-306F-4751-9DF3-95C4848E825A}&quot; startTime=&quot;0&quot; stepIndex=&quot;0&quot; volume=&quot;1&quot;&gt;&#10;&lt;file modifyTime=&quot;2020-04-13T20:35:12&quot; size=&quot;6068116&quot;&gt;&#10;&lt;path full=&quot;H:\лекции\2020\Учебный план\Вопросы управления в условиях Дистанта\audio\audio45.wav&quot; relative=&quot;..\Учебный план\Вопросы управления в условиях Дистанта\audio\audio45.wav&quot; resource=&quot;audio28.wav&quot;/&gt;&#10;&lt;/file&gt;&#10;&lt;audio channels=&quot;2&quot; sampleRate=&quot;44100&quot;/&gt;&#10;&lt;/audioTrack&gt;&#10;&lt;audioTrack duration=&quot;35800&quot; muted=&quot;false&quot; slideId=&quot;{BDB2BD49-7967-45C1-8A7D-CF3F6F67B68F}&quot; startTime=&quot;0&quot; stepIndex=&quot;0&quot; volume=&quot;1&quot;&gt;&#10;&lt;file modifyTime=&quot;2020-04-13T21:27:25&quot; size=&quot;6315200&quot;&gt;&#10;&lt;path full=&quot;H:\лекции\2020\Учебный план\Вопросы управления в условиях Дистанта\audio\audio46.wav&quot; relative=&quot;..\Учебный план\Вопросы управления в условиях Дистанта\audio\audio46.wav&quot; resource=&quot;audio32.wav&quot;/&gt;&#10;&lt;/file&gt;&#10;&lt;audio channels=&quot;2&quot; sampleRate=&quot;44100&quot;/&gt;&#10;&lt;/audioTrack&gt;&#10;&lt;audioTrack duration=&quot;12389&quot; muted=&quot;false&quot; slideId=&quot;{31E9F0F4-FD21-4ABF-B503-EEEFF88B39CA}&quot; startTime=&quot;0&quot; stepIndex=&quot;0&quot; volume=&quot;1&quot;&gt;&#10;&lt;file modifyTime=&quot;2020-04-13T21:27:56&quot; size=&quot;2185552&quot;&gt;&#10;&lt;path full=&quot;H:\лекции\2020\Учебный план\Вопросы управления в условиях Дистанта\audio\audio47.wav&quot; relative=&quot;..\Учебный план\Вопросы управления в условиях Дистанта\audio\audio47.wav&quot; resource=&quot;audio33.wav&quot;/&gt;&#10;&lt;/file&gt;&#10;&lt;audio channels=&quot;2&quot; sampleRate=&quot;44100&quot;/&gt;&#10;&lt;/audioTrack&gt;&#10;&lt;audioTrack duration=&quot;48960&quot; muted=&quot;false&quot; slideId=&quot;{F566F0EF-4C97-431F-BBB3-C05184C20A0D}&quot; startTime=&quot;0&quot; stepIndex=&quot;0&quot; volume=&quot;1&quot;&gt;&#10;&lt;file modifyTime=&quot;2020-04-13T21:30:11&quot; size=&quot;8636800&quot;&gt;&#10;&lt;path full=&quot;H:\лекции\2020\Учебный план\Вопросы управления в условиях Дистанта\audio\audio48.wav&quot; relative=&quot;..\Учебный план\Вопросы управления в условиях Дистанта\audio\audio48.wav&quot; resource=&quot;audio34.wav&quot;/&gt;&#10;&lt;/file&gt;&#10;&lt;audio channels=&quot;2&quot; sampleRate=&quot;44100&quot;/&gt;&#10;&lt;/audioTrack&gt;&#10;&lt;audioTrack duration=&quot;161739&quot; muted=&quot;false&quot; slideId=&quot;{DF079C72-31DE-450D-A380-930E68960BEE}&quot; startTime=&quot;0&quot; stepIndex=&quot;0&quot; volume=&quot;1&quot;&gt;&#10;&lt;file modifyTime=&quot;2020-04-13T21:33:36&quot; size=&quot;28530892&quot;&gt;&#10;&lt;path full=&quot;H:\лекции\2020\Учебный план\Вопросы управления в условиях Дистанта\audio\audio49.wav&quot; relative=&quot;..\Учебный план\Вопросы управления в условиях Дистанта\audio\audio49.wav&quot; resource=&quot;audio35.wav&quot;/&gt;&#10;&lt;/file&gt;&#10;&lt;trim end=&quot;172&quot; start=&quot;0&quot;/&gt;&#10;&lt;audio channels=&quot;2&quot; sampleRate=&quot;44100&quot;/&gt;&#10;&lt;/audioTrack&gt;&#10;&lt;audioTrack duration=&quot;179200&quot; muted=&quot;false&quot; slideId=&quot;{B730379D-A2C1-4EB7-90FF-1DE17774777B}&quot; startTime=&quot;0&quot; stepIndex=&quot;0&quot; volume=&quot;1&quot;&gt;&#10;&lt;file modifyTime=&quot;2020-04-13T21:36:53&quot; size=&quot;31610960&quot;&gt;&#10;&lt;path full=&quot;H:\лекции\2020\Учебный план\Вопросы управления в условиях Дистанта\audio\audio50.wav&quot; relative=&quot;..\Учебный план\Вопросы управления в условиях Дистанта\audio\audio50.wav&quot; resource=&quot;audio36.wav&quot;/&gt;&#10;&lt;/file&gt;&#10;&lt;trim end=&quot;105&quot; start=&quot;0&quot;/&gt;&#10;&lt;audio channels=&quot;2&quot; sampleRate=&quot;44100&quot;/&gt;&#10;&lt;/audioTrack&gt;&#10;&lt;audioTrack duration=&quot;179600&quot; muted=&quot;false&quot; slideId=&quot;{2AE1EA81-30A6-4BEE-9199-194F6E815AB4}&quot; startTime=&quot;0&quot; stepIndex=&quot;0&quot; volume=&quot;1&quot;&gt;&#10;&lt;file modifyTime=&quot;2020-04-13T21:40:06&quot; size=&quot;31681520&quot;&gt;&#10;&lt;path full=&quot;H:\лекции\2020\Учебный план\Вопросы управления в условиях Дистанта\audio\audio51.wav&quot; relative=&quot;..\Учебный план\Вопросы управления в условиях Дистанта\audio\audio51.wav&quot; resource=&quot;audio37.wav&quot;/&gt;&#10;&lt;/file&gt;&#10;&lt;audio channels=&quot;2&quot; sampleRate=&quot;44100&quot;/&gt;&#10;&lt;/audioTrack&gt;&#10;&lt;audioTrack duration=&quot;20459&quot; muted=&quot;false&quot; slideId=&quot;{F2FBC6E0-2786-4DB5-AB1F-4E4781043884}&quot; startTime=&quot;0&quot; stepIndex=&quot;0&quot; volume=&quot;1&quot;&gt;&#10;&lt;file modifyTime=&quot;2020-04-13T21:58:22&quot; size=&quot;3609100&quot;&gt;&#10;&lt;path full=&quot;H:\лекции\2020\Учебный план\Вопросы управления в условиях Дистанта\audio\audio52.wav&quot; relative=&quot;..\Учебный план\Вопросы управления в условиях Дистанта\audio\audio52.wav&quot; resource=&quot;audio39.wav&quot;/&gt;&#10;&lt;/file&gt;&#10;&lt;audio channels=&quot;2&quot; sampleRate=&quot;44100&quot;/&gt;&#10;&lt;/audioTrack&gt;&#10;&lt;/audioTracks&gt;&#10;&lt;/narration&gt;&#10;&lt;/presentation&gt;&#10;"/>
  <p:tag name="ISPRING_RESOURCE_FOLDER" val="H:\лекции\2020\РСМО_руководителей\Вопросы управления в условиях ДО\"/>
  <p:tag name="ISPRING_PRESENTATION_PATH" val="H:\лекции\2020\РСМО_руководителей\Вопросы управления в условиях ДО.pptx"/>
  <p:tag name="ISPRING_RESOURCE_PATHS_HASH_PRESENTER" val="e48b578b2f265882b99cd6d3a154c979d96e08e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ИРО">
    <a:dk1>
      <a:srgbClr val="181818"/>
    </a:dk1>
    <a:lt1>
      <a:srgbClr val="FFFFFF"/>
    </a:lt1>
    <a:dk2>
      <a:srgbClr val="3E6128"/>
    </a:dk2>
    <a:lt2>
      <a:srgbClr val="F2F2F2"/>
    </a:lt2>
    <a:accent1>
      <a:srgbClr val="338558"/>
    </a:accent1>
    <a:accent2>
      <a:srgbClr val="C00000"/>
    </a:accent2>
    <a:accent3>
      <a:srgbClr val="A5A5A5"/>
    </a:accent3>
    <a:accent4>
      <a:srgbClr val="2E481E"/>
    </a:accent4>
    <a:accent5>
      <a:srgbClr val="800000"/>
    </a:accent5>
    <a:accent6>
      <a:srgbClr val="323F4F"/>
    </a:accent6>
    <a:hlink>
      <a:srgbClr val="29401A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9E8EC876C4F094AB13C8D5F2409FAFB" ma:contentTypeVersion="1" ma:contentTypeDescription="Создание документа." ma:contentTypeScope="" ma:versionID="898a2fe1f5c41588e983f742e3f32676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085D3A-2B18-42DF-A5AE-5BC1603FD424}"/>
</file>

<file path=customXml/itemProps2.xml><?xml version="1.0" encoding="utf-8"?>
<ds:datastoreItem xmlns:ds="http://schemas.openxmlformats.org/officeDocument/2006/customXml" ds:itemID="{C509534F-FA16-43C1-A9C4-93DFE28F28B2}"/>
</file>

<file path=customXml/itemProps3.xml><?xml version="1.0" encoding="utf-8"?>
<ds:datastoreItem xmlns:ds="http://schemas.openxmlformats.org/officeDocument/2006/customXml" ds:itemID="{45721880-30B7-426C-9E6D-FA655CF4C0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9521</TotalTime>
  <Words>2206</Words>
  <Application>Microsoft Office PowerPoint</Application>
  <PresentationFormat>Широкоэкранный</PresentationFormat>
  <Paragraphs>561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Times New Roman</vt:lpstr>
      <vt:lpstr>КОИРО2</vt:lpstr>
      <vt:lpstr>Методические рекомендации по итогам ГИА</vt:lpstr>
      <vt:lpstr>Основные результаты ГИА-9 Количество участников (Информатика) - 2581</vt:lpstr>
      <vt:lpstr>Результаты анализа выполнения заданий КИМ ОГЭ</vt:lpstr>
      <vt:lpstr>Основные результаты ГИА-11 Количество участников (Информатика) - 487</vt:lpstr>
      <vt:lpstr>Результаты анализа выполнения заданий КИМ ЕГЭ</vt:lpstr>
      <vt:lpstr>Результаты анализа выполнения заданий КИМ ЕГЭ</vt:lpstr>
      <vt:lpstr>Результаты анализа выполнения заданий КИМ ЕГЭ</vt:lpstr>
      <vt:lpstr>Методическое обеспечение</vt:lpstr>
      <vt:lpstr>https://edsoo.ru/ </vt:lpstr>
      <vt:lpstr>https://fgosreestr.ru/ </vt:lpstr>
      <vt:lpstr>https://www.gosuslugi.ru/futurecode </vt:lpstr>
      <vt:lpstr>Методические рекомендации на основе выявленных типичных затруднений и ошибок ГИА по информатике</vt:lpstr>
      <vt:lpstr>Результаты ГИА 2022</vt:lpstr>
      <vt:lpstr>Результаты ГИА (основное общее образование)</vt:lpstr>
      <vt:lpstr>Результаты ГИА (среднее общее образование)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управления в условиях Дистанта</dc:title>
  <dc:creator>USER</dc:creator>
  <cp:lastModifiedBy>User</cp:lastModifiedBy>
  <cp:revision>602</cp:revision>
  <dcterms:created xsi:type="dcterms:W3CDTF">2018-01-15T07:04:23Z</dcterms:created>
  <dcterms:modified xsi:type="dcterms:W3CDTF">2022-10-27T10:25:45Z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0x01010069E8EC876C4F094AB13C8D5F2409FAFB</vt:lpwstr>
  </property>
</Properties>
</file>