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6"/>
  </p:notesMasterIdLst>
  <p:sldIdLst>
    <p:sldId id="281" r:id="rId2"/>
    <p:sldId id="260" r:id="rId3"/>
    <p:sldId id="277" r:id="rId4"/>
    <p:sldId id="279" r:id="rId5"/>
    <p:sldId id="289" r:id="rId6"/>
    <p:sldId id="275" r:id="rId7"/>
    <p:sldId id="280" r:id="rId8"/>
    <p:sldId id="282" r:id="rId9"/>
    <p:sldId id="285" r:id="rId10"/>
    <p:sldId id="276" r:id="rId11"/>
    <p:sldId id="274" r:id="rId12"/>
    <p:sldId id="286" r:id="rId13"/>
    <p:sldId id="288" r:id="rId14"/>
    <p:sldId id="287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CC"/>
    <a:srgbClr val="336699"/>
    <a:srgbClr val="274F77"/>
    <a:srgbClr val="4D4D4D"/>
    <a:srgbClr val="C0C0C0"/>
    <a:srgbClr val="DDDDDD"/>
    <a:srgbClr val="99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6" autoAdjust="0"/>
    <p:restoredTop sz="94322" autoAdjust="0"/>
  </p:normalViewPr>
  <p:slideViewPr>
    <p:cSldViewPr>
      <p:cViewPr varScale="1">
        <p:scale>
          <a:sx n="69" d="100"/>
          <a:sy n="69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9B40443-94D5-4218-AADF-CCDA25B6D931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5592440-EFA6-4CE6-9483-F152A26637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41256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92440-EFA6-4CE6-9483-F152A26637B9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0983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92440-EFA6-4CE6-9483-F152A26637B9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0983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592440-EFA6-4CE6-9483-F152A26637B9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2098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250825" y="620713"/>
            <a:ext cx="8893175" cy="5832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278F10-EAA6-41DE-B226-29CE5A2348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84135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A951-6090-45DE-994D-B828A2F85F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9234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982B1-C5F8-45BF-B6BB-90BC26ABE9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0756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BE4C5-30FF-4A05-BC10-2CBE5E06E3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16834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347C1-4D3D-48F6-B4D2-3F1E899E40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6178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0DA58-9862-4E61-A6A1-E1F2BB75E3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6218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235CD-6B45-4B74-A796-1CC2F0759E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9280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0A894-BC15-4565-B872-3402CE634D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981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1028D-C168-40BA-B60E-C3B1355977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5602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BA4BF-C0A7-41BB-A8EB-F235A38D25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7211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7BD5C-C523-419A-8C68-66C1D4CFB8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9344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BF8AF84-C19D-4BA4-AAE1-73431A5F3D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ОГЭ ПО ИНФОРМАТИКЕ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3429000"/>
            <a:ext cx="7715304" cy="1571636"/>
          </a:xfrm>
        </p:spPr>
        <p:txBody>
          <a:bodyPr/>
          <a:lstStyle/>
          <a:p>
            <a:r>
              <a:rPr lang="ru-RU" dirty="0" smtClean="0"/>
              <a:t>Задания </a:t>
            </a:r>
            <a:r>
              <a:rPr lang="en-US" dirty="0" smtClean="0"/>
              <a:t>I</a:t>
            </a:r>
            <a:r>
              <a:rPr lang="ru-RU" dirty="0" smtClean="0"/>
              <a:t> части по теме «Алгоритмизация и программирование» (задания 8, 9, 10)</a:t>
            </a:r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28794" y="6072206"/>
            <a:ext cx="5408240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Волкова О.Н., учитель информатики МОУ Судиславской СОШ   Судиславль 2017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4"/>
          <p:cNvSpPr>
            <a:spLocks noChangeAspect="1" noChangeArrowheads="1" noTextEdit="1"/>
          </p:cNvSpPr>
          <p:nvPr/>
        </p:nvSpPr>
        <p:spPr bwMode="auto">
          <a:xfrm>
            <a:off x="644525" y="2852738"/>
            <a:ext cx="2879725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730250" y="71438"/>
            <a:ext cx="81375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Информатика </a:t>
            </a:r>
            <a:r>
              <a:rPr lang="ru-RU" sz="32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ОГЭ</a:t>
            </a:r>
            <a:endParaRPr lang="ru-RU" sz="3200" b="1" dirty="0">
              <a:solidFill>
                <a:srgbClr val="33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Задание 10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4102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4110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1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4111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12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2 w 21600"/>
                  <a:gd name="T1" fmla="*/ 0 h 35286"/>
                  <a:gd name="T2" fmla="*/ 1 w 21600"/>
                  <a:gd name="T3" fmla="*/ 3 h 35286"/>
                  <a:gd name="T4" fmla="*/ 0 w 21600"/>
                  <a:gd name="T5" fmla="*/ 1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3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1 w 21600"/>
                  <a:gd name="T1" fmla="*/ 0 h 37724"/>
                  <a:gd name="T2" fmla="*/ 0 w 21600"/>
                  <a:gd name="T3" fmla="*/ 2 h 37724"/>
                  <a:gd name="T4" fmla="*/ 0 w 21600"/>
                  <a:gd name="T5" fmla="*/ 1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07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8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1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9144064" cy="4267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altLang="ru-RU" b="1" dirty="0" smtClean="0"/>
              <a:t>Проверяемые элементы содержания</a:t>
            </a:r>
            <a:r>
              <a:rPr lang="ru-RU" altLang="ru-RU" dirty="0" smtClean="0"/>
              <a:t>: умение исполнить циклический алгоритм обработки массива чисел, записанный на алгоритмическом языке.</a:t>
            </a:r>
          </a:p>
          <a:p>
            <a:pPr>
              <a:lnSpc>
                <a:spcPct val="150000"/>
              </a:lnSpc>
            </a:pPr>
            <a:r>
              <a:rPr lang="ru-RU" altLang="ru-RU" b="1" dirty="0" smtClean="0"/>
              <a:t>Уровень сложности</a:t>
            </a:r>
            <a:r>
              <a:rPr lang="ru-RU" altLang="ru-RU" dirty="0" smtClean="0"/>
              <a:t>: базовый</a:t>
            </a:r>
          </a:p>
          <a:p>
            <a:pPr>
              <a:lnSpc>
                <a:spcPct val="150000"/>
              </a:lnSpc>
            </a:pPr>
            <a:r>
              <a:rPr lang="ru-RU" altLang="ru-RU" b="1" dirty="0" smtClean="0"/>
              <a:t>Время выполнения</a:t>
            </a:r>
            <a:r>
              <a:rPr lang="ru-RU" altLang="ru-RU" dirty="0" smtClean="0"/>
              <a:t>: 6 мин.</a:t>
            </a:r>
          </a:p>
          <a:p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Тема</a:t>
            </a:r>
            <a:r>
              <a:rPr lang="ru-RU" sz="4000" dirty="0" smtClean="0"/>
              <a:t>:  Массивы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dirty="0" smtClean="0"/>
              <a:t>Что нужно знать</a:t>
            </a:r>
            <a:r>
              <a:rPr lang="ru-RU" sz="2400" dirty="0" smtClean="0"/>
              <a:t>:</a:t>
            </a:r>
          </a:p>
          <a:p>
            <a:pPr lvl="0"/>
            <a:r>
              <a:rPr lang="ru-RU" sz="2400" dirty="0" smtClean="0"/>
              <a:t>работу цикла с переменной (цикла </a:t>
            </a:r>
            <a:r>
              <a:rPr lang="ru-RU" sz="2400" b="1" dirty="0" err="1" smtClean="0"/>
              <a:t>for</a:t>
            </a:r>
            <a:r>
              <a:rPr lang="ru-RU" sz="2400" dirty="0" smtClean="0"/>
              <a:t>)</a:t>
            </a:r>
          </a:p>
          <a:p>
            <a:pPr lvl="0"/>
            <a:r>
              <a:rPr lang="ru-RU" sz="2400" dirty="0" smtClean="0"/>
              <a:t>условного оператора</a:t>
            </a:r>
          </a:p>
          <a:p>
            <a:pPr lvl="0"/>
            <a:r>
              <a:rPr lang="ru-RU" sz="2400" dirty="0" smtClean="0"/>
              <a:t>массив – это набор однотипных элементов, имеющих общее имя и расположенных в памяти рядом</a:t>
            </a:r>
          </a:p>
          <a:p>
            <a:pPr lvl="0"/>
            <a:r>
              <a:rPr lang="ru-RU" sz="2400" dirty="0" smtClean="0"/>
              <a:t>для обращения к элементу массива используют квадратные скобки, запись  </a:t>
            </a:r>
            <a:r>
              <a:rPr lang="ru-RU" sz="2400" b="1" dirty="0" smtClean="0"/>
              <a:t>A[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>]</a:t>
            </a:r>
            <a:r>
              <a:rPr lang="ru-RU" sz="2400" dirty="0" smtClean="0"/>
              <a:t> обозначает элемент массива </a:t>
            </a:r>
            <a:r>
              <a:rPr lang="ru-RU" sz="2400" b="1" dirty="0" smtClean="0"/>
              <a:t>A</a:t>
            </a:r>
            <a:r>
              <a:rPr lang="ru-RU" sz="2400" dirty="0" smtClean="0"/>
              <a:t> с номером (индексом)  </a:t>
            </a:r>
            <a:r>
              <a:rPr lang="ru-RU" sz="2400" b="1" dirty="0" err="1" smtClean="0"/>
              <a:t>i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4 (тип</a:t>
            </a:r>
            <a:r>
              <a:rPr lang="en-US" dirty="0" smtClean="0"/>
              <a:t> </a:t>
            </a:r>
            <a:r>
              <a:rPr lang="ru-RU" dirty="0" smtClean="0"/>
              <a:t>10)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52600"/>
            <a:ext cx="4500562" cy="3176598"/>
          </a:xfrm>
        </p:spPr>
        <p:txBody>
          <a:bodyPr/>
          <a:lstStyle/>
          <a:p>
            <a:pPr marL="111600" algn="just">
              <a:buNone/>
            </a:pPr>
            <a:r>
              <a:rPr lang="ru-RU" sz="1800" dirty="0" smtClean="0"/>
              <a:t>		</a:t>
            </a:r>
            <a:r>
              <a:rPr lang="ru-RU" sz="1600" dirty="0" smtClean="0"/>
              <a:t> В таблице </a:t>
            </a:r>
            <a:r>
              <a:rPr lang="ru-RU" sz="1600" dirty="0" err="1" smtClean="0"/>
              <a:t>Dat</a:t>
            </a:r>
            <a:r>
              <a:rPr lang="ru-RU" sz="1600" dirty="0" smtClean="0"/>
              <a:t> представлены данные о количестве голосов, поданных за 10 исполнителей народных песен (</a:t>
            </a:r>
            <a:r>
              <a:rPr lang="ru-RU" sz="1600" dirty="0" err="1" smtClean="0"/>
              <a:t>Dat</a:t>
            </a:r>
            <a:r>
              <a:rPr lang="ru-RU" sz="1600" dirty="0" smtClean="0"/>
              <a:t>[1] — количество голосов, поданных за первого исполнителя; </a:t>
            </a:r>
            <a:r>
              <a:rPr lang="ru-RU" sz="1600" dirty="0" err="1" smtClean="0"/>
              <a:t>Dat</a:t>
            </a:r>
            <a:r>
              <a:rPr lang="ru-RU" sz="1600" dirty="0" smtClean="0"/>
              <a:t>[2] — за второго и т. д.). Определите, какое число будет напечатано в результате работы следующей программы. Текст программы приведён на трёх языках программирования.</a:t>
            </a:r>
          </a:p>
          <a:p>
            <a:pPr marL="111600" algn="just">
              <a:buNone/>
            </a:pPr>
            <a:endParaRPr lang="ru-RU" sz="1600" dirty="0" smtClean="0"/>
          </a:p>
          <a:p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Ответ: 41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Ответ: 132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4663440"/>
          <a:ext cx="8929717" cy="182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0"/>
                <a:gridCol w="462252"/>
                <a:gridCol w="812602"/>
                <a:gridCol w="802580"/>
                <a:gridCol w="802580"/>
                <a:gridCol w="802580"/>
                <a:gridCol w="802580"/>
                <a:gridCol w="802580"/>
                <a:gridCol w="875542"/>
                <a:gridCol w="802580"/>
                <a:gridCol w="875542"/>
                <a:gridCol w="802549"/>
              </a:tblGrid>
              <a:tr h="3265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8164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Dat</a:t>
                      </a:r>
                      <a:r>
                        <a:rPr lang="en-US" sz="1200" dirty="0" smtClean="0"/>
                        <a:t>[k]&gt;m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6&gt;0 (</a:t>
                      </a:r>
                      <a:r>
                        <a:rPr lang="ru-RU" sz="1400" dirty="0" smtClean="0"/>
                        <a:t>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16</a:t>
                      </a:r>
                      <a:r>
                        <a:rPr lang="en-US" sz="1400" dirty="0" smtClean="0"/>
                        <a:t> (</a:t>
                      </a:r>
                      <a:r>
                        <a:rPr lang="ru-RU" sz="1400" dirty="0" smtClean="0"/>
                        <a:t>да)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20&gt;20 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41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20</a:t>
                      </a:r>
                      <a:r>
                        <a:rPr lang="en-US" sz="1400" dirty="0" smtClean="0"/>
                        <a:t> (</a:t>
                      </a:r>
                      <a:r>
                        <a:rPr lang="ru-RU" sz="1400" dirty="0" smtClean="0"/>
                        <a:t>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1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21&gt;41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28&gt;41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12&gt;41</a:t>
                      </a:r>
                      <a:r>
                        <a:rPr lang="ru-RU" sz="1400" dirty="0" smtClean="0"/>
                        <a:t> (нет)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r>
                        <a:rPr lang="en-US" sz="1400" dirty="0" smtClean="0"/>
                        <a:t>5&gt;41</a:t>
                      </a:r>
                      <a:r>
                        <a:rPr lang="ru-RU" sz="1400" dirty="0" smtClean="0"/>
                        <a:t> (нет)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35&gt;41</a:t>
                      </a:r>
                      <a:r>
                        <a:rPr lang="ru-RU" sz="1400" dirty="0" smtClean="0"/>
                        <a:t> (нет)</a:t>
                      </a:r>
                      <a:endParaRPr lang="ru-RU" sz="1400" dirty="0"/>
                    </a:p>
                  </a:txBody>
                  <a:tcPr/>
                </a:tc>
              </a:tr>
              <a:tr h="505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36328" t="35626" r="19140" b="17499"/>
          <a:stretch>
            <a:fillRect/>
          </a:stretch>
        </p:blipFill>
        <p:spPr bwMode="auto">
          <a:xfrm>
            <a:off x="4572000" y="1714488"/>
            <a:ext cx="4500594" cy="296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1028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5 (тип</a:t>
            </a:r>
            <a:r>
              <a:rPr lang="en-US" dirty="0" smtClean="0"/>
              <a:t> </a:t>
            </a:r>
            <a:r>
              <a:rPr lang="ru-RU" dirty="0" smtClean="0"/>
              <a:t>10)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14488"/>
            <a:ext cx="4071934" cy="3176598"/>
          </a:xfrm>
        </p:spPr>
        <p:txBody>
          <a:bodyPr/>
          <a:lstStyle/>
          <a:p>
            <a:pPr marL="0" indent="-90000" algn="just">
              <a:buNone/>
            </a:pPr>
            <a:r>
              <a:rPr lang="ru-RU" sz="1800" dirty="0" smtClean="0"/>
              <a:t>	</a:t>
            </a:r>
            <a:r>
              <a:rPr lang="ru-RU" sz="1600" dirty="0" smtClean="0"/>
              <a:t>В таблице </a:t>
            </a:r>
            <a:r>
              <a:rPr lang="ru-RU" sz="1600" dirty="0" err="1" smtClean="0"/>
              <a:t>Dat</a:t>
            </a:r>
            <a:r>
              <a:rPr lang="ru-RU" sz="1600" dirty="0" smtClean="0"/>
              <a:t> хранятся оценки (по десятибалльной шкале) студента по программированию за 8 прошедших с начала учёбы семестров (</a:t>
            </a:r>
            <a:r>
              <a:rPr lang="ru-RU" sz="1600" dirty="0" err="1" smtClean="0"/>
              <a:t>Dat</a:t>
            </a:r>
            <a:r>
              <a:rPr lang="ru-RU" sz="1600" dirty="0" smtClean="0"/>
              <a:t>[1] — оценка за первый семестр, </a:t>
            </a:r>
            <a:r>
              <a:rPr lang="ru-RU" sz="1600" dirty="0" err="1" smtClean="0"/>
              <a:t>Dat</a:t>
            </a:r>
            <a:r>
              <a:rPr lang="ru-RU" sz="1600" dirty="0" smtClean="0"/>
              <a:t>[2] — за вто­рой и т. д.). Определите, что будет напечатано в результате выполнения следующего алгоритма, записанного на трёх алгоритмических языках.</a:t>
            </a:r>
          </a:p>
          <a:p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ru-RU" sz="1600" dirty="0" smtClean="0"/>
              <a:t>Ответ: 4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Ответ: 132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38587" y="4574870"/>
          <a:ext cx="7191065" cy="2140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5"/>
                <a:gridCol w="732220"/>
                <a:gridCol w="870564"/>
                <a:gridCol w="870564"/>
                <a:gridCol w="870564"/>
                <a:gridCol w="870564"/>
                <a:gridCol w="870564"/>
                <a:gridCol w="949706"/>
                <a:gridCol w="870564"/>
              </a:tblGrid>
              <a:tr h="3308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Dat</a:t>
                      </a:r>
                      <a:r>
                        <a:rPr lang="en-US" sz="1200" dirty="0" smtClean="0"/>
                        <a:t>[k]&gt;m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7&gt;7</a:t>
                      </a:r>
                      <a:r>
                        <a:rPr lang="ru-RU" sz="1400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ru-RU" sz="1400" dirty="0" smtClean="0"/>
                        <a:t>нет)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7</a:t>
                      </a:r>
                      <a:r>
                        <a:rPr lang="en-US" sz="1400" dirty="0" smtClean="0"/>
                        <a:t> 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7</a:t>
                      </a:r>
                      <a:r>
                        <a:rPr lang="en-US" sz="1400" dirty="0" smtClean="0"/>
                        <a:t> (</a:t>
                      </a:r>
                      <a:r>
                        <a:rPr lang="ru-RU" sz="1400" dirty="0" smtClean="0"/>
                        <a:t>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8</a:t>
                      </a:r>
                      <a:r>
                        <a:rPr lang="en-US" sz="1400" dirty="0" smtClean="0"/>
                        <a:t>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r>
                        <a:rPr lang="en-US" sz="1400" dirty="0" smtClean="0"/>
                        <a:t>&gt;</a:t>
                      </a:r>
                      <a:r>
                        <a:rPr lang="ru-RU" sz="1400" dirty="0" smtClean="0"/>
                        <a:t>8</a:t>
                      </a:r>
                      <a:r>
                        <a:rPr lang="en-US" sz="1400" dirty="0" smtClean="0"/>
                        <a:t> 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8&gt;</a:t>
                      </a:r>
                      <a:r>
                        <a:rPr lang="ru-RU" sz="1400" dirty="0" smtClean="0"/>
                        <a:t>8 </a:t>
                      </a:r>
                      <a:r>
                        <a:rPr lang="en-US" sz="1400" dirty="0" smtClean="0"/>
                        <a:t>(</a:t>
                      </a:r>
                      <a:r>
                        <a:rPr lang="ru-RU" sz="1400" dirty="0" smtClean="0"/>
                        <a:t>нет)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</a:t>
                      </a:r>
                      <a:r>
                        <a:rPr lang="en-US" sz="1400" smtClean="0"/>
                        <a:t>&gt;</a:t>
                      </a:r>
                      <a:r>
                        <a:rPr lang="ru-RU" sz="1400" smtClean="0"/>
                        <a:t>8 </a:t>
                      </a:r>
                      <a:r>
                        <a:rPr lang="ru-RU" sz="1400" dirty="0" smtClean="0"/>
                        <a:t>(нет)</a:t>
                      </a:r>
                      <a:endParaRPr lang="ru-RU" sz="1400" dirty="0"/>
                    </a:p>
                  </a:txBody>
                  <a:tcPr/>
                </a:tc>
              </a:tr>
              <a:tr h="472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47269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term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l="30469" t="40313" r="13867" b="14687"/>
          <a:stretch>
            <a:fillRect/>
          </a:stretch>
        </p:blipFill>
        <p:spPr bwMode="auto">
          <a:xfrm>
            <a:off x="4071902" y="1857364"/>
            <a:ext cx="5072098" cy="256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1028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4"/>
          <p:cNvSpPr>
            <a:spLocks noChangeAspect="1" noChangeArrowheads="1" noTextEdit="1"/>
          </p:cNvSpPr>
          <p:nvPr/>
        </p:nvSpPr>
        <p:spPr bwMode="auto">
          <a:xfrm>
            <a:off x="644525" y="2852738"/>
            <a:ext cx="2879725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730250" y="71438"/>
            <a:ext cx="81375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Информатика </a:t>
            </a:r>
            <a:r>
              <a:rPr lang="ru-RU" sz="32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ОГЭ</a:t>
            </a:r>
            <a:endParaRPr lang="ru-RU" sz="3200" b="1" dirty="0">
              <a:solidFill>
                <a:srgbClr val="33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Задание 8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pSp>
        <p:nvGrpSpPr>
          <p:cNvPr id="4100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4102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6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4110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1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4111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12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2 w 21600"/>
                  <a:gd name="T1" fmla="*/ 0 h 35286"/>
                  <a:gd name="T2" fmla="*/ 1 w 21600"/>
                  <a:gd name="T3" fmla="*/ 3 h 35286"/>
                  <a:gd name="T4" fmla="*/ 0 w 21600"/>
                  <a:gd name="T5" fmla="*/ 1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3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1 w 21600"/>
                  <a:gd name="T1" fmla="*/ 0 h 37724"/>
                  <a:gd name="T2" fmla="*/ 0 w 21600"/>
                  <a:gd name="T3" fmla="*/ 2 h 37724"/>
                  <a:gd name="T4" fmla="*/ 0 w 21600"/>
                  <a:gd name="T5" fmla="*/ 1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07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8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1" name="Объект 2"/>
          <p:cNvSpPr>
            <a:spLocks noGrp="1"/>
          </p:cNvSpPr>
          <p:nvPr>
            <p:ph idx="1"/>
          </p:nvPr>
        </p:nvSpPr>
        <p:spPr>
          <a:xfrm>
            <a:off x="430608" y="1674143"/>
            <a:ext cx="8215314" cy="4267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altLang="ru-RU" b="1" dirty="0" smtClean="0"/>
              <a:t>Проверяемые элементы содержания</a:t>
            </a:r>
            <a:r>
              <a:rPr lang="ru-RU" altLang="ru-RU" dirty="0" smtClean="0"/>
              <a:t>: умение исполнить линейный алгоритм, записанный на алгоритмическом языке.</a:t>
            </a:r>
          </a:p>
          <a:p>
            <a:pPr>
              <a:lnSpc>
                <a:spcPct val="150000"/>
              </a:lnSpc>
            </a:pPr>
            <a:r>
              <a:rPr lang="ru-RU" altLang="ru-RU" b="1" dirty="0" smtClean="0"/>
              <a:t>Уровень сложности</a:t>
            </a:r>
            <a:r>
              <a:rPr lang="ru-RU" altLang="ru-RU" dirty="0" smtClean="0"/>
              <a:t>: базовый</a:t>
            </a:r>
          </a:p>
          <a:p>
            <a:pPr>
              <a:lnSpc>
                <a:spcPct val="150000"/>
              </a:lnSpc>
            </a:pPr>
            <a:r>
              <a:rPr lang="ru-RU" altLang="ru-RU" b="1" dirty="0" smtClean="0"/>
              <a:t>Время выполнения</a:t>
            </a:r>
            <a:r>
              <a:rPr lang="ru-RU" altLang="ru-RU" dirty="0" smtClean="0"/>
              <a:t>: 3 мин.</a:t>
            </a:r>
          </a:p>
          <a:p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Тема</a:t>
            </a:r>
            <a:r>
              <a:rPr lang="ru-RU" sz="4000" dirty="0" smtClean="0"/>
              <a:t>:  Линейный алгоритм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8001056" cy="3500462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Что нужно знать</a:t>
            </a:r>
            <a:r>
              <a:rPr lang="ru-RU" sz="2400" dirty="0" smtClean="0"/>
              <a:t>:</a:t>
            </a:r>
          </a:p>
          <a:p>
            <a:pPr lvl="0"/>
            <a:r>
              <a:rPr lang="ru-RU" sz="2400" dirty="0" smtClean="0"/>
              <a:t>понятие линейного алгоритма</a:t>
            </a:r>
          </a:p>
          <a:p>
            <a:r>
              <a:rPr lang="ru-RU" sz="2400" dirty="0" smtClean="0"/>
              <a:t>оператор присваивания</a:t>
            </a:r>
          </a:p>
          <a:p>
            <a:pPr lvl="0"/>
            <a:r>
              <a:rPr lang="ru-RU" sz="2400" dirty="0" smtClean="0"/>
              <a:t>уметь определять порядок выполнения арифметических действий</a:t>
            </a:r>
          </a:p>
          <a:p>
            <a:pPr lvl="0"/>
            <a:r>
              <a:rPr lang="ru-RU" sz="2400" dirty="0" smtClean="0"/>
              <a:t>уметь выполнять арифметические операции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 (тип</a:t>
            </a:r>
            <a:r>
              <a:rPr lang="en-US" dirty="0" smtClean="0"/>
              <a:t> </a:t>
            </a:r>
            <a:r>
              <a:rPr lang="ru-RU" dirty="0" smtClean="0"/>
              <a:t>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62482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		</a:t>
            </a:r>
            <a:r>
              <a:rPr lang="ru-RU" sz="1800" dirty="0" smtClean="0"/>
              <a:t>В </a:t>
            </a:r>
            <a:r>
              <a:rPr lang="ru-RU" sz="1400" dirty="0" smtClean="0"/>
              <a:t>алгоритме, записанном ниже, используются переменные </a:t>
            </a:r>
            <a:r>
              <a:rPr lang="ru-RU" sz="1400" dirty="0" err="1" smtClean="0"/>
              <a:t>a</a:t>
            </a:r>
            <a:r>
              <a:rPr lang="ru-RU" sz="1400" dirty="0" smtClean="0"/>
              <a:t> и </a:t>
            </a:r>
            <a:r>
              <a:rPr lang="ru-RU" sz="1400" dirty="0" err="1" smtClean="0"/>
              <a:t>b</a:t>
            </a:r>
            <a:r>
              <a:rPr lang="ru-RU" sz="1400" dirty="0" smtClean="0"/>
              <a:t>. Символ «:=» обозначает оператор присваивания, знаки «+», «-», «*» и «/» — соответственно операции сложения, вычитания, умножения и деления. Правила выполнения операций и порядок действий соответствуют правилам арифметики. Определите значение переменной </a:t>
            </a:r>
            <a:r>
              <a:rPr lang="ru-RU" sz="1400" dirty="0" err="1" smtClean="0"/>
              <a:t>a</a:t>
            </a:r>
            <a:r>
              <a:rPr lang="ru-RU" sz="1400" dirty="0" smtClean="0"/>
              <a:t> после выполнения</a:t>
            </a:r>
            <a:r>
              <a:rPr lang="en-US" sz="1400" dirty="0" smtClean="0"/>
              <a:t>  </a:t>
            </a:r>
            <a:r>
              <a:rPr lang="ru-RU" sz="1400" dirty="0" smtClean="0"/>
              <a:t>алгоритма:</a:t>
            </a:r>
            <a:endParaRPr lang="en-US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2000" b="1" dirty="0" err="1" smtClean="0"/>
              <a:t>a</a:t>
            </a:r>
            <a:r>
              <a:rPr lang="ru-RU" sz="2000" b="1" dirty="0" smtClean="0"/>
              <a:t> := 10</a:t>
            </a:r>
            <a:endParaRPr lang="ru-RU" sz="2000" dirty="0" smtClean="0"/>
          </a:p>
          <a:p>
            <a:pPr>
              <a:buNone/>
            </a:pPr>
            <a:r>
              <a:rPr lang="ru-RU" sz="2000" b="1" dirty="0" err="1" smtClean="0"/>
              <a:t>b</a:t>
            </a:r>
            <a:r>
              <a:rPr lang="ru-RU" sz="2000" b="1" dirty="0" smtClean="0"/>
              <a:t> := 5</a:t>
            </a:r>
            <a:endParaRPr lang="ru-RU" sz="2000" dirty="0" smtClean="0"/>
          </a:p>
          <a:p>
            <a:pPr>
              <a:buNone/>
            </a:pPr>
            <a:r>
              <a:rPr lang="ru-RU" sz="2000" b="1" dirty="0" err="1" smtClean="0"/>
              <a:t>b</a:t>
            </a:r>
            <a:r>
              <a:rPr lang="ru-RU" sz="2000" b="1" dirty="0" smtClean="0"/>
              <a:t> := 100 + </a:t>
            </a:r>
            <a:r>
              <a:rPr lang="ru-RU" sz="2000" b="1" dirty="0" err="1" smtClean="0"/>
              <a:t>a</a:t>
            </a:r>
            <a:r>
              <a:rPr lang="ru-RU" sz="2000" b="1" dirty="0" smtClean="0"/>
              <a:t>/</a:t>
            </a:r>
            <a:r>
              <a:rPr lang="ru-RU" sz="2000" b="1" dirty="0" err="1" smtClean="0"/>
              <a:t>b</a:t>
            </a:r>
            <a:endParaRPr lang="ru-RU" sz="2000" dirty="0" smtClean="0"/>
          </a:p>
          <a:p>
            <a:pPr>
              <a:buNone/>
            </a:pPr>
            <a:r>
              <a:rPr lang="ru-RU" sz="2000" b="1" dirty="0" err="1" smtClean="0"/>
              <a:t>a</a:t>
            </a:r>
            <a:r>
              <a:rPr lang="ru-RU" sz="2000" b="1" dirty="0" smtClean="0"/>
              <a:t> := </a:t>
            </a:r>
            <a:r>
              <a:rPr lang="ru-RU" sz="2000" b="1" dirty="0" err="1" smtClean="0"/>
              <a:t>b</a:t>
            </a:r>
            <a:r>
              <a:rPr lang="ru-RU" sz="2000" b="1" dirty="0" smtClean="0"/>
              <a:t>/6*</a:t>
            </a:r>
            <a:r>
              <a:rPr lang="ru-RU" sz="2000" b="1" dirty="0" err="1" smtClean="0"/>
              <a:t>a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В ответе укажите одно целое число — значение переменной </a:t>
            </a:r>
            <a:r>
              <a:rPr lang="ru-RU" sz="2000" dirty="0" err="1" smtClean="0"/>
              <a:t>a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Ответ</a:t>
            </a:r>
            <a:r>
              <a:rPr lang="ru-RU" sz="1600" dirty="0" smtClean="0"/>
              <a:t>: 170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57158" y="3857628"/>
            <a:ext cx="7500990" cy="1588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158" y="4214818"/>
            <a:ext cx="7500990" cy="1588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7158" y="4572008"/>
            <a:ext cx="7500990" cy="1588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158" y="5000636"/>
            <a:ext cx="7500990" cy="1588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464579" y="4107661"/>
            <a:ext cx="1786744" cy="794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893471" y="4107661"/>
            <a:ext cx="1786744" cy="794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158" y="3429000"/>
            <a:ext cx="7500990" cy="1588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29124" y="3000372"/>
            <a:ext cx="285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715140" y="3000372"/>
            <a:ext cx="285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429124" y="350043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64370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14282" y="350043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14282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2)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14282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3)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14282" y="457200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4)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929322" y="428625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100+10:5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714744" y="4643446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102:6 </a:t>
            </a:r>
            <a:r>
              <a:rPr lang="en-US" dirty="0" smtClean="0"/>
              <a:t>10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4313684" y="4797152"/>
          <a:ext cx="114300" cy="114300"/>
        </p:xfrm>
        <a:graphic>
          <a:graphicData uri="http://schemas.openxmlformats.org/presentationml/2006/ole">
            <p:oleObj spid="_x0000_s1028" name="Формула" r:id="rId3" imgW="114120" imgH="11412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572000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=170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16" y="428625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=102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028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1"/>
      <p:bldP spid="25" grpId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 (тип</a:t>
            </a:r>
            <a:r>
              <a:rPr lang="en-US" dirty="0" smtClean="0"/>
              <a:t> </a:t>
            </a:r>
            <a:r>
              <a:rPr lang="ru-RU" dirty="0" smtClean="0"/>
              <a:t>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62482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		</a:t>
            </a:r>
            <a:r>
              <a:rPr lang="ru-RU" sz="1800" dirty="0" smtClean="0"/>
              <a:t>В </a:t>
            </a:r>
            <a:r>
              <a:rPr lang="ru-RU" sz="1400" dirty="0" smtClean="0"/>
              <a:t>алгоритме, записанном ниже, используются переменные </a:t>
            </a:r>
            <a:r>
              <a:rPr lang="ru-RU" sz="1400" dirty="0" err="1" smtClean="0"/>
              <a:t>a</a:t>
            </a:r>
            <a:r>
              <a:rPr lang="ru-RU" sz="1400" dirty="0" smtClean="0"/>
              <a:t> и </a:t>
            </a:r>
            <a:r>
              <a:rPr lang="ru-RU" sz="1400" dirty="0" err="1" smtClean="0"/>
              <a:t>b</a:t>
            </a:r>
            <a:r>
              <a:rPr lang="ru-RU" sz="1400" dirty="0" smtClean="0"/>
              <a:t>. Символ «:=» обозначает оператор присваивания, знаки «+», «-», «*» и «/» — соответственно операции сложения, вычитания, умножения и деления. Правила выполнения операций и порядок действий соответствуют правилам арифметики. Определите значение переменной </a:t>
            </a:r>
            <a:r>
              <a:rPr lang="ru-RU" sz="1400" dirty="0" err="1" smtClean="0"/>
              <a:t>a</a:t>
            </a:r>
            <a:r>
              <a:rPr lang="ru-RU" sz="1400" dirty="0" smtClean="0"/>
              <a:t> после выполнения</a:t>
            </a:r>
            <a:r>
              <a:rPr lang="en-US" sz="1400" dirty="0" smtClean="0"/>
              <a:t>  </a:t>
            </a:r>
            <a:r>
              <a:rPr lang="ru-RU" sz="1400" dirty="0" smtClean="0"/>
              <a:t>алгоритма:</a:t>
            </a:r>
          </a:p>
          <a:p>
            <a:pPr>
              <a:buNone/>
            </a:pPr>
            <a:r>
              <a:rPr lang="ru-RU" sz="1400" b="1" dirty="0" err="1" smtClean="0"/>
              <a:t>a</a:t>
            </a:r>
            <a:r>
              <a:rPr lang="ru-RU" sz="1400" b="1" dirty="0" smtClean="0"/>
              <a:t> := 10</a:t>
            </a:r>
            <a:endParaRPr lang="ru-RU" sz="1400" dirty="0" smtClean="0"/>
          </a:p>
          <a:p>
            <a:pPr>
              <a:buNone/>
            </a:pPr>
            <a:r>
              <a:rPr lang="ru-RU" sz="1400" b="1" dirty="0" err="1" smtClean="0"/>
              <a:t>b</a:t>
            </a:r>
            <a:r>
              <a:rPr lang="ru-RU" sz="1400" b="1" dirty="0" smtClean="0"/>
              <a:t> := 5</a:t>
            </a:r>
            <a:endParaRPr lang="ru-RU" sz="1400" dirty="0" smtClean="0"/>
          </a:p>
          <a:p>
            <a:pPr>
              <a:buNone/>
            </a:pPr>
            <a:r>
              <a:rPr lang="ru-RU" sz="1400" b="1" dirty="0" err="1" smtClean="0"/>
              <a:t>b</a:t>
            </a:r>
            <a:r>
              <a:rPr lang="ru-RU" sz="1400" b="1" dirty="0" smtClean="0"/>
              <a:t> := 100 + </a:t>
            </a:r>
            <a:r>
              <a:rPr lang="ru-RU" sz="1400" b="1" dirty="0" err="1" smtClean="0"/>
              <a:t>a</a:t>
            </a:r>
            <a:r>
              <a:rPr lang="ru-RU" sz="1400" b="1" dirty="0" smtClean="0"/>
              <a:t>/</a:t>
            </a:r>
            <a:r>
              <a:rPr lang="ru-RU" sz="1400" b="1" dirty="0" err="1" smtClean="0"/>
              <a:t>b</a:t>
            </a:r>
            <a:endParaRPr lang="ru-RU" sz="1400" dirty="0" smtClean="0"/>
          </a:p>
          <a:p>
            <a:pPr>
              <a:buNone/>
            </a:pPr>
            <a:r>
              <a:rPr lang="ru-RU" sz="1400" b="1" dirty="0" err="1" smtClean="0"/>
              <a:t>a</a:t>
            </a:r>
            <a:r>
              <a:rPr lang="ru-RU" sz="1400" b="1" dirty="0" smtClean="0"/>
              <a:t> := </a:t>
            </a:r>
            <a:r>
              <a:rPr lang="ru-RU" sz="1400" b="1" dirty="0" err="1" smtClean="0"/>
              <a:t>b</a:t>
            </a:r>
            <a:r>
              <a:rPr lang="ru-RU" sz="1400" b="1" dirty="0" smtClean="0"/>
              <a:t>/6*</a:t>
            </a:r>
            <a:r>
              <a:rPr lang="ru-RU" sz="1400" b="1" dirty="0" err="1" smtClean="0"/>
              <a:t>a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В ответе укажите одно целое число — значение переменной </a:t>
            </a:r>
            <a:r>
              <a:rPr lang="ru-RU" sz="1400" dirty="0" err="1" smtClean="0"/>
              <a:t>a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Решение: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ru-RU" sz="1600" dirty="0" smtClean="0"/>
              <a:t>Ответ: 170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857760"/>
          <a:ext cx="6500859" cy="127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509"/>
                <a:gridCol w="713509"/>
                <a:gridCol w="713509"/>
                <a:gridCol w="2008958"/>
                <a:gridCol w="2351374"/>
              </a:tblGrid>
              <a:tr h="3402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4)</a:t>
                      </a:r>
                      <a:endParaRPr lang="ru-RU" dirty="0"/>
                    </a:p>
                  </a:txBody>
                  <a:tcPr/>
                </a:tc>
              </a:tr>
              <a:tr h="340213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102:6 10=170</a:t>
                      </a:r>
                      <a:endParaRPr lang="ru-RU" dirty="0"/>
                    </a:p>
                  </a:txBody>
                  <a:tcPr/>
                </a:tc>
              </a:tr>
              <a:tr h="548296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100+10:5=102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672146" y="5357826"/>
          <a:ext cx="114300" cy="114300"/>
        </p:xfrm>
        <a:graphic>
          <a:graphicData uri="http://schemas.openxmlformats.org/presentationml/2006/ole">
            <p:oleObj spid="_x0000_s22530" name="Формула" r:id="rId3" imgW="114120" imgH="1141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1028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4"/>
          <p:cNvSpPr>
            <a:spLocks noChangeAspect="1" noChangeArrowheads="1" noTextEdit="1"/>
          </p:cNvSpPr>
          <p:nvPr/>
        </p:nvSpPr>
        <p:spPr bwMode="auto">
          <a:xfrm>
            <a:off x="644525" y="2852738"/>
            <a:ext cx="2879725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730250" y="71438"/>
            <a:ext cx="81375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Информатика </a:t>
            </a:r>
            <a:r>
              <a:rPr lang="ru-RU" sz="32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ОГЭ</a:t>
            </a:r>
            <a:endParaRPr lang="ru-RU" sz="3200" b="1" dirty="0">
              <a:solidFill>
                <a:srgbClr val="33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Задание 9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4102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4110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1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4111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12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2 w 21600"/>
                  <a:gd name="T1" fmla="*/ 0 h 35286"/>
                  <a:gd name="T2" fmla="*/ 1 w 21600"/>
                  <a:gd name="T3" fmla="*/ 3 h 35286"/>
                  <a:gd name="T4" fmla="*/ 0 w 21600"/>
                  <a:gd name="T5" fmla="*/ 1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3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1 w 21600"/>
                  <a:gd name="T1" fmla="*/ 0 h 37724"/>
                  <a:gd name="T2" fmla="*/ 0 w 21600"/>
                  <a:gd name="T3" fmla="*/ 2 h 37724"/>
                  <a:gd name="T4" fmla="*/ 0 w 21600"/>
                  <a:gd name="T5" fmla="*/ 1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07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8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1" name="Объект 2"/>
          <p:cNvSpPr>
            <a:spLocks noGrp="1"/>
          </p:cNvSpPr>
          <p:nvPr>
            <p:ph idx="1"/>
          </p:nvPr>
        </p:nvSpPr>
        <p:spPr>
          <a:xfrm>
            <a:off x="428596" y="1628800"/>
            <a:ext cx="8715404" cy="4267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altLang="ru-RU" b="1" dirty="0" smtClean="0"/>
              <a:t>Проверяемые элементы содержания</a:t>
            </a:r>
            <a:r>
              <a:rPr lang="ru-RU" altLang="ru-RU" dirty="0" smtClean="0"/>
              <a:t>: умение исполнить простейший циклический алгоритм, записанный на алгоритмическом языке.</a:t>
            </a:r>
          </a:p>
          <a:p>
            <a:pPr>
              <a:lnSpc>
                <a:spcPct val="150000"/>
              </a:lnSpc>
            </a:pPr>
            <a:r>
              <a:rPr lang="ru-RU" altLang="ru-RU" b="1" dirty="0" smtClean="0"/>
              <a:t>Уровень сложности</a:t>
            </a:r>
            <a:r>
              <a:rPr lang="ru-RU" altLang="ru-RU" dirty="0" smtClean="0"/>
              <a:t>: базовый</a:t>
            </a:r>
          </a:p>
          <a:p>
            <a:pPr>
              <a:lnSpc>
                <a:spcPct val="150000"/>
              </a:lnSpc>
            </a:pPr>
            <a:r>
              <a:rPr lang="ru-RU" altLang="ru-RU" b="1" dirty="0" smtClean="0"/>
              <a:t>Время выполнения</a:t>
            </a:r>
            <a:r>
              <a:rPr lang="ru-RU" altLang="ru-RU" dirty="0" smtClean="0"/>
              <a:t>: 4 мин.</a:t>
            </a:r>
          </a:p>
          <a:p>
            <a:endParaRPr lang="ru-RU" alt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355043" cy="1216025"/>
          </a:xfrm>
        </p:spPr>
        <p:txBody>
          <a:bodyPr/>
          <a:lstStyle/>
          <a:p>
            <a:r>
              <a:rPr lang="ru-RU" sz="4000" b="1" dirty="0" smtClean="0"/>
              <a:t>Тема</a:t>
            </a:r>
            <a:r>
              <a:rPr lang="ru-RU" sz="4000" dirty="0" smtClean="0"/>
              <a:t>:  Циклический алгоритм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Что нужно знать</a:t>
            </a:r>
            <a:r>
              <a:rPr lang="ru-RU" sz="2000" dirty="0" smtClean="0"/>
              <a:t>:</a:t>
            </a:r>
          </a:p>
          <a:p>
            <a:pPr lvl="0"/>
            <a:r>
              <a:rPr lang="ru-RU" sz="2000" dirty="0" smtClean="0"/>
              <a:t>основные конструкции языка программирования:</a:t>
            </a:r>
          </a:p>
          <a:p>
            <a:pPr lvl="1"/>
            <a:r>
              <a:rPr lang="ru-RU" sz="2000" dirty="0" smtClean="0"/>
              <a:t>объявление переменных</a:t>
            </a:r>
          </a:p>
          <a:p>
            <a:pPr lvl="1"/>
            <a:r>
              <a:rPr lang="ru-RU" sz="2000" dirty="0" smtClean="0"/>
              <a:t>оператор присваивания</a:t>
            </a:r>
          </a:p>
          <a:p>
            <a:pPr lvl="1"/>
            <a:r>
              <a:rPr lang="ru-RU" sz="2000" dirty="0" smtClean="0"/>
              <a:t>оператор вывода</a:t>
            </a:r>
          </a:p>
          <a:p>
            <a:pPr lvl="1"/>
            <a:r>
              <a:rPr lang="ru-RU" sz="2000" dirty="0" smtClean="0"/>
              <a:t>циклы</a:t>
            </a:r>
          </a:p>
          <a:p>
            <a:pPr lvl="0"/>
            <a:r>
              <a:rPr lang="ru-RU" sz="2000" dirty="0" smtClean="0"/>
              <a:t>уметь выполнять ручную прокрутку программы</a:t>
            </a:r>
          </a:p>
          <a:p>
            <a:pPr lvl="0"/>
            <a:r>
              <a:rPr lang="ru-RU" sz="2000" dirty="0" smtClean="0"/>
              <a:t>уметь выделять переменную цикла, от изменения которой зависит количество шагов цикла</a:t>
            </a:r>
          </a:p>
          <a:p>
            <a:pPr lvl="0"/>
            <a:r>
              <a:rPr lang="ru-RU" sz="2000" dirty="0" smtClean="0"/>
              <a:t>уметь определять количество шагов цикла</a:t>
            </a:r>
          </a:p>
          <a:p>
            <a:pPr lvl="0"/>
            <a:r>
              <a:rPr lang="ru-RU" sz="2000" dirty="0" smtClean="0"/>
              <a:t>уметь определять переменную, которая выводится на экран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 (тип</a:t>
            </a:r>
            <a:r>
              <a:rPr lang="en-US" dirty="0" smtClean="0"/>
              <a:t> </a:t>
            </a:r>
            <a:r>
              <a:rPr lang="ru-RU" dirty="0" smtClean="0"/>
              <a:t>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752600"/>
            <a:ext cx="8429684" cy="4462482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		Запишите значение переменой </a:t>
            </a:r>
            <a:r>
              <a:rPr lang="en-US" sz="1800" i="1" dirty="0" smtClean="0"/>
              <a:t>s</a:t>
            </a:r>
            <a:r>
              <a:rPr lang="en-US" sz="1800" dirty="0" smtClean="0"/>
              <a:t>, </a:t>
            </a:r>
            <a:r>
              <a:rPr lang="ru-RU" sz="1800" dirty="0" smtClean="0"/>
              <a:t>полученное в результате работы следующей программы. Текст программы приведён на трёх языках программирования.</a:t>
            </a:r>
          </a:p>
          <a:p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Ответ: 132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5000636"/>
          <a:ext cx="6859952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13"/>
                <a:gridCol w="438619"/>
                <a:gridCol w="460156"/>
                <a:gridCol w="492010"/>
                <a:gridCol w="559844"/>
                <a:gridCol w="559844"/>
                <a:gridCol w="489863"/>
                <a:gridCol w="489863"/>
                <a:gridCol w="559844"/>
                <a:gridCol w="629824"/>
                <a:gridCol w="629824"/>
                <a:gridCol w="629824"/>
                <a:gridCol w="629824"/>
              </a:tblGrid>
              <a:tr h="3716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70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40653" t="26817" r="23772" b="48245"/>
          <a:stretch>
            <a:fillRect/>
          </a:stretch>
        </p:blipFill>
        <p:spPr bwMode="auto">
          <a:xfrm>
            <a:off x="1839496" y="2714620"/>
            <a:ext cx="456541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715272" y="5286388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</a:t>
            </a:r>
            <a:r>
              <a:rPr lang="en-US" dirty="0" smtClean="0"/>
              <a:t>*</a:t>
            </a:r>
            <a:r>
              <a:rPr lang="ru-RU" dirty="0" smtClean="0"/>
              <a:t>12=132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00232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500298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428728" y="54171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928794" y="54171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24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00298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36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071802" y="4988494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00036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48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71868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500430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60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071934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07193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0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84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214942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143504" y="542926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96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857916" y="5000636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715008" y="54292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108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357950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357950" y="54292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120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929454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929454" y="54292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14348" y="5417122"/>
            <a:ext cx="35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028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 (тип</a:t>
            </a:r>
            <a:r>
              <a:rPr lang="en-US" dirty="0" smtClean="0"/>
              <a:t> </a:t>
            </a:r>
            <a:r>
              <a:rPr lang="ru-RU" dirty="0" smtClean="0"/>
              <a:t>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752600"/>
            <a:ext cx="8429684" cy="4462482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		Определите, что будет напечатано в результате работы следующей программы. Текст программы приведён на трёх языках программирования.</a:t>
            </a:r>
          </a:p>
          <a:p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Ответ: </a:t>
            </a:r>
            <a:r>
              <a:rPr lang="en-US" sz="1600" dirty="0" smtClean="0"/>
              <a:t>81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86050" y="4857760"/>
          <a:ext cx="3357587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50"/>
                <a:gridCol w="525761"/>
                <a:gridCol w="551577"/>
                <a:gridCol w="589759"/>
                <a:gridCol w="671070"/>
                <a:gridCol w="671070"/>
              </a:tblGrid>
              <a:tr h="457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8563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40261" t="20870" r="23772" b="54018"/>
          <a:stretch>
            <a:fillRect/>
          </a:stretch>
        </p:blipFill>
        <p:spPr bwMode="auto">
          <a:xfrm>
            <a:off x="2101436" y="2643182"/>
            <a:ext cx="474765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929454" y="5214950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=81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10288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9E8EC876C4F094AB13C8D5F2409FAFB" ma:contentTypeVersion="1" ma:contentTypeDescription="Создание документа." ma:contentTypeScope="" ma:versionID="898a2fe1f5c41588e983f742e3f32676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09B3F9-8B54-401A-85CE-DA97DAA11632}"/>
</file>

<file path=customXml/itemProps2.xml><?xml version="1.0" encoding="utf-8"?>
<ds:datastoreItem xmlns:ds="http://schemas.openxmlformats.org/officeDocument/2006/customXml" ds:itemID="{B2CF3303-C807-4239-BD5E-997DDF027637}"/>
</file>

<file path=customXml/itemProps3.xml><?xml version="1.0" encoding="utf-8"?>
<ds:datastoreItem xmlns:ds="http://schemas.openxmlformats.org/officeDocument/2006/customXml" ds:itemID="{3770093F-AF26-4242-8204-B23A1140E41D}"/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1982</TotalTime>
  <Words>503</Words>
  <Application>Microsoft Office PowerPoint</Application>
  <PresentationFormat>Экран (4:3)</PresentationFormat>
  <Paragraphs>258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Профиль</vt:lpstr>
      <vt:lpstr>Формула</vt:lpstr>
      <vt:lpstr>ОГЭ ПО ИНФОРМАТИКЕ</vt:lpstr>
      <vt:lpstr>Слайд 2</vt:lpstr>
      <vt:lpstr>Тема:  Линейный алгоритм </vt:lpstr>
      <vt:lpstr>Задача 1 (тип 8)</vt:lpstr>
      <vt:lpstr>Задача 1 (тип 8)</vt:lpstr>
      <vt:lpstr>Слайд 6</vt:lpstr>
      <vt:lpstr>Тема:  Циклический алгоритм </vt:lpstr>
      <vt:lpstr>Задача 2 (тип 9)</vt:lpstr>
      <vt:lpstr>Задача 3 (тип 9)</vt:lpstr>
      <vt:lpstr>Слайд 10</vt:lpstr>
      <vt:lpstr> Тема:  Массивы</vt:lpstr>
      <vt:lpstr>Задача 4 (тип 10)</vt:lpstr>
      <vt:lpstr>Задача 5 (тип 10)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DESIGN</dc:creator>
  <cp:lastModifiedBy>adm</cp:lastModifiedBy>
  <cp:revision>116</cp:revision>
  <dcterms:created xsi:type="dcterms:W3CDTF">2010-08-17T12:07:59Z</dcterms:created>
  <dcterms:modified xsi:type="dcterms:W3CDTF">2017-03-29T18:59:40Z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0x01010069E8EC876C4F094AB13C8D5F2409FAFB</vt:lpwstr>
  </property>
</Properties>
</file>