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63" r:id="rId3"/>
    <p:sldId id="259" r:id="rId4"/>
    <p:sldId id="262" r:id="rId5"/>
    <p:sldId id="258" r:id="rId6"/>
    <p:sldId id="264" r:id="rId7"/>
    <p:sldId id="26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DCBABA-C2AA-4BF0-946C-A72B63982F99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8FE03A-17A8-4FD4-8242-9DDBAAE0A8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444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267F39B-7EF9-41F2-8468-7D876D95144B}" type="datetime1">
              <a:rPr lang="ru-RU" smtClean="0"/>
              <a:t>21.03.2016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ru-RU" smtClean="0"/>
              <a:t>Е.Л. Смирнова, учитель информатики.</a:t>
            </a:r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81F61D2-FA4F-4E14-86AA-E099057979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4BB5F-FD7C-4BC4-81BC-E0605F406FF3}" type="datetime1">
              <a:rPr lang="ru-RU" smtClean="0"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Е.Л. Смирнова, учитель информатики.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F61D2-FA4F-4E14-86AA-E099057979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E91F7-3D64-430F-934A-65BA0ECEADD3}" type="datetime1">
              <a:rPr lang="ru-RU" smtClean="0"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Е.Л. Смирнова, учитель информатики.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F61D2-FA4F-4E14-86AA-E099057979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51C36DF-6BA2-4D12-8513-C805D95EE24B}" type="datetime1">
              <a:rPr lang="ru-RU" smtClean="0"/>
              <a:t>21.03.2016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81F61D2-FA4F-4E14-86AA-E099057979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ru-RU" smtClean="0"/>
              <a:t>Е.Л. Смирнова, учитель информатики.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35D6724-EBB2-42A9-9191-211E8B32E227}" type="datetime1">
              <a:rPr lang="ru-RU" smtClean="0"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ru-RU" smtClean="0"/>
              <a:t>Е.Л. Смирнова, учитель информатики.</a:t>
            </a:r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81F61D2-FA4F-4E14-86AA-E099057979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D3A52-C4AB-4AF4-AA48-381C1CF65C1B}" type="datetime1">
              <a:rPr lang="ru-RU" smtClean="0"/>
              <a:t>21.03.2016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Е.Л. Смирнова, учитель информатики.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F61D2-FA4F-4E14-86AA-E099057979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C82F-A332-460C-84F3-26E5AC823C57}" type="datetime1">
              <a:rPr lang="ru-RU" smtClean="0"/>
              <a:t>21.03.2016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Е.Л. Смирнова, учитель информатики.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F61D2-FA4F-4E14-86AA-E099057979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D838C1C-AED9-4EAF-86DD-1059B0B5A445}" type="datetime1">
              <a:rPr lang="ru-RU" smtClean="0"/>
              <a:t>21.03.2016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81F61D2-FA4F-4E14-86AA-E099057979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ru-RU" smtClean="0"/>
              <a:t>Е.Л. Смирнова, учитель информатики.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BE92-947C-425A-9055-2040E1F048EF}" type="datetime1">
              <a:rPr lang="ru-RU" smtClean="0"/>
              <a:t>21.03.2016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Е.Л. Смирнова, учитель информатики.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F61D2-FA4F-4E14-86AA-E099057979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F04F573-E6C5-4506-A058-77D2C48D2EF6}" type="datetime1">
              <a:rPr lang="ru-RU" smtClean="0"/>
              <a:t>21.03.2016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81F61D2-FA4F-4E14-86AA-E099057979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ru-RU" smtClean="0"/>
              <a:t>Е.Л. Смирнова, учитель информатики.</a:t>
            </a: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6707967-2746-4104-A1F0-E88735528D61}" type="datetime1">
              <a:rPr lang="ru-RU" smtClean="0"/>
              <a:t>21.03.2016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81F61D2-FA4F-4E14-86AA-E099057979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ru-RU" smtClean="0"/>
              <a:t>Е.Л. Смирнова, учитель информатики.</a:t>
            </a: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75E3E0A-7582-471E-A2FE-8C46FD7DC37C}" type="datetime1">
              <a:rPr lang="ru-RU" smtClean="0"/>
              <a:t>21.03.2016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Е.Л. Смирнова, учитель информатики.</a:t>
            </a: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81F61D2-FA4F-4E14-86AA-E0990579794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1835696" y="2060848"/>
            <a:ext cx="7056784" cy="1894362"/>
          </a:xfrm>
        </p:spPr>
        <p:txBody>
          <a:bodyPr>
            <a:noAutofit/>
          </a:bodyPr>
          <a:lstStyle/>
          <a:p>
            <a:pPr algn="ctr"/>
            <a:r>
              <a:rPr lang="ru-RU" sz="3200" i="1" dirty="0">
                <a:solidFill>
                  <a:schemeClr val="tx1"/>
                </a:solidFill>
              </a:rPr>
              <a:t>Информатика ЕГЭ</a:t>
            </a:r>
            <a:r>
              <a:rPr lang="ru-RU" sz="3200" dirty="0">
                <a:solidFill>
                  <a:schemeClr val="tx1"/>
                </a:solidFill>
              </a:rPr>
              <a:t/>
            </a:r>
            <a:br>
              <a:rPr lang="ru-RU" sz="3200" dirty="0">
                <a:solidFill>
                  <a:schemeClr val="tx1"/>
                </a:solidFill>
              </a:rPr>
            </a:br>
            <a:r>
              <a:rPr lang="ru-RU" sz="3200" i="1" dirty="0">
                <a:solidFill>
                  <a:schemeClr val="tx1"/>
                </a:solidFill>
              </a:rPr>
              <a:t>Задание №5. Тема:  «Кодирование и декодирование </a:t>
            </a:r>
            <a:r>
              <a:rPr lang="ru-RU" sz="3200" i="1" dirty="0" smtClean="0">
                <a:solidFill>
                  <a:schemeClr val="tx1"/>
                </a:solidFill>
              </a:rPr>
              <a:t>данных»</a:t>
            </a:r>
            <a:r>
              <a:rPr lang="ru-RU" sz="3200" dirty="0">
                <a:solidFill>
                  <a:schemeClr val="tx1"/>
                </a:solidFill>
              </a:rPr>
              <a:t/>
            </a:r>
            <a:br>
              <a:rPr lang="ru-RU" sz="3200" dirty="0">
                <a:solidFill>
                  <a:schemeClr val="tx1"/>
                </a:solidFill>
              </a:rPr>
            </a:b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Е.Л. Смирнова, учитель информатики.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42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11560" y="188640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/>
            </a:r>
            <a:br>
              <a:rPr lang="ru-RU" sz="2000" b="1" dirty="0">
                <a:solidFill>
                  <a:schemeClr val="tx1"/>
                </a:solidFill>
              </a:rPr>
            </a:br>
            <a:r>
              <a:rPr lang="ru-RU" sz="2000" b="1" i="1" dirty="0" smtClean="0">
                <a:solidFill>
                  <a:schemeClr val="tx1"/>
                </a:solidFill>
              </a:rPr>
              <a:t>Разные способы </a:t>
            </a:r>
            <a:br>
              <a:rPr lang="ru-RU" sz="2000" b="1" i="1" dirty="0" smtClean="0">
                <a:solidFill>
                  <a:schemeClr val="tx1"/>
                </a:solidFill>
              </a:rPr>
            </a:br>
            <a:r>
              <a:rPr lang="ru-RU" sz="2000" b="1" i="1" dirty="0" smtClean="0">
                <a:solidFill>
                  <a:schemeClr val="tx1"/>
                </a:solidFill>
              </a:rPr>
              <a:t>кодирование </a:t>
            </a:r>
            <a:r>
              <a:rPr lang="ru-RU" sz="2000" b="1" i="1" dirty="0">
                <a:solidFill>
                  <a:schemeClr val="tx1"/>
                </a:solidFill>
              </a:rPr>
              <a:t>и декодирование </a:t>
            </a:r>
            <a:r>
              <a:rPr lang="ru-RU" sz="2000" b="1" i="1" dirty="0" smtClean="0">
                <a:solidFill>
                  <a:schemeClr val="tx1"/>
                </a:solidFill>
              </a:rPr>
              <a:t>информации.</a:t>
            </a:r>
            <a:r>
              <a:rPr lang="ru-RU" sz="2000" b="1" dirty="0">
                <a:solidFill>
                  <a:schemeClr val="tx1"/>
                </a:solidFill>
              </a:rPr>
              <a:t/>
            </a:r>
            <a:br>
              <a:rPr lang="ru-RU" sz="2000" b="1" dirty="0">
                <a:solidFill>
                  <a:schemeClr val="tx1"/>
                </a:solidFill>
              </a:rPr>
            </a:b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quarter" idx="1"/>
          </p:nvPr>
        </p:nvSpPr>
        <p:spPr>
          <a:xfrm>
            <a:off x="1619672" y="1484784"/>
            <a:ext cx="6305128" cy="4989168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ru-RU" b="1" dirty="0" smtClean="0">
                <a:hlinkClick r:id="rId2" action="ppaction://hlinksldjump"/>
              </a:rPr>
              <a:t>Условие </a:t>
            </a:r>
            <a:r>
              <a:rPr lang="ru-RU" b="1" dirty="0" err="1" smtClean="0">
                <a:hlinkClick r:id="rId2" action="ppaction://hlinksldjump"/>
              </a:rPr>
              <a:t>Фано</a:t>
            </a:r>
            <a:r>
              <a:rPr lang="ru-RU" b="1" dirty="0" smtClean="0">
                <a:hlinkClick r:id="rId2" action="ppaction://hlinksldjump"/>
              </a:rPr>
              <a:t>. Задача №1</a:t>
            </a:r>
            <a:r>
              <a:rPr lang="ru-RU" b="1" dirty="0" smtClean="0"/>
              <a:t>,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ru-RU" b="1" dirty="0" smtClean="0">
                <a:hlinkClick r:id="rId3" action="ppaction://hlinksldjump"/>
              </a:rPr>
              <a:t>Дерево кодов. Задача №2, </a:t>
            </a:r>
            <a:endParaRPr lang="ru-RU" b="1" dirty="0" smtClean="0"/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ru-RU" b="1" dirty="0">
                <a:hlinkClick r:id="rId4" action="ppaction://hlinksldjump"/>
              </a:rPr>
              <a:t>Дерево кодов. Задача </a:t>
            </a:r>
            <a:r>
              <a:rPr lang="ru-RU" b="1" dirty="0" smtClean="0">
                <a:hlinkClick r:id="rId4" action="ppaction://hlinksldjump"/>
              </a:rPr>
              <a:t>№3</a:t>
            </a:r>
            <a:r>
              <a:rPr lang="ru-RU" b="1" dirty="0">
                <a:hlinkClick r:id="rId4" action="ppaction://hlinksldjump"/>
              </a:rPr>
              <a:t>,</a:t>
            </a:r>
            <a:endParaRPr lang="ru-RU" b="1" dirty="0" smtClean="0"/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ru-RU" b="1" dirty="0" smtClean="0">
                <a:hlinkClick r:id="rId5" action="ppaction://hlinksldjump"/>
              </a:rPr>
              <a:t>Системы счисления. Задача №4.</a:t>
            </a:r>
            <a:endParaRPr lang="ru-RU" b="1" dirty="0" smtClean="0"/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endParaRPr lang="ru-RU" b="1" dirty="0" smtClean="0"/>
          </a:p>
          <a:p>
            <a:endParaRPr lang="ru-RU" b="1" dirty="0" smtClean="0"/>
          </a:p>
          <a:p>
            <a:endParaRPr lang="ru-RU" b="1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6"/>
          </p:nvPr>
        </p:nvSpPr>
        <p:spPr>
          <a:xfrm rot="5400000">
            <a:off x="7360920" y="3622184"/>
            <a:ext cx="3200400" cy="36576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Е.Л. Смирнова, учитель информатики.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36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823" y="1844824"/>
            <a:ext cx="871296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b="1" dirty="0">
                <a:latin typeface="Times New Roman" pitchFamily="18" charset="0"/>
                <a:cs typeface="Times New Roman" pitchFamily="18" charset="0"/>
              </a:rPr>
              <a:t>№1.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Сообщение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состоящее из 4 букв: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К, И, П, М,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передаётся по каналу связи.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  передачи   используется   неравномерный   двоичный 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код, допускающий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однозначное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кодирование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букв 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И, 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используются такие кодовые слова: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К: 001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И: 100, П: 101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 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Укажите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кратчайшее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кодовое слово для буквы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при котором код будет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допускать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однозначное 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декодирование.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 таких  кодов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несколько, укажите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код с наименьшим числовым значением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93335" y="3796534"/>
            <a:ext cx="10081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Дано: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267012"/>
              </p:ext>
            </p:extLst>
          </p:nvPr>
        </p:nvGraphicFramePr>
        <p:xfrm>
          <a:off x="1331640" y="3861048"/>
          <a:ext cx="6646565" cy="7220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7594"/>
                <a:gridCol w="1181213"/>
                <a:gridCol w="1320179"/>
                <a:gridCol w="1250696"/>
                <a:gridCol w="1226883"/>
              </a:tblGrid>
              <a:tr h="35629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Буквы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629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Кодовые слова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001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89693" y="4509120"/>
            <a:ext cx="880309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Решение: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Кодовое слово для буквы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должно быть: кратчайшим, однозначно декодируемым, наименьшим числовым значением. Начнём с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количества символов,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М: 0 (не подходит, т.к. это начало кода буквы К),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М: 1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(не подходит, т.к. это начало кода буквы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буквы П),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М: 00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(не подходит, т.к. это начало кода буквы 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М: 01 подходит, т.к. не одно кодовое слово не начинается с такого набора символов.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Ответ: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М: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01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9823" y="188640"/>
            <a:ext cx="85689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Важно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помнить, что условие </a:t>
            </a:r>
            <a:r>
              <a:rPr lang="ru-RU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Фано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является достаточным, но не необходимым. </a:t>
            </a:r>
          </a:p>
          <a:p>
            <a:pPr algn="just"/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Условие </a:t>
            </a:r>
            <a:r>
              <a:rPr lang="ru-RU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Фано</a:t>
            </a:r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никакое кодовое слово не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является началом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другого кодового слова.</a:t>
            </a:r>
          </a:p>
          <a:p>
            <a:pPr lvl="0" algn="just"/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Например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код буквы А – 01, а буква Б — 0, но такое кодирование не соответствует условию, так как код буквы Б является началом кода буквы А.</a:t>
            </a:r>
          </a:p>
          <a:p>
            <a:pPr lvl="0" algn="just"/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Обратное условие </a:t>
            </a:r>
            <a:r>
              <a:rPr lang="ru-RU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Фано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никакое кодовое слово не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является окончанием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другого кодового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слова.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7524328" y="6309320"/>
            <a:ext cx="792088" cy="548680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9693" y="-112811"/>
            <a:ext cx="19848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hlinkClick r:id="rId3" action="ppaction://hlinksldjump"/>
              </a:rPr>
              <a:t>Условие </a:t>
            </a:r>
            <a:r>
              <a:rPr lang="ru-RU" b="1" dirty="0" err="1">
                <a:hlinkClick r:id="rId3" action="ppaction://hlinksldjump"/>
              </a:rPr>
              <a:t>Фано</a:t>
            </a:r>
            <a:r>
              <a:rPr lang="ru-RU" b="1" dirty="0">
                <a:hlinkClick r:id="rId3" action="ppaction://hlinksldjump"/>
              </a:rPr>
              <a:t>.</a:t>
            </a:r>
            <a:endParaRPr lang="ru-RU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>
          <a:xfrm rot="5400000">
            <a:off x="7431658" y="3613654"/>
            <a:ext cx="3200400" cy="36576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Е.Л. Смирнова, учитель информатики.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9891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810" y="1296589"/>
            <a:ext cx="865650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№2.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 каналу связи передаются сообщения, содержащие пять букв: 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З, Е, Р, Т, 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Для передачи используется неравномерный двоичный код, допускающий однозначное кодирование.  Для букв 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З, Е, Р, 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используются такие кодовые слова:  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З: 111,   Е: 100,   Р: 101,  Т: 0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Укажите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кратчайшее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кодовое слово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для буквы 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при котором код будет допускать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однозначное декодирование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Если таких кодов несколько, укажите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код с наименьшим числовым значением.</a:t>
            </a:r>
          </a:p>
        </p:txBody>
      </p:sp>
      <p:sp>
        <p:nvSpPr>
          <p:cNvPr id="13" name="Овал 12"/>
          <p:cNvSpPr/>
          <p:nvPr/>
        </p:nvSpPr>
        <p:spPr>
          <a:xfrm>
            <a:off x="1479255" y="3713146"/>
            <a:ext cx="180020" cy="180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1659275" y="3862287"/>
            <a:ext cx="856093" cy="49441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>
            <a:off x="760813" y="3866803"/>
            <a:ext cx="718442" cy="56642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2032264" y="3740162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866161" y="379703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0</a:t>
            </a:r>
          </a:p>
        </p:txBody>
      </p:sp>
      <p:sp>
        <p:nvSpPr>
          <p:cNvPr id="18" name="Овал 17"/>
          <p:cNvSpPr/>
          <p:nvPr/>
        </p:nvSpPr>
        <p:spPr>
          <a:xfrm>
            <a:off x="2515368" y="4336494"/>
            <a:ext cx="180020" cy="180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2695388" y="4509102"/>
            <a:ext cx="856093" cy="49441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2966981" y="4324436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21" name="Овал 20"/>
          <p:cNvSpPr/>
          <p:nvPr/>
        </p:nvSpPr>
        <p:spPr>
          <a:xfrm>
            <a:off x="1659275" y="5063296"/>
            <a:ext cx="180020" cy="180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2" name="Прямая со стрелкой 21"/>
          <p:cNvCxnSpPr/>
          <p:nvPr/>
        </p:nvCxnSpPr>
        <p:spPr>
          <a:xfrm flipH="1">
            <a:off x="1829496" y="4509564"/>
            <a:ext cx="718442" cy="56642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Овал 22"/>
          <p:cNvSpPr/>
          <p:nvPr/>
        </p:nvSpPr>
        <p:spPr>
          <a:xfrm>
            <a:off x="348624" y="4336494"/>
            <a:ext cx="517537" cy="6158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4565654" y="5486860"/>
            <a:ext cx="517537" cy="6158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 flipH="1">
            <a:off x="957027" y="5228387"/>
            <a:ext cx="718442" cy="56642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1849493" y="5216658"/>
            <a:ext cx="483047" cy="49441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2035972" y="5094533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1179067" y="5063296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0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1886772" y="4433226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0</a:t>
            </a:r>
          </a:p>
        </p:txBody>
      </p:sp>
      <p:sp>
        <p:nvSpPr>
          <p:cNvPr id="30" name="Овал 29"/>
          <p:cNvSpPr/>
          <p:nvPr/>
        </p:nvSpPr>
        <p:spPr>
          <a:xfrm>
            <a:off x="502044" y="5711073"/>
            <a:ext cx="517537" cy="6158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Овал 30"/>
          <p:cNvSpPr/>
          <p:nvPr/>
        </p:nvSpPr>
        <p:spPr>
          <a:xfrm>
            <a:off x="2166399" y="5747076"/>
            <a:ext cx="517537" cy="6158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Овал 31"/>
          <p:cNvSpPr/>
          <p:nvPr/>
        </p:nvSpPr>
        <p:spPr>
          <a:xfrm>
            <a:off x="3523861" y="4964083"/>
            <a:ext cx="180020" cy="180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 стрелкой 32"/>
          <p:cNvCxnSpPr/>
          <p:nvPr/>
        </p:nvCxnSpPr>
        <p:spPr>
          <a:xfrm>
            <a:off x="3703881" y="5136691"/>
            <a:ext cx="856093" cy="49441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3975474" y="4952025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cxnSp>
        <p:nvCxnSpPr>
          <p:cNvPr id="35" name="Прямая со стрелкой 34"/>
          <p:cNvCxnSpPr/>
          <p:nvPr/>
        </p:nvCxnSpPr>
        <p:spPr>
          <a:xfrm flipH="1">
            <a:off x="3123434" y="5180653"/>
            <a:ext cx="515674" cy="6141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36" name="Прямоугольник 35"/>
          <p:cNvSpPr/>
          <p:nvPr/>
        </p:nvSpPr>
        <p:spPr>
          <a:xfrm>
            <a:off x="3082303" y="5154982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0</a:t>
            </a:r>
          </a:p>
        </p:txBody>
      </p:sp>
      <p:sp>
        <p:nvSpPr>
          <p:cNvPr id="37" name="Овал 36"/>
          <p:cNvSpPr/>
          <p:nvPr/>
        </p:nvSpPr>
        <p:spPr>
          <a:xfrm>
            <a:off x="2815876" y="5794810"/>
            <a:ext cx="517537" cy="615899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5254548" y="6108477"/>
            <a:ext cx="20429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Ответ: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А: 110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84613" y="0"/>
            <a:ext cx="19800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hlinkClick r:id="rId2" action="ppaction://hlinksldjump"/>
              </a:rPr>
              <a:t>Дерево кодов. </a:t>
            </a:r>
            <a:endParaRPr lang="ru-RU" dirty="0"/>
          </a:p>
        </p:txBody>
      </p:sp>
      <p:sp>
        <p:nvSpPr>
          <p:cNvPr id="40" name="Управляющая кнопка: домой 39">
            <a:hlinkClick r:id="rId3" action="ppaction://hlinksldjump" highlightClick="1"/>
          </p:cNvPr>
          <p:cNvSpPr/>
          <p:nvPr/>
        </p:nvSpPr>
        <p:spPr>
          <a:xfrm>
            <a:off x="7524328" y="6309320"/>
            <a:ext cx="792088" cy="548680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14968" y="369332"/>
            <a:ext cx="837369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дереве кода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ветви, соответствующие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направлены в разные стороны, могут соединяться через </a:t>
            </a:r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узлы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 Кодовые слова располагаются в </a:t>
            </a:r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листьях дерева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то есть в тех узлах, где нет продолжения.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3471418" y="3433824"/>
            <a:ext cx="10081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Дано: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3" name="Таблица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904763"/>
              </p:ext>
            </p:extLst>
          </p:nvPr>
        </p:nvGraphicFramePr>
        <p:xfrm>
          <a:off x="4479530" y="3444317"/>
          <a:ext cx="3944898" cy="7220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8088"/>
                <a:gridCol w="506697"/>
                <a:gridCol w="495957"/>
                <a:gridCol w="576064"/>
                <a:gridCol w="432048"/>
                <a:gridCol w="396044"/>
              </a:tblGrid>
              <a:tr h="35629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Буквы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З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629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Кодовые слова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221226" y="4151828"/>
            <a:ext cx="41381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Решение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 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Построим дерево кода.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263067" y="4497091"/>
            <a:ext cx="838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Т: 0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263068" y="4802558"/>
            <a:ext cx="11943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 З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 111,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300650" y="5098150"/>
            <a:ext cx="1069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 100,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360474" y="5425477"/>
            <a:ext cx="9498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 101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396797" y="5769239"/>
            <a:ext cx="10118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 110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>
          <a:xfrm rot="5400000">
            <a:off x="7369375" y="3578070"/>
            <a:ext cx="3200400" cy="365760"/>
          </a:xfrm>
        </p:spPr>
        <p:txBody>
          <a:bodyPr/>
          <a:lstStyle/>
          <a:p>
            <a:r>
              <a:rPr lang="ru-RU" smtClean="0">
                <a:solidFill>
                  <a:schemeClr val="tx1"/>
                </a:solidFill>
              </a:rPr>
              <a:t>Е.Л. Смирнова, учитель информатики.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517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25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75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0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9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1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175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275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750"/>
                            </p:stCondLst>
                            <p:childTnLst>
                              <p:par>
                                <p:cTn id="57" presetID="1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45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5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6750"/>
                            </p:stCondLst>
                            <p:childTnLst>
                              <p:par>
                                <p:cTn id="66" presetID="1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75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825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925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500"/>
                            </p:stCondLst>
                            <p:childTnLst>
                              <p:par>
                                <p:cTn id="7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15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225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325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4250"/>
                            </p:stCondLst>
                            <p:childTnLst>
                              <p:par>
                                <p:cTn id="90" presetID="1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5500"/>
                            </p:stCondLst>
                            <p:childTnLst>
                              <p:par>
                                <p:cTn id="9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6500"/>
                            </p:stCondLst>
                            <p:childTnLst>
                              <p:par>
                                <p:cTn id="96" presetID="1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7750"/>
                            </p:stCondLst>
                            <p:childTnLst>
                              <p:par>
                                <p:cTn id="9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8750"/>
                            </p:stCondLst>
                            <p:childTnLst>
                              <p:par>
                                <p:cTn id="10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/>
      <p:bldP spid="17" grpId="0"/>
      <p:bldP spid="18" grpId="0" animBg="1"/>
      <p:bldP spid="20" grpId="0"/>
      <p:bldP spid="21" grpId="0" animBg="1"/>
      <p:bldP spid="23" grpId="0" animBg="1"/>
      <p:bldP spid="24" grpId="0" animBg="1"/>
      <p:bldP spid="27" grpId="0"/>
      <p:bldP spid="28" grpId="0"/>
      <p:bldP spid="29" grpId="0"/>
      <p:bldP spid="30" grpId="0" animBg="1"/>
      <p:bldP spid="31" grpId="0" animBg="1"/>
      <p:bldP spid="32" grpId="0" animBg="1"/>
      <p:bldP spid="34" grpId="0"/>
      <p:bldP spid="36" grpId="0"/>
      <p:bldP spid="37" grpId="0" animBg="1"/>
      <p:bldP spid="39" grpId="0"/>
      <p:bldP spid="42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94657" y="369332"/>
            <a:ext cx="837067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№3.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кодирования некоторой последовательности состоящей из букв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К, Е, П,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решили использовать неравномерный двоичный код, удовлетворяющий  условию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Фано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Для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букв используются такие кодовые слова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К: 0, Е: 11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Какова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наименьша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я возможность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суммарная длина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всех четырех кодовых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слов?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1418414" y="2758209"/>
            <a:ext cx="180020" cy="180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1598434" y="2907350"/>
            <a:ext cx="856093" cy="49441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H="1">
            <a:off x="699972" y="2911866"/>
            <a:ext cx="718442" cy="56642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971423" y="2785225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805320" y="2842101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0</a:t>
            </a:r>
          </a:p>
        </p:txBody>
      </p:sp>
      <p:sp>
        <p:nvSpPr>
          <p:cNvPr id="11" name="Овал 10"/>
          <p:cNvSpPr/>
          <p:nvPr/>
        </p:nvSpPr>
        <p:spPr>
          <a:xfrm>
            <a:off x="2454527" y="3381557"/>
            <a:ext cx="180020" cy="180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2634547" y="3554165"/>
            <a:ext cx="856093" cy="49441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2906140" y="3369499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1598434" y="4108359"/>
            <a:ext cx="180020" cy="180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 стрелкой 14"/>
          <p:cNvCxnSpPr/>
          <p:nvPr/>
        </p:nvCxnSpPr>
        <p:spPr>
          <a:xfrm flipH="1">
            <a:off x="1768655" y="3554627"/>
            <a:ext cx="718442" cy="56642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6" name="Овал 15"/>
          <p:cNvSpPr/>
          <p:nvPr/>
        </p:nvSpPr>
        <p:spPr>
          <a:xfrm>
            <a:off x="287783" y="3381557"/>
            <a:ext cx="517537" cy="6158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3436276" y="3893030"/>
            <a:ext cx="517537" cy="6158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flipH="1">
            <a:off x="896186" y="4273450"/>
            <a:ext cx="718442" cy="56642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1788652" y="4261721"/>
            <a:ext cx="856093" cy="4944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2271699" y="4198369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1118226" y="4108359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0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1825931" y="3478289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0</a:t>
            </a:r>
          </a:p>
        </p:txBody>
      </p:sp>
      <p:sp>
        <p:nvSpPr>
          <p:cNvPr id="24" name="Овал 23"/>
          <p:cNvSpPr/>
          <p:nvPr/>
        </p:nvSpPr>
        <p:spPr>
          <a:xfrm>
            <a:off x="441203" y="4756136"/>
            <a:ext cx="517537" cy="615899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2487097" y="4756135"/>
            <a:ext cx="517537" cy="615899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542992" y="5670870"/>
            <a:ext cx="25940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Ответ: 9 символов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055154" y="4839873"/>
            <a:ext cx="429457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 Е – 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П – 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100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М – 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101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Сумма символов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9</a:t>
            </a:r>
            <a:endParaRPr lang="ru-RU" sz="2400" dirty="0"/>
          </a:p>
        </p:txBody>
      </p:sp>
      <p:sp>
        <p:nvSpPr>
          <p:cNvPr id="28" name="Управляющая кнопка: домой 27">
            <a:hlinkClick r:id="rId2" action="ppaction://hlinksldjump" highlightClick="1"/>
          </p:cNvPr>
          <p:cNvSpPr/>
          <p:nvPr/>
        </p:nvSpPr>
        <p:spPr>
          <a:xfrm>
            <a:off x="7524328" y="6309320"/>
            <a:ext cx="792088" cy="548680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184613" y="0"/>
            <a:ext cx="19800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hlinkClick r:id="rId3" action="ppaction://hlinksldjump"/>
              </a:rPr>
              <a:t>Дерево кодов. </a:t>
            </a:r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3492263" y="2115673"/>
            <a:ext cx="10081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Дано: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1" name="Таблица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151113"/>
              </p:ext>
            </p:extLst>
          </p:nvPr>
        </p:nvGraphicFramePr>
        <p:xfrm>
          <a:off x="4500374" y="2126166"/>
          <a:ext cx="3960057" cy="7190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6305"/>
                <a:gridCol w="565408"/>
                <a:gridCol w="553423"/>
                <a:gridCol w="642812"/>
                <a:gridCol w="482109"/>
              </a:tblGrid>
              <a:tr h="36266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Буквы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27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Кодовые слова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0" name="Прямоугольник 49"/>
          <p:cNvSpPr/>
          <p:nvPr/>
        </p:nvSpPr>
        <p:spPr>
          <a:xfrm>
            <a:off x="3492263" y="2941914"/>
            <a:ext cx="41381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Решение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Построим дерево кода.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712176" y="3154557"/>
            <a:ext cx="73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К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 0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712620" y="3478289"/>
            <a:ext cx="8259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 11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704169" y="3785193"/>
            <a:ext cx="38168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Разделим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две ветви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 как надо закодировать две буквы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82314" y="4293025"/>
            <a:ext cx="3815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Получили два новых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кодовых слова.</a:t>
            </a:r>
            <a:endParaRPr lang="ru-RU" dirty="0"/>
          </a:p>
        </p:txBody>
      </p:sp>
      <p:sp>
        <p:nvSpPr>
          <p:cNvPr id="51" name="Нижний колонтитул 50"/>
          <p:cNvSpPr>
            <a:spLocks noGrp="1"/>
          </p:cNvSpPr>
          <p:nvPr>
            <p:ph type="ftr" sz="quarter" idx="11"/>
          </p:nvPr>
        </p:nvSpPr>
        <p:spPr>
          <a:xfrm rot="5400000">
            <a:off x="7374849" y="3717659"/>
            <a:ext cx="3200400" cy="36576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Е.Л. Смирнова, учитель информатики.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242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75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75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75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75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25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5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75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75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75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75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275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475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675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675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875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075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3275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  <p:bldP spid="10" grpId="0"/>
      <p:bldP spid="11" grpId="0" animBg="1"/>
      <p:bldP spid="13" grpId="0"/>
      <p:bldP spid="14" grpId="0" animBg="1"/>
      <p:bldP spid="16" grpId="0" animBg="1"/>
      <p:bldP spid="18" grpId="0" animBg="1"/>
      <p:bldP spid="21" grpId="0"/>
      <p:bldP spid="22" grpId="0"/>
      <p:bldP spid="23" grpId="0"/>
      <p:bldP spid="24" grpId="0" animBg="1"/>
      <p:bldP spid="25" grpId="0" animBg="1"/>
      <p:bldP spid="26" grpId="0"/>
      <p:bldP spid="27" grpId="0"/>
      <p:bldP spid="30" grpId="0"/>
      <p:bldP spid="50" grpId="0"/>
      <p:bldP spid="3" grpId="0"/>
      <p:bldP spid="5" grpId="0"/>
      <p:bldP spid="8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2722" y="369332"/>
            <a:ext cx="864096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№4.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Для кодирования некоторой последовательности, состоящей из букв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А, Б, В, Г и Д,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используется неравномерный двоичный код, позволяющий однозначно декодировать полученную двоичную последовательность. Вот этот код: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 – 0; Б – 100; В – 1010; Г – 111; Д – 110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Требуется сократить для одной из букв длину кодового слова так, чтобы код по-прежнему можно было декодировать однозначно. Коды остальных букв меняться не должны. Как  это можно сделать?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87953" y="0"/>
            <a:ext cx="27863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hlinkClick r:id="" action="ppaction://noaction"/>
              </a:rPr>
              <a:t>Системы счисления.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00341" y="2740109"/>
            <a:ext cx="10081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Дано: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918578"/>
              </p:ext>
            </p:extLst>
          </p:nvPr>
        </p:nvGraphicFramePr>
        <p:xfrm>
          <a:off x="1308453" y="2779195"/>
          <a:ext cx="7023325" cy="7220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7539"/>
                <a:gridCol w="1053673"/>
                <a:gridCol w="1177635"/>
                <a:gridCol w="1115654"/>
                <a:gridCol w="1094412"/>
                <a:gridCol w="1094412"/>
              </a:tblGrid>
              <a:tr h="35629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Буквы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6293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Кодовые слова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1010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111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160337" y="3645024"/>
            <a:ext cx="8585729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Решение: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Решим задачу с использованием систем счисления. Преобразуем кодовые слова из двоичной системы счисления в десятичную. 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Значение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101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2,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данный код соответствует сокращению кодового слова и однозначному декодированию,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т.к. не одно кодовое слово не начинается с такого набора символов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Ответ: В: 101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/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6244861"/>
              </p:ext>
            </p:extLst>
          </p:nvPr>
        </p:nvGraphicFramePr>
        <p:xfrm>
          <a:off x="456758" y="4437112"/>
          <a:ext cx="7992887" cy="1078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38"/>
                <a:gridCol w="1152128"/>
                <a:gridCol w="1296144"/>
                <a:gridCol w="1152128"/>
                <a:gridCol w="1224136"/>
                <a:gridCol w="1008113"/>
              </a:tblGrid>
              <a:tr h="35629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Буквы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6293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Кодовые слова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1010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111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6293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Десятичная система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Нижний колонтитул 11"/>
          <p:cNvSpPr>
            <a:spLocks noGrp="1"/>
          </p:cNvSpPr>
          <p:nvPr>
            <p:ph type="ftr" sz="quarter" idx="11"/>
          </p:nvPr>
        </p:nvSpPr>
        <p:spPr>
          <a:xfrm rot="5400000">
            <a:off x="7328746" y="3766200"/>
            <a:ext cx="3200400" cy="36576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Е.Л. Смирнова, учитель информатики.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039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780928"/>
            <a:ext cx="83840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Спасибо за внимание.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29156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9E8EC876C4F094AB13C8D5F2409FAFB" ma:contentTypeVersion="1" ma:contentTypeDescription="Создание документа." ma:contentTypeScope="" ma:versionID="898a2fe1f5c41588e983f742e3f32676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8D426AF-8A0A-4027-945A-5698AC3C5235}"/>
</file>

<file path=customXml/itemProps2.xml><?xml version="1.0" encoding="utf-8"?>
<ds:datastoreItem xmlns:ds="http://schemas.openxmlformats.org/officeDocument/2006/customXml" ds:itemID="{425C9C1D-8F3D-4578-80D5-415E1A637E26}"/>
</file>

<file path=customXml/itemProps3.xml><?xml version="1.0" encoding="utf-8"?>
<ds:datastoreItem xmlns:ds="http://schemas.openxmlformats.org/officeDocument/2006/customXml" ds:itemID="{B1D21006-300A-4037-AF7C-197EC3A41D1C}"/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365</TotalTime>
  <Words>677</Words>
  <Application>Microsoft Office PowerPoint</Application>
  <PresentationFormat>Экран (4:3)</PresentationFormat>
  <Paragraphs>147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Информатика ЕГЭ Задание №5. Тема:  «Кодирование и декодирование данных» </vt:lpstr>
      <vt:lpstr> Разные способы  кодирование и декодирование информации.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компик</dc:creator>
  <cp:lastModifiedBy>компик</cp:lastModifiedBy>
  <cp:revision>40</cp:revision>
  <dcterms:created xsi:type="dcterms:W3CDTF">2016-03-19T19:39:26Z</dcterms:created>
  <dcterms:modified xsi:type="dcterms:W3CDTF">2016-03-21T04:59:19Z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0x01010069E8EC876C4F094AB13C8D5F2409FAFB</vt:lpwstr>
  </property>
</Properties>
</file>