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46E2-F9D0-46C4-A04E-DE8D785CB3C9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8757-FC06-451E-9ADD-9EEA46C8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47;&#1072;&#1076;&#1072;&#1095;&#1080;%20&#1076;&#1083;&#1103;%20&#1090;&#1088;&#1077;&#1085;&#1080;&#1088;&#1086;&#1074;&#1082;&#1080;%202.doc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74;&#1077;&#1090;&#1099;2.docx" TargetMode="External"/><Relationship Id="rId2" Type="http://schemas.openxmlformats.org/officeDocument/2006/relationships/hyperlink" Target="&#1047;&#1072;&#1076;&#1072;&#1095;&#1080;%20&#1076;&#1083;&#1103;%20&#1090;&#1088;&#1077;&#1085;&#1080;&#1088;&#1086;&#1074;&#1082;&#1080;3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74;&#1077;&#1090;&#1099;1.docx" TargetMode="External"/><Relationship Id="rId2" Type="http://schemas.openxmlformats.org/officeDocument/2006/relationships/hyperlink" Target="&#1047;&#1072;&#1076;&#1072;&#1095;&#1080;%20&#1076;&#1083;&#1103;%20&#1090;&#1088;&#1077;&#1085;&#1080;&#1088;&#1086;&#1074;&#1082;&#1080;%201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64403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u="sng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Тренинг </a:t>
            </a:r>
            <a:r>
              <a:rPr lang="ru-RU" sz="6000" b="1" u="sng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7</a:t>
            </a:r>
            <a:endParaRPr lang="en-US" sz="6000" b="1" u="sng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теме: </a:t>
            </a:r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"Кодирование, комбинаторика, системы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счисления“</a:t>
            </a:r>
            <a:endParaRPr lang="en-US" sz="4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ЕГЭ  2015, задание № 10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9291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подготовки тренинга использовались материалы с сайта К.Ю. Полякова</a:t>
            </a:r>
          </a:p>
          <a:p>
            <a:r>
              <a:rPr lang="en-US" dirty="0" smtClean="0"/>
              <a:t>http</a:t>
            </a:r>
            <a:r>
              <a:rPr lang="en-US" dirty="0" smtClean="0"/>
              <a:t>://kpolyakov.narod.ru/school/prog.htm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</a:pP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0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№7</a:t>
            </a:r>
            <a:endParaRPr lang="ru-RU" sz="2000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существует различных четырехзначных чисел, в записи которых все цифры нечетные и хотя бы одна из них равна 5?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226	2) 369	3) 600	4) 625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1857364"/>
            <a:ext cx="74295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числа, состоящие только из нечетных цифр, можно разбить на две группы: те, в которых есть пятерка, и те, где ее нет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общее число чисел, состоящих только из нечетных цифр, находим аналогично первой рассмотренной задаче; учитывая, что среди них нет нуля, получаем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5·5·5·5 = 625 вариантов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теперь аналогично найдем количество чисел, состоящих только из цифр 1, 3, 7 и 9 (без пятерки); поскольку на каждом из 4-х мест может стоять одна из 4-х цифр, получаем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4·4·4·4 = 25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вариантов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нужный нам результат – это разница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625 – 25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369 вариантов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таким образом, правильный ответ – 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215082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Bookman Old Style" pitchFamily="18" charset="0"/>
                <a:cs typeface="Times New Roman" pitchFamily="18" charset="0"/>
                <a:hlinkClick r:id="rId2" action="ppaction://hlinkfile"/>
              </a:rPr>
              <a:t>Задачи для тренировки</a:t>
            </a:r>
            <a:endParaRPr lang="ru-RU" i="1" dirty="0" smtClean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Анализ последовательностей</a:t>
            </a:r>
            <a:endParaRPr lang="ru-RU" sz="32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857232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№</a:t>
            </a: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существует различных символьных последовательностей длины 5 в четырёхбуквенном алфавите {A, C, G, T}, которые содержат ровно две буквы 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 (вариант 1, перебор):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рассмотрим различные варианты слов из 5 букв, которые содержат две буквы А и начинаются с 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АА*** 		А*А**		А**А*		 А***А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Здесь  звёздочка обозначает любой символ из набора {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}, то есть один из трёх символов.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итак, в каждом шаблоне есть 3 позиции, каждую из которых можно заполнить тремя способами, поэтому общее число комбинаций (для каждого шаблона!) равно 3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27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всего 4 шаблона, они дают 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alibri" pitchFamily="34" charset="0"/>
              </a:rPr>
              <a:t>· 27 = 108 комбинаций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теперь рассматриваем шаблоны, где первая по счёту буква А стоит на второй позиции, их всего три: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*АА** 		*А*А*		*А**А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они дают 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alibri" pitchFamily="34" charset="0"/>
              </a:rPr>
              <a:t>· 27 = 81 комбинацию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два шаблона, где  первая по счёту буква А стоит на третьей позиции: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**АА* 		**А*А	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они дают 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alibri" pitchFamily="34" charset="0"/>
              </a:rPr>
              <a:t>· 27 = 54 комбинации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один шаблон, где сочетание АА стоит в конце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***АА	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они дают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alibri" pitchFamily="34" charset="0"/>
              </a:rPr>
              <a:t>27 комбинаций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всего получаем (4 + 3 + 2 + 1)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alibri" pitchFamily="34" charset="0"/>
              </a:rPr>
              <a:t>· 27 = 270 комбинаций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ответ: 270.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№1</a:t>
            </a:r>
          </a:p>
        </p:txBody>
      </p:sp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2"/>
          <a:srcRect l="19922" t="24170" r="15625" b="25293"/>
          <a:stretch>
            <a:fillRect/>
          </a:stretch>
        </p:blipFill>
        <p:spPr bwMode="auto">
          <a:xfrm>
            <a:off x="357158" y="785794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16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слов длины 5, начинающихся с гласной буквы, можно составить из букв Е, Г, Э? Каждая буква может входить в слово несколько раз. Слова не обязательно должны быть осмысленными словами русского языка.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1643050"/>
            <a:ext cx="864399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первая буква слова может быть выбрана двумя способами (Е или Э), остальные – тремя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общее число различных слов равно 2*3*3*3*3 = 162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ответ: 162.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 (через формулы, А.Н.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Носкин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Дано слово длиной 5 символов типа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****,  где красная звездочка – гласная буква (Е или Э), а черная буква любая из трёх заданных.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Общая формула количества вариантов: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en-US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где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мощность алфавита, 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длина кода.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 как положение одной из букв строго регламентировано (знак умножения в зависимых событиях), то формула всех вариантов примет вид: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 = M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∙ M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Тогда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 (алфавит гласных букв), а 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 (только 1 позиция в слове).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 (алфавит всех букв), а 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 (оставшиеся 4 позиции в слове).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итоге получаем: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 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∙ 3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2 ∙ 81 = 162.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ответ: 162.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№3</a:t>
            </a:r>
            <a:endParaRPr lang="ru-RU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2844" y="71435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4-буквенные слова, составленные из букв К, Л, Р, Т, записаны в алфавитном порядке и пронумерованы. Вот начало списка: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1. КККК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2. КККЛ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3. КККР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4. КККТ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……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Запишите слово, которое стоит на 67-м месте от начала списка.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Решение: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самый простой вариант решения этой задачи – использование систем счисления; действительно, здесь расстановка слов в алфавитном порядке равносильна расстановке по возрастанию чисел, записанных в четверичной системе счисления (основание системы счисления равно количеству используемых букв)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выполним замену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0, 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1, 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2, 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3; поскольку нумерация слов начинается с единицы, а первое число КККК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0000 равно 0, под номером 67 будет стоять число 66, которое нужно перевести в четверичную систему: 66 = 1002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Выполнив обратную замену (цифр на буквы), получаем слово ЛККР.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Ответ:  ЛККР.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714356"/>
            <a:ext cx="85010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5-буквенные слова, составленные из 5 букв А, К, Л, О, Ш, записаны в алфавитном порядке.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Вот начало списка: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1. ААААА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2. ААААК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3. ААААЛ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4. ААААО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5. ААААШ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. АААКА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……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каком месте от начала списка стоит слово ШКОЛА?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Решение: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аналогии с предыдущим решением будем использовать пятеричную систему счисления с заменой 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0, 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1, 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2, 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3 и Ш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слово ШКОЛА запишется в новом коде так: 41320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переводим это число в десятичную систему: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41320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 4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+ 1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+ 3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+ 2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= 2710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поскольку нумерация элементов списка начинается с 1, а числа в пятеричной системе – с нуля, к полученному результату нужно прибавить 1, тогда…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Ответ:  2711.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№4</a:t>
            </a:r>
            <a:endParaRPr lang="ru-RU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428604"/>
            <a:ext cx="8143932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Все 5-буквенные слова, составленные из букв А, О, У, записаны в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обратном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алфавитном порядке. Вот начало списка: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1. УУУУУ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2. УУУУО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3. УУУУА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4. УУУОУ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……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Запишите слово, которое стоит на 240-м месте от начала списка.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 (2 способ, троичная система, идея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Густокашина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условию задачи важно только то, что используется набор из трех разных символов, для которых задан порядок (алфавитный); поэтому для вычислений можно использовать три любые символа, например, цифры 0, 1 и 2 (для них порядок очевиден – по возрастанию)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выпишем начало списка, заменив буквы на цифры так, чтобы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порядок символов был обратный алфавитный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(У → 0, О → 1, А → 2):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1. 00000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2. 00001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3. 00002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4. 00010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Courier New" pitchFamily="49" charset="0"/>
              </a:rPr>
              <a:t>……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это напоминает (в самом деле, так оно и есть!) числа, записанные в троичной системе счисления в порядке возрастания: на первом месте стоит число 0, на втором – 1 и т.д.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тогда легко понять, что 240-м месте стоит число 239, записанное в троичной системе счисления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переведем 239 в троичную систему: 239 = 22212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заменяем обратно цифры на буквы,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учитывая обратный алфавитный порядок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(0 → У, 1 → О, 2 → А): 22212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АААОА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Ответ:  АААОА.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№5</a:t>
            </a:r>
            <a:endParaRPr lang="ru-RU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Bookman Old Style" pitchFamily="18" charset="0"/>
                <a:cs typeface="Times New Roman" pitchFamily="18" charset="0"/>
                <a:hlinkClick r:id="rId2" action="ppaction://hlinkfile"/>
              </a:rPr>
              <a:t>Задачи для тренировки</a:t>
            </a:r>
            <a:endParaRPr lang="ru-RU" i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857892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Bookman Old Style" pitchFamily="18" charset="0"/>
                <a:cs typeface="Times New Roman" pitchFamily="18" charset="0"/>
                <a:hlinkClick r:id="rId3" action="ppaction://hlinkfile"/>
              </a:rPr>
              <a:t>Ответы</a:t>
            </a: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4387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u="sng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Содержание</a:t>
            </a:r>
            <a:endParaRPr lang="en-US" sz="4800" b="1" u="sng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00174"/>
            <a:ext cx="75724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Теоретический материал</a:t>
            </a:r>
          </a:p>
          <a:p>
            <a:pPr marL="342900" indent="-342900">
              <a:buFont typeface="+mj-lt"/>
              <a:buAutoNum type="arabicPeriod"/>
            </a:pPr>
            <a:endParaRPr lang="ru-RU" sz="32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Разбор 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задач</a:t>
            </a:r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  <a:p>
            <a:pPr marL="342900" indent="-342900"/>
            <a:endParaRPr lang="ru-RU" sz="32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371475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hlinkClick r:id="rId2" action="ppaction://hlinksldjump"/>
              </a:rPr>
              <a:t>Комбинаторика</a:t>
            </a:r>
            <a:endParaRPr lang="ru-RU" sz="24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190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hlinkClick r:id="rId3" action="ppaction://hlinksldjump"/>
              </a:rPr>
              <a:t>Анализ последовательностей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 (системы счисления)</a:t>
            </a:r>
          </a:p>
          <a:p>
            <a:pPr marL="342900" indent="-342900"/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3. Задачи для тренировки</a:t>
            </a:r>
            <a:endParaRPr lang="en-US" sz="32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0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Теоретический материал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Что нужно знать</a:t>
            </a:r>
            <a:r>
              <a:rPr lang="ru-RU" dirty="0">
                <a:latin typeface="Bookman Old Style" pitchFamily="18" charset="0"/>
              </a:rPr>
              <a:t>:</a:t>
            </a:r>
          </a:p>
          <a:p>
            <a:pPr marL="342900" lvl="0" indent="-342900"/>
            <a:r>
              <a:rPr lang="ru-RU" dirty="0" smtClean="0">
                <a:latin typeface="Bookman Old Style" pitchFamily="18" charset="0"/>
              </a:rPr>
              <a:t>1.русский алфавит</a:t>
            </a: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  <a:p>
            <a:pPr marL="342900" lvl="0" indent="-342900"/>
            <a:endParaRPr lang="ru-RU" dirty="0" smtClean="0">
              <a:latin typeface="Bookman Old Style" pitchFamily="18" charset="0"/>
            </a:endParaRP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  <a:p>
            <a:pPr marL="342900" lvl="0" indent="-342900"/>
            <a:r>
              <a:rPr lang="ru-RU" dirty="0" smtClean="0">
                <a:latin typeface="Bookman Old Style" pitchFamily="18" charset="0"/>
              </a:rPr>
              <a:t>2.принципы </a:t>
            </a:r>
            <a:r>
              <a:rPr lang="ru-RU" dirty="0">
                <a:latin typeface="Bookman Old Style" pitchFamily="18" charset="0"/>
              </a:rPr>
              <a:t>работы с числами, записанными в позиционных системах </a:t>
            </a:r>
            <a:r>
              <a:rPr lang="ru-RU" dirty="0" smtClean="0">
                <a:latin typeface="Bookman Old Style" pitchFamily="18" charset="0"/>
              </a:rPr>
              <a:t>счисления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sz="1200" dirty="0">
                <a:latin typeface="Bookman Old Style" pitchFamily="18" charset="0"/>
              </a:rPr>
              <a:t>Количество цифр в алфавите системы счисления равно основанию системе счисления.</a:t>
            </a:r>
          </a:p>
          <a:p>
            <a:pPr marL="628650" indent="-266700">
              <a:buFont typeface="Wingdings" pitchFamily="2" charset="2"/>
              <a:buChar char="ü"/>
            </a:pPr>
            <a:r>
              <a:rPr lang="ru-RU" sz="1200" dirty="0">
                <a:latin typeface="Bookman Old Style" pitchFamily="18" charset="0"/>
              </a:rPr>
              <a:t>Старшая цифра в алфавите системы счисления и её основание связаны следующим образом  К=Р-1, где К – старшая цифра, Р –основание системы </a:t>
            </a:r>
            <a:r>
              <a:rPr lang="ru-RU" sz="1200" dirty="0" smtClean="0">
                <a:latin typeface="Bookman Old Style" pitchFamily="18" charset="0"/>
              </a:rPr>
              <a:t>счисления</a:t>
            </a:r>
          </a:p>
          <a:p>
            <a:pPr marL="342900" lvl="0" indent="-342900"/>
            <a:r>
              <a:rPr lang="ru-RU" dirty="0" smtClean="0">
                <a:latin typeface="Bookman Old Style" pitchFamily="18" charset="0"/>
              </a:rPr>
              <a:t>3.формулу </a:t>
            </a:r>
            <a:r>
              <a:rPr lang="ru-RU" dirty="0">
                <a:latin typeface="Bookman Old Style" pitchFamily="18" charset="0"/>
              </a:rPr>
              <a:t>для вычисления числа перестановок с </a:t>
            </a:r>
            <a:r>
              <a:rPr lang="ru-RU" dirty="0" smtClean="0">
                <a:latin typeface="Bookman Old Style" pitchFamily="18" charset="0"/>
              </a:rPr>
              <a:t>повторениями</a:t>
            </a: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  <a:p>
            <a:pPr marL="342900" lvl="0" indent="-342900"/>
            <a:endParaRPr lang="ru-RU" dirty="0" smtClean="0">
              <a:latin typeface="Bookman Old Style" pitchFamily="18" charset="0"/>
            </a:endParaRP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4.</a:t>
            </a:r>
            <a:r>
              <a:rPr lang="ru-RU" dirty="0"/>
              <a:t> </a:t>
            </a:r>
            <a:r>
              <a:rPr lang="ru-RU" dirty="0">
                <a:latin typeface="Bookman Old Style" pitchFamily="18" charset="0"/>
              </a:rPr>
              <a:t>таблица степеней двойки, она же показывает, сколько вариантов </a:t>
            </a:r>
            <a:r>
              <a:rPr lang="en-US" i="1" dirty="0">
                <a:latin typeface="Bookman Old Style" pitchFamily="18" charset="0"/>
              </a:rPr>
              <a:t>Q</a:t>
            </a:r>
            <a:r>
              <a:rPr lang="ru-RU" dirty="0">
                <a:latin typeface="Bookman Old Style" pitchFamily="18" charset="0"/>
              </a:rPr>
              <a:t>  можно закодировать с помощью </a:t>
            </a:r>
            <a:r>
              <a:rPr lang="en-US" i="1" dirty="0">
                <a:latin typeface="Bookman Old Style" pitchFamily="18" charset="0"/>
              </a:rPr>
              <a:t>K </a:t>
            </a:r>
            <a:r>
              <a:rPr lang="ru-RU" dirty="0">
                <a:latin typeface="Bookman Old Style" pitchFamily="18" charset="0"/>
              </a:rPr>
              <a:t> бит:</a:t>
            </a:r>
          </a:p>
          <a:p>
            <a:pPr marL="342900" lvl="0" indent="-342900"/>
            <a:endParaRPr lang="ru-RU" dirty="0" smtClean="0">
              <a:latin typeface="Bookman Old Style" pitchFamily="18" charset="0"/>
            </a:endParaRPr>
          </a:p>
          <a:p>
            <a:pPr marL="342900" lvl="0" indent="-342900"/>
            <a:endParaRPr lang="ru-RU" dirty="0" smtClean="0">
              <a:latin typeface="Bookman Old Style" pitchFamily="18" charset="0"/>
            </a:endParaRPr>
          </a:p>
          <a:p>
            <a:pPr marL="342900" lvl="0" indent="-342900"/>
            <a:endParaRPr lang="ru-RU" dirty="0" smtClean="0">
              <a:latin typeface="Bookman Old Style" pitchFamily="18" charset="0"/>
            </a:endParaRPr>
          </a:p>
          <a:p>
            <a:pPr marL="342900" lvl="0" indent="-342900"/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6" descr="http://ic.pics.livejournal.com/genrixll/38404508/28545/2854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1810855" cy="1426049"/>
          </a:xfrm>
          <a:prstGeom prst="rect">
            <a:avLst/>
          </a:prstGeom>
          <a:noFill/>
        </p:spPr>
      </p:pic>
      <p:pic>
        <p:nvPicPr>
          <p:cNvPr id="3074" name="Picture 2" descr="\{ a_1,a_2,\ldots,a_n\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7475" y="-274638"/>
            <a:ext cx="1133475" cy="180975"/>
          </a:xfrm>
          <a:prstGeom prst="rect">
            <a:avLst/>
          </a:prstGeom>
          <a:noFill/>
        </p:spPr>
      </p:pic>
      <p:pic>
        <p:nvPicPr>
          <p:cNvPr id="3075" name="Picture 3" descr="a_1,\ldots,a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6325" y="-274638"/>
            <a:ext cx="733425" cy="114300"/>
          </a:xfrm>
          <a:prstGeom prst="rect">
            <a:avLst/>
          </a:prstGeom>
          <a:noFill/>
        </p:spPr>
      </p:pic>
      <p:pic>
        <p:nvPicPr>
          <p:cNvPr id="3076" name="Picture 4" descr="k_1,\ldots,k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2138" y="-274638"/>
            <a:ext cx="714375" cy="1619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000364" y="3786190"/>
          <a:ext cx="3817942" cy="1040577"/>
        </p:xfrm>
        <a:graphic>
          <a:graphicData uri="http://schemas.openxmlformats.org/presentationml/2006/ole">
            <p:oleObj spid="_x0000_s3078" name="Формула" r:id="rId7" imgW="194292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png;base64,iVBORw0KGgoAAAANSUhEUgAAAP0AAADHCAMAAADlCqUFAAAAilBMVEX///8AAAD+/v79/f38/Pz5+fn29vZKSkrz8/MFBQXq6urf39/Hx8fj4+PS0tLt7e3AwMDY2NhkZGS5ublTU1N3d3eQkJAbGxtubm6pqakUFBSHh4cMDAw0NDRBQUF9fX0qKiqVlZWfn58jIyN7e3tRUVEZGRlEREQuLi5bW1uxsbE4ODhpaWmlpaXxm1ZcAAAgAElEQVR4nO1diWLquq51PIQwQ4GWqdBCJ6D9/997WrKT2M4A7Rl6733b+5y9gTi2lwdZkiVZiP/ZJKVMDf3Rxpg01fK32/PvJil09/E4E3L/9HgnzDfRS3Tf39GI61mq9fzFivG6kiJJkpkRyySZ49vtbytJ/9E/tQ+psTL8GrxKNcn8ibR/x1W3FyGCN6rvu1LD9qowB5oP9GeZo6/p4/pk323oruo4ye99r5QcdgU9VqoGr/+1ZlTCHFyAWZ1XU60nq/PM6NtnstJEMIzRqq4WkxmtlXYJH6KKNdEa99QYoYSOC1KSaFGQUuN3iNQys0UX1UTgdVFD3ggT1gA6R79JFE3tUwZtvnXyK7NNkg69U8EuNOZTkBZx0/rew8vdOSOw4djKYVzGTHl9qCt1nMNW6Gn8fpL0/QxptYYkmd4I3shJQvCnRsdPqBvFU9INSt1EWYA+yDGRYUFS9ZJuWMZEeIOnlfBLoE+z4HUpp/H7EXqth1dytCQt7iysyi6Jsf9Ium8PRTpStmjqU793j/bplusdKB3SKEKfPBzLQgietyWBXnWTJ67k7eEpRq+APkke3spWHB+SYdhIQp+sH/x0I3qp0f79PHkY19BJReiTZ1UuOhNtpVpi5vdp+dMfnZ0fkmSrI4rcw0R0b9OSxP9+//Be1ZN43+hx7dhTDSVxQQlaBgUMeaprv5mmdgeroFfikCSjM1ajqpB4yejtPsQppnqa11zfPlNajCrr1qFXUuVFRDQJMz8ZE/GjzUdnSYReWPQ9UEreOpFLq2CXZPR9r5Wc5Tb06UfyocZJ8k6bTxN6ZRNKrR17vEqZaEZ/VgijRS8L9OHCoMnH6FEHyH8D+iFe5M2R/yWKVKLL0bs22jrqdrBKIjiDJLkX4BL6MTTBVI/Q+90RZbBjLxxPo9SGto869N73sASJsX80jt1sQZ9/lTHHIIs2iDLPFdw20X5zojdTRX2wF5UOs+teFJMqxk+9nM86gVlpxB7ltKGPE499xzKKSjSiV3bWO74yzBHO/MrzFvSY8x3QiYfkmFXYKmnHPp9T1ZWRo6dVS0yvMvIVG9p30BPmJDkJbXntRvTMFFrioUBgKuinrpWUtLyJ2SESJO6TZEW5xQZ0L2Z4GP3BfbHsVFixRT+0kgb9f4+JH2VpRW8p3R0zxI3ou+XM51fSAFw+9v5PNwm50phHIqhgD6cQD9Jo8Bn9YmDT0HAPBBmw7rvJyuU40yo6Ds130FNX0fOlXfbN6M8DL02wn5XoFKMPcsxu2PGkpXmfgklkp4buyYjXW0yw3/rblYz4rIUhtv076KUc8PRqXfcRJyeDZjL6bZjD3EDzqTraoWYs4mLb34jorRg9rVCZ+WOLHS9A/7ghoeYb6GntzRhwK/oIGySzcL+POV1zfeETgaCWHVP7BR8zJULxCTN/d8fpdKJFsk7uAk7NzvyTyzFf05fHcciLtKMnHAcQyis0f37npXk0/4TXBptes2vqHcjEoFIvveGw1+sNe6+oONwplU/1ZDZ9p1GYiQr6nO2W4xV9ezXC47SuzXxWx/TsRtWMvhd3mf9NWsobvHWN6tHurMyHP7G7RK+jgktOFzuJFjT8lxh9Ti8IgaZF3KXme1tSO3p6RXUwla/v9wWvqCJuURU7XsGPm1hjUq1YSzMJV3UX8oo/9XNux75A9U4oVxqt+3zHwwZqIDAulLl17CVvV+9Od9WKvhGIKriddsBBqYJ29zkNZefdpc6jpXtN6CEPQlodebtNgJ76x4B4roX+xtgP3OxqR98CTf4APfY7vNUr0ZKAtg7JRYQevE03Gfh7rZNyLH9J7IM6gCbrm6meAJs10upfR8983kkY5cQnLd6w/fn7VS7jORlGG2Ad+2xXyedj2ZrUlVkd+9qmgXleJ2+uy4t1H3ByOadbiK/cHC9Pzul6ksD1jlCGZFvsNTkQqQ+gaYHK0aKHYEsNpTa+JMmHl0PmMh4UINSDmcloVzj4PGPr2BOdmNnlxiI5Sx1Q/Xirrxj7Uq0JeULEEi6oXqnekKECpApeCpAwXfQYLUGrqfDoJaM/lC/NaOJ/+d0ugx1PiPSEr6pm5te3RekdtoxiBOzY+/yU4/OjXtOVse/HOdr2PEhKRPNeSqkWyhni0/fKE5B4v19MbJoddjSwj6n2ZCHNlOBrNrM57t8ox32gJoFej/VOdY2YTmjVvw8mRZoRV7eZjCL0JIhNgjQzfiN4/n1FOVQbesWaUKI3nlRr9DmhRehJelWd7ravQk63wmUuSb6K0Hdr0VOe5woLz98/g+lV5fNDusqrrzVHFb0Bsd0Zf28iBhLd7L2nxDEs87MnTHW/99J7OG+FZaEbxp5IZKXVALL0+0jW6PMTnzqxXraao3Xma7N/WZ6FRxwg7R8Wi3uP6iu5eVm49LI5T4ZChSpJGtnlfomnLy+Ll8NsqmIh2Ojx52I5VLVqRqgDyhpQyH5/SgL0NLLL/SJKS+2125jeZ5xhsRStQp5m4SY+NeLfyi1fplGfYXMM96Mog4r1SlYfUlGHFujP8W+DEH1VoYTky+/1RZtWDsHYU69InjesmC9KljzSMleogtRGL+BUDb+C++Y9J+5ybGQ426sFcc8LrdDIsSp6EqGn/Y/YCE9djb3ZX7FaGSXDhG2x7RwbEn1VPSogTAQUJdhXG0rKT5jtYXP0lIrUlQkRoPfyoqgYfa6qjH5TwbeoXFU5Kv71VNMaRh8JbBH6/41UOxKE/uv/A3rJp+oC9A9/HOLZ4mUQopd6tHj5+g+btX81QfLHZkKkVtNnR7GZIIRyhSWb/1tGV1DhDJ7PxGMpfT4MjNP9UF+wxsjLiPPX2Hzjvz4RB0XreSR4Ox/kHIVkiS0YexYW/+GRl3Z7Kb5ED2X0VQrRcjwWnqXXCdf24PkuSe72+EvW6hxdJWUt1/qg7nkVS02WCH3x2W3bEZyoVXFp1ezxBsyaEZ2dmAGfZ01n63kjZFPDW5OUtUqNmFXQsBQQ9oRbBsez+DVmy6RV++S8SHxGAm6mfAPSMR/zByVwlWAJR6v98wiTnbUlfjHKMlr8mz0vjQiCyE3fXGtVxKXjZS18xZTkY83Q4E0S0WVVvhVGQH/B82OtKTYLEQETTf2R4ms2mkxTocNjhPx14fhOqj9l6TjNfM2WhBGXLt7UxLdqVOJPGVcMWit1ZutPfc1wVVw3PlRV/CjziZprAHQgyEHn/H4/tEDptROsLXjvIdm1v78kvmUSs8y9Z3uStJu57ikrlWBYLvkwEQiJ6T0QpYoAw/SJEzAMqWZZQOwS1mT66HGM+GlpjEnVYLGmUvwTZS0fQwn2GBxUSnHGj+tU5HOdxnyFn7ZhJ+LsJAGPZexX6HN4WpPI/8yPNiVzD356Usrgd1nF7ITPrFWOnrVlyUAGqj/UeCfsZMdkPEOqHwlvUtKnV7B4dpGkbERGpfg6Eu4yLz2mvvGKhH4QfVroBAkN05k3E2jqMBIJn7ig9xWmwp6B8EGmRV8YSRi26kiSj9Pd6Zhsk1cT7kfKorezjRqePXG7A62bQ++aqU1v69AHFGnO6Gn2pHpuTy0H4WHdJTx2ejQhQZvxr8V5hLQaNZoOgairTG84nDwlbKoh7ULY23Yh+2U0HPZMgV7LFNqdM2bUeEOt+lJ16PMaafJ0Gb2fCvTSnva8JFuH3s8zt+w9ZYDq9K7f6wVHC7xcNuMep/HBmvpU0T/m0j4hoHK2EXquP9UjVs7yIUKOXkFdvR0qEL+CIuNspptMREr0JBWLSKcUoqdlMLXj04CeiZfCSV8TenC6UKZ1lMEsCCraQbvMs51XdA36pxPIic5HgmpdxujtCODRA3huN/Ohguitobs3vmQsjdqhVazAsHrQfrCF5OhhtWNJ3uO2Ab1k8CYj8nZJmtBTOSPuvpjfw8zHyYLI6VkN+uMXsmi7eRtDeVbxzLfDrzBKMzYCsOilHeU0MjthFf9A2y5T2QO07fXoaWMTOL+eVMZe5ejZyg5rY1BBr4p1j/Z0qvosHvvnnO+qR7/u077kNl8Flnp/BvrYRJ62UlRyYnVUjl4TLdioNNDkKWhaEmONIwn9Fq2uRY+Gg25sxnzSV4seawO9eRjWo1/kVlDnqnnYTejTd3uiKt06ntSh5+UH2jIythv2YA3ORNOmkYaQpkY2OAiWRXSmceCdyrp1jxJBFo5Zr3nslc6wC+1Uv2nsaTA22KKrx1C3oN+aA2gDBoq2TeIPTC166Br0BUZaOkev00uX2I3IaItVESKVPJ107+hoQBU9+B1ruNCCXhrJfa4b0C9ouwJpOVQs524c+wxT30paRNeTk1jVjr2lvWB5RE7zqc+JokVFYmmkaapk2h9Ovwj8w9jouplPvWmeUF/aNvYGS4cYyyp6adGL9JXr+Bn6baYeeepDGtlAWd4w9s7OIJmvZlTqafZFlDi0my9yskx0tkzG6zgqq0TP5GxomYZ69DRpaC0ex0o0oJ/PDtgNpsJUJeBb0CcZMH8RTacpfYSxTz16hq+nc8s3WR7qjppu6vXAmLHMTCyHEWHIOV3Fa5l2JFlF73Y82r8x3c6iBr3EzLfNoCpkjQh849hjvktIS32s66axx0iMX4jnWl/eusnDhbay9X3WdOqrxezjclknSWxYkaOn6t5hfqNb0FPffiAvTYH6se8+gJXvzESdducm9GNhaMjHEDmf+eS9Hj3xJkzDtquxXffDL3C5WVqjT8zPN+T4DPZ7FMjdFj39BMllgN5rHntealPodRqp3vAFm6ZMq8dQt429hI34TCsWGfuqDr1k9TKI1HqYSzlWOOtEArw9XHJ6KGVURsvyPbCT5HX/SgJ9YjlG0UzzDXbye87ThN6xXBuhKsczuuT12mY+zF7viJ3ps41J/djDwWRJ2/uAOFmHPhNfyTq5r9jC4VUnNxDfjU2t769KHvtXjS7fZiyWNKD/ZNnyw+pRGsdeG73BJKqiVzehlzD4XvcMgUnuZcPYK8vbrITJxx5GOQv6aRQebFLGdNhn5pp1P3AiWfnoHc0fMEWQrWM/47XBbW5ET6gN73k6kl9vHHvJrjETAavKqZJ16Gl7MtnaClIln0/yBxGli2H3n6JOff8I2smiOBQTRCef/e6xY4/KTsKeVTas+0/9BlbJclONvB5mZT9xzKdXgLQS7rM1gW2Z+VrP0ItjaD90LXrqX7nHFLaeXTl6WJnC6CawmZFnNhlS7hs7OouY6p1AzoaqCb0AC7yknXhN3ELb2LOEa4njKNx+pNXtODPitrHnqQ/UezAvVfSE2Ix4c9ZsYOPQE/tHK3ObDH11mRV7TzDVAa1kK9ypr9/gmf/00GXRuG3sP9Y4rnX23S1jD3oM2hoq7VDlBVP66rpny6vpJ+9NVfRY9MyU7rSTlR16fIYEOzc+4YN1z5agpVRsqns8w32GkNHDl9L6Kcp8xws12kvmZDqFbUPjurfZB6x68caAtps0zbfL1plPw0TPXo6w28nXfUDItGZjITu3cvRsymBY8FuV8KAJMLDaeulR/2STB5YLfUMnxWXR7mF0gD5QogN9F/6Y+axpQ48ljt7qeapVQzvFAdyMLaBt3VuT5VxNHaMHce+z5jJAb20x4Z7WJV6pNOEjeWMKn4Rk1+mw+dZK+SyBlNbsaiHt+UDb2G90IR22oofec92FElgVDxfv8AxYOpVlE/puxrLme8LKuDr00Ll34JBhV6Bkf7wXS8iUJbjLwM9RZsNSl3wcqEDGsxptEi+Myl9C109kPPZEHMoXq/I9sTmvTqupcCgATfzEnXdIu9Em7O7rCqTt/CMNrbIgiYz55IKY3GTbY+OWFSsLgrbM3ue7ibZrkJq/3+2cMgwH7Ktd5xIOS6bT2ekB7Z+fxzLiwakh753OWecBFGjsL6+7QSApS7HZdXaDvH+oQ4dUyTQoxojl+ztr0hVNSiNPndd5muZq9SGq/+w7skFZZrv3UxoeW012752MDXqml867pePivOtQPl+/znoqnVuoshtSaZyKAycdqjj4NF0P+z3DnyODNTRB2VmPHxRmkVTBLsOMW+lEJllnIoIpBNN29tDlfYNP+mAVabNgG+gNM2NcqfZUS4Y+iXzAyIRFKnsax0oMVqn4J1m+Syd3pG90ZZtYEQucC6SqHpNKpyYWuQBSnKP5WWyckJKY5n95dYj8oNz5K4tCs2m9L3VxHlccNoTj4P6Wua+2q/CvG2/lPjH/tFlBY/0Y7t+q/D8h/aeZ3/1Jf9Kf9Cf9Sf9V6V/aRKoMUnNWKUSjPfvV5gY8rWzeJqXmCBX5N/Y3qWEnnCE8yb663r3AGqtxRAwXk0b5Fmy2SYqD6bAZGh8NlYxYpVEctYd52FirqYt4MtZ70tqteeKmbaOneOGCqrb7wsbQKL1lpfXjq5ygMOcLDRAH3KgqWlkPpx03WfLQcUwiDR1lbhmIBtePCR+SS5Y1qscq2vHZXhJ+N7tYTb4szxa/NREocBSfZWngj0U/VM+NuTmqNzqvBhByqqHuoAzNUv7Dif5J6f8wlJRR9hnnYbFV1/hTsNxlhrPVeZhZuSvQx5kxFcBF0F/2AxVW1CMVfvFkMLYOTcdxJBHuSLFlBUdRsRWPQ4lZsug1vneGck+bqZV3opIuSTX1goZr6T1av35+jWUchQ8Kt1SMXtY2092UVYC+oFjnl5asyhZzILpeblLMsuyIrfWqwdPYNOi+fJXRH7MIPS2/9NmvbJPFoW6qdnTsGNgL9CNavkVZvkJTTZ7DIlt4ToX7NKAe0vP787wfV97Y6z1sT4pyrVXKuRIXTTjDqPty/Tn0oWUsrdDsBNO5h+Vms+ch/oinB5+vRR6FQF/OWqZzYdQQav4h0I2CfIn+EW/e7TeLE8o4hbaY3tj76L2jB5yUdXvF6oQBWfKWplVbf3rFjX2I3l9p0POZC4E/jayipg/t3Mc4jGOkeOzvrVaU6SwfCI6j6tbWooTF9/QMs8cguI2UKZtHJYcM38z0lKyhkA9sWVMmFmza8mqVDkEUSjYEhLWi9QyjhizY3a2G6omGmR/MRi337E6uoRvSBicbWz6BDvQ2Fr0ui25EzzBhigzF5yIgoYQeZqUjASUc4VBz1jr764cjZ+LDvohjFupaNHfg2OQG02PY8tbF37gJPWIxdHnhaBssNBVnGpJV4OWYozeuNUq1oofrvGHt9DpUbakZDhEJPCukiMBT+07BuGmr91IWvbL7o0c6ndnUxjVFSZhxiDb0xZMqekydORsXF9o2Y6xVlr+SLPpnv9tmLejdO3EsCWu2/SIcxwX/RVDbKIiMU7rtrWFwhZILe0aOsFlYgb11ss0q9N5HXxRRg95GTZyanFvi4AcwxpuompnvpavocYJN87pUuEkXo9Co3EtCp+P51yhyAnYt3Rdm0ZVneoP4AYqtkp6TiLR+Bz0Nx1eS7FLPiwIxZ1n5759g/wh9NPaKjycuqYc+A42r82BpQS+Z7CPyg5Lwpe/26qNtFejLNInQE+n55IPQnL/lZqkvXrE/Q+/YU1pKq6T7VtjIwB0G5x0vorSZsuE16vzSWseegxsu2FXki90MamUTi76z8dJdZexBhc+R2tjAvDeroXq3oOfAf4p2kPSBj49yhbUL8HiIXPRr5ZPWsVcpCH0yRNTVC052aizfcvQVHiVEr9InHBlH/kWxhe0PZr4ewM/At4klhvoDPe1H2a3xvL6KHiLNxpqATGD81ODYdwt6NjuchJKmjbDin87fjv7jNOf0+sFsjTCeeKazY+LOHYPavokeW2CPyad4TLpD3RBsy878z5mXNvHMV0zfYzk7tk24GX3Y1/ciNPwC+lkU6adeDm5b9/x4g1WFoVdNAQYr3I6sUD3pxiMKXxFHtvkB+u1lM1SpbyJB5O21QmMalACt6LEr88o/8apvQi8dt+OouazZ7zkE2Sxglugj2D/xI6q3GdnUT5mVkiGz88mWNAUDwE50qi5OyxX0MlUwo3K7VQP667yeYpPipfTNpSXHQXz72Y73JRoT20DAyLCgdLCjHZq6UCVXZj5JQWMmYsPa/dI1J9rvq+htBKxjFkp0sIvYhJElv8/t1LVnRHJ0akqxxahzstvUDN8V9KCckM1e6oS7orbrfL4WCD0006VMQ0MxtXuV15i/Az040y3XVRSdggPoxIGLxDX0fPafrbtJryXgzI0yHpHPB5LIuAnUwiwzJ7blVdWx/46UU9sejr9trFMUfIU5iG7NAF5BD7qH+Ly66t/wXfQQMzupk2jBO+9ZDDU1fP5fQ8/iGVtKMnpabSmV+pTVqT7bqZ71+kqmqiWm6m3oYfXZTeY9l0OkMOQlLtonhDXo2+T7xgTxDPAdRU1PbEb8TZoveXUSH32qWTJBGd6OJxrRUzdC9zvNtElhwb9NPqNOldfRy1tmvlHpKxX/NOulOu19wVtzoevGTzaip3HvD4zuv7o4i22pQcINXiKRk524k+Pl8sHayoUOAyU73+hYWvz22MNKrddhXuhxx6xwssyq2lhOzejNJHm8UCs/VcOrRZvfqjveOhp7Q/RODu9K/rQzUDpyl5I612oWCes+0OfTw+21mQ/9mXkuVb8PXyJN68f+pRE9u07Su71azYDf5rvTfFUy1loMXk93mYnU1Tyzp/ew0nx439hQKTIuaXk6fXnoNZV06gWxF7Sm2iqx1OJE7ElvdYejk6fTatx0lmnM8/z0UksRpOptYEjcr+02r83WUNyLpWZpbXWf0PbYYYw4qrJOXLZ+ioXM4g4H/fUhbbFXQ+hoGy0y62HZ6PoA+DC/w7/1LDzNS9lLYYbdjp5d1kqGAGGV+SqTqvsSR4hSXKKuYR4llNHGEygoV5oG9Eri2MqY1smYtwrZNFacbiLa9CA18SGfq8deW2PS1pCawioPIjtq2aRNEVbSbrD6k/ZCsuIsnG0MA9FI2BvYrlBhvy5niF37FO5kuV1jJakiesxtdf1Jf9Kf9Cf9SWEKVMttm0J7KX9ni6KvgZHDz4prVIDaoDyq+Fa9cdPZYgU/hJlkpJ53B5JxlnwXZ4Ok/IUay3jXJtduv2hZhCq7PVnngyapUQnnGCCZ+dGFW3KeA3yM8YKa24PsMJJ4eM8UlxJ7F0CLl8dLcVeu5cXL0Fyq9MBg3rLQ27MBWWvs9DqAWmfjcf1xp1b0aJw6vxKFu4bpe3CITdxgbzz27ASkScfZODRy0CilNLKhGrNxcN+TlCllMbnDM9XqDLKUsp89SwZTZMW5OrfHPtF48K1VJuEAt9gmZzs2kUmW0YPkYbuxh5lQ74jDdp0cQoegfvKQjMqfcDjw8JYFdRjKci54faXTx7VvcGUVmw/JlEeUfn54o0qMZRHvk23HX5laTpM3dy+bTMXxLZdWtbjfri/fwO7mziJJzqZOg6o51HoysRGYqDNw+HwK5B3nUO6/DEkzM0E5CeynCllIwRv0HPLyKHlqh5uv9j3YsHdFbIuiPnt/hbuVzoiHQlZne42Pb2DXUNiz6n4mK8SJFUUa94i9jQXWuzLpY9Lt9oPrkpwxghdSz6IPrJIUKymLmS/1BzT8EfourppjFMId9fFcZIVnuWoEvAa7+S0hGujdvSZ8jPVx28znwIHAPp08X7rJ3WqCo980CjwiZcYeitbsUyyK0HReFutcGI99WEri3wZCVT9VYkjz5Z+5gMPo3Ur0orhZkO6uDn7bR8+a4cdbsLN1DMxT7jki3pbVKp1DKtNwy5A65WgQZ4UbiQFrGV9PJyPXStmIvvyqnoL44Tn6aSN677z770AvObD7IT9adEqlY3yODFM69crHwqmGivuYhXcd34ReSZ4zMfrK2P+L6GVq4HScvD/PTkmyOW/YHHMldegmKezJ7UnAaodjdUSKzRvQa83oy5n/++gVr+ITLppZ2Hk5eE/4fsiYlzSIwHAQKwK/EbGW5qax10z1St/u30dvYCH4zEqkBV+SRB9P8HKP9bZ8i9s2GXVxzUjFFOhG9ElI838XPbjVHYfBAdPJY0+EQMJk4RDfpgEeagvj4C1u9a2UdBU97JRhmKMKaUH88ti7QH9TG3fFokdVhyI8oZdouxsk2y6ia6Q/QU9/rKGftndk0L+/jJ4Nap9SdpPJ0QtlphyuKs5sEE+om8y1qep1b6J6uCP5iWMRKz5q/G30moeZfSTymY9z9GHJRnl5tclgZnbsqR+NvYQJWRfRj4yNPKKnD7+N/gvWoRh7Vcx8YfrRlVzcAgOreCx7BF+M4d+EXqfovT2XnI0O7H/wmzSfb2s/ZtbXaOH4UDYhecvSiLYZjqh5CXatb6CnnzI4yYCb+vhwd09tfxU97q8C78IXALmx11zVq2c/w+VL3goSxL/f9mW88G+hetBcjD7K89C3zfF393trJvah+JYKRg9BBhP/HGqckANBUwZsqrgTUSTtAn3ZvOrYW1eR8wkyxeV0oK76+GWar7i+OyNYdGMjGYVgSh9BRGG4knB4NMTgW3HcpZ+gF+yXIbLeMOPbBfTvomdXji/EiJplwq374TOV2p1GgemNhk3NBwu4SxtsKezH28Ye/c1Olnxfzk07nvoH0btNjxbhaQ+u7+XVRnaXoa8YMcJzDvin6QEC0x1To0ILTove02Yw+rpQptI5097I60lhY1kF6IN7WKmHHsobZeXtfD62cTFyvoS5j9tpGDrBor0Q75/ZN1JxEN59OPdz9N6EqZ35/hvN6IUIx15Uxr5Az0nn6Pnb7ejZzUynk8+3HP3TfiSM8U1owadA4/QKFRdrBDZ2owi2s0rgKPQRu5ZUK3XKswbtRmEA3fVMXSrohb2B2JYYzPz722c+kz5qYDocvcIyC37GoVm3hCkAbEmGVn0MvucRrHDq2b7bsV+NvESzpTsYjNMmk8Fcxgt4B6CfuQLQ47lZ82hZWffYmYqsD2i7+0L062M0uGK5UjZDsDm02+9rIk5nEkzeyjo9ggiwR+gpYPmAPtBn8aEAAApSSURBVHZ1wK0Fg8aDBZpSMc1nVyX/aoj4dvJw5ncbsuJWhvKG2Rs6AOO/hPyp7TFV8Ay3VCd3yl1jwK5eiLz7FbQmuhg0b9Ko0YJEqoaxb0rvwcyvvQXUq7j/ncMsQnT/vptUeVjM/NdO572Q+axH6vK98+5d+Eszf9eppIdIzRsk2j5Ond05vPBmWlNKnj5940ul6ip0ab6Fs9vt4JnHEyKtMY1kPx/pXQ0KyyD+ZgK3mppCT/E9A1GNQohAfwh3rRa7Jl+ybnS64HRsvzK8kqSGlZWJo8dzRanWmddKydch2UuVXA32jk7vCmreHeDY0Yyeg0KkKrzNhMvM77JmHYhXaOr1FAKDKhcsQ7uAH8UXRn/VPMxvi40dUtdhMj6MLoJd+LtibM2FX1rR2yzBwYG00SiCYouDr9DAzN6iJb1szoOTSdhD7L/796YbbM+kuIb+r9ZY2wh2z/8++vbIebGxwj+FvrHcW9ELx/h+i+p9M92CXsLFbCRu33evFXfDT5wYfb9xs/lXErXt7tgd1Vz+8U9XrMTj29u3aP7fnxQi04dOHP9Okny7d9q6Jf7zjZBaVi5Z9B/fUMTPaoab403XinpiypXMzXZqVXp4C0lUogg21dA9wt9E5Q395T9vsL+K35B1HxsKrs3w4/V1Qxd9q+wastiaXTqGij+Ylh1P6tobavGriazoES3kqnDJsgIfanAg4pqW2SY56y3Wh9pADI2co9SFqR+zY3WOBhEmk18ar6RuCFJgc6Y601VpTVlXAF8NZLlNUxOrzW+psu/hS110Ce5ABXba8m/UzpR1bTgHqjglsK2RyUMNW1tFpfi2oHb0ejzs5WlcH57DwUyHw2FsryG06vWGuC+hfEA0vt8bXqO3GPLxdPL1NerbIDrRc6NxAWIhyQBHf/R1mPWzSlGuLbxG1LjnpapWKXyFzxXz9FK5jK/MSOgTdsQPky6ufSt/sjFqWpYcBxIS06Uzk7kc+LKDyETQOaVqm12YLxfEbb3vC1kTMozSZLl78mX8/RUvIGn0vY++ZZkooB/EVIhPv+6Ctah0HJsgrlRCtPPqTY4DGXMFbKE2t/pUEjwHPqwNuykHDcEtPvNYw7G5wmNDo/FxuVweH3EB1Etr1lvR62vowQUZvg9rd//8vDlBC7WSuhY9R3U0hr0hd/vnw8YGXstkRCmMMq8o8fh4sWm3Di70rU3SEQZd3Ar6r6BP+Sx4N7Vfe7CHOUcBkQr0im+ySJKniSxzn0SkhLF3VO0muQKdg9dcQ+9Vdg29TDnOSsTayB+gp1ULZe3cebxKwfcCD03Anjj0rLDg3KmV/I3hu43jiBJ8FdxFewLV34te5Oij936w7nFJRzfpOQ0x7IQ44kRoqF+g5ys9nnrWQBw7rMYdHUMdXGzBl3FOVDEj5G+N/XX0nGHDLnUWfYqj8WlAoQv0hi/tHbgrEzS7ABP534cHSax07kv5s7HP78niM7PiqCXIkRYRhqTL1oZ+2MgAQ/83PbyNck/KPBTaPvAoUG7da976djLfjDmwAO65HAe3/2gbsSy/VOJ7Y5/fGMMHW/WCh3ZjL2wm66gib9nxopKYW7MaZFcYjSgMSMIwi3Axf+V1/8jWc6WmDxGQoutoYPnP9y3aQqXVp34bvUs0z+LbIb2xZ6bbsHNK29i7rzaustdQ6VS/0mPDcU9oFir2Gb1Rxsb08mYFbXad/Fw/TylsMI5jKEVZKf4t9Hbm3/E52HQ0hKu1ifYURr9yJ2XDsWXoVQN6nK9NKY2mwwy7gH+k5m70YOeenj2Do/8f+B6caOafhD3a2o79pkgXO9KXTQ2fJB1npZXdd9BLJsN5Wn8sJ6mqoN+WYQG2H/uBzq1datCXOd8u9z1RL/JIOfCOnsJb1xj95ev5sFpyQITgNdszAXudstl8sn16evpAetz+GD3SqWfSoDmpjwlpPq5Fz7eEh2Wda+z7eAxHJXhC7wvY1jjO9ctbFLvYnmb7CScp05jV/d7MfzrNEf/ttfMBS7IT5OUAPVXp4sN1HpnhbB775PV04rJ2RwA719F/oH+fu7QFei8Tj72bZ8lDFHHZog8UORyysL86+WP4Q6qnpydmPv23fapHVGZ0x2ZdjegLqpfNaMGs03D/Y78/qC/yN1OO5BacFvHMPxy+FrjXO1BAaRs8MMSGy5/kebtONv0hUuf76B33xVJIsqtDby1uELRxjts9G9H3+ayLaIeWNl6Sz5pJF4eewyRwcN2si01SR+j5MkqQs3F0JxnHYhNhfxpwDWtcBMtPfrDfWxMZtA4rcuwPhvI4XT5ZtPxFM/q8KI5L+hL4khHBH0ob8BblqVThJsAgVIS0oaKpnjEsIPzdkVpnjRxD9JotSb8E29zob9N85vXy3uh1+XY/rzkBn0/b1XjN2o4r3I7ky22Td+Hd0KBmneQDAbEdu8MXFSaXINBiyefLVw6NnB+Q5xaGw/iSesm3V2praPcjPj/PLTXQT3znuhA9cSzjtxvQ8zAcGJrnwYzNqbh0FgrF9GijcNegV3h9m1r/VeYULO+ro33A7lpjnd8a+W0+/8XDZvm1IMJ3MPaGA4L1a9BL7VkRIiPM55bCM3OQ+oHdm6ygAkUF36YqQsdWi55yg6+9t35A0L4aNbSBvYP9XvE1mqs8CvUP0O+tzwBiECMw49bTNMtcu2HrgsYVMcDTnM8P5K183UuOum3GW/gylVkY7ZYtgq3amr04F9If+pzP5ws27mEeR/xiaqPJpB1cCKl9h2ehs/QR1/hm+Qz7CdXTrivkik0TPUolpSflQDqz/lk1Uk6OPq95jCBVY39JK1yD3gV1hsZdM8lLenGEp02O3iDOHAnv0FDTvBnCY2xknVuK7CnRewSbz08WfoD+buLiyj6jgmNmdMTrJfd5jntclfCU5egD6svov1zG8wtC9gYXJ4MvYSbvbgC6Mlgwo4fKYm5nbpWaWErEW01S+nl6D/eImT1C8MYe2o1l6Sb3XfQBlwT3k354ZYMxMf96HEIr+lLRaDP6IO11xOlqMQhzxL6fSucSLttK9sM7SWYymihSLnn/LRaD2/FuO8S1d6IGPPJYhhGdTRpx0fuehBH7Mp75Jjbc+zgbE9/YQmT1tcwxn8ZmI9K4dQ9tltHpeGPHhKdMX0Tht/jG9+TLu15F2n3yalQv+7qS98si3Z9pShoT9q9JT2WO5/PIUBMgah8+P5+9WtiU/a7I+HKY9PFuGAOfOpu6Y7q5eyJKdXc/Fapi7o6ClxurReE4m+Ovu3fkfh4Ku6eHy+Tzc+nf0Kv0/efnV0tE1RB+1EvB9Z21OfgqCUd4wvO/6DIhWXP9lGSffiJWGTyCaqKhOdVKvs1p/qBs7porlKRtkQx/EFeirHlNVDJM1SzBQ+bi7b9Chsd/7jqsohQ+I60WZyOQSN0QQU94zbDxyRRMYFB4rcl/5bC7GhWmDX8r9DCL+1Y+aCyrvU7MpyYbwbBY6YxAZN05a8PbNzTgPyPd0shmM4+Wt/8r0P9Jf9Kf9Cf9Sf9Q+j8vUh58X/NYEQAAAABJRU5ErkJggg=="/>
          <p:cNvSpPr>
            <a:spLocks noChangeAspect="1" noChangeArrowheads="1"/>
          </p:cNvSpPr>
          <p:nvPr/>
        </p:nvSpPr>
        <p:spPr bwMode="auto">
          <a:xfrm>
            <a:off x="155575" y="-2300288"/>
            <a:ext cx="6096000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data:image/png;base64,iVBORw0KGgoAAAANSUhEUgAAAP0AAADHCAMAAADlCqUFAAAAilBMVEX///8AAAD+/v79/f38/Pz5+fn29vZKSkrz8/MFBQXq6urf39/Hx8fj4+PS0tLt7e3AwMDY2NhkZGS5ublTU1N3d3eQkJAbGxtubm6pqakUFBSHh4cMDAw0NDRBQUF9fX0qKiqVlZWfn58jIyN7e3tRUVEZGRlEREQuLi5bW1uxsbE4ODhpaWmlpaXxm1ZcAAAgAElEQVR4nO1diWLquq51PIQwQ4GWqdBCJ6D9/997WrKT2M4A7Rl6733b+5y9gTi2lwdZkiVZiP/ZJKVMDf3Rxpg01fK32/PvJil09/E4E3L/9HgnzDfRS3Tf39GI61mq9fzFivG6kiJJkpkRyySZ49vtbytJ/9E/tQ+psTL8GrxKNcn8ibR/x1W3FyGCN6rvu1LD9qowB5oP9GeZo6/p4/pk323oruo4ye99r5QcdgU9VqoGr/+1ZlTCHFyAWZ1XU60nq/PM6NtnstJEMIzRqq4WkxmtlXYJH6KKNdEa99QYoYSOC1KSaFGQUuN3iNQys0UX1UTgdVFD3ggT1gA6R79JFE3tUwZtvnXyK7NNkg69U8EuNOZTkBZx0/rew8vdOSOw4djKYVzGTHl9qCt1nMNW6Gn8fpL0/QxptYYkmd4I3shJQvCnRsdPqBvFU9INSt1EWYA+yDGRYUFS9ZJuWMZEeIOnlfBLoE+z4HUpp/H7EXqth1dytCQt7iysyi6Jsf9Ium8PRTpStmjqU793j/bplusdKB3SKEKfPBzLQgietyWBXnWTJ67k7eEpRq+APkke3spWHB+SYdhIQp+sH/x0I3qp0f79PHkY19BJReiTZ1UuOhNtpVpi5vdp+dMfnZ0fkmSrI4rcw0R0b9OSxP9+//Be1ZN43+hx7dhTDSVxQQlaBgUMeaprv5mmdgeroFfikCSjM1ajqpB4yejtPsQppnqa11zfPlNajCrr1qFXUuVFRDQJMz8ZE/GjzUdnSYReWPQ9UEreOpFLq2CXZPR9r5Wc5Tb06UfyocZJ8k6bTxN6ZRNKrR17vEqZaEZ/VgijRS8L9OHCoMnH6FEHyH8D+iFe5M2R/yWKVKLL0bs22jrqdrBKIjiDJLkX4BL6MTTBVI/Q+90RZbBjLxxPo9SGto869N73sASJsX80jt1sQZ9/lTHHIIs2iDLPFdw20X5zojdTRX2wF5UOs+teFJMqxk+9nM86gVlpxB7ltKGPE499xzKKSjSiV3bWO74yzBHO/MrzFvSY8x3QiYfkmFXYKmnHPp9T1ZWRo6dVS0yvMvIVG9p30BPmJDkJbXntRvTMFFrioUBgKuinrpWUtLyJ2SESJO6TZEW5xQZ0L2Z4GP3BfbHsVFixRT+0kgb9f4+JH2VpRW8p3R0zxI3ou+XM51fSAFw+9v5PNwm50phHIqhgD6cQD9Jo8Bn9YmDT0HAPBBmw7rvJyuU40yo6Ds130FNX0fOlXfbN6M8DL02wn5XoFKMPcsxu2PGkpXmfgklkp4buyYjXW0yw3/rblYz4rIUhtv076KUc8PRqXfcRJyeDZjL6bZjD3EDzqTraoWYs4mLb34jorRg9rVCZ+WOLHS9A/7ghoeYb6GntzRhwK/oIGySzcL+POV1zfeETgaCWHVP7BR8zJULxCTN/d8fpdKJFsk7uAk7NzvyTyzFf05fHcciLtKMnHAcQyis0f37npXk0/4TXBptes2vqHcjEoFIvveGw1+sNe6+oONwplU/1ZDZ9p1GYiQr6nO2W4xV9ezXC47SuzXxWx/TsRtWMvhd3mf9NWsobvHWN6tHurMyHP7G7RK+jgktOFzuJFjT8lxh9Ti8IgaZF3KXme1tSO3p6RXUwla/v9wWvqCJuURU7XsGPm1hjUq1YSzMJV3UX8oo/9XNux75A9U4oVxqt+3zHwwZqIDAulLl17CVvV+9Od9WKvhGIKriddsBBqYJ29zkNZefdpc6jpXtN6CEPQlodebtNgJ76x4B4roX+xtgP3OxqR98CTf4APfY7vNUr0ZKAtg7JRYQevE03Gfh7rZNyLH9J7IM6gCbrm6meAJs10upfR8983kkY5cQnLd6w/fn7VS7jORlGG2Ad+2xXyedj2ZrUlVkd+9qmgXleJ2+uy4t1H3ByOadbiK/cHC9Pzul6ksD1jlCGZFvsNTkQqQ+gaYHK0aKHYEsNpTa+JMmHl0PmMh4UINSDmcloVzj4PGPr2BOdmNnlxiI5Sx1Q/Xirrxj7Uq0JeULEEi6oXqnekKECpApeCpAwXfQYLUGrqfDoJaM/lC/NaOJ/+d0ugx1PiPSEr6pm5te3RekdtoxiBOzY+/yU4/OjXtOVse/HOdr2PEhKRPNeSqkWyhni0/fKE5B4v19MbJoddjSwj6n2ZCHNlOBrNrM57t8ox32gJoFej/VOdY2YTmjVvw8mRZoRV7eZjCL0JIhNgjQzfiN4/n1FOVQbesWaUKI3nlRr9DmhRehJelWd7ravQk63wmUuSb6K0Hdr0VOe5woLz98/g+lV5fNDusqrrzVHFb0Bsd0Zf28iBhLd7L2nxDEs87MnTHW/99J7OG+FZaEbxp5IZKXVALL0+0jW6PMTnzqxXraao3Xma7N/WZ6FRxwg7R8Wi3uP6iu5eVm49LI5T4ZChSpJGtnlfomnLy+Ll8NsqmIh2Ojx52I5VLVqRqgDyhpQyH5/SgL0NLLL/SJKS+2125jeZ5xhsRStQp5m4SY+NeLfyi1fplGfYXMM96Mog4r1SlYfUlGHFujP8W+DEH1VoYTky+/1RZtWDsHYU69InjesmC9KljzSMleogtRGL+BUDb+C++Y9J+5ybGQ426sFcc8LrdDIsSp6EqGn/Y/YCE9djb3ZX7FaGSXDhG2x7RwbEn1VPSogTAQUJdhXG0rKT5jtYXP0lIrUlQkRoPfyoqgYfa6qjH5TwbeoXFU5Kv71VNMaRh8JbBH6/41UOxKE/uv/A3rJp+oC9A9/HOLZ4mUQopd6tHj5+g+btX81QfLHZkKkVtNnR7GZIIRyhSWb/1tGV1DhDJ7PxGMpfT4MjNP9UF+wxsjLiPPX2Hzjvz4RB0XreSR4Ox/kHIVkiS0YexYW/+GRl3Z7Kb5ED2X0VQrRcjwWnqXXCdf24PkuSe72+EvW6hxdJWUt1/qg7nkVS02WCH3x2W3bEZyoVXFp1ezxBsyaEZ2dmAGfZ01n63kjZFPDW5OUtUqNmFXQsBQQ9oRbBsez+DVmy6RV++S8SHxGAm6mfAPSMR/zByVwlWAJR6v98wiTnbUlfjHKMlr8mz0vjQiCyE3fXGtVxKXjZS18xZTkY83Q4E0S0WVVvhVGQH/B82OtKTYLEQETTf2R4ms2mkxTocNjhPx14fhOqj9l6TjNfM2WhBGXLt7UxLdqVOJPGVcMWit1ZutPfc1wVVw3PlRV/CjziZprAHQgyEHn/H4/tEDptROsLXjvIdm1v78kvmUSs8y9Z3uStJu57ikrlWBYLvkwEQiJ6T0QpYoAw/SJEzAMqWZZQOwS1mT66HGM+GlpjEnVYLGmUvwTZS0fQwn2GBxUSnHGj+tU5HOdxnyFn7ZhJ+LsJAGPZexX6HN4WpPI/8yPNiVzD356Usrgd1nF7ITPrFWOnrVlyUAGqj/UeCfsZMdkPEOqHwlvUtKnV7B4dpGkbERGpfg6Eu4yLz2mvvGKhH4QfVroBAkN05k3E2jqMBIJn7ig9xWmwp6B8EGmRV8YSRi26kiSj9Pd6Zhsk1cT7kfKorezjRqePXG7A62bQ++aqU1v69AHFGnO6Gn2pHpuTy0H4WHdJTx2ejQhQZvxr8V5hLQaNZoOgairTG84nDwlbKoh7ULY23Yh+2U0HPZMgV7LFNqdM2bUeEOt+lJ16PMaafJ0Gb2fCvTSnva8JFuH3s8zt+w9ZYDq9K7f6wVHC7xcNuMep/HBmvpU0T/m0j4hoHK2EXquP9UjVs7yIUKOXkFdvR0qEL+CIuNspptMREr0JBWLSKcUoqdlMLXj04CeiZfCSV8TenC6UKZ1lMEsCCraQbvMs51XdA36pxPIic5HgmpdxujtCODRA3huN/Ohguitobs3vmQsjdqhVazAsHrQfrCF5OhhtWNJ3uO2Ab1k8CYj8nZJmtBTOSPuvpjfw8zHyYLI6VkN+uMXsmi7eRtDeVbxzLfDrzBKMzYCsOilHeU0MjthFf9A2y5T2QO07fXoaWMTOL+eVMZe5ejZyg5rY1BBr4p1j/Z0qvosHvvnnO+qR7/u077kNl8Flnp/BvrYRJ62UlRyYnVUjl4TLdioNNDkKWhaEmONIwn9Fq2uRY+Gg25sxnzSV4seawO9eRjWo1/kVlDnqnnYTejTd3uiKt06ntSh5+UH2jIythv2YA3ORNOmkYaQpkY2OAiWRXSmceCdyrp1jxJBFo5Zr3nslc6wC+1Uv2nsaTA22KKrx1C3oN+aA2gDBoq2TeIPTC166Br0BUZaOkev00uX2I3IaItVESKVPJ107+hoQBU9+B1ruNCCXhrJfa4b0C9ouwJpOVQs524c+wxT30paRNeTk1jVjr2lvWB5RE7zqc+JokVFYmmkaapk2h9Ovwj8w9jouplPvWmeUF/aNvYGS4cYyyp6adGL9JXr+Bn6baYeeepDGtlAWd4w9s7OIJmvZlTqafZFlDi0my9yskx0tkzG6zgqq0TP5GxomYZ69DRpaC0ex0o0oJ/PDtgNpsJUJeBb0CcZMH8RTacpfYSxTz16hq+nc8s3WR7qjppu6vXAmLHMTCyHEWHIOV3Fa5l2JFlF73Y82r8x3c6iBr3EzLfNoCpkjQh849hjvktIS32s66axx0iMX4jnWl/eusnDhbay9X3WdOqrxezjclknSWxYkaOn6t5hfqNb0FPffiAvTYH6se8+gJXvzESdducm9GNhaMjHEDmf+eS9Hj3xJkzDtquxXffDL3C5WVqjT8zPN+T4DPZ7FMjdFj39BMllgN5rHntealPodRqp3vAFm6ZMq8dQt429hI34TCsWGfuqDr1k9TKI1HqYSzlWOOtEArw9XHJ6KGVURsvyPbCT5HX/SgJ9YjlG0UzzDXbye87ThN6xXBuhKsczuuT12mY+zF7viJ3ps41J/djDwWRJ2/uAOFmHPhNfyTq5r9jC4VUnNxDfjU2t769KHvtXjS7fZiyWNKD/ZNnyw+pRGsdeG73BJKqiVzehlzD4XvcMgUnuZcPYK8vbrITJxx5GOQv6aRQebFLGdNhn5pp1P3AiWfnoHc0fMEWQrWM/47XBbW5ET6gN73k6kl9vHHvJrjETAavKqZJ16Gl7MtnaClIln0/yBxGli2H3n6JOff8I2smiOBQTRCef/e6xY4/KTsKeVTas+0/9BlbJclONvB5mZT9xzKdXgLQS7rM1gW2Z+VrP0ItjaD90LXrqX7nHFLaeXTl6WJnC6CawmZFnNhlS7hs7OouY6p1AzoaqCb0AC7yknXhN3ELb2LOEa4njKNx+pNXtODPitrHnqQ/UezAvVfSE2Ix4c9ZsYOPQE/tHK3ObDH11mRV7TzDVAa1kK9ypr9/gmf/00GXRuG3sP9Y4rnX23S1jD3oM2hoq7VDlBVP66rpny6vpJ+9NVfRY9MyU7rSTlR16fIYEOzc+4YN1z5agpVRsqns8w32GkNHDl9L6Kcp8xws12kvmZDqFbUPjurfZB6x68caAtps0zbfL1plPw0TPXo6w28nXfUDItGZjITu3cvRsymBY8FuV8KAJMLDaeulR/2STB5YLfUMnxWXR7mF0gD5QogN9F/6Y+axpQ48ljt7qeapVQzvFAdyMLaBt3VuT5VxNHaMHce+z5jJAb20x4Z7WJV6pNOEjeWMKn4Rk1+mw+dZK+SyBlNbsaiHt+UDb2G90IR22oofec92FElgVDxfv8AxYOpVlE/puxrLme8LKuDr00Ll34JBhV6Bkf7wXS8iUJbjLwM9RZsNSl3wcqEDGsxptEi+Myl9C109kPPZEHMoXq/I9sTmvTqupcCgATfzEnXdIu9Em7O7rCqTt/CMNrbIgiYz55IKY3GTbY+OWFSsLgrbM3ue7ibZrkJq/3+2cMgwH7Ktd5xIOS6bT2ekB7Z+fxzLiwakh753OWecBFGjsL6+7QSApS7HZdXaDvH+oQ4dUyTQoxojl+ztr0hVNSiNPndd5muZq9SGq/+w7skFZZrv3UxoeW012752MDXqml867pePivOtQPl+/znoqnVuoshtSaZyKAycdqjj4NF0P+z3DnyODNTRB2VmPHxRmkVTBLsOMW+lEJllnIoIpBNN29tDlfYNP+mAVabNgG+gNM2NcqfZUS4Y+iXzAyIRFKnsax0oMVqn4J1m+Syd3pG90ZZtYEQucC6SqHpNKpyYWuQBSnKP5WWyckJKY5n95dYj8oNz5K4tCs2m9L3VxHlccNoTj4P6Wua+2q/CvG2/lPjH/tFlBY/0Y7t+q/D8h/aeZ3/1Jf9Kf9Cf9Sf9V6V/aRKoMUnNWKUSjPfvV5gY8rWzeJqXmCBX5N/Y3qWEnnCE8yb663r3AGqtxRAwXk0b5Fmy2SYqD6bAZGh8NlYxYpVEctYd52FirqYt4MtZ70tqteeKmbaOneOGCqrb7wsbQKL1lpfXjq5ygMOcLDRAH3KgqWlkPpx03WfLQcUwiDR1lbhmIBtePCR+SS5Y1qscq2vHZXhJ+N7tYTb4szxa/NREocBSfZWngj0U/VM+NuTmqNzqvBhByqqHuoAzNUv7Dif5J6f8wlJRR9hnnYbFV1/hTsNxlhrPVeZhZuSvQx5kxFcBF0F/2AxVW1CMVfvFkMLYOTcdxJBHuSLFlBUdRsRWPQ4lZsug1vneGck+bqZV3opIuSTX1goZr6T1av35+jWUchQ8Kt1SMXtY2092UVYC+oFjnl5asyhZzILpeblLMsuyIrfWqwdPYNOi+fJXRH7MIPS2/9NmvbJPFoW6qdnTsGNgL9CNavkVZvkJTTZ7DIlt4ToX7NKAe0vP787wfV97Y6z1sT4pyrVXKuRIXTTjDqPty/Tn0oWUsrdDsBNO5h+Vms+ch/oinB5+vRR6FQF/OWqZzYdQQav4h0I2CfIn+EW/e7TeLE8o4hbaY3tj76L2jB5yUdXvF6oQBWfKWplVbf3rFjX2I3l9p0POZC4E/jayipg/t3Mc4jGOkeOzvrVaU6SwfCI6j6tbWooTF9/QMs8cguI2UKZtHJYcM38z0lKyhkA9sWVMmFmza8mqVDkEUSjYEhLWi9QyjhizY3a2G6omGmR/MRi337E6uoRvSBicbWz6BDvQ2Fr0ui25EzzBhigzF5yIgoYQeZqUjASUc4VBz1jr764cjZ+LDvohjFupaNHfg2OQG02PY8tbF37gJPWIxdHnhaBssNBVnGpJV4OWYozeuNUq1oofrvGHt9DpUbakZDhEJPCukiMBT+07BuGmr91IWvbL7o0c6ndnUxjVFSZhxiDb0xZMqekydORsXF9o2Y6xVlr+SLPpnv9tmLejdO3EsCWu2/SIcxwX/RVDbKIiMU7rtrWFwhZILe0aOsFlYgb11ss0q9N5HXxRRg95GTZyanFvi4AcwxpuompnvpavocYJN87pUuEkXo9Co3EtCp+P51yhyAnYt3Rdm0ZVneoP4AYqtkp6TiLR+Bz0Nx1eS7FLPiwIxZ1n5759g/wh9NPaKjycuqYc+A42r82BpQS+Z7CPyg5Lwpe/26qNtFejLNInQE+n55IPQnL/lZqkvXrE/Q+/YU1pKq6T7VtjIwB0G5x0vorSZsuE16vzSWseegxsu2FXki90MamUTi76z8dJdZexBhc+R2tjAvDeroXq3oOfAf4p2kPSBj49yhbUL8HiIXPRr5ZPWsVcpCH0yRNTVC052aizfcvQVHiVEr9InHBlH/kWxhe0PZr4ewM/At4klhvoDPe1H2a3xvL6KHiLNxpqATGD81ODYdwt6NjuchJKmjbDin87fjv7jNOf0+sFsjTCeeKazY+LOHYPavokeW2CPyad4TLpD3RBsy878z5mXNvHMV0zfYzk7tk24GX3Y1/ciNPwC+lkU6adeDm5b9/x4g1WFoVdNAQYr3I6sUD3pxiMKXxFHtvkB+u1lM1SpbyJB5O21QmMalACt6LEr88o/8apvQi8dt+OouazZ7zkE2Sxglugj2D/xI6q3GdnUT5mVkiGz88mWNAUDwE50qi5OyxX0MlUwo3K7VQP667yeYpPipfTNpSXHQXz72Y73JRoT20DAyLCgdLCjHZq6UCVXZj5JQWMmYsPa/dI1J9rvq+htBKxjFkp0sIvYhJElv8/t1LVnRHJ0akqxxahzstvUDN8V9KCckM1e6oS7orbrfL4WCD0006VMQ0MxtXuV15i/Az040y3XVRSdggPoxIGLxDX0fPafrbtJryXgzI0yHpHPB5LIuAnUwiwzJ7blVdWx/46UU9sejr9trFMUfIU5iG7NAF5BD7qH+Ly66t/wXfQQMzupk2jBO+9ZDDU1fP5fQ8/iGVtKMnpabSmV+pTVqT7bqZ71+kqmqiWm6m3oYfXZTeY9l0OkMOQlLtonhDXo2+T7xgTxDPAdRU1PbEb8TZoveXUSH32qWTJBGd6OJxrRUzdC9zvNtElhwb9NPqNOldfRy1tmvlHpKxX/NOulOu19wVtzoevGTzaip3HvD4zuv7o4i22pQcINXiKRk524k+Pl8sHayoUOAyU73+hYWvz22MNKrddhXuhxx6xwssyq2lhOzejNJHm8UCs/VcOrRZvfqjveOhp7Q/RODu9K/rQzUDpyl5I612oWCes+0OfTw+21mQ/9mXkuVb8PXyJN68f+pRE9u07Su71azYDf5rvTfFUy1loMXk93mYnU1Tyzp/ew0nx439hQKTIuaXk6fXnoNZV06gWxF7Sm2iqx1OJE7ElvdYejk6fTatx0lmnM8/z0UksRpOptYEjcr+02r83WUNyLpWZpbXWf0PbYYYw4qrJOXLZ+ioXM4g4H/fUhbbFXQ+hoGy0y62HZ6PoA+DC/w7/1LDzNS9lLYYbdjp5d1kqGAGGV+SqTqvsSR4hSXKKuYR4llNHGEygoV5oG9Eri2MqY1smYtwrZNFacbiLa9CA18SGfq8deW2PS1pCawioPIjtq2aRNEVbSbrD6k/ZCsuIsnG0MA9FI2BvYrlBhvy5niF37FO5kuV1jJakiesxtdf1Jf9Kf9Cf9SWEKVMttm0J7KX9ni6KvgZHDz4prVIDaoDyq+Fa9cdPZYgU/hJlkpJ53B5JxlnwXZ4Ok/IUay3jXJtduv2hZhCq7PVnngyapUQnnGCCZ+dGFW3KeA3yM8YKa24PsMJJ4eM8UlxJ7F0CLl8dLcVeu5cXL0Fyq9MBg3rLQ27MBWWvs9DqAWmfjcf1xp1b0aJw6vxKFu4bpe3CITdxgbzz27ASkScfZODRy0CilNLKhGrNxcN+TlCllMbnDM9XqDLKUsp89SwZTZMW5OrfHPtF48K1VJuEAt9gmZzs2kUmW0YPkYbuxh5lQ74jDdp0cQoegfvKQjMqfcDjw8JYFdRjKci54faXTx7VvcGUVmw/JlEeUfn54o0qMZRHvk23HX5laTpM3dy+bTMXxLZdWtbjfri/fwO7mziJJzqZOg6o51HoysRGYqDNw+HwK5B3nUO6/DEkzM0E5CeynCllIwRv0HPLyKHlqh5uv9j3YsHdFbIuiPnt/hbuVzoiHQlZne42Pb2DXUNiz6n4mK8SJFUUa94i9jQXWuzLpY9Lt9oPrkpwxghdSz6IPrJIUKymLmS/1BzT8EfourppjFMId9fFcZIVnuWoEvAa7+S0hGujdvSZ8jPVx28znwIHAPp08X7rJ3WqCo980CjwiZcYeitbsUyyK0HReFutcGI99WEri3wZCVT9VYkjz5Z+5gMPo3Ur0orhZkO6uDn7bR8+a4cdbsLN1DMxT7jki3pbVKp1DKtNwy5A65WgQZ4UbiQFrGV9PJyPXStmIvvyqnoL44Tn6aSN677z770AvObD7IT9adEqlY3yODFM69crHwqmGivuYhXcd34ReSZ4zMfrK2P+L6GVq4HScvD/PTkmyOW/YHHMldegmKezJ7UnAaodjdUSKzRvQa83oy5n/++gVr+ITLppZ2Hk5eE/4fsiYlzSIwHAQKwK/EbGW5qax10z1St/u30dvYCH4zEqkBV+SRB9P8HKP9bZ8i9s2GXVxzUjFFOhG9ElI838XPbjVHYfBAdPJY0+EQMJk4RDfpgEeagvj4C1u9a2UdBU97JRhmKMKaUH88ti7QH9TG3fFokdVhyI8oZdouxsk2y6ia6Q/QU9/rKGftndk0L+/jJ4Nap9SdpPJ0QtlphyuKs5sEE+om8y1qep1b6J6uCP5iWMRKz5q/G30moeZfSTymY9z9GHJRnl5tclgZnbsqR+NvYQJWRfRj4yNPKKnD7+N/gvWoRh7Vcx8YfrRlVzcAgOreCx7BF+M4d+EXqfovT2XnI0O7H/wmzSfb2s/ZtbXaOH4UDYhecvSiLYZjqh5CXatb6CnnzI4yYCb+vhwd09tfxU97q8C78IXALmx11zVq2c/w+VL3goSxL/f9mW88G+hetBcjD7K89C3zfF393trJvah+JYKRg9BBhP/HGqckANBUwZsqrgTUSTtAn3ZvOrYW1eR8wkyxeV0oK76+GWar7i+OyNYdGMjGYVgSh9BRGG4knB4NMTgW3HcpZ+gF+yXIbLeMOPbBfTvomdXji/EiJplwq374TOV2p1GgemNhk3NBwu4SxtsKezH28Ye/c1Olnxfzk07nvoH0btNjxbhaQ+u7+XVRnaXoa8YMcJzDvin6QEC0x1To0ILTove02Yw+rpQptI5097I60lhY1kF6IN7WKmHHsobZeXtfD62cTFyvoS5j9tpGDrBor0Q75/ZN1JxEN59OPdz9N6EqZ35/hvN6IUIx15Uxr5Az0nn6Pnb7ejZzUynk8+3HP3TfiSM8U1owadA4/QKFRdrBDZ2owi2s0rgKPQRu5ZUK3XKswbtRmEA3fVMXSrohb2B2JYYzPz722c+kz5qYDocvcIyC37GoVm3hCkAbEmGVn0MvucRrHDq2b7bsV+NvESzpTsYjNMmk8Fcxgt4B6CfuQLQ47lZ82hZWffYmYqsD2i7+0L062M0uGK5UjZDsDm02+9rIk5nEkzeyjo9ggiwR+gpYPmAPtBn8aEAAApSSURBVHZ1wK0Fg8aDBZpSMc1nVyX/aoj4dvJw5ncbsuJWhvKG2Rs6AOO/hPyp7TFV8Ay3VCd3yl1jwK5eiLz7FbQmuhg0b9Ko0YJEqoaxb0rvwcyvvQXUq7j/ncMsQnT/vptUeVjM/NdO572Q+axH6vK98+5d+Eszf9eppIdIzRsk2j5Ond05vPBmWlNKnj5940ul6ip0ab6Fs9vt4JnHEyKtMY1kPx/pXQ0KyyD+ZgK3mppCT/E9A1GNQohAfwh3rRa7Jl+ybnS64HRsvzK8kqSGlZWJo8dzRanWmddKydch2UuVXA32jk7vCmreHeDY0Yyeg0KkKrzNhMvM77JmHYhXaOr1FAKDKhcsQ7uAH8UXRn/VPMxvi40dUtdhMj6MLoJd+LtibM2FX1rR2yzBwYG00SiCYouDr9DAzN6iJb1szoOTSdhD7L/796YbbM+kuIb+r9ZY2wh2z/8++vbIebGxwj+FvrHcW9ELx/h+i+p9M92CXsLFbCRu33evFXfDT5wYfb9xs/lXErXt7tgd1Vz+8U9XrMTj29u3aP7fnxQi04dOHP9Okny7d9q6Jf7zjZBaVi5Z9B/fUMTPaoab403XinpiypXMzXZqVXp4C0lUogg21dA9wt9E5Q395T9vsL+K35B1HxsKrs3w4/V1Qxd9q+wastiaXTqGij+Ylh1P6tobavGriazoES3kqnDJsgIfanAg4pqW2SY56y3Wh9pADI2co9SFqR+zY3WOBhEmk18ar6RuCFJgc6Y601VpTVlXAF8NZLlNUxOrzW+psu/hS110Ce5ABXba8m/UzpR1bTgHqjglsK2RyUMNW1tFpfi2oHb0ejzs5WlcH57DwUyHw2FsryG06vWGuC+hfEA0vt8bXqO3GPLxdPL1NerbIDrRc6NxAWIhyQBHf/R1mPWzSlGuLbxG1LjnpapWKXyFzxXz9FK5jK/MSOgTdsQPky6ufSt/sjFqWpYcBxIS06Uzk7kc+LKDyETQOaVqm12YLxfEbb3vC1kTMozSZLl78mX8/RUvIGn0vY++ZZkooB/EVIhPv+6Ctah0HJsgrlRCtPPqTY4DGXMFbKE2t/pUEjwHPqwNuykHDcEtPvNYw7G5wmNDo/FxuVweH3EB1Etr1lvR62vowQUZvg9rd//8vDlBC7WSuhY9R3U0hr0hd/vnw8YGXstkRCmMMq8o8fh4sWm3Di70rU3SEQZd3Ar6r6BP+Sx4N7Vfe7CHOUcBkQr0im+ySJKniSxzn0SkhLF3VO0muQKdg9dcQ+9Vdg29TDnOSsTayB+gp1ULZe3cebxKwfcCD03Anjj0rLDg3KmV/I3hu43jiBJ8FdxFewLV34te5Oij936w7nFJRzfpOQ0x7IQ44kRoqF+g5ys9nnrWQBw7rMYdHUMdXGzBl3FOVDEj5G+N/XX0nGHDLnUWfYqj8WlAoQv0hi/tHbgrEzS7ABP534cHSax07kv5s7HP78niM7PiqCXIkRYRhqTL1oZ+2MgAQ/83PbyNck/KPBTaPvAoUG7da976djLfjDmwAO65HAe3/2gbsSy/VOJ7Y5/fGMMHW/WCh3ZjL2wm66gib9nxopKYW7MaZFcYjSgMSMIwi3Axf+V1/8jWc6WmDxGQoutoYPnP9y3aQqXVp34bvUs0z+LbIb2xZ6bbsHNK29i7rzaustdQ6VS/0mPDcU9oFir2Gb1Rxsb08mYFbXad/Fw/TylsMI5jKEVZKf4t9Hbm3/E52HQ0hKu1ifYURr9yJ2XDsWXoVQN6nK9NKY2mwwy7gH+k5m70YOeenj2Do/8f+B6caOafhD3a2o79pkgXO9KXTQ2fJB1npZXdd9BLJsN5Wn8sJ6mqoN+WYQG2H/uBzq1datCXOd8u9z1RL/JIOfCOnsJb1xj95ev5sFpyQITgNdszAXudstl8sn16evpAetz+GD3SqWfSoDmpjwlpPq5Fz7eEh2Wda+z7eAxHJXhC7wvY1jjO9ctbFLvYnmb7CScp05jV/d7MfzrNEf/ttfMBS7IT5OUAPVXp4sN1HpnhbB775PV04rJ2RwA719F/oH+fu7QFei8Tj72bZ8lDFHHZog8UORyysL86+WP4Q6qnpydmPv23fapHVGZ0x2ZdjegLqpfNaMGs03D/Y78/qC/yN1OO5BacFvHMPxy+FrjXO1BAaRs8MMSGy5/kebtONv0hUuf76B33xVJIsqtDby1uELRxjts9G9H3+ayLaIeWNl6Sz5pJF4eewyRwcN2si01SR+j5MkqQs3F0JxnHYhNhfxpwDWtcBMtPfrDfWxMZtA4rcuwPhvI4XT5ZtPxFM/q8KI5L+hL4khHBH0ob8BblqVThJsAgVIS0oaKpnjEsIPzdkVpnjRxD9JotSb8E29zob9N85vXy3uh1+XY/rzkBn0/b1XjN2o4r3I7ky22Td+Hd0KBmneQDAbEdu8MXFSaXINBiyefLVw6NnB+Q5xaGw/iSesm3V2praPcjPj/PLTXQT3znuhA9cSzjtxvQ8zAcGJrnwYzNqbh0FgrF9GijcNegV3h9m1r/VeYULO+ro33A7lpjnd8a+W0+/8XDZvm1IMJ3MPaGA4L1a9BL7VkRIiPM55bCM3OQ+oHdm6ygAkUF36YqQsdWi55yg6+9t35A0L4aNbSBvYP9XvE1mqs8CvUP0O+tzwBiECMw49bTNMtcu2HrgsYVMcDTnM8P5K183UuOum3GW/gylVkY7ZYtgq3amr04F9If+pzP5ws27mEeR/xiaqPJpB1cCKl9h2ehs/QR1/hm+Qz7CdXTrivkik0TPUolpSflQDqz/lk1Uk6OPq95jCBVY39JK1yD3gV1hsZdM8lLenGEp02O3iDOHAnv0FDTvBnCY2xknVuK7CnRewSbz08WfoD+buLiyj6jgmNmdMTrJfd5jntclfCU5egD6svov1zG8wtC9gYXJ4MvYSbvbgC6Mlgwo4fKYm5nbpWaWErEW01S+nl6D/eImT1C8MYe2o1l6Sb3XfQBlwT3k354ZYMxMf96HEIr+lLRaDP6IO11xOlqMQhzxL6fSucSLttK9sM7SWYymihSLnn/LRaD2/FuO8S1d6IGPPJYhhGdTRpx0fuehBH7Mp75Jjbc+zgbE9/YQmT1tcwxn8ZmI9K4dQ9tltHpeGPHhKdMX0Tht/jG9+TLu15F2n3yalQv+7qS98si3Z9pShoT9q9JT2WO5/PIUBMgah8+P5+9WtiU/a7I+HKY9PFuGAOfOpu6Y7q5eyJKdXc/Fapi7o6ClxurReE4m+Ovu3fkfh4Ku6eHy+Tzc+nf0Kv0/efnV0tE1RB+1EvB9Z21OfgqCUd4wvO/6DIhWXP9lGSffiJWGTyCaqKhOdVKvs1p/qBs7porlKRtkQx/EFeirHlNVDJM1SzBQ+bi7b9Chsd/7jqsohQ+I60WZyOQSN0QQU94zbDxyRRMYFB4rcl/5bC7GhWmDX8r9DCL+1Y+aCyrvU7MpyYbwbBY6YxAZN05a8PbNzTgPyPd0shmM4+Wt/8r0P9Jf9Kf9Cf9Sf9Q+j8vUh58X/NYEQAAAABJRU5ErkJggg=="/>
          <p:cNvSpPr>
            <a:spLocks noChangeAspect="1" noChangeArrowheads="1"/>
          </p:cNvSpPr>
          <p:nvPr/>
        </p:nvSpPr>
        <p:spPr bwMode="auto">
          <a:xfrm>
            <a:off x="155575" y="-2300288"/>
            <a:ext cx="6096000" cy="480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42852"/>
            <a:ext cx="4232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Разбор </a:t>
            </a:r>
            <a:r>
              <a:rPr lang="ru-RU" sz="4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задач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14356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371475"/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Комбинаторика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2844" y="1285860"/>
            <a:ext cx="85725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Азбука Морзе позволяет кодировать символы для сообщений по радиосвязи, задавая комбинацию точек и тире. Сколько различных символов (цифр, букв, знаков пунктуации и т. д.) можно закодировать, используя код азбуки Морзе длиной не менее четырёх и не более пяти сигналов (точек и тире)?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согласно условию, алфавит содержит только два знака – точку и тире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«не менее четырёх и не более пяти сигналов» означает, что нужно определить количество всех 4- и 5-буквенных слов в двоичном алфавите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количество 4-буквенных слов равно 2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16, а количество 5-буквенных 2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= 32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поэтому общее количество 4- и 5-буквенных слов равно 16 + 32 = 48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ответ: 48.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5720" y="214290"/>
            <a:ext cx="835824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Какое наименьшее число символов должно быть в алфавите, чтобы при помощи всевозможных трехбуквенных слов, состоящих из символов данного алфавита, можно было передать не  менее 9 различных сообщений?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  <a:hlinkClick r:id="rId2" action="ppaction://hlinkfile"/>
              </a:rPr>
              <a:t>Задачи для тренировки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Bookman Old Style" pitchFamily="18" charset="0"/>
                <a:cs typeface="Times New Roman" pitchFamily="18" charset="0"/>
                <a:hlinkClick r:id="rId3" action="ppaction://hlinkfile"/>
              </a:rPr>
              <a:t>Ответы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4" name="Picture 40"/>
          <p:cNvPicPr>
            <a:picLocks noChangeAspect="1" noChangeArrowheads="1"/>
          </p:cNvPicPr>
          <p:nvPr/>
        </p:nvPicPr>
        <p:blipFill>
          <a:blip r:embed="rId4"/>
          <a:srcRect l="13477" t="37354" r="10351" b="24560"/>
          <a:stretch>
            <a:fillRect/>
          </a:stretch>
        </p:blipFill>
        <p:spPr bwMode="auto">
          <a:xfrm>
            <a:off x="357158" y="1857364"/>
            <a:ext cx="7786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3" y="28572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№3 </a:t>
            </a:r>
            <a:endParaRPr lang="ru-RU" b="1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i="1" dirty="0" smtClean="0">
                <a:latin typeface="Bookman Old Style" pitchFamily="18" charset="0"/>
              </a:rPr>
              <a:t>Сколько </a:t>
            </a:r>
            <a:r>
              <a:rPr lang="ru-RU" i="1" dirty="0" smtClean="0">
                <a:latin typeface="Bookman Old Style" pitchFamily="18" charset="0"/>
              </a:rPr>
              <a:t>существует различных четырехзначных чисел, в записи которых используются только четные цифры?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/>
              <a:t>1) 125	2) 250 	3) 500	4) 625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14062" t="21973" r="8593" b="17968"/>
          <a:stretch>
            <a:fillRect/>
          </a:stretch>
        </p:blipFill>
        <p:spPr bwMode="auto">
          <a:xfrm>
            <a:off x="357158" y="1643050"/>
            <a:ext cx="76438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85728"/>
            <a:ext cx="84296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</a:pP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№4</a:t>
            </a:r>
            <a:endParaRPr lang="ru-RU" sz="1400" b="1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существует четырехзначных чисел, в записи которых все цифры различны?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1) 3528	2)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4536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3)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5040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4)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266" t="18310" r="16796" b="21631"/>
          <a:stretch>
            <a:fillRect/>
          </a:stretch>
        </p:blipFill>
        <p:spPr bwMode="auto">
          <a:xfrm>
            <a:off x="428596" y="1000084"/>
            <a:ext cx="7429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№5</a:t>
            </a:r>
            <a:endParaRPr lang="ru-RU" sz="1400" b="1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существует различных четырехзначных чисел, в записи которых ровно две девятки, стоящие рядом?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212	2) 225 	3) 243	4) 280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51" t="18311" r="16797" b="12841"/>
          <a:stretch>
            <a:fillRect/>
          </a:stretch>
        </p:blipFill>
        <p:spPr bwMode="auto">
          <a:xfrm>
            <a:off x="357158" y="1285860"/>
            <a:ext cx="7643866" cy="521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42852"/>
            <a:ext cx="8786874" cy="92333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20838" algn="l"/>
              </a:tabLst>
            </a:pP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1400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№6</a:t>
            </a:r>
            <a:endParaRPr lang="ru-RU" sz="1400" i="1" u="sng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Сколько существует различных четырехзначных чисел, в записи которых не более  двух различных цифр? 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0838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446	2) 516	3) 576	4) 640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8750" t="17578" r="17382" b="12841"/>
          <a:stretch>
            <a:fillRect/>
          </a:stretch>
        </p:blipFill>
        <p:spPr bwMode="auto">
          <a:xfrm>
            <a:off x="214282" y="1071546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9E8EC876C4F094AB13C8D5F2409FAFB" ma:contentTypeVersion="1" ma:contentTypeDescription="Создание документа." ma:contentTypeScope="" ma:versionID="898a2fe1f5c41588e983f742e3f32676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D73845-68D1-4819-B32E-EFDC24DBE09D}"/>
</file>

<file path=customXml/itemProps2.xml><?xml version="1.0" encoding="utf-8"?>
<ds:datastoreItem xmlns:ds="http://schemas.openxmlformats.org/officeDocument/2006/customXml" ds:itemID="{15E7FB51-C595-44F0-8471-7F38C0D8418D}"/>
</file>

<file path=customXml/itemProps3.xml><?xml version="1.0" encoding="utf-8"?>
<ds:datastoreItem xmlns:ds="http://schemas.openxmlformats.org/officeDocument/2006/customXml" ds:itemID="{01C90B67-1304-4320-BD12-9428CE470450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1381</Words>
  <Application>Microsoft Office PowerPoint</Application>
  <PresentationFormat>Экран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school1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43</cp:revision>
  <dcterms:created xsi:type="dcterms:W3CDTF">2015-03-19T09:33:57Z</dcterms:created>
  <dcterms:modified xsi:type="dcterms:W3CDTF">2015-03-19T12:35:34Z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0x01010069E8EC876C4F094AB13C8D5F2409FAFB</vt:lpwstr>
  </property>
</Properties>
</file>