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29"/>
  </p:notesMasterIdLst>
  <p:sldIdLst>
    <p:sldId id="256" r:id="rId2"/>
    <p:sldId id="321" r:id="rId3"/>
    <p:sldId id="345" r:id="rId4"/>
    <p:sldId id="331" r:id="rId5"/>
    <p:sldId id="257" r:id="rId6"/>
    <p:sldId id="323" r:id="rId7"/>
    <p:sldId id="322" r:id="rId8"/>
    <p:sldId id="324" r:id="rId9"/>
    <p:sldId id="325" r:id="rId10"/>
    <p:sldId id="326" r:id="rId11"/>
    <p:sldId id="327" r:id="rId12"/>
    <p:sldId id="328" r:id="rId13"/>
    <p:sldId id="329" r:id="rId14"/>
    <p:sldId id="333" r:id="rId15"/>
    <p:sldId id="335" r:id="rId16"/>
    <p:sldId id="334" r:id="rId17"/>
    <p:sldId id="336" r:id="rId18"/>
    <p:sldId id="332" r:id="rId19"/>
    <p:sldId id="337" r:id="rId20"/>
    <p:sldId id="338" r:id="rId21"/>
    <p:sldId id="342" r:id="rId22"/>
    <p:sldId id="341" r:id="rId23"/>
    <p:sldId id="340" r:id="rId24"/>
    <p:sldId id="343" r:id="rId25"/>
    <p:sldId id="339" r:id="rId26"/>
    <p:sldId id="344" r:id="rId27"/>
    <p:sldId id="294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openxmlformats.org/officeDocument/2006/relationships/customXml" Target="../customXml/item2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E8BA3F-4037-4EAE-8F7E-B771F9EA56A5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D88402-4E54-4583-9F60-1BFCEEB41C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344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 idx="4294967295"/>
          </p:nvPr>
        </p:nvSpPr>
        <p:spPr>
          <a:xfrm>
            <a:off x="107504" y="620688"/>
            <a:ext cx="8928992" cy="5328592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Пособие </a:t>
            </a:r>
            <a:b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«Я сдам ЕГЭ»</a:t>
            </a:r>
            <a:b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6600" dirty="0"/>
              <a:t/>
            </a:r>
            <a:br>
              <a:rPr lang="ru-RU" sz="6600" dirty="0"/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75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370864"/>
              </p:ext>
            </p:extLst>
          </p:nvPr>
        </p:nvGraphicFramePr>
        <p:xfrm>
          <a:off x="428596" y="404664"/>
          <a:ext cx="8391876" cy="6029241"/>
        </p:xfrm>
        <a:graphic>
          <a:graphicData uri="http://schemas.openxmlformats.org/drawingml/2006/table">
            <a:tbl>
              <a:tblPr/>
              <a:tblGrid>
                <a:gridCol w="975052"/>
                <a:gridCol w="6552728"/>
                <a:gridCol w="864096"/>
              </a:tblGrid>
              <a:tr h="561129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Тема 4. Система и многообразие органического мира</a:t>
                      </a: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24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Многообразие организмов. 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Царство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бактерий. Царство грибов. Лишайники.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2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Царство </a:t>
                      </a: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растений.</a:t>
                      </a:r>
                      <a:r>
                        <a:rPr lang="ru-RU" sz="2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Цветковые</a:t>
                      </a: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растения.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2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Основные отделы растений.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24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Царство животных. О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дноклеточные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, черви, моллюски.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2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Царство животных. Членистоногие.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2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Хордовые животные. Ланцетники. Рыбы.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2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Земноводные. Пресмыкающиеся.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2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Птицы. 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2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Млекопитающие.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24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Итоговое повторение по теме «Система и многообразие органического мира»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474629"/>
              </p:ext>
            </p:extLst>
          </p:nvPr>
        </p:nvGraphicFramePr>
        <p:xfrm>
          <a:off x="323528" y="428609"/>
          <a:ext cx="8391875" cy="6272672"/>
        </p:xfrm>
        <a:graphic>
          <a:graphicData uri="http://schemas.openxmlformats.org/drawingml/2006/table">
            <a:tbl>
              <a:tblPr/>
              <a:tblGrid>
                <a:gridCol w="996583"/>
                <a:gridCol w="6564257"/>
                <a:gridCol w="831035"/>
              </a:tblGrid>
              <a:tr h="4014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400" b="1" i="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Тема 5. Организм человека и его здоровье</a:t>
                      </a:r>
                      <a:endParaRPr lang="ru-RU" sz="2400" b="1" i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4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7025" algn="r"/>
                          <a:tab pos="511175" algn="r"/>
                          <a:tab pos="568325" algn="l"/>
                          <a:tab pos="873125" algn="l"/>
                          <a:tab pos="1482725" algn="l"/>
                        </a:tabLs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Ткани. </a:t>
                      </a: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Систем 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органов. Нервная  система.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4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7025" algn="r"/>
                          <a:tab pos="511175" algn="r"/>
                          <a:tab pos="568325" algn="l"/>
                          <a:tab pos="873125" algn="l"/>
                          <a:tab pos="1482725" algn="l"/>
                        </a:tabLs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Эндокринная система. Нейрогуморальная регуляция процессов жизнедеятельности.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4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7025" algn="r"/>
                          <a:tab pos="511175" algn="r"/>
                          <a:tab pos="568325" algn="l"/>
                          <a:tab pos="873125" algn="l"/>
                          <a:tab pos="1482725" algn="l"/>
                        </a:tabLs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Опорно-двигательная система.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4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7025" algn="r"/>
                          <a:tab pos="511175" algn="r"/>
                          <a:tab pos="568325" algn="l"/>
                          <a:tab pos="873125" algn="l"/>
                          <a:tab pos="1482725" algn="l"/>
                        </a:tabLs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Внутренняя среда </a:t>
                      </a: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организма. 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Кровь.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4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7025" algn="r"/>
                          <a:tab pos="511175" algn="r"/>
                          <a:tab pos="568325" algn="l"/>
                          <a:tab pos="873125" algn="l"/>
                          <a:tab pos="1482725" algn="l"/>
                        </a:tabLs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Кровообращение, лимфообращение.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4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7025" algn="r"/>
                          <a:tab pos="511175" algn="r"/>
                          <a:tab pos="568325" algn="l"/>
                          <a:tab pos="873125" algn="l"/>
                          <a:tab pos="1482725" algn="l"/>
                        </a:tabLs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Дыхание.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4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37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7025" algn="r"/>
                          <a:tab pos="511175" algn="r"/>
                          <a:tab pos="568325" algn="l"/>
                          <a:tab pos="873125" algn="l"/>
                          <a:tab pos="1482725" algn="l"/>
                        </a:tabLs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Пищеварение. Обмен веществ. Витамины.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4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7025" algn="r"/>
                          <a:tab pos="511175" algn="r"/>
                          <a:tab pos="568325" algn="l"/>
                          <a:tab pos="873125" algn="l"/>
                          <a:tab pos="1482725" algn="l"/>
                        </a:tabLs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Кожа. Выделение. Размножение и развитие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4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39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Анализаторы. Органы чувств.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4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Высшая нервная деятельность.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4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41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Личная и общественная </a:t>
                      </a: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гигиена.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4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42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Итоговое повторение по теме</a:t>
                      </a:r>
                      <a:r>
                        <a:rPr lang="ru-RU" sz="2400" i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«Организм человека и его здоровье»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182835"/>
              </p:ext>
            </p:extLst>
          </p:nvPr>
        </p:nvGraphicFramePr>
        <p:xfrm>
          <a:off x="571470" y="571483"/>
          <a:ext cx="8072495" cy="5809846"/>
        </p:xfrm>
        <a:graphic>
          <a:graphicData uri="http://schemas.openxmlformats.org/drawingml/2006/table">
            <a:tbl>
              <a:tblPr/>
              <a:tblGrid>
                <a:gridCol w="857258"/>
                <a:gridCol w="6217476"/>
                <a:gridCol w="997761"/>
              </a:tblGrid>
              <a:tr h="505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Тема 6. Эволюция живой природы</a:t>
                      </a: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4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Эволюционная теория  </a:t>
                      </a:r>
                      <a:r>
                        <a:rPr lang="ru-RU" sz="2400" b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Движущие </a:t>
                      </a:r>
                      <a:r>
                        <a:rPr lang="ru-RU" sz="2400" b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силы эволюции.</a:t>
                      </a:r>
                      <a:endParaRPr lang="ru-RU" sz="24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44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Естественный отбор, его формы.</a:t>
                      </a:r>
                      <a:endParaRPr lang="ru-RU" sz="24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4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Вид, его критерии. Популяция. </a:t>
                      </a:r>
                      <a:r>
                        <a:rPr lang="ru-RU" sz="2400" b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Приспособленность </a:t>
                      </a:r>
                      <a:r>
                        <a:rPr lang="ru-RU" sz="2400" b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и видообразование.</a:t>
                      </a:r>
                      <a:endParaRPr lang="ru-RU" sz="24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46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Доказательства эволюции живой природы.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8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47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Направления и пути эволюции.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8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4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48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Гипотезы возникновения жизни на Земле. Этапы развития органического </a:t>
                      </a: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мира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8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49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Антропогенез. Человеческие расы. 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8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4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Итоговое повторение по теме «Эволюция живой природы»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8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00034" y="500042"/>
          <a:ext cx="8143932" cy="5728724"/>
        </p:xfrm>
        <a:graphic>
          <a:graphicData uri="http://schemas.openxmlformats.org/drawingml/2006/table">
            <a:tbl>
              <a:tblPr/>
              <a:tblGrid>
                <a:gridCol w="1146666"/>
                <a:gridCol w="5990676"/>
                <a:gridCol w="1006590"/>
              </a:tblGrid>
              <a:tr h="500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Тема 7. </a:t>
                      </a:r>
                      <a:r>
                        <a:rPr lang="ru-RU" sz="2400" b="1" i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Экосистемы</a:t>
                      </a:r>
                      <a:endParaRPr lang="ru-RU" sz="2400" b="1" i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8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51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7025" algn="r"/>
                          <a:tab pos="511175" algn="r"/>
                          <a:tab pos="568325" algn="l"/>
                          <a:tab pos="873125" algn="l"/>
                          <a:tab pos="1482725" algn="l"/>
                        </a:tabLs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Среды 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обитания.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Экологические факторы.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8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52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Экосистема, её компоненты.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8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1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53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Разнообразие экосистем. 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Смена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экосистем.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8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8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54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Агроэкосистемы.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8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55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Биосфера – глобальная экосистема.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8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56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Биологический круговорот веществ и превращение энергии в биосфере.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8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57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Глобальные изменения в 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биосфере.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8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58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Итоговое повторение по теме «Экосистемы и присущие им закономерности»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8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59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Итоговый</a:t>
                      </a:r>
                      <a:r>
                        <a:rPr lang="ru-RU" sz="24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тест в формате  ЕГЭ </a:t>
                      </a: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2017 г.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8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Резерв времени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8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8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467544" y="908720"/>
            <a:ext cx="828680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ПРИМЕР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6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темы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/>
              <a:t>7.1. Среда обитания организмов. Экологические факторы. </a:t>
            </a:r>
            <a:endParaRPr lang="ru-RU" sz="36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55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443841"/>
            <a:ext cx="799288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Основные </a:t>
            </a:r>
            <a:r>
              <a:rPr lang="ru-RU" sz="2800" b="1" dirty="0" smtClean="0"/>
              <a:t>понятия темы.</a:t>
            </a:r>
            <a:endParaRPr lang="ru-RU" sz="2800" dirty="0"/>
          </a:p>
          <a:p>
            <a:r>
              <a:rPr lang="ru-RU" sz="2800" dirty="0"/>
              <a:t>Среды жизни, факторы среды, влияние экологических факторов на организм. Абиотические факторы. Биотические факторы. Биотические взаимодействия (факторы): конкуренция, хищничество паразитизм, </a:t>
            </a:r>
            <a:r>
              <a:rPr lang="ru-RU" sz="2800" i="1" dirty="0"/>
              <a:t> </a:t>
            </a:r>
            <a:r>
              <a:rPr lang="ru-RU" sz="2800" dirty="0"/>
              <a:t>кооперация, симбиоз; комменсализм, </a:t>
            </a:r>
            <a:r>
              <a:rPr lang="ru-RU" sz="2800" dirty="0" err="1"/>
              <a:t>аменсализм</a:t>
            </a:r>
            <a:r>
              <a:rPr lang="ru-RU" sz="2800" dirty="0"/>
              <a:t>, нейтрализм. Приспособления организмов к различным экологическим факторам.</a:t>
            </a:r>
          </a:p>
        </p:txBody>
      </p:sp>
    </p:spTree>
    <p:extLst>
      <p:ext uri="{BB962C8B-B14F-4D97-AF65-F5344CB8AC3E}">
        <p14:creationId xmlns:p14="http://schemas.microsoft.com/office/powerpoint/2010/main" val="2108927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1815" y="476672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Содержание темы.</a:t>
            </a:r>
            <a:r>
              <a:rPr lang="ru-RU" sz="2400" dirty="0"/>
              <a:t> </a:t>
            </a:r>
            <a:r>
              <a:rPr lang="ru-RU" sz="2400" i="1" dirty="0"/>
              <a:t>Экология</a:t>
            </a:r>
            <a:r>
              <a:rPr lang="ru-RU" sz="2400" dirty="0"/>
              <a:t> – наука, изучающая взаимодействие организмов между собой и с окружающей средой, закономерности развития экосистем, взаимоотношения организмов в них,  эволюцию сообществ и биосферы. </a:t>
            </a:r>
            <a:r>
              <a:rPr lang="ru-RU" sz="2400" i="1" dirty="0" smtClean="0"/>
              <a:t>Среда </a:t>
            </a:r>
            <a:r>
              <a:rPr lang="ru-RU" sz="2400" i="1" dirty="0"/>
              <a:t>обитания</a:t>
            </a:r>
            <a:r>
              <a:rPr lang="ru-RU" sz="2400" dirty="0"/>
              <a:t> – совокупность условий живой и неживой природы, в которых существует данный организм (популяция, вид) и с которыми они находятся в прямых и косвенных взаимоотношениях. </a:t>
            </a:r>
            <a:endParaRPr lang="ru-RU" sz="2400" dirty="0" smtClean="0"/>
          </a:p>
          <a:p>
            <a:r>
              <a:rPr lang="ru-RU" sz="2400" b="1" dirty="0"/>
              <a:t>Среды обитания.</a:t>
            </a:r>
            <a:r>
              <a:rPr lang="ru-RU" sz="2400" dirty="0"/>
              <a:t> Характеристика.</a:t>
            </a:r>
          </a:p>
          <a:p>
            <a:r>
              <a:rPr lang="ru-RU" sz="2400" dirty="0"/>
              <a:t>1. Водная </a:t>
            </a:r>
            <a:r>
              <a:rPr lang="ru-RU" sz="2400" dirty="0" smtClean="0"/>
              <a:t>среда.</a:t>
            </a:r>
            <a:endParaRPr lang="ru-RU" sz="2400" dirty="0"/>
          </a:p>
          <a:p>
            <a:r>
              <a:rPr lang="ru-RU" sz="2400" dirty="0"/>
              <a:t>2. Наземно-воздушная </a:t>
            </a:r>
            <a:r>
              <a:rPr lang="ru-RU" sz="2400" dirty="0" smtClean="0"/>
              <a:t>среда.</a:t>
            </a:r>
          </a:p>
          <a:p>
            <a:r>
              <a:rPr lang="ru-RU" sz="2400" dirty="0" smtClean="0"/>
              <a:t>3</a:t>
            </a:r>
            <a:r>
              <a:rPr lang="ru-RU" sz="2400" dirty="0"/>
              <a:t>. Почвенная </a:t>
            </a:r>
            <a:r>
              <a:rPr lang="ru-RU" sz="2400" dirty="0" smtClean="0"/>
              <a:t>среда.</a:t>
            </a:r>
            <a:endParaRPr lang="ru-RU" sz="2400" dirty="0"/>
          </a:p>
          <a:p>
            <a:r>
              <a:rPr lang="ru-RU" sz="2400" dirty="0"/>
              <a:t>4. </a:t>
            </a:r>
            <a:r>
              <a:rPr lang="ru-RU" sz="2400" dirty="0" err="1"/>
              <a:t>Внутриорганизменная</a:t>
            </a:r>
            <a:r>
              <a:rPr lang="ru-RU" sz="2400" dirty="0"/>
              <a:t> </a:t>
            </a:r>
            <a:r>
              <a:rPr lang="ru-RU" sz="2400" dirty="0" smtClean="0"/>
              <a:t>среда.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853464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48680"/>
            <a:ext cx="799288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2400" b="1" dirty="0" smtClean="0"/>
              <a:t>Абиотические </a:t>
            </a:r>
            <a:r>
              <a:rPr lang="ru-RU" sz="2400" b="1" dirty="0"/>
              <a:t>факторы</a:t>
            </a:r>
            <a:r>
              <a:rPr lang="ru-RU" sz="2400" dirty="0"/>
              <a:t> – факторы неживой природы, влияющие на организм: климатические (свет, влажность, температура), почвенные, рельеф, атмосферные газы. </a:t>
            </a:r>
            <a:endParaRPr lang="ru-RU" sz="2400" dirty="0" smtClean="0"/>
          </a:p>
          <a:p>
            <a:pPr marL="342900" indent="-342900">
              <a:buFontTx/>
              <a:buAutoNum type="arabicPeriod"/>
            </a:pPr>
            <a:r>
              <a:rPr lang="ru-RU" sz="2400" b="1" dirty="0" smtClean="0"/>
              <a:t>Биотические </a:t>
            </a:r>
            <a:r>
              <a:rPr lang="ru-RU" sz="2400" b="1" dirty="0"/>
              <a:t>факторы</a:t>
            </a:r>
            <a:r>
              <a:rPr lang="ru-RU" sz="2400" dirty="0"/>
              <a:t> – совокупность взаимодействия  и влияние живых организмов друг на друга. </a:t>
            </a:r>
            <a:endParaRPr lang="ru-RU" sz="2400" dirty="0" smtClean="0"/>
          </a:p>
          <a:p>
            <a:r>
              <a:rPr lang="ru-RU" sz="2400" dirty="0" smtClean="0"/>
              <a:t>Формы взаимодействий: </a:t>
            </a:r>
            <a:r>
              <a:rPr lang="ru-RU" sz="2400" i="1" dirty="0" smtClean="0"/>
              <a:t>Нейтрализм.</a:t>
            </a:r>
            <a:r>
              <a:rPr lang="ru-RU" sz="2400" dirty="0" smtClean="0"/>
              <a:t> </a:t>
            </a:r>
            <a:r>
              <a:rPr lang="ru-RU" sz="2400" i="1" dirty="0" smtClean="0"/>
              <a:t>Хищничество.</a:t>
            </a:r>
            <a:r>
              <a:rPr lang="ru-RU" sz="2400" dirty="0" smtClean="0"/>
              <a:t> </a:t>
            </a:r>
            <a:r>
              <a:rPr lang="ru-RU" sz="2400" i="1" dirty="0" smtClean="0"/>
              <a:t>Паразитизм. Конкуренция. Мутуализм. Кооперация. Симбиоз. Комменсализм. </a:t>
            </a:r>
            <a:r>
              <a:rPr lang="ru-RU" sz="2400" i="1" dirty="0" err="1" smtClean="0"/>
              <a:t>Аменсализм</a:t>
            </a:r>
            <a:r>
              <a:rPr lang="ru-RU" sz="2400" i="1" dirty="0" smtClean="0"/>
              <a:t>.</a:t>
            </a:r>
          </a:p>
          <a:p>
            <a:pPr marL="342900" indent="-342900">
              <a:buFontTx/>
              <a:buAutoNum type="arabicPeriod"/>
            </a:pPr>
            <a:r>
              <a:rPr lang="ru-RU" sz="2400" b="1" dirty="0" smtClean="0"/>
              <a:t>Антропогенный </a:t>
            </a:r>
            <a:r>
              <a:rPr lang="ru-RU" sz="2400" b="1" dirty="0"/>
              <a:t>фактор</a:t>
            </a:r>
            <a:endParaRPr lang="ru-RU" sz="2400" dirty="0"/>
          </a:p>
          <a:p>
            <a:pPr marL="34290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30469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92696"/>
            <a:ext cx="77048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Методические рекомендации</a:t>
            </a:r>
            <a:endParaRPr lang="ru-RU" sz="2000" dirty="0"/>
          </a:p>
          <a:p>
            <a:r>
              <a:rPr lang="ru-RU" sz="2000" dirty="0"/>
              <a:t>Содержание темы предусматривает контроль экологических знаний о среде обитания, факторах среды (абиотических, биотических, антропогенных), отношениях между организмами (видами) и окружающие их биотической и абиотической средой, взаимосвязи и взаимообусловленности явлений окружающей действительности, выявлению причинно-следственных связей. Задания по теме направлены на проверку знаний и умений, которые вызывают наибольшие затруднения на ЕГЭ: фотопериодизм, приспособленность к периодическим изменениям внешней среды, сезонных ритмах, факторах – оптимума и лимитирующем, или ограничивающем, о гомеостазе как сложном комплексе процессов, направленных на поддержание относительного постоянства внутренней среды организма в меняющихся условиях внешней среды.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5551600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76672"/>
            <a:ext cx="770485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Вопросы по теме</a:t>
            </a:r>
            <a:endParaRPr lang="ru-RU" sz="2000" dirty="0"/>
          </a:p>
          <a:p>
            <a:r>
              <a:rPr lang="ru-RU" sz="2000" dirty="0"/>
              <a:t>1. Чем отличается наземно-воздушная среда от водной?</a:t>
            </a:r>
          </a:p>
          <a:p>
            <a:r>
              <a:rPr lang="ru-RU" sz="2000" dirty="0"/>
              <a:t>2. </a:t>
            </a:r>
            <a:r>
              <a:rPr lang="ru-RU" sz="2000" dirty="0" smtClean="0"/>
              <a:t>В </a:t>
            </a:r>
            <a:r>
              <a:rPr lang="ru-RU" sz="2000" dirty="0"/>
              <a:t>чём проявляются морфологические, физиологические и поведенческие адаптации к температуре среды у теплокровных животных?</a:t>
            </a:r>
          </a:p>
          <a:p>
            <a:r>
              <a:rPr lang="ru-RU" sz="2000" dirty="0" smtClean="0"/>
              <a:t>3. </a:t>
            </a:r>
            <a:r>
              <a:rPr lang="ru-RU" sz="2000" dirty="0"/>
              <a:t>Белки, как правило, обитают в хвойном лесу и питаются преимущественно семенами ели. Какие биотические факторы могут привести к сокращению численности популяции белок?</a:t>
            </a:r>
          </a:p>
          <a:p>
            <a:r>
              <a:rPr lang="ru-RU" sz="2000" dirty="0" smtClean="0"/>
              <a:t>4. Каково </a:t>
            </a:r>
            <a:r>
              <a:rPr lang="ru-RU" sz="2000" dirty="0"/>
              <a:t>значение фотопериодизма в жизни растений и животных?</a:t>
            </a:r>
          </a:p>
          <a:p>
            <a:r>
              <a:rPr lang="ru-RU" sz="2000" dirty="0"/>
              <a:t>5</a:t>
            </a:r>
            <a:r>
              <a:rPr lang="ru-RU" sz="2000" dirty="0" smtClean="0"/>
              <a:t>. </a:t>
            </a:r>
            <a:r>
              <a:rPr lang="ru-RU" sz="2000" dirty="0"/>
              <a:t>Объясните, почему хищников называют санитарами природы. Какова их роль в экосистеме?</a:t>
            </a:r>
          </a:p>
          <a:p>
            <a:r>
              <a:rPr lang="ru-RU" sz="2000" dirty="0"/>
              <a:t>6</a:t>
            </a:r>
            <a:r>
              <a:rPr lang="ru-RU" sz="2000" dirty="0" smtClean="0"/>
              <a:t>. </a:t>
            </a:r>
            <a:r>
              <a:rPr lang="ru-RU" sz="2000" dirty="0"/>
              <a:t>К какому типу отношений можно отнести опыление растений насекомыми, распространение плодов и семян животными, разработку человеком торфяных болот?</a:t>
            </a:r>
          </a:p>
        </p:txBody>
      </p:sp>
    </p:spTree>
    <p:extLst>
      <p:ext uri="{BB962C8B-B14F-4D97-AF65-F5344CB8AC3E}">
        <p14:creationId xmlns:p14="http://schemas.microsoft.com/office/powerpoint/2010/main" val="1723119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 idx="4294967295"/>
          </p:nvPr>
        </p:nvSpPr>
        <p:spPr>
          <a:xfrm>
            <a:off x="323528" y="357166"/>
            <a:ext cx="8605464" cy="4357694"/>
          </a:xfrm>
        </p:spPr>
        <p:txBody>
          <a:bodyPr>
            <a:no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1. «Я сдам ЕГЭ! Биология. </a:t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Практикум и диагностика»</a:t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Пособие для учащихся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2. «Я сдам ЕГЭ! Биология. </a:t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Методика подготовки. </a:t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Ключи и ответы»</a:t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Пособие для учителя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75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241111"/>
              </p:ext>
            </p:extLst>
          </p:nvPr>
        </p:nvGraphicFramePr>
        <p:xfrm>
          <a:off x="1354455" y="5445224"/>
          <a:ext cx="2160270" cy="6480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20"/>
                <a:gridCol w="1080150"/>
              </a:tblGrid>
              <a:tr h="6480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Ответ: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cxnSp>
        <p:nvCxnSpPr>
          <p:cNvPr id="23" name="Прямая со стрелкой 22"/>
          <p:cNvCxnSpPr/>
          <p:nvPr/>
        </p:nvCxnSpPr>
        <p:spPr>
          <a:xfrm>
            <a:off x="3779912" y="2715320"/>
            <a:ext cx="0" cy="2746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5718968" y="2665367"/>
            <a:ext cx="652463" cy="298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5746750" y="2616206"/>
            <a:ext cx="1695450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angle 28"/>
          <p:cNvSpPr>
            <a:spLocks noChangeArrowheads="1"/>
          </p:cNvSpPr>
          <p:nvPr/>
        </p:nvSpPr>
        <p:spPr bwMode="auto">
          <a:xfrm>
            <a:off x="1115616" y="538443"/>
            <a:ext cx="6167810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Рассмотрите предложенную схему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разнообразие сред жизни. Запишите  в ответе пропущенный термин, обозначенный на схеме знаком вопроса.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34"/>
          <p:cNvSpPr>
            <a:spLocks noChangeArrowheads="1"/>
          </p:cNvSpPr>
          <p:nvPr/>
        </p:nvSpPr>
        <p:spPr bwMode="auto">
          <a:xfrm>
            <a:off x="3514725" y="296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3206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3206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3206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3206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3206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206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206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206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206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675" algn="l"/>
              </a:tabLst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675" algn="l"/>
              </a:tabLst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9" name="Группа 28"/>
          <p:cNvGrpSpPr>
            <a:grpSpLocks/>
          </p:cNvGrpSpPr>
          <p:nvPr/>
        </p:nvGrpSpPr>
        <p:grpSpPr bwMode="auto">
          <a:xfrm>
            <a:off x="899592" y="1846573"/>
            <a:ext cx="7533139" cy="1726443"/>
            <a:chOff x="2205" y="-388"/>
            <a:chExt cx="8715" cy="1519"/>
          </a:xfrm>
        </p:grpSpPr>
        <p:sp>
          <p:nvSpPr>
            <p:cNvPr id="30" name="Text Box 3"/>
            <p:cNvSpPr txBox="1">
              <a:spLocks noChangeArrowheads="1"/>
            </p:cNvSpPr>
            <p:nvPr/>
          </p:nvSpPr>
          <p:spPr bwMode="auto">
            <a:xfrm>
              <a:off x="4674" y="-388"/>
              <a:ext cx="3087" cy="759"/>
            </a:xfrm>
            <a:prstGeom prst="rect">
              <a:avLst/>
            </a:prstGeom>
            <a:solidFill>
              <a:schemeClr val="bg1">
                <a:lumMod val="100000"/>
                <a:lumOff val="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2400" b="1" dirty="0">
                  <a:effectLst/>
                  <a:latin typeface="Times New Roman"/>
                  <a:ea typeface="Calibri"/>
                  <a:cs typeface="Times New Roman"/>
                </a:rPr>
                <a:t>Среды жизни</a:t>
              </a:r>
              <a:endParaRPr lang="ru-RU" sz="2400" b="1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31" name="Text Box 4"/>
            <p:cNvSpPr txBox="1">
              <a:spLocks noChangeArrowheads="1"/>
            </p:cNvSpPr>
            <p:nvPr/>
          </p:nvSpPr>
          <p:spPr bwMode="auto">
            <a:xfrm>
              <a:off x="2205" y="568"/>
              <a:ext cx="1583" cy="5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2400" b="1" dirty="0">
                  <a:effectLst/>
                  <a:latin typeface="Times New Roman"/>
                  <a:ea typeface="Calibri"/>
                  <a:cs typeface="Times New Roman"/>
                </a:rPr>
                <a:t>Водная</a:t>
              </a:r>
              <a:endParaRPr lang="ru-RU" sz="2400" b="1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400" dirty="0">
                  <a:effectLst/>
                  <a:latin typeface="Times New Roman"/>
                  <a:ea typeface="Calibri"/>
                  <a:cs typeface="Times New Roman"/>
                </a:rPr>
                <a:t> </a:t>
              </a:r>
              <a:endParaRPr lang="ru-RU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32" name="Text Box 5"/>
            <p:cNvSpPr txBox="1">
              <a:spLocks noChangeArrowheads="1"/>
            </p:cNvSpPr>
            <p:nvPr/>
          </p:nvSpPr>
          <p:spPr bwMode="auto">
            <a:xfrm>
              <a:off x="4055" y="618"/>
              <a:ext cx="3228" cy="5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2000" b="1" dirty="0">
                  <a:effectLst/>
                  <a:latin typeface="Times New Roman"/>
                  <a:ea typeface="Calibri"/>
                  <a:cs typeface="Times New Roman"/>
                </a:rPr>
                <a:t>Наземно-воздушная</a:t>
              </a:r>
              <a:endParaRPr lang="ru-RU" sz="2000" b="1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400" dirty="0">
                  <a:effectLst/>
                  <a:latin typeface="Times New Roman"/>
                  <a:ea typeface="Calibri"/>
                  <a:cs typeface="Times New Roman"/>
                </a:rPr>
                <a:t> </a:t>
              </a:r>
              <a:endParaRPr lang="ru-RU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33" name="Text Box 10"/>
            <p:cNvSpPr txBox="1">
              <a:spLocks noChangeArrowheads="1"/>
            </p:cNvSpPr>
            <p:nvPr/>
          </p:nvSpPr>
          <p:spPr bwMode="auto">
            <a:xfrm>
              <a:off x="9498" y="618"/>
              <a:ext cx="1422" cy="5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2000" b="1" dirty="0">
                  <a:effectLst/>
                  <a:latin typeface="Times New Roman"/>
                  <a:ea typeface="Calibri"/>
                  <a:cs typeface="Times New Roman"/>
                </a:rPr>
                <a:t>Почва</a:t>
              </a:r>
              <a:endParaRPr lang="ru-RU" sz="2000" b="1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400" dirty="0">
                  <a:effectLst/>
                  <a:latin typeface="Times New Roman"/>
                  <a:ea typeface="Calibri"/>
                  <a:cs typeface="Times New Roman"/>
                </a:rPr>
                <a:t> </a:t>
              </a:r>
              <a:endParaRPr lang="ru-RU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34" name="Text Box 11"/>
            <p:cNvSpPr txBox="1">
              <a:spLocks noChangeArrowheads="1"/>
            </p:cNvSpPr>
            <p:nvPr/>
          </p:nvSpPr>
          <p:spPr bwMode="auto">
            <a:xfrm>
              <a:off x="7754" y="595"/>
              <a:ext cx="1392" cy="5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2400" dirty="0">
                  <a:effectLst/>
                  <a:latin typeface="Calibri"/>
                  <a:ea typeface="Calibri"/>
                  <a:cs typeface="Times New Roman"/>
                </a:rPr>
                <a:t>?</a:t>
              </a: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2400" dirty="0">
                  <a:effectLst/>
                  <a:latin typeface="Calibri"/>
                  <a:ea typeface="Calibri"/>
                  <a:cs typeface="Times New Roman"/>
                </a:rPr>
                <a:t> </a:t>
              </a:r>
            </a:p>
          </p:txBody>
        </p:sp>
      </p:grpSp>
      <p:cxnSp>
        <p:nvCxnSpPr>
          <p:cNvPr id="35" name="Прямая со стрелкой 34"/>
          <p:cNvCxnSpPr/>
          <p:nvPr/>
        </p:nvCxnSpPr>
        <p:spPr>
          <a:xfrm flipH="1">
            <a:off x="1935215" y="2616206"/>
            <a:ext cx="1098550" cy="2768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8060055" y="9116060"/>
            <a:ext cx="0" cy="2736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06057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196752"/>
            <a:ext cx="813690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3. Верны ли следующие суждения о проявлении антропогенного фактора в экосистеме?</a:t>
            </a:r>
          </a:p>
          <a:p>
            <a:r>
              <a:rPr lang="ru-RU" sz="2000" dirty="0"/>
              <a:t>А. Использование сведений о возрастном составе популяции рыб позволяет без ущерба численности вида организовать промысел конкретного вида рыб.</a:t>
            </a:r>
          </a:p>
          <a:p>
            <a:r>
              <a:rPr lang="ru-RU" sz="2000" dirty="0"/>
              <a:t>Б. Знания о пищевых цепях и кормовых запасах водоёма помогают определить, какие виды рыб и в каких количествах целесообразно разводить в конкретном водоёме</a:t>
            </a:r>
            <a:r>
              <a:rPr lang="ru-RU" sz="2000" dirty="0" smtClean="0"/>
              <a:t>.</a:t>
            </a:r>
          </a:p>
          <a:p>
            <a:endParaRPr lang="ru-RU" sz="2000" dirty="0"/>
          </a:p>
          <a:p>
            <a:r>
              <a:rPr lang="ru-RU" sz="2000" dirty="0"/>
              <a:t>1) верно только А   </a:t>
            </a:r>
          </a:p>
          <a:p>
            <a:r>
              <a:rPr lang="ru-RU" sz="2000" dirty="0"/>
              <a:t>2) верно только Б   </a:t>
            </a:r>
          </a:p>
          <a:p>
            <a:r>
              <a:rPr lang="ru-RU" sz="2000" dirty="0"/>
              <a:t>3) верны оба суждения </a:t>
            </a:r>
          </a:p>
          <a:p>
            <a:r>
              <a:rPr lang="ru-RU" sz="2000" dirty="0"/>
              <a:t>4) оба суждения </a:t>
            </a:r>
            <a:r>
              <a:rPr lang="ru-RU" sz="2000" dirty="0" smtClean="0"/>
              <a:t>неверны</a:t>
            </a:r>
          </a:p>
          <a:p>
            <a:endParaRPr lang="ru-RU" sz="2000" dirty="0" smtClean="0"/>
          </a:p>
          <a:p>
            <a:endParaRPr lang="ru-RU" sz="2000" dirty="0"/>
          </a:p>
          <a:p>
            <a:endParaRPr lang="ru-RU" sz="2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398052"/>
              </p:ext>
            </p:extLst>
          </p:nvPr>
        </p:nvGraphicFramePr>
        <p:xfrm>
          <a:off x="4793690" y="5589240"/>
          <a:ext cx="2304256" cy="6960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9568"/>
                <a:gridCol w="854688"/>
              </a:tblGrid>
              <a:tr h="6960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Ответ: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884613" y="25082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3230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462430"/>
              </p:ext>
            </p:extLst>
          </p:nvPr>
        </p:nvGraphicFramePr>
        <p:xfrm>
          <a:off x="1763687" y="4437112"/>
          <a:ext cx="2355335" cy="7825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1870"/>
                <a:gridCol w="577486"/>
                <a:gridCol w="595979"/>
              </a:tblGrid>
              <a:tr h="78256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Ответ: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12874" y="599728"/>
            <a:ext cx="6615510" cy="373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</a:t>
            </a:r>
            <a:r>
              <a:rPr lang="ru-RU" altLang="ru-RU" sz="24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Выберите </a:t>
            </a:r>
            <a:r>
              <a:rPr lang="ru-RU" altLang="ru-RU" sz="2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два верных ответа из пяти и запишите в таблицу цифры, под которыми они указаны.</a:t>
            </a:r>
            <a:endParaRPr lang="ru-RU" altLang="ru-RU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altLang="ru-RU" sz="2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водной экосистеме, по сравнению с наземной,</a:t>
            </a:r>
            <a:endParaRPr lang="ru-RU" altLang="ru-RU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altLang="ru-RU" sz="24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1) стабильный </a:t>
            </a:r>
            <a:r>
              <a:rPr lang="ru-RU" altLang="ru-RU" sz="24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тепловой </a:t>
            </a:r>
            <a:r>
              <a:rPr lang="ru-RU" altLang="ru-RU" sz="24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режим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altLang="ru-RU" sz="24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ru-RU" altLang="ru-RU" sz="24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низкая плотность среды</a:t>
            </a:r>
            <a:endParaRPr lang="ru-RU" altLang="ru-RU" sz="24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altLang="ru-RU" sz="24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3) высокое содержание кислорода</a:t>
            </a:r>
            <a:endParaRPr lang="ru-RU" altLang="ru-RU" sz="24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altLang="ru-RU" sz="24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4) резкие колебания теплового режима</a:t>
            </a:r>
            <a:endParaRPr lang="ru-RU" altLang="ru-RU" sz="24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altLang="ru-RU" sz="2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5) низкая прозрачность среды</a:t>
            </a:r>
            <a:endParaRPr lang="ru-RU" altLang="ru-RU" sz="2400" dirty="0">
              <a:latin typeface="Arial" pitchFamily="34" charset="0"/>
              <a:cs typeface="Arial" pitchFamily="34" charset="0"/>
            </a:endParaRPr>
          </a:p>
          <a:p>
            <a:pPr marL="228600" lvl="0" indent="-22860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  <a:tabLst>
                <a:tab pos="180975" algn="l"/>
              </a:tabLst>
            </a:pPr>
            <a:endParaRPr lang="ru-RU" altLang="ru-RU" sz="12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228600" lvl="0" indent="-22860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  <a:tabLst>
                <a:tab pos="180975" algn="l"/>
              </a:tabLst>
            </a:pPr>
            <a:endParaRPr lang="ru-RU" altLang="ru-RU" sz="9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5677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856030"/>
              </p:ext>
            </p:extLst>
          </p:nvPr>
        </p:nvGraphicFramePr>
        <p:xfrm>
          <a:off x="1907704" y="5013176"/>
          <a:ext cx="3236962" cy="5429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6629"/>
                <a:gridCol w="633559"/>
                <a:gridCol w="653848"/>
                <a:gridCol w="652926"/>
              </a:tblGrid>
              <a:tr h="5429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Ответ: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827584" y="619435"/>
            <a:ext cx="70567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327025" algn="l"/>
              </a:tabLst>
            </a:pPr>
            <a:r>
              <a:rPr lang="ru-RU" altLang="ru-RU" sz="24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Выберите </a:t>
            </a:r>
            <a:r>
              <a:rPr lang="ru-RU" altLang="ru-RU" sz="2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 верных ответа из шести и запишите в таблицу цифры, под которыми они указаны.</a:t>
            </a:r>
            <a:endParaRPr lang="ru-RU" altLang="ru-RU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27025" algn="l"/>
              </a:tabLst>
            </a:pPr>
            <a:r>
              <a:rPr lang="ru-RU" altLang="ru-RU" sz="24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экосистеме смешанного леса симбиотические отношения устанавливаются между</a:t>
            </a:r>
            <a:endParaRPr lang="ru-RU" altLang="ru-RU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27025" algn="l"/>
              </a:tabLst>
            </a:pPr>
            <a:r>
              <a:rPr lang="ru-RU" altLang="ru-RU" sz="24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1) берёзами и елями</a:t>
            </a:r>
            <a:endParaRPr lang="ru-RU" altLang="ru-RU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27025" algn="l"/>
              </a:tabLst>
            </a:pPr>
            <a:r>
              <a:rPr lang="ru-RU" altLang="ru-RU" sz="24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2) берёзами и грибами-трутовиками</a:t>
            </a:r>
            <a:endParaRPr lang="ru-RU" altLang="ru-RU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27025" algn="l"/>
              </a:tabLst>
            </a:pPr>
            <a:r>
              <a:rPr lang="ru-RU" altLang="ru-RU" sz="24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3) тлями и муравьями</a:t>
            </a:r>
            <a:endParaRPr lang="ru-RU" altLang="ru-RU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27025" algn="l"/>
              </a:tabLst>
            </a:pPr>
            <a:r>
              <a:rPr lang="ru-RU" altLang="ru-RU" sz="24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4) ежами и насекомоядными птицами</a:t>
            </a:r>
            <a:endParaRPr lang="ru-RU" altLang="ru-RU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27025" algn="l"/>
              </a:tabLst>
            </a:pPr>
            <a:r>
              <a:rPr lang="ru-RU" altLang="ru-RU" sz="24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5) берёзами и подберёзовиками</a:t>
            </a:r>
            <a:endParaRPr lang="ru-RU" altLang="ru-RU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27025" algn="l"/>
              </a:tabLst>
            </a:pPr>
            <a:r>
              <a:rPr lang="ru-RU" altLang="ru-RU" sz="24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6) черёмухой и опыляющими её мухами</a:t>
            </a:r>
            <a:endParaRPr lang="ru-RU" altLang="ru-RU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0467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147213"/>
              </p:ext>
            </p:extLst>
          </p:nvPr>
        </p:nvGraphicFramePr>
        <p:xfrm>
          <a:off x="395536" y="1492335"/>
          <a:ext cx="8352928" cy="37856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85347"/>
                <a:gridCol w="2567581"/>
              </a:tblGrid>
              <a:tr h="30278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8930" algn="l"/>
                          <a:tab pos="3139440" algn="l"/>
                        </a:tabLst>
                      </a:pPr>
                      <a:r>
                        <a:rPr lang="ru-RU" sz="1800" dirty="0">
                          <a:effectLst/>
                        </a:rPr>
                        <a:t>ХАРАКТЕРИСТИКА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950" algn="l"/>
                          <a:tab pos="2663825" algn="l"/>
                        </a:tabLst>
                      </a:pPr>
                      <a:r>
                        <a:rPr lang="ru-RU" sz="1800" dirty="0">
                          <a:effectLst/>
                        </a:rPr>
                        <a:t>А) образование озоновых дыр за счёт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950" algn="l"/>
                          <a:tab pos="2663825" algn="l"/>
                        </a:tabLst>
                      </a:pPr>
                      <a:r>
                        <a:rPr lang="ru-RU" sz="1800" dirty="0">
                          <a:effectLst/>
                        </a:rPr>
                        <a:t>воздействия фреонов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950" algn="l"/>
                          <a:tab pos="2663825" algn="l"/>
                        </a:tabLst>
                      </a:pPr>
                      <a:r>
                        <a:rPr lang="ru-RU" sz="1800" dirty="0">
                          <a:effectLst/>
                        </a:rPr>
                        <a:t>Б) пересыхание водоёмов во время засухи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4950" algn="l"/>
                        </a:tabLst>
                      </a:pPr>
                      <a:r>
                        <a:rPr lang="ru-RU" sz="1800" dirty="0">
                          <a:effectLst/>
                        </a:rPr>
                        <a:t>В) разрушение почвы кабанами и кротами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Г) увеличение продолжительности светового дня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Д) создание лесополос в степной зоне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Е) уменьшение численности белок в неурожайные годы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8930" algn="l"/>
                          <a:tab pos="3139440" algn="l"/>
                        </a:tabLst>
                      </a:pPr>
                      <a:r>
                        <a:rPr lang="ru-RU" sz="1800" dirty="0">
                          <a:effectLst/>
                        </a:rPr>
                        <a:t>ФАКТОР СРЕДЫ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8930" algn="l"/>
                          <a:tab pos="3139440" algn="l"/>
                        </a:tabLst>
                      </a:pPr>
                      <a:r>
                        <a:rPr lang="ru-RU" sz="1800" dirty="0">
                          <a:effectLst/>
                        </a:rPr>
                        <a:t>1) биотический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8930" algn="l"/>
                          <a:tab pos="3139440" algn="l"/>
                        </a:tabLst>
                      </a:pPr>
                      <a:r>
                        <a:rPr lang="ru-RU" sz="1800" dirty="0">
                          <a:effectLst/>
                        </a:rPr>
                        <a:t>2) абиотический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8930" algn="l"/>
                          <a:tab pos="3139440" algn="l"/>
                        </a:tabLst>
                      </a:pPr>
                      <a:r>
                        <a:rPr lang="ru-RU" sz="1800" dirty="0">
                          <a:effectLst/>
                        </a:rPr>
                        <a:t>3) антропогенный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83568" y="476672"/>
            <a:ext cx="784887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328613" algn="l"/>
                <a:tab pos="31400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328613" algn="l"/>
                <a:tab pos="31400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328613" algn="l"/>
                <a:tab pos="31400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328613" algn="l"/>
                <a:tab pos="31400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328613" algn="l"/>
                <a:tab pos="31400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28613" algn="l"/>
                <a:tab pos="31400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28613" algn="l"/>
                <a:tab pos="31400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28613" algn="l"/>
                <a:tab pos="31400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28613" algn="l"/>
                <a:tab pos="31400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8613" algn="l"/>
                <a:tab pos="3140075" algn="l"/>
              </a:tabLst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8. Установите соответствие между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характеристикой и фактором среды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к каждой позиции, данной в первом столбце, подберите соответствующую позицию из второго столбца.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537321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Запишите в таблицу выбранные цифры под соответствующими буквами. 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288411"/>
              </p:ext>
            </p:extLst>
          </p:nvPr>
        </p:nvGraphicFramePr>
        <p:xfrm>
          <a:off x="1763685" y="5877272"/>
          <a:ext cx="6408717" cy="5472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2131"/>
                <a:gridCol w="678931"/>
                <a:gridCol w="915531"/>
                <a:gridCol w="915531"/>
                <a:gridCol w="915531"/>
                <a:gridCol w="915531"/>
                <a:gridCol w="915531"/>
              </a:tblGrid>
              <a:tr h="231775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Ответ: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17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8762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548680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10. Проанализируйте график скорости роста численности двух разных видов  инфузорий-туфелек: </a:t>
            </a:r>
            <a:r>
              <a:rPr lang="ru-RU" i="1" dirty="0"/>
              <a:t>1 </a:t>
            </a:r>
            <a:r>
              <a:rPr lang="ru-RU" dirty="0"/>
              <a:t>— </a:t>
            </a:r>
            <a:r>
              <a:rPr lang="ru-RU" i="1" dirty="0" err="1"/>
              <a:t>Paramecium</a:t>
            </a:r>
            <a:r>
              <a:rPr lang="ru-RU" i="1" dirty="0"/>
              <a:t> </a:t>
            </a:r>
            <a:r>
              <a:rPr lang="ru-RU" i="1" dirty="0" err="1"/>
              <a:t>caudatum</a:t>
            </a:r>
            <a:r>
              <a:rPr lang="ru-RU" i="1" dirty="0"/>
              <a:t> </a:t>
            </a:r>
            <a:r>
              <a:rPr lang="ru-RU" dirty="0"/>
              <a:t>и </a:t>
            </a:r>
            <a:r>
              <a:rPr lang="ru-RU" i="1" dirty="0"/>
              <a:t>2 </a:t>
            </a:r>
            <a:r>
              <a:rPr lang="ru-RU" dirty="0"/>
              <a:t>— </a:t>
            </a:r>
            <a:r>
              <a:rPr lang="ru-RU" i="1" dirty="0" err="1"/>
              <a:t>Paramecium</a:t>
            </a:r>
            <a:r>
              <a:rPr lang="ru-RU" i="1" dirty="0"/>
              <a:t> </a:t>
            </a:r>
            <a:r>
              <a:rPr lang="ru-RU" i="1" dirty="0" err="1"/>
              <a:t>aurelia</a:t>
            </a:r>
            <a:r>
              <a:rPr lang="ru-RU" i="1" dirty="0"/>
              <a:t> </a:t>
            </a:r>
            <a:r>
              <a:rPr lang="ru-RU" dirty="0"/>
              <a:t>в смешанной культуре (I) и в раздельных культурах (II)</a:t>
            </a:r>
          </a:p>
        </p:txBody>
      </p:sp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16833"/>
            <a:ext cx="7200800" cy="29523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16511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6449" y="764704"/>
            <a:ext cx="780996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Выберите утверждения, которые можно сформулировать на основании анализа полученных результатов.</a:t>
            </a:r>
          </a:p>
          <a:p>
            <a:r>
              <a:rPr lang="ru-RU" dirty="0"/>
              <a:t>  </a:t>
            </a:r>
          </a:p>
          <a:p>
            <a:pPr lvl="0"/>
            <a:r>
              <a:rPr lang="ru-RU" dirty="0" smtClean="0"/>
              <a:t>1. Скорость </a:t>
            </a:r>
            <a:r>
              <a:rPr lang="ru-RU" dirty="0"/>
              <a:t>роста численности двух </a:t>
            </a:r>
            <a:r>
              <a:rPr lang="ru-RU" dirty="0" smtClean="0"/>
              <a:t>видов  </a:t>
            </a:r>
            <a:r>
              <a:rPr lang="ru-RU" dirty="0"/>
              <a:t>инфузорий-туфелек зависит от  наличия питательных веществ в среде;</a:t>
            </a:r>
          </a:p>
          <a:p>
            <a:pPr lvl="0"/>
            <a:r>
              <a:rPr lang="ru-RU" dirty="0" smtClean="0"/>
              <a:t>2. Скорость </a:t>
            </a:r>
            <a:r>
              <a:rPr lang="ru-RU" dirty="0"/>
              <a:t>роста численности вида 2 выше, чем вида 1;</a:t>
            </a:r>
          </a:p>
          <a:p>
            <a:pPr lvl="0"/>
            <a:r>
              <a:rPr lang="ru-RU" dirty="0" smtClean="0"/>
              <a:t>3. Инфузории  </a:t>
            </a:r>
            <a:r>
              <a:rPr lang="ru-RU" dirty="0"/>
              <a:t>двух видов являются хищниками.</a:t>
            </a:r>
          </a:p>
          <a:p>
            <a:pPr lvl="0"/>
            <a:r>
              <a:rPr lang="ru-RU" dirty="0" smtClean="0"/>
              <a:t>4. Между </a:t>
            </a:r>
            <a:r>
              <a:rPr lang="ru-RU" dirty="0"/>
              <a:t>двумя видами инфузорий устанавливаются симбиотические отношения. </a:t>
            </a:r>
          </a:p>
          <a:p>
            <a:pPr lvl="0"/>
            <a:r>
              <a:rPr lang="ru-RU" dirty="0" smtClean="0"/>
              <a:t>5. Два </a:t>
            </a:r>
            <a:r>
              <a:rPr lang="ru-RU" dirty="0"/>
              <a:t>вида инфузорий вступают в конкурентные отношения,  в результате чего  резко снижается численность инфузорий вида 2. 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Запишите в ответе </a:t>
            </a:r>
            <a:r>
              <a:rPr lang="ru-RU" b="1" u="sng" dirty="0"/>
              <a:t>номера</a:t>
            </a:r>
            <a:r>
              <a:rPr lang="ru-RU" dirty="0"/>
              <a:t> выбранных утверждений.</a:t>
            </a:r>
          </a:p>
          <a:p>
            <a:r>
              <a:rPr lang="ru-RU" dirty="0"/>
              <a:t>Ответ: ___________________________ </a:t>
            </a:r>
          </a:p>
        </p:txBody>
      </p:sp>
    </p:spTree>
    <p:extLst>
      <p:ext uri="{BB962C8B-B14F-4D97-AF65-F5344CB8AC3E}">
        <p14:creationId xmlns:p14="http://schemas.microsoft.com/office/powerpoint/2010/main" val="41807838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060848"/>
            <a:ext cx="7776864" cy="105156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4566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908720"/>
            <a:ext cx="741682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Учебное пособие </a:t>
            </a:r>
            <a:r>
              <a:rPr lang="ru-RU" b="1" dirty="0"/>
              <a:t>«Я сдам ЕГЭ! Биология. Модульный курс. Практикум и диагностика» </a:t>
            </a:r>
            <a:r>
              <a:rPr lang="ru-RU" dirty="0"/>
              <a:t>предназначено для подготовки обучающихся  10—11 классов к единому государственному экзамену по биологии. Пособие активизирует работу обучающихся по следующим направлениям: пополнение, актуализация и систематизация знаний по всем элементам содержания, проверяемых на ЕГЭ; упражнение в практическом применении знаний при выполнении типовых экзаменационных заданий.</a:t>
            </a:r>
          </a:p>
          <a:p>
            <a:r>
              <a:rPr lang="ru-RU" dirty="0"/>
              <a:t>     Пособие адресовано педагогам, школьникам и их родителям для проверки/самопроверки достижения требований образовательного стандарта к уровню подготовки выпускников.</a:t>
            </a:r>
          </a:p>
          <a:p>
            <a:r>
              <a:rPr lang="ru-RU" dirty="0"/>
              <a:t>     Модульный курс предназначен для использования в учебном процессе в качестве дополнительного пособия к основному учебно-методическому комплексу по биологии. Пособие может быть основой для внеурочных занятий по подготовке к ЕГЭ.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40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285720" y="-190083"/>
            <a:ext cx="8286808" cy="735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пособия для учащихся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742950" lvl="0" indent="-74295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3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Тематический план (72 час). </a:t>
            </a:r>
            <a:endParaRPr kumimoji="0" lang="ru-RU" sz="3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ru-RU" sz="3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</a:t>
            </a:r>
            <a:r>
              <a:rPr lang="ru-RU" sz="3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 </a:t>
            </a:r>
            <a:r>
              <a:rPr lang="ru-RU" sz="3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 , согласно темам кодификатора</a:t>
            </a:r>
            <a:r>
              <a:rPr lang="ru-RU" sz="3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Краткое содержание, тестовые задания по каждой теме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36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Итоговый контроль в формате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ЕГЭ 2017</a:t>
            </a:r>
            <a:endParaRPr lang="ru-RU" sz="3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13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285720" y="610136"/>
            <a:ext cx="8286808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пособия для учителя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 КИМ ЕГЭ 2017 г.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Документы : кодификатор, спецификация, демоверсия. </a:t>
            </a: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Тематический план (72 час).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 тем , согласно темам кодификатора.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Количество часов по каждой теме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59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285720" y="2610684"/>
            <a:ext cx="828680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285720" y="479426"/>
            <a:ext cx="8358246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занятия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 в среднем 10-12  занятий по теме)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Тема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занятия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Основные понятия  темы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Основное содержание темы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Методические рекомендации; наиболее сложные вопросы темы; проблемы.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Вопросы для учащихся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Тестовые задания для учащихся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 Ответы.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59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85719" y="1428736"/>
          <a:ext cx="8501122" cy="4560991"/>
        </p:xfrm>
        <a:graphic>
          <a:graphicData uri="http://schemas.openxmlformats.org/drawingml/2006/table">
            <a:tbl>
              <a:tblPr/>
              <a:tblGrid>
                <a:gridCol w="1196958"/>
                <a:gridCol w="6253425"/>
                <a:gridCol w="1050739"/>
              </a:tblGrid>
              <a:tr h="10637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2800" b="1" dirty="0" smtClean="0">
                          <a:latin typeface="Times New Roman"/>
                          <a:ea typeface="Calibri"/>
                          <a:cs typeface="Times New Roman"/>
                        </a:rPr>
                        <a:t>заня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latin typeface="Times New Roman"/>
                          <a:ea typeface="Calibri"/>
                          <a:cs typeface="Times New Roman"/>
                        </a:rPr>
                        <a:t>тия 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Тема занятия</a:t>
                      </a: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Кол-во часов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69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Тема 1. Биология как наука. Методы научного познания</a:t>
                      </a: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4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Методы познания живой природы.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67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Биологические системы. Общие признаки биологических систем. Уровневая организация живой природы</a:t>
                      </a: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42910" y="414286"/>
            <a:ext cx="750099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Тематическое планирование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59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6" y="571479"/>
          <a:ext cx="8358246" cy="5272356"/>
        </p:xfrm>
        <a:graphic>
          <a:graphicData uri="http://schemas.openxmlformats.org/drawingml/2006/table">
            <a:tbl>
              <a:tblPr/>
              <a:tblGrid>
                <a:gridCol w="1176841"/>
                <a:gridCol w="6148325"/>
                <a:gridCol w="1033080"/>
              </a:tblGrid>
              <a:tr h="3589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Calibri"/>
                          <a:ea typeface="Times New Roman"/>
                        </a:rPr>
                        <a:t>Тема 2. Клетка как биологическая система</a:t>
                      </a: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7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Современная клеточная 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теория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Неорганические и органические вещества.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4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Строение клетки. 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Прокариоты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 эукариоты.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5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Обмен веществ и превращения энергии 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r>
                        <a:rPr lang="ru-RU" sz="24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клетке. </a:t>
                      </a: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Фотосинтез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. Хемосинтез.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6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Энергетический обмен в клетке и организме.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23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27025" algn="r"/>
                          <a:tab pos="511175" algn="r"/>
                          <a:tab pos="568325" algn="l"/>
                          <a:tab pos="873125" algn="l"/>
                          <a:tab pos="1482725" algn="l"/>
                        </a:tabLs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Генетическая информация в клетке. </a:t>
                      </a: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Матричные 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реакции. Биосинтез белка.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5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Жизненный цикл клетки. Репликация ДНК. </a:t>
                      </a: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Соматические 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и половые клетки. 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6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Митоз. Мейоз.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78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Итоговое повторение по теме «Клетка как биологическая система»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607110"/>
              </p:ext>
            </p:extLst>
          </p:nvPr>
        </p:nvGraphicFramePr>
        <p:xfrm>
          <a:off x="357158" y="309239"/>
          <a:ext cx="8463315" cy="6291603"/>
        </p:xfrm>
        <a:graphic>
          <a:graphicData uri="http://schemas.openxmlformats.org/drawingml/2006/table">
            <a:tbl>
              <a:tblPr/>
              <a:tblGrid>
                <a:gridCol w="986732"/>
                <a:gridCol w="6635100"/>
                <a:gridCol w="841483"/>
              </a:tblGrid>
              <a:tr h="8170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dirty="0">
                          <a:latin typeface="Times New Roman"/>
                          <a:ea typeface="Times New Roman"/>
                          <a:cs typeface="Times New Roman"/>
                        </a:rPr>
                        <a:t>Тема 3. Организм как биологическая система</a:t>
                      </a:r>
                      <a:endParaRPr lang="ru-RU" sz="2400" b="1" i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азмножение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организмов.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Гаметогенез и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онтогенез животных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Оплодотворение и  циклы развития растений.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0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Моногибридное 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скрещивание. Решение задач.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Дигибридное скрещивание. Решение задач.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0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Хромосомная теория наследственности Сцепленное 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наследование признаков.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Генетика пола. Генетика человека.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Изменчивость организмов.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Селекция, её задачи и методы.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Биотехнология, ее направления.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12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Итоговое повторение по теме «Организм как биологическая система»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FB47D61346255B4A8E0289382BE9A443" ma:contentTypeVersion="1" ma:contentTypeDescription="Создание документа." ma:contentTypeScope="" ma:versionID="4ec8e2af8bc49c4a78e6e247fa20372c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80CFC1-203C-4574-B167-E044B2CB23A4}"/>
</file>

<file path=customXml/itemProps2.xml><?xml version="1.0" encoding="utf-8"?>
<ds:datastoreItem xmlns:ds="http://schemas.openxmlformats.org/officeDocument/2006/customXml" ds:itemID="{69CEF642-B1D3-46E8-BF6B-2A78630A3A99}"/>
</file>

<file path=customXml/itemProps3.xml><?xml version="1.0" encoding="utf-8"?>
<ds:datastoreItem xmlns:ds="http://schemas.openxmlformats.org/officeDocument/2006/customXml" ds:itemID="{66B0E996-0A76-4D88-B487-B297188DE0B6}"/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1434</TotalTime>
  <Words>1695</Words>
  <Application>Microsoft Office PowerPoint</Application>
  <PresentationFormat>Экран (4:3)</PresentationFormat>
  <Paragraphs>346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Аспект</vt:lpstr>
      <vt:lpstr>Пособие  «Я сдам ЕГЭ»    </vt:lpstr>
      <vt:lpstr>    1. «Я сдам ЕГЭ! Биология.  Практикум и диагностика» Пособие для учащихся  2. «Я сдам ЕГЭ! Биология.  Методика подготовки.  Ключи и ответы» Пособие для учителя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ЕГЭ</dc:title>
  <dc:creator>Renata</dc:creator>
  <cp:lastModifiedBy>Renata</cp:lastModifiedBy>
  <cp:revision>106</cp:revision>
  <dcterms:created xsi:type="dcterms:W3CDTF">2014-11-19T19:51:09Z</dcterms:created>
  <dcterms:modified xsi:type="dcterms:W3CDTF">2016-12-01T22:04:58Z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0x010100FB47D61346255B4A8E0289382BE9A443</vt:lpwstr>
  </property>
</Properties>
</file>