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57" r:id="rId3"/>
    <p:sldId id="258" r:id="rId4"/>
    <p:sldId id="342" r:id="rId5"/>
    <p:sldId id="345" r:id="rId6"/>
    <p:sldId id="360" r:id="rId7"/>
    <p:sldId id="346" r:id="rId8"/>
    <p:sldId id="359" r:id="rId9"/>
    <p:sldId id="354" r:id="rId10"/>
    <p:sldId id="355" r:id="rId11"/>
    <p:sldId id="356" r:id="rId12"/>
    <p:sldId id="357" r:id="rId13"/>
    <p:sldId id="358" r:id="rId14"/>
    <p:sldId id="333" r:id="rId15"/>
    <p:sldId id="383" r:id="rId16"/>
    <p:sldId id="303" r:id="rId17"/>
    <p:sldId id="311" r:id="rId18"/>
    <p:sldId id="302" r:id="rId19"/>
    <p:sldId id="306" r:id="rId20"/>
    <p:sldId id="312" r:id="rId21"/>
    <p:sldId id="314" r:id="rId22"/>
    <p:sldId id="371" r:id="rId23"/>
    <p:sldId id="361" r:id="rId24"/>
    <p:sldId id="362" r:id="rId25"/>
    <p:sldId id="368" r:id="rId26"/>
    <p:sldId id="363" r:id="rId27"/>
    <p:sldId id="304" r:id="rId28"/>
    <p:sldId id="305" r:id="rId29"/>
    <p:sldId id="364" r:id="rId30"/>
    <p:sldId id="384" r:id="rId31"/>
    <p:sldId id="386" r:id="rId32"/>
    <p:sldId id="385" r:id="rId33"/>
    <p:sldId id="365" r:id="rId34"/>
    <p:sldId id="372" r:id="rId35"/>
    <p:sldId id="373" r:id="rId36"/>
    <p:sldId id="374" r:id="rId37"/>
    <p:sldId id="375" r:id="rId38"/>
    <p:sldId id="376" r:id="rId39"/>
    <p:sldId id="377" r:id="rId40"/>
    <p:sldId id="370" r:id="rId41"/>
    <p:sldId id="331" r:id="rId42"/>
    <p:sldId id="378" r:id="rId43"/>
    <p:sldId id="379" r:id="rId44"/>
    <p:sldId id="366" r:id="rId45"/>
    <p:sldId id="380" r:id="rId46"/>
    <p:sldId id="381" r:id="rId47"/>
    <p:sldId id="382" r:id="rId48"/>
    <p:sldId id="369"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05.05.2023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05.05.2023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05.05.2023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05.05.2023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05.05.2023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05.05.2023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vk.com/doc621335830_645880337?hash=p5HZVZeZRApWoTv2NbpxzzqBX9otGND5XpHMfbNnrN4&amp;dl=MolxDQBlzruzYxu8NUiQfVM0ik6ZgdvFIwKEo8VecFw"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81000" y="116632"/>
            <a:ext cx="8229600" cy="864096"/>
          </a:xfrm>
        </p:spPr>
        <p:txBody>
          <a:bodyPr>
            <a:normAutofit/>
          </a:bodyPr>
          <a:lstStyle/>
          <a:p>
            <a:r>
              <a:rPr lang="ru-RU" dirty="0" smtClean="0">
                <a:solidFill>
                  <a:srgbClr val="00B050"/>
                </a:solidFill>
              </a:rPr>
              <a:t>Биология 2023</a:t>
            </a:r>
            <a:endParaRPr lang="ru-RU" b="1" dirty="0">
              <a:solidFill>
                <a:srgbClr val="00B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User\Desktop\Картинки\1-baurin-2-1536x102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6379" y="1124744"/>
            <a:ext cx="8043642" cy="535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582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50"/>
                </a:solidFill>
              </a:rPr>
              <a:t>Практические задания Линия 2</a:t>
            </a:r>
            <a:br>
              <a:rPr lang="ru-RU" dirty="0" smtClean="0">
                <a:solidFill>
                  <a:srgbClr val="00B050"/>
                </a:solidFill>
              </a:rPr>
            </a:br>
            <a:r>
              <a:rPr lang="ru-RU" dirty="0" smtClean="0">
                <a:solidFill>
                  <a:srgbClr val="00B050"/>
                </a:solidFill>
              </a:rPr>
              <a:t>прогноз эксперимента</a:t>
            </a:r>
            <a:endParaRPr lang="ru-RU" dirty="0">
              <a:solidFill>
                <a:srgbClr val="00B050"/>
              </a:solidFill>
            </a:endParaRPr>
          </a:p>
        </p:txBody>
      </p:sp>
      <p:sp>
        <p:nvSpPr>
          <p:cNvPr id="5" name="Rectangle 1"/>
          <p:cNvSpPr>
            <a:spLocks noChangeArrowheads="1"/>
          </p:cNvSpPr>
          <p:nvPr/>
        </p:nvSpPr>
        <p:spPr bwMode="auto">
          <a:xfrm>
            <a:off x="457200" y="3616410"/>
            <a:ext cx="22474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Verdana"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Объект 5"/>
          <p:cNvSpPr>
            <a:spLocks noGrp="1"/>
          </p:cNvSpPr>
          <p:nvPr>
            <p:ph idx="1"/>
          </p:nvPr>
        </p:nvSpPr>
        <p:spPr>
          <a:xfrm>
            <a:off x="569570" y="1600201"/>
            <a:ext cx="8117229" cy="3989040"/>
          </a:xfrm>
        </p:spPr>
        <p:txBody>
          <a:bodyPr>
            <a:normAutofit fontScale="92500" lnSpcReduction="20000"/>
          </a:bodyPr>
          <a:lstStyle/>
          <a:p>
            <a:r>
              <a:rPr lang="ru-RU" dirty="0"/>
              <a:t>Экспериментатор поместил зерновки пшеницы в сушильный шкаф. Как изменились концентрация солей и количество воды в клетках семян</a:t>
            </a:r>
            <a:r>
              <a:rPr lang="ru-RU" dirty="0" smtClean="0"/>
              <a:t>?</a:t>
            </a:r>
            <a:r>
              <a:rPr lang="ru-RU" dirty="0"/>
              <a:t> </a:t>
            </a:r>
          </a:p>
          <a:p>
            <a:r>
              <a:rPr lang="ru-RU" dirty="0"/>
              <a:t>Для каждой величины определите соответствующий характер её изменения</a:t>
            </a:r>
            <a:r>
              <a:rPr lang="ru-RU" dirty="0" smtClean="0"/>
              <a:t>:</a:t>
            </a:r>
            <a:endParaRPr lang="ru-RU" dirty="0"/>
          </a:p>
          <a:p>
            <a:pPr marL="0" indent="0">
              <a:buNone/>
            </a:pPr>
            <a:r>
              <a:rPr lang="ru-RU" dirty="0"/>
              <a:t>1)  увеличилась</a:t>
            </a:r>
          </a:p>
          <a:p>
            <a:pPr marL="0" indent="0">
              <a:buNone/>
            </a:pPr>
            <a:r>
              <a:rPr lang="ru-RU" dirty="0"/>
              <a:t>2)  уменьшилась</a:t>
            </a:r>
          </a:p>
          <a:p>
            <a:pPr marL="0" indent="0">
              <a:buNone/>
            </a:pPr>
            <a:r>
              <a:rPr lang="ru-RU" dirty="0"/>
              <a:t>3)  не </a:t>
            </a:r>
            <a:r>
              <a:rPr lang="ru-RU" dirty="0" smtClean="0"/>
              <a:t>изменилась</a:t>
            </a:r>
          </a:p>
          <a:p>
            <a:pPr marL="0" indent="0">
              <a:buNone/>
            </a:pPr>
            <a:endParaRPr lang="ru-RU" dirty="0"/>
          </a:p>
          <a:p>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463749637"/>
              </p:ext>
            </p:extLst>
          </p:nvPr>
        </p:nvGraphicFramePr>
        <p:xfrm>
          <a:off x="569571" y="5877272"/>
          <a:ext cx="6378693" cy="653390"/>
        </p:xfrm>
        <a:graphic>
          <a:graphicData uri="http://schemas.openxmlformats.org/drawingml/2006/table">
            <a:tbl>
              <a:tblPr/>
              <a:tblGrid>
                <a:gridCol w="2091375">
                  <a:extLst>
                    <a:ext uri="{9D8B030D-6E8A-4147-A177-3AD203B41FA5}">
                      <a16:colId xmlns:a16="http://schemas.microsoft.com/office/drawing/2014/main" val="20000"/>
                    </a:ext>
                  </a:extLst>
                </a:gridCol>
                <a:gridCol w="4287318">
                  <a:extLst>
                    <a:ext uri="{9D8B030D-6E8A-4147-A177-3AD203B41FA5}">
                      <a16:colId xmlns:a16="http://schemas.microsoft.com/office/drawing/2014/main" val="20001"/>
                    </a:ext>
                  </a:extLst>
                </a:gridCol>
              </a:tblGrid>
              <a:tr h="212234">
                <a:tc>
                  <a:txBody>
                    <a:bodyPr/>
                    <a:lstStyle/>
                    <a:p>
                      <a:pPr algn="ctr"/>
                      <a:r>
                        <a:rPr lang="ru-RU" sz="1400" b="1" dirty="0">
                          <a:solidFill>
                            <a:srgbClr val="000000"/>
                          </a:solidFill>
                          <a:effectLst/>
                        </a:rPr>
                        <a:t>Концентрация солей</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tc>
                  <a:txBody>
                    <a:bodyPr/>
                    <a:lstStyle/>
                    <a:p>
                      <a:pPr algn="ctr"/>
                      <a:r>
                        <a:rPr lang="ru-RU" sz="1400" b="1">
                          <a:solidFill>
                            <a:srgbClr val="000000"/>
                          </a:solidFill>
                          <a:effectLst/>
                        </a:rPr>
                        <a:t>Количество воды</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extLst>
                  <a:ext uri="{0D108BD9-81ED-4DB2-BD59-A6C34878D82A}">
                    <a16:rowId xmlns:a16="http://schemas.microsoft.com/office/drawing/2014/main" val="10000"/>
                  </a:ext>
                </a:extLst>
              </a:tr>
              <a:tr h="363830">
                <a:tc>
                  <a:txBody>
                    <a:bodyPr/>
                    <a:lstStyle/>
                    <a:p>
                      <a:pPr algn="ctr"/>
                      <a:r>
                        <a:rPr lang="ru-RU" sz="1400" b="0" i="0" dirty="0">
                          <a:solidFill>
                            <a:srgbClr val="000000"/>
                          </a:solidFill>
                          <a:effectLst/>
                          <a:latin typeface="Verdana"/>
                        </a:rPr>
                        <a:t> </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endParaRPr lang="ru-RU" sz="1400" dirty="0"/>
                    </a:p>
                  </a:txBody>
                  <a:tcPr>
                    <a:lnL w="9525" cap="flat" cmpd="sng" algn="ctr">
                      <a:solidFill>
                        <a:srgbClr val="000000"/>
                      </a:solidFill>
                      <a:prstDash val="solid"/>
                      <a:round/>
                      <a:headEnd type="none" w="med" len="med"/>
                      <a:tailEnd type="none" w="med" len="med"/>
                    </a:lnL>
                    <a:lnT w="952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9879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50"/>
                </a:solidFill>
              </a:rPr>
              <a:t>Практические задания Линия </a:t>
            </a:r>
            <a:r>
              <a:rPr lang="ru-RU" dirty="0" smtClean="0">
                <a:solidFill>
                  <a:srgbClr val="00B050"/>
                </a:solidFill>
              </a:rPr>
              <a:t>23</a:t>
            </a:r>
            <a:r>
              <a:rPr lang="ru-RU" dirty="0">
                <a:solidFill>
                  <a:srgbClr val="00B050"/>
                </a:solidFill>
              </a:rPr>
              <a:t/>
            </a:r>
            <a:br>
              <a:rPr lang="ru-RU" dirty="0">
                <a:solidFill>
                  <a:srgbClr val="00B050"/>
                </a:solidFill>
              </a:rPr>
            </a:br>
            <a:r>
              <a:rPr lang="ru-RU" dirty="0" smtClean="0">
                <a:solidFill>
                  <a:srgbClr val="00B050"/>
                </a:solidFill>
              </a:rPr>
              <a:t>методология </a:t>
            </a:r>
            <a:r>
              <a:rPr lang="ru-RU" dirty="0">
                <a:solidFill>
                  <a:srgbClr val="00B050"/>
                </a:solidFill>
              </a:rPr>
              <a:t>эксперимента</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4725144"/>
            <a:ext cx="2981697" cy="177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1556792"/>
            <a:ext cx="8064896" cy="3139321"/>
          </a:xfrm>
          <a:prstGeom prst="rect">
            <a:avLst/>
          </a:prstGeom>
        </p:spPr>
        <p:txBody>
          <a:bodyPr wrap="square">
            <a:spAutoFit/>
          </a:bodyPr>
          <a:lstStyle/>
          <a:p>
            <a:r>
              <a:rPr lang="ru-RU" dirty="0"/>
              <a:t>Какая переменная в этом эксперименте будет зависимой (изменяющейся), а какая  — независимой (задаваемой)? Объясните, как в данном эксперименте можно поставить </a:t>
            </a:r>
            <a:r>
              <a:rPr lang="ru-RU" i="1" dirty="0"/>
              <a:t>отрицательный контроль</a:t>
            </a:r>
            <a:r>
              <a:rPr lang="ru-RU" dirty="0"/>
              <a:t>*. С какой целью необходимо такой контроль ставить?</a:t>
            </a:r>
          </a:p>
          <a:p>
            <a:r>
              <a:rPr lang="ru-RU" dirty="0"/>
              <a:t>*</a:t>
            </a:r>
            <a:r>
              <a:rPr lang="ru-RU" i="1" dirty="0">
                <a:solidFill>
                  <a:srgbClr val="0070C0"/>
                </a:solidFill>
              </a:rPr>
              <a:t>Отрицательный контроль</a:t>
            </a:r>
            <a:r>
              <a:rPr lang="ru-RU" dirty="0">
                <a:solidFill>
                  <a:srgbClr val="0070C0"/>
                </a:solidFill>
              </a:rPr>
              <a:t>  — это экспериментальный контроль, при котором изучаемый объект не подвергается экспериментальному воздействию).</a:t>
            </a:r>
          </a:p>
          <a:p>
            <a:r>
              <a:rPr lang="ru-RU" dirty="0" smtClean="0">
                <a:solidFill>
                  <a:srgbClr val="FF0000"/>
                </a:solidFill>
              </a:rPr>
              <a:t>Остальные параметры оставить без изменения!</a:t>
            </a:r>
            <a:r>
              <a:rPr lang="ru-RU" dirty="0">
                <a:solidFill>
                  <a:srgbClr val="0070C0"/>
                </a:solidFill>
              </a:rPr>
              <a:t/>
            </a:r>
            <a:br>
              <a:rPr lang="ru-RU" dirty="0">
                <a:solidFill>
                  <a:srgbClr val="0070C0"/>
                </a:solidFill>
              </a:rPr>
            </a:br>
            <a:r>
              <a:rPr lang="ru-RU" dirty="0"/>
              <a:t>Ученый провел эксперимент с клетками эпидермиса листа тюльпана. Клетки помещались в 3%, 7% и 10% раствор поваренной соли (хлорида натрия). Ученый зарисовал строение клеток через две минуты от начала эксперимента. Результаты изображены на рисунках.</a:t>
            </a:r>
          </a:p>
        </p:txBody>
      </p:sp>
    </p:spTree>
    <p:extLst>
      <p:ext uri="{BB962C8B-B14F-4D97-AF65-F5344CB8AC3E}">
        <p14:creationId xmlns:p14="http://schemas.microsoft.com/office/powerpoint/2010/main" val="1366754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620688"/>
            <a:ext cx="8229600" cy="4525963"/>
          </a:xfrm>
        </p:spPr>
        <p:txBody>
          <a:bodyPr>
            <a:normAutofit fontScale="62500" lnSpcReduction="20000"/>
          </a:bodyPr>
          <a:lstStyle/>
          <a:p>
            <a:r>
              <a:rPr lang="ru-RU" dirty="0"/>
              <a:t>Какую </a:t>
            </a:r>
            <a:r>
              <a:rPr lang="ru-RU" i="1" dirty="0"/>
              <a:t>нулевую гипотезу</a:t>
            </a:r>
            <a:r>
              <a:rPr lang="ru-RU" dirty="0"/>
              <a:t>* смог сформулировать исследователь перед постановкой эксперимента? Какой параметр был задан экспериментатором (независимая переменная), какой параметр менялся в зависимости от заданного (зависимая переменная)? За счёт каких зон корня происходит увеличение его размеров? Клетки какой ткани корня в этом участвуют?</a:t>
            </a:r>
          </a:p>
          <a:p>
            <a:r>
              <a:rPr lang="ru-RU" dirty="0"/>
              <a:t>*</a:t>
            </a:r>
            <a:r>
              <a:rPr lang="ru-RU" i="1" dirty="0">
                <a:solidFill>
                  <a:srgbClr val="0070C0"/>
                </a:solidFill>
              </a:rPr>
              <a:t>Нулевая гипотеза</a:t>
            </a:r>
            <a:r>
              <a:rPr lang="ru-RU" dirty="0">
                <a:solidFill>
                  <a:srgbClr val="0070C0"/>
                </a:solidFill>
              </a:rPr>
              <a:t>  — принимаемое по умолчанию предположение, что не существует связи между двумя наблюдаемыми событиями, феноменами.</a:t>
            </a:r>
          </a:p>
          <a:p>
            <a:pPr marL="0" indent="0">
              <a:buNone/>
            </a:pPr>
            <a:r>
              <a:rPr lang="ru-RU" dirty="0" smtClean="0"/>
              <a:t>Экспериментатор </a:t>
            </a:r>
            <a:r>
              <a:rPr lang="ru-RU" dirty="0"/>
              <a:t>решил установить влияние температуры на скорость роста корня растения. Он отобрал 24 проросших семени фасоли с корнем и разделил на несколько групп. У каждого семени фасоли экспериментатор замерил длину корня и записал  — наименьшего и наибольшего в группе. Каждую группу он обернул влажной марлей и поместил в места с разной температурой: 8−10, 14−16, 22−24 °C. Через три дня экспериментатор измерил корни всех семян фасоли и результаты представил в таблице.</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964762211"/>
              </p:ext>
            </p:extLst>
          </p:nvPr>
        </p:nvGraphicFramePr>
        <p:xfrm>
          <a:off x="539552" y="5373216"/>
          <a:ext cx="8229600" cy="89916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pPr algn="ctr"/>
                      <a:r>
                        <a:rPr lang="ru-RU" sz="900" b="1">
                          <a:solidFill>
                            <a:srgbClr val="000000"/>
                          </a:solidFill>
                          <a:effectLst/>
                        </a:rPr>
                        <a:t>Группы семян фасоли</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tc>
                  <a:txBody>
                    <a:bodyPr/>
                    <a:lstStyle/>
                    <a:p>
                      <a:pPr algn="ctr"/>
                      <a:r>
                        <a:rPr lang="ru-RU" sz="900" b="1">
                          <a:solidFill>
                            <a:srgbClr val="000000"/>
                          </a:solidFill>
                          <a:effectLst/>
                        </a:rPr>
                        <a:t>Температура в камере,в °</a:t>
                      </a:r>
                      <a:r>
                        <a:rPr lang="en-US" sz="900" b="1">
                          <a:solidFill>
                            <a:srgbClr val="000000"/>
                          </a:solidFill>
                          <a:effectLst/>
                        </a:rPr>
                        <a:t>C</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tc>
                  <a:txBody>
                    <a:bodyPr/>
                    <a:lstStyle/>
                    <a:p>
                      <a:pPr algn="ctr"/>
                      <a:r>
                        <a:rPr lang="ru-RU" sz="900" b="1">
                          <a:solidFill>
                            <a:srgbClr val="000000"/>
                          </a:solidFill>
                          <a:effectLst/>
                        </a:rPr>
                        <a:t>Среднее увеличение размеракорня за три дня, в см</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EDEDE"/>
                    </a:solidFill>
                  </a:tcPr>
                </a:tc>
                <a:extLst>
                  <a:ext uri="{0D108BD9-81ED-4DB2-BD59-A6C34878D82A}">
                    <a16:rowId xmlns:a16="http://schemas.microsoft.com/office/drawing/2014/main" val="10000"/>
                  </a:ext>
                </a:extLst>
              </a:tr>
              <a:tr h="0">
                <a:tc>
                  <a:txBody>
                    <a:bodyPr/>
                    <a:lstStyle/>
                    <a:p>
                      <a:pPr algn="l"/>
                      <a:r>
                        <a:rPr lang="ru-RU" sz="1000">
                          <a:solidFill>
                            <a:srgbClr val="000000"/>
                          </a:solidFill>
                          <a:effectLst/>
                        </a:rPr>
                        <a:t>1 группа</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ru-RU" sz="1000">
                          <a:solidFill>
                            <a:srgbClr val="000000"/>
                          </a:solidFill>
                          <a:effectLst/>
                        </a:rPr>
                        <a:t>8−10</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ru-RU" sz="1000">
                          <a:solidFill>
                            <a:srgbClr val="000000"/>
                          </a:solidFill>
                          <a:effectLst/>
                        </a:rPr>
                        <a:t>0,6</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algn="l"/>
                      <a:r>
                        <a:rPr lang="ru-RU" sz="1000">
                          <a:solidFill>
                            <a:srgbClr val="000000"/>
                          </a:solidFill>
                          <a:effectLst/>
                        </a:rPr>
                        <a:t>2 группа</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ru-RU" sz="1000">
                          <a:solidFill>
                            <a:srgbClr val="000000"/>
                          </a:solidFill>
                          <a:effectLst/>
                        </a:rPr>
                        <a:t>14−16</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ru-RU" sz="1000">
                          <a:solidFill>
                            <a:srgbClr val="000000"/>
                          </a:solidFill>
                          <a:effectLst/>
                        </a:rPr>
                        <a:t>1,9</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algn="l"/>
                      <a:r>
                        <a:rPr lang="ru-RU" sz="1000">
                          <a:solidFill>
                            <a:srgbClr val="000000"/>
                          </a:solidFill>
                          <a:effectLst/>
                        </a:rPr>
                        <a:t>3 группа</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ru-RU" sz="1000">
                          <a:solidFill>
                            <a:srgbClr val="000000"/>
                          </a:solidFill>
                          <a:effectLst/>
                        </a:rPr>
                        <a:t>22−24</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ru-RU" sz="1000" dirty="0">
                          <a:solidFill>
                            <a:srgbClr val="000000"/>
                          </a:solidFill>
                          <a:effectLst/>
                        </a:rPr>
                        <a:t>3,2</a:t>
                      </a:r>
                    </a:p>
                  </a:txBody>
                  <a:tcPr marL="38100" marR="3810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80626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a:solidFill>
                  <a:srgbClr val="00B050"/>
                </a:solidFill>
              </a:rPr>
              <a:t>Практические задания Линия </a:t>
            </a:r>
            <a:r>
              <a:rPr lang="ru-RU" sz="4000" dirty="0" smtClean="0">
                <a:solidFill>
                  <a:srgbClr val="00B050"/>
                </a:solidFill>
              </a:rPr>
              <a:t>24</a:t>
            </a:r>
            <a:r>
              <a:rPr lang="ru-RU" sz="4000" dirty="0">
                <a:solidFill>
                  <a:srgbClr val="00B050"/>
                </a:solidFill>
              </a:rPr>
              <a:t/>
            </a:r>
            <a:br>
              <a:rPr lang="ru-RU" sz="4000" dirty="0">
                <a:solidFill>
                  <a:srgbClr val="00B050"/>
                </a:solidFill>
              </a:rPr>
            </a:br>
            <a:r>
              <a:rPr lang="ru-RU" sz="4000" dirty="0" smtClean="0">
                <a:solidFill>
                  <a:srgbClr val="00B050"/>
                </a:solidFill>
              </a:rPr>
              <a:t>Выводы по результатам </a:t>
            </a:r>
            <a:r>
              <a:rPr lang="ru-RU" sz="4000" dirty="0">
                <a:solidFill>
                  <a:srgbClr val="00B050"/>
                </a:solidFill>
              </a:rPr>
              <a:t>эксперимента</a:t>
            </a:r>
            <a:endParaRPr lang="ru-RU" dirty="0">
              <a:solidFill>
                <a:srgbClr val="00B050"/>
              </a:solidFill>
            </a:endParaRPr>
          </a:p>
        </p:txBody>
      </p:sp>
      <p:sp>
        <p:nvSpPr>
          <p:cNvPr id="3" name="Объект 2"/>
          <p:cNvSpPr>
            <a:spLocks noGrp="1"/>
          </p:cNvSpPr>
          <p:nvPr>
            <p:ph sz="half" idx="1"/>
          </p:nvPr>
        </p:nvSpPr>
        <p:spPr/>
        <p:txBody>
          <a:bodyPr>
            <a:normAutofit fontScale="70000" lnSpcReduction="20000"/>
          </a:bodyPr>
          <a:lstStyle/>
          <a:p>
            <a:r>
              <a:rPr lang="ru-RU" dirty="0"/>
              <a:t>Объясните результаты эксперимента. Как </a:t>
            </a:r>
            <a:r>
              <a:rPr lang="ru-RU" dirty="0" smtClean="0"/>
              <a:t>изменения </a:t>
            </a:r>
            <a:r>
              <a:rPr lang="ru-RU" dirty="0"/>
              <a:t>температуры влияет на колонию бактерий? С чем могут быть связаны эти изменения?</a:t>
            </a:r>
          </a:p>
          <a:p>
            <a:pPr marL="0" indent="0">
              <a:buNone/>
            </a:pPr>
            <a:r>
              <a:rPr lang="ru-RU" dirty="0" smtClean="0"/>
              <a:t>Экспериментатор </a:t>
            </a:r>
            <a:r>
              <a:rPr lang="ru-RU" dirty="0"/>
              <a:t>решил изучить влияние температуры на колонию бактерий. Колонию бактерий он выращивал на питательных средах. В ходе эксперимента экспериментатор изменял температуру и результаты эксперимента зафиксировал в виде графика (рис. А).</a:t>
            </a:r>
          </a:p>
          <a:p>
            <a:pPr marL="0" indent="0">
              <a:buNone/>
            </a:pPr>
            <a:r>
              <a:rPr lang="ru-RU" dirty="0"/>
              <a:t/>
            </a:r>
            <a:br>
              <a:rPr lang="ru-RU" dirty="0"/>
            </a:br>
            <a:endParaRPr lang="ru-RU" dirty="0"/>
          </a:p>
        </p:txBody>
      </p:sp>
      <p:sp>
        <p:nvSpPr>
          <p:cNvPr id="5" name="Объект 4"/>
          <p:cNvSpPr>
            <a:spLocks noGrp="1"/>
          </p:cNvSpPr>
          <p:nvPr>
            <p:ph sz="half" idx="2"/>
          </p:nvPr>
        </p:nvSpPr>
        <p:spPr/>
        <p:txBody>
          <a:bodyPr>
            <a:normAutofit fontScale="70000" lnSpcReduction="20000"/>
          </a:bodyPr>
          <a:lstStyle/>
          <a:p>
            <a:endParaRPr lang="ru-RU"/>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060848"/>
            <a:ext cx="417195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686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rgbClr val="00B050"/>
                </a:solidFill>
              </a:rPr>
              <a:t>Новые задания 3</a:t>
            </a:r>
            <a:endParaRPr lang="ru-RU" i="1" dirty="0">
              <a:solidFill>
                <a:srgbClr val="00B050"/>
              </a:solidFill>
            </a:endParaRPr>
          </a:p>
        </p:txBody>
      </p:sp>
      <p:sp>
        <p:nvSpPr>
          <p:cNvPr id="6" name="Объект 5"/>
          <p:cNvSpPr>
            <a:spLocks noGrp="1"/>
          </p:cNvSpPr>
          <p:nvPr>
            <p:ph idx="1"/>
          </p:nvPr>
        </p:nvSpPr>
        <p:spPr/>
        <p:txBody>
          <a:bodyPr/>
          <a:lstStyle/>
          <a:p>
            <a:endParaRPr lang="ru-RU" dirty="0"/>
          </a:p>
        </p:txBody>
      </p:sp>
      <p:sp>
        <p:nvSpPr>
          <p:cNvPr id="4" name="Прямоугольник 3"/>
          <p:cNvSpPr/>
          <p:nvPr/>
        </p:nvSpPr>
        <p:spPr>
          <a:xfrm>
            <a:off x="470759" y="1268760"/>
            <a:ext cx="8224433" cy="5693866"/>
          </a:xfrm>
          <a:prstGeom prst="rect">
            <a:avLst/>
          </a:prstGeom>
        </p:spPr>
        <p:txBody>
          <a:bodyPr wrap="square">
            <a:spAutoFit/>
          </a:bodyPr>
          <a:lstStyle/>
          <a:p>
            <a:r>
              <a:rPr lang="ru-RU" sz="2800" dirty="0"/>
              <a:t>Какова продолжительность систолы предсердий сердца, если известно, что продолжительность всего сердечного цикла составляет 0,8 с, общей диастолы — 0,41 с, систолы желудочков — 0,27 с? Ответ дайте в секундах</a:t>
            </a:r>
            <a:r>
              <a:rPr lang="ru-RU" sz="2800" dirty="0" smtClean="0"/>
              <a:t>.</a:t>
            </a:r>
          </a:p>
          <a:p>
            <a:r>
              <a:rPr lang="ru-RU" sz="2800" dirty="0" smtClean="0"/>
              <a:t>Вопросы по ЖЁЛ</a:t>
            </a:r>
          </a:p>
          <a:p>
            <a:r>
              <a:rPr lang="ru-RU" sz="2800" dirty="0"/>
              <a:t>Спирограмма мужчины показала, что резервный объем вдоха его лёгких составляет 2100 см</a:t>
            </a:r>
            <a:r>
              <a:rPr lang="ru-RU" sz="2800" baseline="30000" dirty="0"/>
              <a:t>3</a:t>
            </a:r>
            <a:r>
              <a:rPr lang="ru-RU" sz="2800" dirty="0"/>
              <a:t>, жизненная ёмкость лёгких  — 5200 см</a:t>
            </a:r>
            <a:r>
              <a:rPr lang="ru-RU" sz="2800" baseline="30000" dirty="0"/>
              <a:t>3</a:t>
            </a:r>
            <a:r>
              <a:rPr lang="ru-RU" sz="2800" dirty="0"/>
              <a:t>, а резервный объем выдоха  — 1900 см</a:t>
            </a:r>
            <a:r>
              <a:rPr lang="ru-RU" sz="2800" baseline="30000" dirty="0"/>
              <a:t>3</a:t>
            </a:r>
            <a:r>
              <a:rPr lang="ru-RU" sz="2800" dirty="0"/>
              <a:t>. Определите дыхательный объем мужчины. Ответ дайте в кубических сантиметрах.</a:t>
            </a:r>
            <a:endParaRPr lang="ru-RU" sz="2800" dirty="0" smtClean="0"/>
          </a:p>
          <a:p>
            <a:endParaRPr lang="ru-RU" sz="2800" dirty="0" smtClean="0"/>
          </a:p>
        </p:txBody>
      </p:sp>
    </p:spTree>
    <p:extLst>
      <p:ext uri="{BB962C8B-B14F-4D97-AF65-F5344CB8AC3E}">
        <p14:creationId xmlns:p14="http://schemas.microsoft.com/office/powerpoint/2010/main" val="2590318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Вопросы по передаче энергии и массы по пищевым цепям</a:t>
            </a:r>
          </a:p>
          <a:p>
            <a:pPr marL="0" indent="0">
              <a:buNone/>
            </a:pPr>
            <a:r>
              <a:rPr lang="ru-RU" dirty="0" err="1"/>
              <a:t>Пр</a:t>
            </a:r>
            <a:r>
              <a:rPr lang="ru-RU" dirty="0"/>
              <a:t>  -	Кон1 -  Кон2 - Кон3 </a:t>
            </a:r>
            <a:endParaRPr lang="ru-RU" dirty="0" smtClean="0"/>
          </a:p>
          <a:p>
            <a:pPr marL="0" indent="0">
              <a:buNone/>
            </a:pPr>
            <a:r>
              <a:rPr lang="ru-RU" dirty="0" smtClean="0">
                <a:solidFill>
                  <a:srgbClr val="FF0000"/>
                </a:solidFill>
              </a:rPr>
              <a:t>Путают </a:t>
            </a:r>
            <a:r>
              <a:rPr lang="ru-RU" dirty="0">
                <a:solidFill>
                  <a:srgbClr val="FF0000"/>
                </a:solidFill>
              </a:rPr>
              <a:t>№уровня и порядок </a:t>
            </a:r>
            <a:r>
              <a:rPr lang="ru-RU" dirty="0" err="1">
                <a:solidFill>
                  <a:srgbClr val="FF0000"/>
                </a:solidFill>
              </a:rPr>
              <a:t>консумента</a:t>
            </a:r>
            <a:endParaRPr lang="ru-RU" dirty="0">
              <a:solidFill>
                <a:srgbClr val="FF0000"/>
              </a:solidFill>
            </a:endParaRPr>
          </a:p>
          <a:p>
            <a:pPr marL="0" indent="0">
              <a:buNone/>
            </a:pPr>
            <a:r>
              <a:rPr lang="ru-RU" dirty="0"/>
              <a:t>Энергия, поступающая на </a:t>
            </a:r>
            <a:r>
              <a:rPr lang="ru-RU" dirty="0" smtClean="0"/>
              <a:t>третий </a:t>
            </a:r>
            <a:r>
              <a:rPr lang="ru-RU" dirty="0"/>
              <a:t>трофический уровень составляет 1100 кДж. Укажите величину первичной готовой продукции экосистемы (в килоджоулях).</a:t>
            </a:r>
          </a:p>
        </p:txBody>
      </p:sp>
    </p:spTree>
    <p:extLst>
      <p:ext uri="{BB962C8B-B14F-4D97-AF65-F5344CB8AC3E}">
        <p14:creationId xmlns:p14="http://schemas.microsoft.com/office/powerpoint/2010/main" val="749663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Задание № 5,6</a:t>
            </a:r>
            <a:endParaRPr lang="ru-RU" dirty="0">
              <a:solidFill>
                <a:srgbClr val="00B05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620" y="1052736"/>
            <a:ext cx="28765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7504" y="4216540"/>
            <a:ext cx="4572000" cy="646331"/>
          </a:xfrm>
          <a:prstGeom prst="rect">
            <a:avLst/>
          </a:prstGeom>
        </p:spPr>
        <p:txBody>
          <a:bodyPr>
            <a:spAutoFit/>
          </a:bodyPr>
          <a:lstStyle/>
          <a:p>
            <a:r>
              <a:rPr lang="ru-RU" dirty="0" smtClean="0"/>
              <a:t>№5 Каким </a:t>
            </a:r>
            <a:r>
              <a:rPr lang="ru-RU" dirty="0"/>
              <a:t>номером на рисунке обозначена молекула АТФ</a:t>
            </a:r>
            <a:r>
              <a:rPr lang="ru-RU" dirty="0" smtClean="0"/>
              <a:t>?  1 балл</a:t>
            </a:r>
            <a:endParaRPr lang="ru-RU" dirty="0"/>
          </a:p>
        </p:txBody>
      </p:sp>
      <p:sp>
        <p:nvSpPr>
          <p:cNvPr id="5" name="Прямоугольник 4"/>
          <p:cNvSpPr/>
          <p:nvPr/>
        </p:nvSpPr>
        <p:spPr>
          <a:xfrm>
            <a:off x="4446177" y="1340768"/>
            <a:ext cx="4572000" cy="5355312"/>
          </a:xfrm>
          <a:prstGeom prst="rect">
            <a:avLst/>
          </a:prstGeom>
        </p:spPr>
        <p:txBody>
          <a:bodyPr>
            <a:spAutoFit/>
          </a:bodyPr>
          <a:lstStyle/>
          <a:p>
            <a:r>
              <a:rPr lang="ru-RU" dirty="0" smtClean="0"/>
              <a:t>№6 Установите </a:t>
            </a:r>
            <a:r>
              <a:rPr lang="ru-RU" dirty="0"/>
              <a:t>соответствие между процессами и стадиями клеточного дыхания, обозначенными цифрами на схеме выше: к каждой позиции, данной в первом столбце, подберите соответствующую позицию из второго столбца.</a:t>
            </a:r>
          </a:p>
          <a:p>
            <a:r>
              <a:rPr lang="ru-RU" dirty="0"/>
              <a:t>ПРОЦЕССЫ</a:t>
            </a:r>
          </a:p>
          <a:p>
            <a:r>
              <a:rPr lang="ru-RU" dirty="0"/>
              <a:t>А) окислительное </a:t>
            </a:r>
            <a:r>
              <a:rPr lang="ru-RU" dirty="0" err="1"/>
              <a:t>фосфорилирование</a:t>
            </a:r>
            <a:endParaRPr lang="ru-RU" dirty="0"/>
          </a:p>
          <a:p>
            <a:r>
              <a:rPr lang="ru-RU" dirty="0"/>
              <a:t>Б) транспорт электронов по мембране</a:t>
            </a:r>
          </a:p>
          <a:p>
            <a:r>
              <a:rPr lang="ru-RU" dirty="0"/>
              <a:t>В) образование молекулы ПВК</a:t>
            </a:r>
          </a:p>
          <a:p>
            <a:r>
              <a:rPr lang="ru-RU" dirty="0"/>
              <a:t>Г) глюкоза, вступающая в гликолиз</a:t>
            </a:r>
          </a:p>
          <a:p>
            <a:r>
              <a:rPr lang="ru-RU" dirty="0"/>
              <a:t>Д) цикл трикарбоновых кислот</a:t>
            </a:r>
          </a:p>
          <a:p>
            <a:r>
              <a:rPr lang="ru-RU" dirty="0"/>
              <a:t>Е) бескислородный этап</a:t>
            </a:r>
          </a:p>
          <a:p>
            <a:r>
              <a:rPr lang="ru-RU" dirty="0"/>
              <a:t>СТАДИИ</a:t>
            </a:r>
          </a:p>
          <a:p>
            <a:r>
              <a:rPr lang="ru-RU" dirty="0"/>
              <a:t>1) 1</a:t>
            </a:r>
          </a:p>
          <a:p>
            <a:r>
              <a:rPr lang="ru-RU" dirty="0"/>
              <a:t>2) 2</a:t>
            </a:r>
          </a:p>
          <a:p>
            <a:r>
              <a:rPr lang="ru-RU" dirty="0"/>
              <a:t>3) 3</a:t>
            </a:r>
          </a:p>
          <a:p>
            <a:r>
              <a:rPr lang="ru-RU" dirty="0"/>
              <a:t>4) </a:t>
            </a:r>
            <a:r>
              <a:rPr lang="ru-RU" dirty="0" smtClean="0"/>
              <a:t>4                          2 балла</a:t>
            </a:r>
            <a:endParaRPr lang="ru-RU" dirty="0"/>
          </a:p>
        </p:txBody>
      </p:sp>
    </p:spTree>
    <p:extLst>
      <p:ext uri="{BB962C8B-B14F-4D97-AF65-F5344CB8AC3E}">
        <p14:creationId xmlns:p14="http://schemas.microsoft.com/office/powerpoint/2010/main" val="2706921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user\Desktop\Картинки\О,бщая биология\Цитология\Обмен веществ\цикл кребса.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0848" y="2113629"/>
            <a:ext cx="6242304" cy="349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051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Синтез белка</a:t>
            </a:r>
            <a:endParaRPr lang="ru-RU" dirty="0">
              <a:solidFill>
                <a:srgbClr val="00B050"/>
              </a:solidFill>
            </a:endParaRPr>
          </a:p>
        </p:txBody>
      </p:sp>
      <p:sp>
        <p:nvSpPr>
          <p:cNvPr id="3" name="Объект 2"/>
          <p:cNvSpPr>
            <a:spLocks noGrp="1"/>
          </p:cNvSpPr>
          <p:nvPr>
            <p:ph idx="1"/>
          </p:nvPr>
        </p:nvSpPr>
        <p:spPr/>
        <p:txBody>
          <a:bodyPr>
            <a:normAutofit fontScale="77500" lnSpcReduction="20000"/>
          </a:bodyPr>
          <a:lstStyle/>
          <a:p>
            <a:r>
              <a:rPr lang="ru-RU" dirty="0"/>
              <a:t>Все перечисленные ниже признаки, кроме трёх, используются для описания молекулы информационной РНК. Определите три признака, «выпадающих» из общего списка, и запишите в таблицу цифры, под которыми они указаны.</a:t>
            </a:r>
          </a:p>
          <a:p>
            <a:pPr marL="0" indent="0">
              <a:buNone/>
            </a:pPr>
            <a:r>
              <a:rPr lang="ru-RU" dirty="0"/>
              <a:t> </a:t>
            </a:r>
          </a:p>
          <a:p>
            <a:r>
              <a:rPr lang="ru-RU" dirty="0"/>
              <a:t>1) содержит нуклеотиды с рибозой</a:t>
            </a:r>
          </a:p>
          <a:p>
            <a:r>
              <a:rPr lang="ru-RU" dirty="0"/>
              <a:t>2) образуется при транскрипции</a:t>
            </a:r>
          </a:p>
          <a:p>
            <a:r>
              <a:rPr lang="ru-RU" dirty="0"/>
              <a:t>3) служит матрицей для синтеза белка</a:t>
            </a:r>
          </a:p>
          <a:p>
            <a:r>
              <a:rPr lang="ru-RU" dirty="0"/>
              <a:t>4) способна к репликации</a:t>
            </a:r>
          </a:p>
          <a:p>
            <a:r>
              <a:rPr lang="ru-RU" dirty="0"/>
              <a:t>5) образует комплекс с рибосомой при трансляции</a:t>
            </a:r>
          </a:p>
          <a:p>
            <a:r>
              <a:rPr lang="ru-RU" dirty="0"/>
              <a:t>6) имеет четвертичную структуру</a:t>
            </a:r>
          </a:p>
          <a:p>
            <a:endParaRPr lang="ru-RU" dirty="0"/>
          </a:p>
        </p:txBody>
      </p:sp>
    </p:spTree>
    <p:extLst>
      <p:ext uri="{BB962C8B-B14F-4D97-AF65-F5344CB8AC3E}">
        <p14:creationId xmlns:p14="http://schemas.microsoft.com/office/powerpoint/2010/main" val="3828347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Биосинтез белка №5-6 (модуль)</a:t>
            </a:r>
            <a:endParaRPr lang="ru-RU" dirty="0">
              <a:solidFill>
                <a:srgbClr val="00B050"/>
              </a:solidFill>
            </a:endParaRP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51520" y="2708920"/>
            <a:ext cx="3744416" cy="168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sz="half" idx="2"/>
          </p:nvPr>
        </p:nvSpPr>
        <p:spPr>
          <a:xfrm>
            <a:off x="4499992" y="1196752"/>
            <a:ext cx="4464496" cy="5472608"/>
          </a:xfrm>
        </p:spPr>
        <p:txBody>
          <a:bodyPr>
            <a:normAutofit fontScale="55000" lnSpcReduction="20000"/>
          </a:bodyPr>
          <a:lstStyle/>
          <a:p>
            <a:r>
              <a:rPr lang="ru-RU" dirty="0" smtClean="0"/>
              <a:t>№5 Каким </a:t>
            </a:r>
            <a:r>
              <a:rPr lang="ru-RU" dirty="0"/>
              <a:t>номером на рисунке обозначен продукт транскрипции</a:t>
            </a:r>
            <a:r>
              <a:rPr lang="ru-RU" dirty="0" smtClean="0"/>
              <a:t>?  1 балл</a:t>
            </a:r>
          </a:p>
          <a:p>
            <a:pPr marL="0" indent="0">
              <a:buNone/>
            </a:pPr>
            <a:r>
              <a:rPr lang="ru-RU" dirty="0"/>
              <a:t/>
            </a:r>
            <a:br>
              <a:rPr lang="ru-RU" dirty="0"/>
            </a:br>
            <a:r>
              <a:rPr lang="ru-RU" dirty="0" smtClean="0"/>
              <a:t>№6 Установите </a:t>
            </a:r>
            <a:r>
              <a:rPr lang="ru-RU" dirty="0"/>
              <a:t>соответствие между характеристиками и участвующими в синтезе белка молекулами, обозначенными цифрами на схеме выше: к каждой позиции, данной в первом столбце, подберите соответствующую позицию из второго столбца.</a:t>
            </a:r>
          </a:p>
          <a:p>
            <a:pPr marL="0" indent="0">
              <a:buNone/>
            </a:pPr>
            <a:r>
              <a:rPr lang="ru-RU" dirty="0" smtClean="0"/>
              <a:t> ХАРАКТЕРИСТИКИ</a:t>
            </a:r>
            <a:endParaRPr lang="ru-RU" dirty="0"/>
          </a:p>
          <a:p>
            <a:pPr marL="0" indent="0">
              <a:buNone/>
            </a:pPr>
            <a:r>
              <a:rPr lang="ru-RU" dirty="0"/>
              <a:t>А)  матрица для синтеза белка</a:t>
            </a:r>
          </a:p>
          <a:p>
            <a:pPr marL="0" indent="0">
              <a:buNone/>
            </a:pPr>
            <a:r>
              <a:rPr lang="ru-RU" dirty="0"/>
              <a:t>Б)  субклеточная структура,</a:t>
            </a:r>
          </a:p>
          <a:p>
            <a:pPr marL="0" indent="0">
              <a:buNone/>
            </a:pPr>
            <a:r>
              <a:rPr lang="ru-RU" dirty="0"/>
              <a:t>участвующая в синтезе полипептида</a:t>
            </a:r>
          </a:p>
          <a:p>
            <a:pPr marL="0" indent="0">
              <a:buNone/>
            </a:pPr>
            <a:r>
              <a:rPr lang="ru-RU" dirty="0"/>
              <a:t>В)  транспортная молекула</a:t>
            </a:r>
          </a:p>
          <a:p>
            <a:pPr marL="0" indent="0">
              <a:buNone/>
            </a:pPr>
            <a:r>
              <a:rPr lang="ru-RU" dirty="0"/>
              <a:t>Г)  комплекс белка и РНК</a:t>
            </a:r>
          </a:p>
          <a:p>
            <a:pPr marL="0" indent="0">
              <a:buNone/>
            </a:pPr>
            <a:r>
              <a:rPr lang="ru-RU" dirty="0"/>
              <a:t>Д)  матрица для синтеза РНК</a:t>
            </a:r>
          </a:p>
          <a:p>
            <a:pPr marL="0" indent="0">
              <a:buNone/>
            </a:pPr>
            <a:r>
              <a:rPr lang="ru-RU" dirty="0"/>
              <a:t>Е)  синтезируется в ядрышке</a:t>
            </a:r>
          </a:p>
          <a:p>
            <a:pPr marL="0" indent="0">
              <a:buNone/>
            </a:pPr>
            <a:r>
              <a:rPr lang="ru-RU" dirty="0"/>
              <a:t>ФАЗЫ УЧАСТВУЮЩИЕВ СИНТЕЗЕБЕЛКА МОЛЕКУЛЫ</a:t>
            </a:r>
          </a:p>
          <a:p>
            <a:pPr marL="0" indent="0">
              <a:buNone/>
            </a:pPr>
            <a:r>
              <a:rPr lang="ru-RU" dirty="0"/>
              <a:t>1)  1</a:t>
            </a:r>
          </a:p>
          <a:p>
            <a:pPr marL="0" indent="0">
              <a:buNone/>
            </a:pPr>
            <a:r>
              <a:rPr lang="ru-RU" dirty="0"/>
              <a:t>2)  2</a:t>
            </a:r>
          </a:p>
          <a:p>
            <a:pPr marL="0" indent="0">
              <a:buNone/>
            </a:pPr>
            <a:r>
              <a:rPr lang="ru-RU" dirty="0"/>
              <a:t>3)  3</a:t>
            </a:r>
          </a:p>
          <a:p>
            <a:pPr marL="0" indent="0">
              <a:buNone/>
            </a:pPr>
            <a:r>
              <a:rPr lang="ru-RU" dirty="0"/>
              <a:t>4)  </a:t>
            </a:r>
            <a:r>
              <a:rPr lang="ru-RU" dirty="0" smtClean="0"/>
              <a:t>4                          2 балла</a:t>
            </a:r>
            <a:endParaRPr lang="ru-RU" dirty="0"/>
          </a:p>
          <a:p>
            <a:endParaRPr lang="ru-RU" dirty="0"/>
          </a:p>
        </p:txBody>
      </p:sp>
    </p:spTree>
    <p:extLst>
      <p:ext uri="{BB962C8B-B14F-4D97-AF65-F5344CB8AC3E}">
        <p14:creationId xmlns:p14="http://schemas.microsoft.com/office/powerpoint/2010/main" val="3249075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Количество участников</a:t>
            </a:r>
            <a:endParaRPr lang="ru-RU" dirty="0">
              <a:solidFill>
                <a:srgbClr val="00B050"/>
              </a:solidFill>
            </a:endParaRPr>
          </a:p>
        </p:txBody>
      </p:sp>
      <p:graphicFrame>
        <p:nvGraphicFramePr>
          <p:cNvPr id="9" name="Объект 8"/>
          <p:cNvGraphicFramePr>
            <a:graphicFrameLocks noGrp="1"/>
          </p:cNvGraphicFramePr>
          <p:nvPr>
            <p:ph idx="1"/>
            <p:extLst>
              <p:ext uri="{D42A27DB-BD31-4B8C-83A1-F6EECF244321}">
                <p14:modId xmlns:p14="http://schemas.microsoft.com/office/powerpoint/2010/main" val="1087001192"/>
              </p:ext>
            </p:extLst>
          </p:nvPr>
        </p:nvGraphicFramePr>
        <p:xfrm>
          <a:off x="539551" y="2276871"/>
          <a:ext cx="8064897" cy="3124944"/>
        </p:xfrm>
        <a:graphic>
          <a:graphicData uri="http://schemas.openxmlformats.org/drawingml/2006/table">
            <a:tbl>
              <a:tblPr firstRow="1" firstCol="1" bandRow="1" bandCol="1"/>
              <a:tblGrid>
                <a:gridCol w="1314578">
                  <a:extLst>
                    <a:ext uri="{9D8B030D-6E8A-4147-A177-3AD203B41FA5}">
                      <a16:colId xmlns:a16="http://schemas.microsoft.com/office/drawing/2014/main" val="20000"/>
                    </a:ext>
                  </a:extLst>
                </a:gridCol>
                <a:gridCol w="1314578">
                  <a:extLst>
                    <a:ext uri="{9D8B030D-6E8A-4147-A177-3AD203B41FA5}">
                      <a16:colId xmlns:a16="http://schemas.microsoft.com/office/drawing/2014/main" val="20001"/>
                    </a:ext>
                  </a:extLst>
                </a:gridCol>
                <a:gridCol w="1317805">
                  <a:extLst>
                    <a:ext uri="{9D8B030D-6E8A-4147-A177-3AD203B41FA5}">
                      <a16:colId xmlns:a16="http://schemas.microsoft.com/office/drawing/2014/main" val="20002"/>
                    </a:ext>
                  </a:extLst>
                </a:gridCol>
                <a:gridCol w="1316191">
                  <a:extLst>
                    <a:ext uri="{9D8B030D-6E8A-4147-A177-3AD203B41FA5}">
                      <a16:colId xmlns:a16="http://schemas.microsoft.com/office/drawing/2014/main" val="20003"/>
                    </a:ext>
                  </a:extLst>
                </a:gridCol>
                <a:gridCol w="1316191">
                  <a:extLst>
                    <a:ext uri="{9D8B030D-6E8A-4147-A177-3AD203B41FA5}">
                      <a16:colId xmlns:a16="http://schemas.microsoft.com/office/drawing/2014/main" val="20004"/>
                    </a:ext>
                  </a:extLst>
                </a:gridCol>
                <a:gridCol w="1485554">
                  <a:extLst>
                    <a:ext uri="{9D8B030D-6E8A-4147-A177-3AD203B41FA5}">
                      <a16:colId xmlns:a16="http://schemas.microsoft.com/office/drawing/2014/main" val="20005"/>
                    </a:ext>
                  </a:extLst>
                </a:gridCol>
              </a:tblGrid>
              <a:tr h="648072">
                <a:tc gridSpan="2">
                  <a:txBody>
                    <a:bodyPr/>
                    <a:lstStyle/>
                    <a:p>
                      <a:pPr algn="ctr">
                        <a:spcAft>
                          <a:spcPts val="0"/>
                        </a:spcAft>
                        <a:tabLst>
                          <a:tab pos="6553200" algn="l"/>
                        </a:tabLst>
                      </a:pPr>
                      <a:r>
                        <a:rPr lang="ru-RU" sz="2400" b="1" dirty="0" smtClean="0">
                          <a:effectLst/>
                          <a:latin typeface="Times New Roman"/>
                          <a:ea typeface="Calibri"/>
                        </a:rPr>
                        <a:t>2020</a:t>
                      </a:r>
                      <a:endParaRPr lang="ru-RU" sz="2400" b="1" dirty="0">
                        <a:effectLst/>
                        <a:latin typeface="Times New Roman"/>
                        <a:ea typeface="Calibri"/>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tabLst>
                          <a:tab pos="6553200" algn="l"/>
                        </a:tabLst>
                      </a:pPr>
                      <a:r>
                        <a:rPr lang="ru-RU" sz="2400" b="1" dirty="0" smtClean="0">
                          <a:effectLst/>
                          <a:latin typeface="Times New Roman"/>
                          <a:ea typeface="Calibri"/>
                        </a:rPr>
                        <a:t>2021</a:t>
                      </a:r>
                      <a:endParaRPr lang="ru-RU" sz="2400" b="1" dirty="0">
                        <a:effectLst/>
                        <a:latin typeface="Times New Roman"/>
                        <a:ea typeface="Calibri"/>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spcAft>
                          <a:spcPts val="0"/>
                        </a:spcAft>
                        <a:tabLst>
                          <a:tab pos="6553200" algn="l"/>
                        </a:tabLst>
                      </a:pPr>
                      <a:r>
                        <a:rPr lang="ru-RU" sz="2400" b="1" dirty="0" smtClean="0">
                          <a:effectLst/>
                          <a:latin typeface="Times New Roman"/>
                          <a:ea typeface="Calibri"/>
                        </a:rPr>
                        <a:t>2022</a:t>
                      </a:r>
                      <a:endParaRPr lang="ru-RU" sz="2400" b="1" dirty="0">
                        <a:effectLst/>
                        <a:latin typeface="Times New Roman"/>
                        <a:ea typeface="Calibri"/>
                      </a:endParaRPr>
                    </a:p>
                  </a:txBody>
                  <a:tcPr marL="67235" marR="67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0"/>
                  </a:ext>
                </a:extLst>
              </a:tr>
              <a:tr h="1296144">
                <a:tc>
                  <a:txBody>
                    <a:bodyPr/>
                    <a:lstStyle/>
                    <a:p>
                      <a:pPr algn="ctr">
                        <a:spcAft>
                          <a:spcPts val="0"/>
                        </a:spcAft>
                        <a:tabLst>
                          <a:tab pos="6553200" algn="l"/>
                        </a:tabLst>
                      </a:pPr>
                      <a:r>
                        <a:rPr lang="ru-RU" sz="2400" b="1" dirty="0">
                          <a:effectLst/>
                          <a:latin typeface="Times New Roman"/>
                          <a:ea typeface="Calibri"/>
                        </a:rPr>
                        <a:t>чел.</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2400" b="1" dirty="0">
                          <a:effectLst/>
                          <a:latin typeface="Times New Roman"/>
                          <a:ea typeface="Calibri"/>
                        </a:rPr>
                        <a:t>% от общего числа участников</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2400" b="1">
                          <a:effectLst/>
                          <a:latin typeface="Times New Roman"/>
                          <a:ea typeface="Calibri"/>
                        </a:rPr>
                        <a:t>чел.</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2400" b="1">
                          <a:effectLst/>
                          <a:latin typeface="Times New Roman"/>
                          <a:ea typeface="Calibri"/>
                        </a:rPr>
                        <a:t>% от общего числа участников</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2400" b="1" dirty="0">
                          <a:effectLst/>
                          <a:latin typeface="Times New Roman"/>
                          <a:ea typeface="Calibri"/>
                        </a:rPr>
                        <a:t>чел.</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2400" b="1" dirty="0">
                          <a:effectLst/>
                          <a:latin typeface="Times New Roman"/>
                          <a:ea typeface="Calibri"/>
                        </a:rPr>
                        <a:t>% от общего числа участников</a:t>
                      </a: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8072">
                <a:tc>
                  <a:txBody>
                    <a:bodyPr/>
                    <a:lstStyle/>
                    <a:p>
                      <a:pPr algn="ctr">
                        <a:spcAft>
                          <a:spcPts val="0"/>
                        </a:spcAft>
                      </a:pPr>
                      <a:r>
                        <a:rPr lang="ru-RU" sz="2400" b="1" dirty="0" smtClean="0">
                          <a:effectLst/>
                          <a:latin typeface="Times New Roman"/>
                          <a:ea typeface="Calibri"/>
                        </a:rPr>
                        <a:t>548</a:t>
                      </a:r>
                      <a:endParaRPr lang="ru-RU" sz="2400" b="1" dirty="0">
                        <a:effectLst/>
                        <a:latin typeface="Times New Roman"/>
                        <a:ea typeface="Calibri"/>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b="1" dirty="0" smtClean="0">
                          <a:effectLst/>
                          <a:latin typeface="Times New Roman"/>
                          <a:ea typeface="Calibri"/>
                        </a:rPr>
                        <a:t>19,28</a:t>
                      </a:r>
                      <a:endParaRPr lang="ru-RU" sz="2400" b="1" dirty="0">
                        <a:effectLst/>
                        <a:latin typeface="Times New Roman"/>
                        <a:ea typeface="Calibri"/>
                      </a:endParaRPr>
                    </a:p>
                  </a:txBody>
                  <a:tcPr marL="67235" marR="672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2400" b="1" dirty="0" smtClean="0">
                          <a:effectLst/>
                          <a:latin typeface="Times New Roman"/>
                          <a:ea typeface="Calibri"/>
                        </a:rPr>
                        <a:t>588</a:t>
                      </a:r>
                      <a:endParaRPr lang="ru-RU" sz="2400" b="1" dirty="0">
                        <a:effectLst/>
                        <a:latin typeface="Times New Roman"/>
                        <a:ea typeface="Calibri"/>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6553200" algn="l"/>
                        </a:tabLst>
                      </a:pPr>
                      <a:r>
                        <a:rPr lang="ru-RU" sz="2400" b="1" dirty="0" smtClean="0">
                          <a:effectLst/>
                          <a:latin typeface="Times New Roman"/>
                          <a:ea typeface="Calibri"/>
                        </a:rPr>
                        <a:t>18,8</a:t>
                      </a:r>
                      <a:endParaRPr lang="ru-RU" sz="2400" b="1" dirty="0">
                        <a:effectLst/>
                        <a:latin typeface="Times New Roman"/>
                        <a:ea typeface="Calibri"/>
                      </a:endParaRPr>
                    </a:p>
                  </a:txBody>
                  <a:tcPr marL="67235" marR="67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b="1" dirty="0" smtClean="0">
                          <a:effectLst/>
                          <a:latin typeface="Times New Roman"/>
                          <a:ea typeface="Calibri"/>
                        </a:rPr>
                        <a:t>532</a:t>
                      </a:r>
                      <a:endParaRPr lang="ru-RU" sz="2400" b="1" dirty="0">
                        <a:effectLst/>
                        <a:latin typeface="Times New Roman"/>
                        <a:ea typeface="Calibri"/>
                      </a:endParaRPr>
                    </a:p>
                  </a:txBody>
                  <a:tcPr marL="67235" marR="672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2400" b="1" dirty="0" smtClean="0">
                          <a:effectLst/>
                          <a:latin typeface="Times New Roman"/>
                          <a:ea typeface="Calibri"/>
                        </a:rPr>
                        <a:t>18,03</a:t>
                      </a:r>
                      <a:endParaRPr lang="ru-RU" sz="2400" b="1" dirty="0">
                        <a:effectLst/>
                        <a:latin typeface="Times New Roman"/>
                        <a:ea typeface="Calibri"/>
                      </a:endParaRPr>
                    </a:p>
                  </a:txBody>
                  <a:tcPr marL="67235" marR="672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extBox 2"/>
          <p:cNvSpPr txBox="1"/>
          <p:nvPr/>
        </p:nvSpPr>
        <p:spPr>
          <a:xfrm>
            <a:off x="683568" y="5877272"/>
            <a:ext cx="7015382" cy="369332"/>
          </a:xfrm>
          <a:prstGeom prst="rect">
            <a:avLst/>
          </a:prstGeom>
          <a:noFill/>
        </p:spPr>
        <p:txBody>
          <a:bodyPr wrap="none" rtlCol="0">
            <a:spAutoFit/>
          </a:bodyPr>
          <a:lstStyle/>
          <a:p>
            <a:r>
              <a:rPr lang="ru-RU" b="1" dirty="0" smtClean="0"/>
              <a:t>Планируется на 2023 </a:t>
            </a:r>
            <a:r>
              <a:rPr lang="ru-RU" b="1" dirty="0" err="1" smtClean="0"/>
              <a:t>уч.год</a:t>
            </a:r>
            <a:r>
              <a:rPr lang="ru-RU" b="1" dirty="0" smtClean="0"/>
              <a:t> 11 </a:t>
            </a:r>
            <a:r>
              <a:rPr lang="ru-RU" b="1" dirty="0" err="1" smtClean="0"/>
              <a:t>кл</a:t>
            </a:r>
            <a:r>
              <a:rPr lang="ru-RU" b="1" dirty="0" smtClean="0"/>
              <a:t> 516 человек, 9 класс-1206 человек</a:t>
            </a:r>
            <a:endParaRPr lang="ru-RU" b="1" dirty="0"/>
          </a:p>
        </p:txBody>
      </p:sp>
    </p:spTree>
    <p:extLst>
      <p:ext uri="{BB962C8B-B14F-4D97-AF65-F5344CB8AC3E}">
        <p14:creationId xmlns:p14="http://schemas.microsoft.com/office/powerpoint/2010/main" val="3859532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solidFill>
                  <a:srgbClr val="00B050"/>
                </a:solidFill>
              </a:rPr>
              <a:t>Биосинтез белка</a:t>
            </a:r>
            <a:endParaRPr lang="ru-RU" dirty="0">
              <a:solidFill>
                <a:srgbClr val="00B050"/>
              </a:solidFill>
            </a:endParaRPr>
          </a:p>
        </p:txBody>
      </p:sp>
      <p:pic>
        <p:nvPicPr>
          <p:cNvPr id="7" name="Picture 2" descr="C:\Users\user\Desktop\Картинки\О,бщая биология\Цитология\Обмен веществ\биос.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67544" y="2708920"/>
            <a:ext cx="4038600" cy="257001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4648200" y="2955104"/>
            <a:ext cx="4038600" cy="181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5576" y="4941168"/>
            <a:ext cx="7776864" cy="646331"/>
          </a:xfrm>
          <a:prstGeom prst="rect">
            <a:avLst/>
          </a:prstGeom>
          <a:noFill/>
        </p:spPr>
        <p:txBody>
          <a:bodyPr wrap="square" rtlCol="0">
            <a:spAutoFit/>
          </a:bodyPr>
          <a:lstStyle/>
          <a:p>
            <a:r>
              <a:rPr lang="ru-RU" dirty="0" smtClean="0"/>
              <a:t>В транскрипции стали разделять м-РНК и и-РНК, вводят названия ферментов</a:t>
            </a:r>
          </a:p>
          <a:p>
            <a:r>
              <a:rPr lang="ru-RU" dirty="0" smtClean="0"/>
              <a:t>В трансляции вводят этапы инициации, </a:t>
            </a:r>
            <a:r>
              <a:rPr lang="ru-RU" dirty="0" err="1" smtClean="0"/>
              <a:t>элонгации,терминации</a:t>
            </a:r>
            <a:r>
              <a:rPr lang="ru-RU" dirty="0" smtClean="0"/>
              <a:t> </a:t>
            </a:r>
            <a:endParaRPr lang="ru-RU" dirty="0"/>
          </a:p>
        </p:txBody>
      </p:sp>
    </p:spTree>
    <p:extLst>
      <p:ext uri="{BB962C8B-B14F-4D97-AF65-F5344CB8AC3E}">
        <p14:creationId xmlns:p14="http://schemas.microsoft.com/office/powerpoint/2010/main" val="3591474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Клеточный цикл</a:t>
            </a:r>
            <a:endParaRPr lang="ru-RU" dirty="0">
              <a:solidFill>
                <a:srgbClr val="00B050"/>
              </a:solidFill>
            </a:endParaRPr>
          </a:p>
        </p:txBody>
      </p:sp>
      <p:pic>
        <p:nvPicPr>
          <p:cNvPr id="921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57016" y="1916833"/>
            <a:ext cx="3414859"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sz="half" idx="2"/>
          </p:nvPr>
        </p:nvSpPr>
        <p:spPr>
          <a:xfrm>
            <a:off x="3851920" y="1484784"/>
            <a:ext cx="4896544" cy="4641379"/>
          </a:xfrm>
        </p:spPr>
        <p:txBody>
          <a:bodyPr>
            <a:normAutofit fontScale="47500" lnSpcReduction="20000"/>
          </a:bodyPr>
          <a:lstStyle/>
          <a:p>
            <a:r>
              <a:rPr lang="ru-RU" sz="2900" dirty="0" smtClean="0"/>
              <a:t>№5 Укажите </a:t>
            </a:r>
            <a:r>
              <a:rPr lang="ru-RU" sz="2900" dirty="0"/>
              <a:t>номер, обозначающий на схеме стадию клеточного цикла, во время которой происходит удвоение ДНК</a:t>
            </a:r>
            <a:r>
              <a:rPr lang="ru-RU" sz="2900" dirty="0" smtClean="0"/>
              <a:t>.</a:t>
            </a:r>
          </a:p>
          <a:p>
            <a:endParaRPr lang="ru-RU" sz="2900" dirty="0" smtClean="0"/>
          </a:p>
          <a:p>
            <a:r>
              <a:rPr lang="ru-RU" sz="2900" dirty="0" smtClean="0"/>
              <a:t>№6 </a:t>
            </a:r>
            <a:r>
              <a:rPr lang="ru-RU" sz="2900" dirty="0"/>
              <a:t>Установите соответствие между процессами и стадиями клеточного цикла, обозначенными цифрами на схеме выше: к каждой позиции, данной в первом столбце, подберите соответствующую позицию из второго столбца.</a:t>
            </a:r>
          </a:p>
          <a:p>
            <a:r>
              <a:rPr lang="ru-RU" sz="2900" dirty="0"/>
              <a:t>ПРОЦЕССЫ</a:t>
            </a:r>
          </a:p>
          <a:p>
            <a:r>
              <a:rPr lang="ru-RU" sz="2900" dirty="0"/>
              <a:t>А)  формирование веретена деления</a:t>
            </a:r>
          </a:p>
          <a:p>
            <a:r>
              <a:rPr lang="ru-RU" sz="2900" dirty="0"/>
              <a:t>Б)  расположение хромосом по экватору клетки</a:t>
            </a:r>
          </a:p>
          <a:p>
            <a:r>
              <a:rPr lang="ru-RU" sz="2900" dirty="0"/>
              <a:t>В)  движение хромосом к полюсам</a:t>
            </a:r>
          </a:p>
          <a:p>
            <a:r>
              <a:rPr lang="ru-RU" sz="2900" dirty="0"/>
              <a:t>Г)  деление </a:t>
            </a:r>
            <a:r>
              <a:rPr lang="ru-RU" sz="2900" dirty="0" err="1"/>
              <a:t>центромер</a:t>
            </a:r>
            <a:r>
              <a:rPr lang="ru-RU" sz="2900" dirty="0"/>
              <a:t> хромосом</a:t>
            </a:r>
          </a:p>
          <a:p>
            <a:r>
              <a:rPr lang="ru-RU" sz="2900" dirty="0"/>
              <a:t>Д)  </a:t>
            </a:r>
            <a:r>
              <a:rPr lang="ru-RU" sz="2900" dirty="0" err="1"/>
              <a:t>компактизация</a:t>
            </a:r>
            <a:r>
              <a:rPr lang="ru-RU" sz="2900" dirty="0"/>
              <a:t> хромосом</a:t>
            </a:r>
          </a:p>
          <a:p>
            <a:r>
              <a:rPr lang="ru-RU" sz="2900" dirty="0"/>
              <a:t>Е)  формирование ядерной оболочки</a:t>
            </a:r>
          </a:p>
          <a:p>
            <a:r>
              <a:rPr lang="ru-RU" sz="2900" dirty="0"/>
              <a:t>СТАДИИ КЛЕТОЧНОГОЦИКЛА</a:t>
            </a:r>
          </a:p>
          <a:p>
            <a:r>
              <a:rPr lang="ru-RU" sz="2900" dirty="0"/>
              <a:t>1)  1</a:t>
            </a:r>
          </a:p>
          <a:p>
            <a:r>
              <a:rPr lang="ru-RU" sz="2900" dirty="0"/>
              <a:t>2)  2</a:t>
            </a:r>
          </a:p>
          <a:p>
            <a:r>
              <a:rPr lang="ru-RU" sz="2900" dirty="0"/>
              <a:t>3)  3</a:t>
            </a:r>
          </a:p>
          <a:p>
            <a:r>
              <a:rPr lang="ru-RU" sz="2900" dirty="0"/>
              <a:t>4)  4</a:t>
            </a:r>
          </a:p>
          <a:p>
            <a:endParaRPr lang="ru-RU" dirty="0"/>
          </a:p>
        </p:txBody>
      </p:sp>
    </p:spTree>
    <p:extLst>
      <p:ext uri="{BB962C8B-B14F-4D97-AF65-F5344CB8AC3E}">
        <p14:creationId xmlns:p14="http://schemas.microsoft.com/office/powerpoint/2010/main" val="1412139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00B050"/>
                </a:solidFill>
              </a:rPr>
              <a:t>Деление клетки</a:t>
            </a:r>
            <a:endParaRPr lang="ru-RU" dirty="0">
              <a:solidFill>
                <a:srgbClr val="00B050"/>
              </a:solidFill>
            </a:endParaRPr>
          </a:p>
        </p:txBody>
      </p:sp>
      <p:pic>
        <p:nvPicPr>
          <p:cNvPr id="3074" name="Picture 2" descr="C:\Users\user\Desktop\Картинки\О,бщая биология\Цитология\Размножение и развитие\цикл.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314047"/>
            <a:ext cx="4038600" cy="3098269"/>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4"/>
          <p:cNvSpPr>
            <a:spLocks noGrp="1"/>
          </p:cNvSpPr>
          <p:nvPr>
            <p:ph sz="half" idx="2"/>
          </p:nvPr>
        </p:nvSpPr>
        <p:spPr/>
        <p:txBody>
          <a:bodyPr/>
          <a:lstStyle/>
          <a:p>
            <a:pPr marL="0" indent="0">
              <a:buNone/>
            </a:pPr>
            <a:r>
              <a:rPr lang="ru-RU" dirty="0"/>
              <a:t>! Наборы в разные периоды интерфазы</a:t>
            </a:r>
          </a:p>
          <a:p>
            <a:pPr marL="0" indent="0">
              <a:buNone/>
            </a:pPr>
            <a:r>
              <a:rPr lang="ru-RU" dirty="0"/>
              <a:t>! Жизненные циклы растений</a:t>
            </a:r>
          </a:p>
          <a:p>
            <a:endParaRPr lang="ru-RU" dirty="0"/>
          </a:p>
        </p:txBody>
      </p:sp>
    </p:spTree>
    <p:extLst>
      <p:ext uri="{BB962C8B-B14F-4D97-AF65-F5344CB8AC3E}">
        <p14:creationId xmlns:p14="http://schemas.microsoft.com/office/powerpoint/2010/main" val="3216251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solidFill>
                  <a:srgbClr val="00B050"/>
                </a:solidFill>
              </a:rPr>
              <a:t>Линия 9-10</a:t>
            </a:r>
            <a:br>
              <a:rPr lang="ru-RU" dirty="0" smtClean="0">
                <a:solidFill>
                  <a:srgbClr val="00B050"/>
                </a:solidFill>
              </a:rPr>
            </a:br>
            <a:r>
              <a:rPr lang="ru-RU" dirty="0" smtClean="0">
                <a:solidFill>
                  <a:srgbClr val="00B050"/>
                </a:solidFill>
              </a:rPr>
              <a:t>Многообразие организмов</a:t>
            </a:r>
            <a:endParaRPr lang="ru-RU" dirty="0">
              <a:solidFill>
                <a:srgbClr val="00B050"/>
              </a:solidFill>
            </a:endParaRPr>
          </a:p>
        </p:txBody>
      </p:sp>
      <p:pic>
        <p:nvPicPr>
          <p:cNvPr id="512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23528" y="2060848"/>
            <a:ext cx="36195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Объект 6"/>
          <p:cNvSpPr>
            <a:spLocks noGrp="1"/>
          </p:cNvSpPr>
          <p:nvPr>
            <p:ph sz="half" idx="2"/>
          </p:nvPr>
        </p:nvSpPr>
        <p:spPr>
          <a:xfrm>
            <a:off x="4283968" y="1600200"/>
            <a:ext cx="4680520" cy="5069160"/>
          </a:xfrm>
        </p:spPr>
        <p:txBody>
          <a:bodyPr>
            <a:normAutofit fontScale="55000" lnSpcReduction="20000"/>
          </a:bodyPr>
          <a:lstStyle/>
          <a:p>
            <a:r>
              <a:rPr lang="ru-RU" dirty="0" smtClean="0"/>
              <a:t>№9 Каким </a:t>
            </a:r>
            <a:r>
              <a:rPr lang="ru-RU" dirty="0"/>
              <a:t>номером на рисунке обозначен процесс, требующий наличие воды</a:t>
            </a:r>
            <a:r>
              <a:rPr lang="ru-RU" dirty="0" smtClean="0"/>
              <a:t>? 1 балл</a:t>
            </a:r>
          </a:p>
          <a:p>
            <a:r>
              <a:rPr lang="ru-RU" dirty="0" smtClean="0"/>
              <a:t>№10 </a:t>
            </a:r>
            <a:r>
              <a:rPr lang="ru-RU" dirty="0"/>
              <a:t>Рассмотрите схему жизненного цикла хвоща. Установите соответствие между характеристиками и стадиями жизненного цикла:</a:t>
            </a:r>
          </a:p>
          <a:p>
            <a:r>
              <a:rPr lang="ru-RU" dirty="0"/>
              <a:t>к каждой позиции, данной в первом столбце, подберите соответствующую позицию из второго столбца.</a:t>
            </a:r>
          </a:p>
          <a:p>
            <a:r>
              <a:rPr lang="ru-RU" dirty="0"/>
              <a:t>ХАРАКТЕРИСТИКИ</a:t>
            </a:r>
          </a:p>
          <a:p>
            <a:r>
              <a:rPr lang="ru-RU" dirty="0"/>
              <a:t>А)  перемещается только в водной среде</a:t>
            </a:r>
          </a:p>
          <a:p>
            <a:r>
              <a:rPr lang="ru-RU" dirty="0"/>
              <a:t>Б)  имеет антеридии и архегонии</a:t>
            </a:r>
          </a:p>
          <a:p>
            <a:r>
              <a:rPr lang="ru-RU" dirty="0"/>
              <a:t>В)  диплоидная стадия</a:t>
            </a:r>
          </a:p>
          <a:p>
            <a:r>
              <a:rPr lang="ru-RU" dirty="0"/>
              <a:t>Г)  переносится ветром</a:t>
            </a:r>
          </a:p>
          <a:p>
            <a:r>
              <a:rPr lang="ru-RU" dirty="0"/>
              <a:t>Д)  осуществляет бесполое размножение</a:t>
            </a:r>
          </a:p>
          <a:p>
            <a:r>
              <a:rPr lang="ru-RU" dirty="0"/>
              <a:t>Е)  неподвижная половая клетка</a:t>
            </a:r>
          </a:p>
          <a:p>
            <a:r>
              <a:rPr lang="ru-RU" dirty="0"/>
              <a:t>СТАДИИ ЖИЗНЕННОГОЦИКЛА</a:t>
            </a:r>
          </a:p>
          <a:p>
            <a:r>
              <a:rPr lang="ru-RU" dirty="0"/>
              <a:t>1)  1</a:t>
            </a:r>
          </a:p>
          <a:p>
            <a:r>
              <a:rPr lang="ru-RU" dirty="0"/>
              <a:t>2)  2</a:t>
            </a:r>
          </a:p>
          <a:p>
            <a:r>
              <a:rPr lang="ru-RU" dirty="0"/>
              <a:t>3)  3</a:t>
            </a:r>
          </a:p>
          <a:p>
            <a:r>
              <a:rPr lang="ru-RU" dirty="0"/>
              <a:t>4)  4</a:t>
            </a:r>
          </a:p>
          <a:p>
            <a:r>
              <a:rPr lang="ru-RU" dirty="0"/>
              <a:t>5)  </a:t>
            </a:r>
            <a:r>
              <a:rPr lang="ru-RU" dirty="0" smtClean="0"/>
              <a:t>5       2 балла</a:t>
            </a:r>
            <a:endParaRPr lang="ru-RU" dirty="0"/>
          </a:p>
          <a:p>
            <a:endParaRPr lang="ru-RU" dirty="0"/>
          </a:p>
        </p:txBody>
      </p:sp>
    </p:spTree>
    <p:extLst>
      <p:ext uri="{BB962C8B-B14F-4D97-AF65-F5344CB8AC3E}">
        <p14:creationId xmlns:p14="http://schemas.microsoft.com/office/powerpoint/2010/main" val="2767972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50"/>
                </a:solidFill>
              </a:rPr>
              <a:t>Линия </a:t>
            </a:r>
            <a:r>
              <a:rPr lang="ru-RU" dirty="0" smtClean="0">
                <a:solidFill>
                  <a:srgbClr val="00B050"/>
                </a:solidFill>
              </a:rPr>
              <a:t>9-10</a:t>
            </a:r>
            <a:r>
              <a:rPr lang="ru-RU" dirty="0">
                <a:solidFill>
                  <a:srgbClr val="00B050"/>
                </a:solidFill>
              </a:rPr>
              <a:t/>
            </a:r>
            <a:br>
              <a:rPr lang="ru-RU" dirty="0">
                <a:solidFill>
                  <a:srgbClr val="00B050"/>
                </a:solidFill>
              </a:rPr>
            </a:br>
            <a:r>
              <a:rPr lang="ru-RU" dirty="0">
                <a:solidFill>
                  <a:srgbClr val="00B050"/>
                </a:solidFill>
              </a:rPr>
              <a:t>Многообразие организмов</a:t>
            </a:r>
          </a:p>
        </p:txBody>
      </p:sp>
      <p:sp>
        <p:nvSpPr>
          <p:cNvPr id="4" name="Объект 3"/>
          <p:cNvSpPr>
            <a:spLocks noGrp="1"/>
          </p:cNvSpPr>
          <p:nvPr>
            <p:ph sz="half" idx="2"/>
          </p:nvPr>
        </p:nvSpPr>
        <p:spPr>
          <a:xfrm>
            <a:off x="3995936" y="1600200"/>
            <a:ext cx="4690864" cy="4565104"/>
          </a:xfrm>
        </p:spPr>
        <p:txBody>
          <a:bodyPr>
            <a:normAutofit fontScale="40000" lnSpcReduction="20000"/>
          </a:bodyPr>
          <a:lstStyle/>
          <a:p>
            <a:r>
              <a:rPr lang="ru-RU" sz="3400" dirty="0" smtClean="0"/>
              <a:t>№9 </a:t>
            </a:r>
            <a:r>
              <a:rPr lang="ru-RU" sz="3400" dirty="0"/>
              <a:t>Каким номером на рисунке обозначена стадия жизненного цикла земноводного, которая производит половые клетки?</a:t>
            </a:r>
            <a:br>
              <a:rPr lang="ru-RU" sz="3400" dirty="0"/>
            </a:br>
            <a:endParaRPr lang="ru-RU" sz="3400" dirty="0" smtClean="0"/>
          </a:p>
          <a:p>
            <a:r>
              <a:rPr lang="ru-RU" sz="3400" dirty="0" smtClean="0"/>
              <a:t>№10 Установите </a:t>
            </a:r>
            <a:r>
              <a:rPr lang="ru-RU" sz="3400" dirty="0"/>
              <a:t>соответствие между характеристиками и стадиями жизненного цикла земноводного, обозначенными на рисунке выше цифрами 1, 2, 3: к каждой позиции, данной в первом столбце, подберите соответствующую позицию из второго столбца.</a:t>
            </a:r>
          </a:p>
          <a:p>
            <a:r>
              <a:rPr lang="ru-RU" sz="3400" dirty="0"/>
              <a:t>ХАРАКТЕРИСТИКИ</a:t>
            </a:r>
          </a:p>
          <a:p>
            <a:r>
              <a:rPr lang="ru-RU" sz="3400" dirty="0"/>
              <a:t>А)  образуется при оплодотворении</a:t>
            </a:r>
          </a:p>
          <a:p>
            <a:r>
              <a:rPr lang="ru-RU" sz="3400" dirty="0"/>
              <a:t>Б)  имеет жабры</a:t>
            </a:r>
          </a:p>
          <a:p>
            <a:r>
              <a:rPr lang="ru-RU" sz="3400" dirty="0"/>
              <a:t>В)  имеет два круга кровообращения</a:t>
            </a:r>
          </a:p>
          <a:p>
            <a:r>
              <a:rPr lang="ru-RU" sz="3400" dirty="0"/>
              <a:t>Г)  имеет </a:t>
            </a:r>
            <a:r>
              <a:rPr lang="ru-RU" sz="3400" dirty="0" err="1"/>
              <a:t>мешковидные</a:t>
            </a:r>
            <a:r>
              <a:rPr lang="ru-RU" sz="3400" dirty="0"/>
              <a:t> лёгкие</a:t>
            </a:r>
          </a:p>
          <a:p>
            <a:r>
              <a:rPr lang="ru-RU" sz="3400" dirty="0"/>
              <a:t>Д)  водная подвижная стадия</a:t>
            </a:r>
          </a:p>
          <a:p>
            <a:r>
              <a:rPr lang="ru-RU" sz="3400" dirty="0"/>
              <a:t>Е)  обитает в наземно-воздушной среде</a:t>
            </a:r>
          </a:p>
          <a:p>
            <a:r>
              <a:rPr lang="ru-RU" sz="3400" dirty="0"/>
              <a:t>СТАДИЯ ЖИЗНЕННОГО ЦИКЛА</a:t>
            </a:r>
          </a:p>
          <a:p>
            <a:r>
              <a:rPr lang="ru-RU" sz="3400" dirty="0"/>
              <a:t>1)  1</a:t>
            </a:r>
          </a:p>
          <a:p>
            <a:r>
              <a:rPr lang="ru-RU" sz="3400" dirty="0"/>
              <a:t>2)  2</a:t>
            </a:r>
          </a:p>
          <a:p>
            <a:r>
              <a:rPr lang="ru-RU" sz="3400" dirty="0"/>
              <a:t>3)  3</a:t>
            </a:r>
          </a:p>
          <a:p>
            <a:r>
              <a:rPr lang="ru-RU" dirty="0"/>
              <a:t/>
            </a:r>
            <a:br>
              <a:rPr lang="ru-RU" dirty="0"/>
            </a:br>
            <a:endParaRPr lang="ru-RU"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2492896"/>
            <a:ext cx="3669742" cy="230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2135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Диаграммы цветков</a:t>
            </a:r>
            <a:endParaRPr lang="ru-RU" dirty="0">
              <a:solidFill>
                <a:srgbClr val="00B050"/>
              </a:solidFill>
            </a:endParaRPr>
          </a:p>
        </p:txBody>
      </p:sp>
      <p:sp>
        <p:nvSpPr>
          <p:cNvPr id="4" name="Объект 3"/>
          <p:cNvSpPr>
            <a:spLocks noGrp="1"/>
          </p:cNvSpPr>
          <p:nvPr>
            <p:ph sz="half" idx="2"/>
          </p:nvPr>
        </p:nvSpPr>
        <p:spPr/>
        <p:txBody>
          <a:bodyPr>
            <a:normAutofit fontScale="55000" lnSpcReduction="20000"/>
          </a:bodyPr>
          <a:lstStyle/>
          <a:p>
            <a:r>
              <a:rPr lang="ru-RU" sz="3300" dirty="0"/>
              <a:t>Выберите три верных ответа из шести и запишите в таблицу цифры, под которыми они указаны. Если в процессе эволюции у растения сформировался цветок, изображённый на рисунке, то для этого растения характерны:</a:t>
            </a:r>
          </a:p>
          <a:p>
            <a:r>
              <a:rPr lang="ru-RU" sz="3300" dirty="0"/>
              <a:t> </a:t>
            </a:r>
          </a:p>
          <a:p>
            <a:r>
              <a:rPr lang="ru-RU" sz="3300" dirty="0"/>
              <a:t>1)  наличие влаги для оплодотворения</a:t>
            </a:r>
          </a:p>
          <a:p>
            <a:r>
              <a:rPr lang="ru-RU" sz="3300" dirty="0"/>
              <a:t>2)  двойной околоцветник</a:t>
            </a:r>
          </a:p>
          <a:p>
            <a:r>
              <a:rPr lang="ru-RU" sz="3300" dirty="0"/>
              <a:t>3)  две семядоли в зародыше семени</a:t>
            </a:r>
          </a:p>
          <a:p>
            <a:r>
              <a:rPr lang="ru-RU" sz="3300" dirty="0"/>
              <a:t>4)  гаплоидный эндосперм</a:t>
            </a:r>
          </a:p>
          <a:p>
            <a:r>
              <a:rPr lang="ru-RU" sz="3300" dirty="0"/>
              <a:t>5)  сетчатое жилкование листьев</a:t>
            </a:r>
          </a:p>
          <a:p>
            <a:r>
              <a:rPr lang="ru-RU" sz="3300" dirty="0"/>
              <a:t>6)  семязачатки лежат открыто на чешуях</a:t>
            </a:r>
          </a:p>
          <a:p>
            <a:endParaRPr lang="ru-RU"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71587" y="1662906"/>
            <a:ext cx="240982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449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50"/>
                </a:solidFill>
              </a:rPr>
              <a:t>Линия 13-14</a:t>
            </a:r>
            <a:br>
              <a:rPr lang="ru-RU" dirty="0" smtClean="0">
                <a:solidFill>
                  <a:srgbClr val="00B050"/>
                </a:solidFill>
              </a:rPr>
            </a:br>
            <a:r>
              <a:rPr lang="ru-RU" dirty="0" smtClean="0">
                <a:solidFill>
                  <a:srgbClr val="00B050"/>
                </a:solidFill>
              </a:rPr>
              <a:t>Организм человека</a:t>
            </a:r>
            <a:endParaRPr lang="ru-RU" dirty="0">
              <a:solidFill>
                <a:srgbClr val="00B050"/>
              </a:solidFill>
            </a:endParaRPr>
          </a:p>
        </p:txBody>
      </p:sp>
      <p:sp>
        <p:nvSpPr>
          <p:cNvPr id="4" name="Объект 3"/>
          <p:cNvSpPr>
            <a:spLocks noGrp="1"/>
          </p:cNvSpPr>
          <p:nvPr>
            <p:ph sz="half" idx="2"/>
          </p:nvPr>
        </p:nvSpPr>
        <p:spPr>
          <a:xfrm>
            <a:off x="4067944" y="1628800"/>
            <a:ext cx="4618856" cy="4680520"/>
          </a:xfrm>
        </p:spPr>
        <p:txBody>
          <a:bodyPr>
            <a:normAutofit fontScale="32500" lnSpcReduction="20000"/>
          </a:bodyPr>
          <a:lstStyle/>
          <a:p>
            <a:r>
              <a:rPr lang="ru-RU" sz="4300" dirty="0" smtClean="0"/>
              <a:t>№13 </a:t>
            </a:r>
            <a:r>
              <a:rPr lang="ru-RU" sz="4300" dirty="0"/>
              <a:t>Какой цифрой на рисунке обозначена сальная железа</a:t>
            </a:r>
            <a:r>
              <a:rPr lang="ru-RU" sz="4300" dirty="0" smtClean="0"/>
              <a:t>? 1 балл</a:t>
            </a:r>
          </a:p>
          <a:p>
            <a:endParaRPr lang="ru-RU" sz="4300" dirty="0" smtClean="0"/>
          </a:p>
          <a:p>
            <a:r>
              <a:rPr lang="ru-RU" sz="4300" dirty="0" smtClean="0"/>
              <a:t>№ 14 </a:t>
            </a:r>
            <a:r>
              <a:rPr lang="ru-RU" sz="4300" dirty="0"/>
              <a:t>Установите соответствие между характеристиками и структурами, обозначенными на рисунке выше: к каждой позиции, данной в первом столбце, подберите соответствующую позицию из второго столбца.</a:t>
            </a:r>
          </a:p>
          <a:p>
            <a:r>
              <a:rPr lang="ru-RU" sz="4300" dirty="0"/>
              <a:t>ХАРАКТЕРИСТИКИ</a:t>
            </a:r>
          </a:p>
          <a:p>
            <a:r>
              <a:rPr lang="ru-RU" sz="4300" dirty="0"/>
              <a:t>А)  содержит клетки, запасающие липиды</a:t>
            </a:r>
          </a:p>
          <a:p>
            <a:r>
              <a:rPr lang="ru-RU" sz="4300" dirty="0"/>
              <a:t>Б)  место расположения большинства кожных рецепторов</a:t>
            </a:r>
          </a:p>
          <a:p>
            <a:r>
              <a:rPr lang="ru-RU" sz="4300" dirty="0"/>
              <a:t>В)  </a:t>
            </a:r>
            <a:r>
              <a:rPr lang="ru-RU" sz="4300" dirty="0" err="1"/>
              <a:t>ороговевающий</a:t>
            </a:r>
            <a:r>
              <a:rPr lang="ru-RU" sz="4300" dirty="0"/>
              <a:t> слой</a:t>
            </a:r>
          </a:p>
          <a:p>
            <a:r>
              <a:rPr lang="ru-RU" sz="4300" dirty="0"/>
              <a:t>Г)  содержит потовые железы</a:t>
            </a:r>
          </a:p>
          <a:p>
            <a:r>
              <a:rPr lang="ru-RU" sz="4300" dirty="0"/>
              <a:t>Д)  постоянно отмирающие и отслаивающиеся клетки</a:t>
            </a:r>
          </a:p>
          <a:p>
            <a:r>
              <a:rPr lang="ru-RU" sz="4300" dirty="0"/>
              <a:t>Е)  слой обильно пронизан кровеносными и лимфатическими сосудами</a:t>
            </a:r>
          </a:p>
          <a:p>
            <a:r>
              <a:rPr lang="ru-RU" sz="4300" dirty="0"/>
              <a:t>СТРУКТУРА</a:t>
            </a:r>
          </a:p>
          <a:p>
            <a:r>
              <a:rPr lang="ru-RU" sz="4300" dirty="0"/>
              <a:t>1)  1</a:t>
            </a:r>
          </a:p>
          <a:p>
            <a:r>
              <a:rPr lang="ru-RU" sz="4300" dirty="0"/>
              <a:t>2)  2</a:t>
            </a:r>
          </a:p>
          <a:p>
            <a:r>
              <a:rPr lang="ru-RU" sz="4300" dirty="0"/>
              <a:t>3)  3</a:t>
            </a:r>
          </a:p>
          <a:p>
            <a:r>
              <a:rPr lang="ru-RU" dirty="0"/>
              <a:t/>
            </a:r>
            <a:br>
              <a:rPr lang="ru-RU" dirty="0"/>
            </a:br>
            <a:endParaRPr lang="ru-RU"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4055179" cy="323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074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50"/>
                </a:solidFill>
              </a:rPr>
              <a:t>Линия 8</a:t>
            </a:r>
            <a:br>
              <a:rPr lang="ru-RU" dirty="0" smtClean="0">
                <a:solidFill>
                  <a:srgbClr val="00B050"/>
                </a:solidFill>
              </a:rPr>
            </a:br>
            <a:r>
              <a:rPr lang="ru-RU" dirty="0" smtClean="0">
                <a:solidFill>
                  <a:srgbClr val="00B050"/>
                </a:solidFill>
              </a:rPr>
              <a:t>Селекция, биотехнология</a:t>
            </a:r>
            <a:endParaRPr lang="ru-RU" dirty="0">
              <a:solidFill>
                <a:srgbClr val="00B050"/>
              </a:solidFill>
            </a:endParaRPr>
          </a:p>
        </p:txBody>
      </p:sp>
      <p:sp>
        <p:nvSpPr>
          <p:cNvPr id="3" name="Объект 2"/>
          <p:cNvSpPr>
            <a:spLocks noGrp="1"/>
          </p:cNvSpPr>
          <p:nvPr>
            <p:ph idx="1"/>
          </p:nvPr>
        </p:nvSpPr>
        <p:spPr/>
        <p:txBody>
          <a:bodyPr>
            <a:normAutofit fontScale="77500" lnSpcReduction="20000"/>
          </a:bodyPr>
          <a:lstStyle/>
          <a:p>
            <a:pPr marL="0" indent="0">
              <a:buNone/>
            </a:pPr>
            <a:r>
              <a:rPr lang="ru-RU" dirty="0"/>
              <a:t>Установите последовательность этапов создания генно-модифицированного штамма бактерии. Запишите в таблицу соответствующую последовательность цифр.</a:t>
            </a:r>
          </a:p>
          <a:p>
            <a:endParaRPr lang="ru-RU" dirty="0"/>
          </a:p>
          <a:p>
            <a:pPr marL="0" indent="0">
              <a:buNone/>
            </a:pPr>
            <a:r>
              <a:rPr lang="ru-RU" dirty="0"/>
              <a:t>1) введение рекомбинантных </a:t>
            </a:r>
            <a:r>
              <a:rPr lang="ru-RU" dirty="0" err="1"/>
              <a:t>плазмид</a:t>
            </a:r>
            <a:r>
              <a:rPr lang="ru-RU" dirty="0"/>
              <a:t> в клетки бактерий</a:t>
            </a:r>
          </a:p>
          <a:p>
            <a:pPr marL="0" indent="0">
              <a:buNone/>
            </a:pPr>
            <a:r>
              <a:rPr lang="ru-RU" dirty="0"/>
              <a:t>2) получение гена, кодирующего инсулин, из клетки поджелудочной железы</a:t>
            </a:r>
          </a:p>
          <a:p>
            <a:pPr marL="0" indent="0">
              <a:buNone/>
            </a:pPr>
            <a:r>
              <a:rPr lang="ru-RU" dirty="0"/>
              <a:t>3) культивирование исходных клеток поджелудочной железы</a:t>
            </a:r>
          </a:p>
          <a:p>
            <a:pPr marL="0" indent="0">
              <a:buNone/>
            </a:pPr>
            <a:r>
              <a:rPr lang="ru-RU" dirty="0"/>
              <a:t>4) получение рекомбинантной </a:t>
            </a:r>
            <a:r>
              <a:rPr lang="ru-RU" dirty="0" err="1"/>
              <a:t>плазмиды</a:t>
            </a:r>
            <a:endParaRPr lang="ru-RU" dirty="0"/>
          </a:p>
          <a:p>
            <a:pPr marL="0" indent="0">
              <a:buNone/>
            </a:pPr>
            <a:r>
              <a:rPr lang="ru-RU" dirty="0"/>
              <a:t>5) встраивание с помощью ферментов нужного гена в </a:t>
            </a:r>
            <a:r>
              <a:rPr lang="ru-RU" dirty="0" err="1" smtClean="0"/>
              <a:t>плазмиду</a:t>
            </a:r>
            <a:endParaRPr lang="ru-RU" dirty="0" smtClean="0"/>
          </a:p>
          <a:p>
            <a:pPr marL="0" indent="0">
              <a:buNone/>
            </a:pPr>
            <a:endParaRPr lang="ru-RU" dirty="0"/>
          </a:p>
          <a:p>
            <a:endParaRPr lang="ru-RU" dirty="0"/>
          </a:p>
        </p:txBody>
      </p:sp>
    </p:spTree>
    <p:extLst>
      <p:ext uri="{BB962C8B-B14F-4D97-AF65-F5344CB8AC3E}">
        <p14:creationId xmlns:p14="http://schemas.microsoft.com/office/powerpoint/2010/main" val="922678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B050"/>
                </a:solidFill>
              </a:rPr>
              <a:t>Биотехнология</a:t>
            </a:r>
          </a:p>
        </p:txBody>
      </p:sp>
      <p:sp>
        <p:nvSpPr>
          <p:cNvPr id="3" name="Объект 2"/>
          <p:cNvSpPr>
            <a:spLocks noGrp="1"/>
          </p:cNvSpPr>
          <p:nvPr>
            <p:ph idx="1"/>
          </p:nvPr>
        </p:nvSpPr>
        <p:spPr/>
        <p:txBody>
          <a:bodyPr>
            <a:normAutofit fontScale="92500" lnSpcReduction="10000"/>
          </a:bodyPr>
          <a:lstStyle/>
          <a:p>
            <a:pPr marL="0" indent="0">
              <a:buNone/>
            </a:pPr>
            <a:r>
              <a:rPr lang="ru-RU" dirty="0"/>
              <a:t>Установите последовательность этапов клонирования овцы. Запишите в таблицу соответствующую последовательность цифр.</a:t>
            </a:r>
          </a:p>
          <a:p>
            <a:pPr marL="0" indent="0">
              <a:buNone/>
            </a:pPr>
            <a:r>
              <a:rPr lang="ru-RU" dirty="0"/>
              <a:t> </a:t>
            </a:r>
          </a:p>
          <a:p>
            <a:pPr marL="0" indent="0">
              <a:buNone/>
            </a:pPr>
            <a:r>
              <a:rPr lang="ru-RU" dirty="0"/>
              <a:t>1) удаление ядра из яйцеклетки</a:t>
            </a:r>
          </a:p>
          <a:p>
            <a:pPr marL="0" indent="0">
              <a:buNone/>
            </a:pPr>
            <a:r>
              <a:rPr lang="ru-RU" dirty="0"/>
              <a:t>2) формирование зародыша</a:t>
            </a:r>
          </a:p>
          <a:p>
            <a:pPr marL="0" indent="0">
              <a:buNone/>
            </a:pPr>
            <a:r>
              <a:rPr lang="ru-RU" dirty="0"/>
              <a:t>3) выделение яйцеклетки из овцы</a:t>
            </a:r>
          </a:p>
          <a:p>
            <a:pPr marL="0" indent="0">
              <a:buNone/>
            </a:pPr>
            <a:r>
              <a:rPr lang="ru-RU" dirty="0"/>
              <a:t>4) получение генетически идентичных особей</a:t>
            </a:r>
          </a:p>
          <a:p>
            <a:pPr marL="0" indent="0">
              <a:buNone/>
            </a:pPr>
            <a:r>
              <a:rPr lang="ru-RU" dirty="0"/>
              <a:t>5) пересадка соматического ядра в </a:t>
            </a:r>
            <a:r>
              <a:rPr lang="ru-RU" dirty="0" smtClean="0"/>
              <a:t>яйцеклетку</a:t>
            </a:r>
          </a:p>
          <a:p>
            <a:pPr marL="0" indent="0">
              <a:buNone/>
            </a:pPr>
            <a:endParaRPr lang="ru-RU" dirty="0"/>
          </a:p>
          <a:p>
            <a:endParaRPr lang="ru-RU" dirty="0"/>
          </a:p>
        </p:txBody>
      </p:sp>
    </p:spTree>
    <p:extLst>
      <p:ext uri="{BB962C8B-B14F-4D97-AF65-F5344CB8AC3E}">
        <p14:creationId xmlns:p14="http://schemas.microsoft.com/office/powerpoint/2010/main" val="1890734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B050"/>
                </a:solidFill>
              </a:rPr>
              <a:t>Биотехнология</a:t>
            </a:r>
          </a:p>
        </p:txBody>
      </p:sp>
      <p:sp>
        <p:nvSpPr>
          <p:cNvPr id="3" name="Объект 2"/>
          <p:cNvSpPr>
            <a:spLocks noGrp="1"/>
          </p:cNvSpPr>
          <p:nvPr>
            <p:ph idx="1"/>
          </p:nvPr>
        </p:nvSpPr>
        <p:spPr/>
        <p:txBody>
          <a:bodyPr>
            <a:normAutofit fontScale="77500" lnSpcReduction="20000"/>
          </a:bodyPr>
          <a:lstStyle/>
          <a:p>
            <a:r>
              <a:rPr lang="ru-RU" dirty="0"/>
              <a:t>Установите последовательность действий учёного при микроклональном размножении растения. Запишите в таблицу соответствующую последовательность цифр.</a:t>
            </a:r>
          </a:p>
          <a:p>
            <a:r>
              <a:rPr lang="ru-RU" dirty="0"/>
              <a:t> </a:t>
            </a:r>
          </a:p>
          <a:p>
            <a:r>
              <a:rPr lang="ru-RU" dirty="0"/>
              <a:t>1)  обработка каллуса фитогормонами</a:t>
            </a:r>
          </a:p>
          <a:p>
            <a:r>
              <a:rPr lang="ru-RU" dirty="0"/>
              <a:t>2)  помещение клеток меристемы на питательную среду</a:t>
            </a:r>
          </a:p>
          <a:p>
            <a:r>
              <a:rPr lang="ru-RU" dirty="0"/>
              <a:t>3)  выделение клеток апикальной меристемы побега</a:t>
            </a:r>
          </a:p>
          <a:p>
            <a:r>
              <a:rPr lang="ru-RU" dirty="0"/>
              <a:t>4)  высадка проростка в грунт</a:t>
            </a:r>
          </a:p>
          <a:p>
            <a:r>
              <a:rPr lang="ru-RU" dirty="0"/>
              <a:t>5)  получение каллуса</a:t>
            </a:r>
          </a:p>
          <a:p>
            <a:r>
              <a:rPr lang="ru-RU" dirty="0"/>
              <a:t>32514</a:t>
            </a:r>
          </a:p>
        </p:txBody>
      </p:sp>
    </p:spTree>
    <p:extLst>
      <p:ext uri="{BB962C8B-B14F-4D97-AF65-F5344CB8AC3E}">
        <p14:creationId xmlns:p14="http://schemas.microsoft.com/office/powerpoint/2010/main" val="2569916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Динамика результатов</a:t>
            </a:r>
            <a:endParaRPr lang="ru-RU" dirty="0">
              <a:solidFill>
                <a:srgbClr val="00B05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41346299"/>
              </p:ext>
            </p:extLst>
          </p:nvPr>
        </p:nvGraphicFramePr>
        <p:xfrm>
          <a:off x="755576" y="1988840"/>
          <a:ext cx="7992888" cy="3094592"/>
        </p:xfrm>
        <a:graphic>
          <a:graphicData uri="http://schemas.openxmlformats.org/drawingml/2006/table">
            <a:tbl>
              <a:tblPr firstRow="1" firstCol="1" bandRow="1" bandCol="1"/>
              <a:tblGrid>
                <a:gridCol w="3995862">
                  <a:extLst>
                    <a:ext uri="{9D8B030D-6E8A-4147-A177-3AD203B41FA5}">
                      <a16:colId xmlns:a16="http://schemas.microsoft.com/office/drawing/2014/main" val="20000"/>
                    </a:ext>
                  </a:extLst>
                </a:gridCol>
                <a:gridCol w="1257050">
                  <a:extLst>
                    <a:ext uri="{9D8B030D-6E8A-4147-A177-3AD203B41FA5}">
                      <a16:colId xmlns:a16="http://schemas.microsoft.com/office/drawing/2014/main" val="20001"/>
                    </a:ext>
                  </a:extLst>
                </a:gridCol>
                <a:gridCol w="1371824">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522343">
                <a:tc rowSpan="2">
                  <a:txBody>
                    <a:bodyPr/>
                    <a:lstStyle/>
                    <a:p>
                      <a:pPr algn="just"/>
                      <a:r>
                        <a:rPr lang="ru-RU" sz="2000" b="1" dirty="0">
                          <a:effectLst/>
                          <a:latin typeface="Times New Roman" pitchFamily="18" charset="0"/>
                          <a:ea typeface="MS Mincho"/>
                          <a:cs typeface="Times New Roman" pitchFamily="18" charset="0"/>
                        </a:rPr>
                        <a:t> </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ru-RU" sz="2000" b="1" dirty="0">
                          <a:effectLst/>
                          <a:latin typeface="Times New Roman" pitchFamily="18" charset="0"/>
                          <a:ea typeface="MS Mincho"/>
                          <a:cs typeface="Times New Roman" pitchFamily="18" charset="0"/>
                        </a:rPr>
                        <a:t>Костромская область</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70894">
                <a:tc vMerge="1">
                  <a:txBody>
                    <a:bodyPr/>
                    <a:lstStyle/>
                    <a:p>
                      <a:endParaRPr lang="ru-RU"/>
                    </a:p>
                  </a:txBody>
                  <a:tcPr/>
                </a:tc>
                <a:tc>
                  <a:txBody>
                    <a:bodyPr/>
                    <a:lstStyle/>
                    <a:p>
                      <a:pPr algn="ctr"/>
                      <a:r>
                        <a:rPr lang="ru-RU" sz="2000" b="1" dirty="0">
                          <a:effectLst/>
                          <a:latin typeface="Times New Roman" pitchFamily="18" charset="0"/>
                          <a:ea typeface="MS Mincho"/>
                          <a:cs typeface="Times New Roman" pitchFamily="18" charset="0"/>
                        </a:rPr>
                        <a:t>2020 г.</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a:effectLst/>
                          <a:latin typeface="Times New Roman" pitchFamily="18" charset="0"/>
                          <a:ea typeface="MS Mincho"/>
                          <a:cs typeface="Times New Roman" pitchFamily="18" charset="0"/>
                        </a:rPr>
                        <a:t>2021 г.</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smtClean="0">
                          <a:effectLst/>
                          <a:latin typeface="Times New Roman" pitchFamily="18" charset="0"/>
                          <a:ea typeface="MS Mincho"/>
                          <a:cs typeface="Times New Roman" pitchFamily="18" charset="0"/>
                        </a:rPr>
                        <a:t>2022 </a:t>
                      </a:r>
                      <a:r>
                        <a:rPr lang="ru-RU" sz="2000" b="1" dirty="0">
                          <a:effectLst/>
                          <a:latin typeface="Times New Roman" pitchFamily="18" charset="0"/>
                          <a:ea typeface="MS Mincho"/>
                          <a:cs typeface="Times New Roman" pitchFamily="18" charset="0"/>
                        </a:rPr>
                        <a:t>г.</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9343">
                <a:tc>
                  <a:txBody>
                    <a:bodyPr/>
                    <a:lstStyle/>
                    <a:p>
                      <a:pPr algn="just"/>
                      <a:r>
                        <a:rPr lang="ru-RU" sz="2000" b="1" dirty="0">
                          <a:effectLst/>
                          <a:latin typeface="Times New Roman" pitchFamily="18" charset="0"/>
                          <a:ea typeface="MS Mincho"/>
                          <a:cs typeface="Times New Roman" pitchFamily="18" charset="0"/>
                        </a:rPr>
                        <a:t>Не преодолели минимального балла, %</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a:effectLst/>
                          <a:latin typeface="Times New Roman" pitchFamily="18" charset="0"/>
                          <a:ea typeface="MS Mincho"/>
                          <a:cs typeface="Times New Roman" pitchFamily="18" charset="0"/>
                        </a:rPr>
                        <a:t>62(11,3%)</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a:effectLst/>
                          <a:latin typeface="Times New Roman" pitchFamily="18" charset="0"/>
                          <a:ea typeface="MS Mincho"/>
                          <a:cs typeface="Times New Roman" pitchFamily="18" charset="0"/>
                        </a:rPr>
                        <a:t>95(16,2%)</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smtClean="0">
                          <a:effectLst/>
                          <a:latin typeface="Times New Roman" pitchFamily="18" charset="0"/>
                          <a:ea typeface="MS Mincho"/>
                          <a:cs typeface="Times New Roman" pitchFamily="18" charset="0"/>
                        </a:rPr>
                        <a:t>68(12,8%)</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7069">
                <a:tc>
                  <a:txBody>
                    <a:bodyPr/>
                    <a:lstStyle/>
                    <a:p>
                      <a:pPr algn="just"/>
                      <a:r>
                        <a:rPr lang="ru-RU" sz="2000" b="1" dirty="0">
                          <a:effectLst/>
                          <a:latin typeface="Times New Roman" pitchFamily="18" charset="0"/>
                          <a:ea typeface="MS Mincho"/>
                          <a:cs typeface="Times New Roman" pitchFamily="18" charset="0"/>
                        </a:rPr>
                        <a:t>Средний тестовый балл</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a:effectLst/>
                          <a:latin typeface="Times New Roman" pitchFamily="18" charset="0"/>
                          <a:ea typeface="MS Mincho"/>
                          <a:cs typeface="Times New Roman" pitchFamily="18" charset="0"/>
                        </a:rPr>
                        <a:t>55,1</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a:effectLst/>
                          <a:latin typeface="Times New Roman" pitchFamily="18" charset="0"/>
                          <a:ea typeface="MS Mincho"/>
                          <a:cs typeface="Times New Roman" pitchFamily="18" charset="0"/>
                        </a:rPr>
                        <a:t>52,4</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smtClean="0">
                          <a:effectLst/>
                          <a:latin typeface="Times New Roman" pitchFamily="18" charset="0"/>
                          <a:ea typeface="MS Mincho"/>
                          <a:cs typeface="Times New Roman" pitchFamily="18" charset="0"/>
                        </a:rPr>
                        <a:t>52,44</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2343">
                <a:tc>
                  <a:txBody>
                    <a:bodyPr/>
                    <a:lstStyle/>
                    <a:p>
                      <a:pPr algn="just"/>
                      <a:r>
                        <a:rPr lang="ru-RU" sz="2000" b="1">
                          <a:effectLst/>
                          <a:latin typeface="Times New Roman" pitchFamily="18" charset="0"/>
                          <a:ea typeface="MS Mincho"/>
                          <a:cs typeface="Times New Roman" pitchFamily="18" charset="0"/>
                        </a:rPr>
                        <a:t>Получили от 81 до 99 баллов, %</a:t>
                      </a:r>
                      <a:endParaRPr lang="ru-RU" sz="2000" b="1">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a:effectLst/>
                          <a:latin typeface="Times New Roman" pitchFamily="18" charset="0"/>
                          <a:ea typeface="MS Mincho"/>
                          <a:cs typeface="Times New Roman" pitchFamily="18" charset="0"/>
                        </a:rPr>
                        <a:t>34(6,2%)</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a:effectLst/>
                          <a:latin typeface="Times New Roman" pitchFamily="18" charset="0"/>
                          <a:ea typeface="MS Mincho"/>
                          <a:cs typeface="Times New Roman" pitchFamily="18" charset="0"/>
                        </a:rPr>
                        <a:t>30(5,1%)</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smtClean="0">
                          <a:effectLst/>
                          <a:latin typeface="Times New Roman" pitchFamily="18" charset="0"/>
                          <a:ea typeface="MS Mincho"/>
                          <a:cs typeface="Times New Roman" pitchFamily="18" charset="0"/>
                        </a:rPr>
                        <a:t>36(6,8%)</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2343">
                <a:tc>
                  <a:txBody>
                    <a:bodyPr/>
                    <a:lstStyle/>
                    <a:p>
                      <a:pPr algn="just"/>
                      <a:r>
                        <a:rPr lang="ru-RU" sz="2000" b="1" dirty="0">
                          <a:effectLst/>
                          <a:latin typeface="Times New Roman" pitchFamily="18" charset="0"/>
                          <a:ea typeface="MS Mincho"/>
                          <a:cs typeface="Times New Roman" pitchFamily="18" charset="0"/>
                        </a:rPr>
                        <a:t>Получили 100 баллов, чел.</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a:effectLst/>
                          <a:latin typeface="Times New Roman" pitchFamily="18" charset="0"/>
                          <a:ea typeface="MS Mincho"/>
                          <a:cs typeface="Times New Roman" pitchFamily="18" charset="0"/>
                        </a:rPr>
                        <a:t>0</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a:effectLst/>
                          <a:latin typeface="Times New Roman" pitchFamily="18" charset="0"/>
                          <a:ea typeface="MS Mincho"/>
                          <a:cs typeface="Times New Roman" pitchFamily="18" charset="0"/>
                        </a:rPr>
                        <a:t>0</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2000" b="1" dirty="0">
                          <a:effectLst/>
                          <a:latin typeface="Times New Roman" pitchFamily="18" charset="0"/>
                          <a:ea typeface="MS Mincho"/>
                          <a:cs typeface="Times New Roman" pitchFamily="18" charset="0"/>
                        </a:rPr>
                        <a:t>0</a:t>
                      </a:r>
                      <a:endParaRPr lang="ru-RU" sz="2000" b="1"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2"/>
          <p:cNvSpPr txBox="1"/>
          <p:nvPr/>
        </p:nvSpPr>
        <p:spPr>
          <a:xfrm>
            <a:off x="899592" y="5589240"/>
            <a:ext cx="7704856" cy="369332"/>
          </a:xfrm>
          <a:prstGeom prst="rect">
            <a:avLst/>
          </a:prstGeom>
          <a:noFill/>
        </p:spPr>
        <p:txBody>
          <a:bodyPr wrap="square" rtlCol="0">
            <a:spAutoFit/>
          </a:bodyPr>
          <a:lstStyle/>
          <a:p>
            <a:r>
              <a:rPr lang="ru-RU" dirty="0" smtClean="0">
                <a:solidFill>
                  <a:srgbClr val="FF0000"/>
                </a:solidFill>
              </a:rPr>
              <a:t>Россия  ср балл- 50</a:t>
            </a:r>
            <a:endParaRPr lang="ru-RU" dirty="0">
              <a:solidFill>
                <a:srgbClr val="FF0000"/>
              </a:solidFill>
            </a:endParaRPr>
          </a:p>
        </p:txBody>
      </p:sp>
    </p:spTree>
    <p:extLst>
      <p:ext uri="{BB962C8B-B14F-4D97-AF65-F5344CB8AC3E}">
        <p14:creationId xmlns:p14="http://schemas.microsoft.com/office/powerpoint/2010/main" val="3685526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Закон гомологических рядов</a:t>
            </a:r>
            <a:endParaRPr lang="ru-RU" dirty="0">
              <a:solidFill>
                <a:srgbClr val="00B050"/>
              </a:solidFill>
            </a:endParaRPr>
          </a:p>
        </p:txBody>
      </p:sp>
      <p:sp>
        <p:nvSpPr>
          <p:cNvPr id="3" name="Объект 2"/>
          <p:cNvSpPr>
            <a:spLocks noGrp="1"/>
          </p:cNvSpPr>
          <p:nvPr>
            <p:ph idx="1"/>
          </p:nvPr>
        </p:nvSpPr>
        <p:spPr/>
        <p:txBody>
          <a:bodyPr>
            <a:normAutofit fontScale="85000" lnSpcReduction="20000"/>
          </a:bodyPr>
          <a:lstStyle/>
          <a:p>
            <a:r>
              <a:rPr lang="ru-RU" dirty="0"/>
              <a:t>У </a:t>
            </a:r>
            <a:r>
              <a:rPr lang="ru-RU" dirty="0" err="1"/>
              <a:t>дайкона</a:t>
            </a:r>
            <a:r>
              <a:rPr lang="ru-RU" dirty="0"/>
              <a:t> и турнепса (семейство Капустные) корнеплоды характеризуются сходной наследственной изменчивостью в строении  — от удлинённой формы до уплощенной. Какой биологический закон иллюстрирует данная закономерность? Сформулируйте этот закон на примере изображённых корнеплодов. К какой форме эволюционного процесса можно отнести данный пример? Почему сравнение между вариантами корнеплода турнепса и подобными вариантами клубня картофеля нельзя рассматривать в качестве проявления проиллюстрированного закона?</a:t>
            </a:r>
          </a:p>
        </p:txBody>
      </p:sp>
    </p:spTree>
    <p:extLst>
      <p:ext uri="{BB962C8B-B14F-4D97-AF65-F5344CB8AC3E}">
        <p14:creationId xmlns:p14="http://schemas.microsoft.com/office/powerpoint/2010/main" val="3431248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404664"/>
            <a:ext cx="5819934" cy="584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0477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1.  Закон гомологических рядов в наследственной изменчивости (закон гомологических рядов Н. И. Вавилова, закон Вавилова).</a:t>
            </a:r>
          </a:p>
          <a:p>
            <a:r>
              <a:rPr lang="ru-RU" dirty="0"/>
              <a:t>2.  Родственные виды турнепса и </a:t>
            </a:r>
            <a:r>
              <a:rPr lang="ru-RU" dirty="0" err="1"/>
              <a:t>дайкона</a:t>
            </a:r>
            <a:r>
              <a:rPr lang="ru-RU" dirty="0"/>
              <a:t> обладают сходными рядами наследственной изменчивости (у родственных видов турнепса и </a:t>
            </a:r>
            <a:r>
              <a:rPr lang="ru-RU" dirty="0" err="1"/>
              <a:t>дайкона</a:t>
            </a:r>
            <a:r>
              <a:rPr lang="ru-RU" dirty="0"/>
              <a:t> возникали схожие по проявлению мутации).</a:t>
            </a:r>
          </a:p>
          <a:p>
            <a:r>
              <a:rPr lang="ru-RU" dirty="0"/>
              <a:t>3.  Форма эволюционного процесса  — параллелизм (параллельная эволюция, конвергенция).</a:t>
            </a:r>
          </a:p>
          <a:p>
            <a:r>
              <a:rPr lang="ru-RU" dirty="0"/>
              <a:t>4.  Данный закон применим только к родственным организмам, а турнепс и картофель относятся к разным семействам (группам, Капустным и Пасленовым соответственно).</a:t>
            </a:r>
          </a:p>
          <a:p>
            <a:r>
              <a:rPr lang="ru-RU" dirty="0"/>
              <a:t>5.  Данный закон применим только к гомологичным структурам организмов (клубень картофеля  — видоизмененный побег, а корнеплод турнепса видоизмененный корень).</a:t>
            </a:r>
          </a:p>
          <a:p>
            <a:endParaRPr lang="ru-RU" dirty="0"/>
          </a:p>
        </p:txBody>
      </p:sp>
    </p:spTree>
    <p:extLst>
      <p:ext uri="{BB962C8B-B14F-4D97-AF65-F5344CB8AC3E}">
        <p14:creationId xmlns:p14="http://schemas.microsoft.com/office/powerpoint/2010/main" val="2006848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Линия 28</a:t>
            </a:r>
            <a:endParaRPr lang="ru-RU" dirty="0">
              <a:solidFill>
                <a:srgbClr val="00B050"/>
              </a:solidFill>
            </a:endParaRPr>
          </a:p>
        </p:txBody>
      </p:sp>
      <p:sp>
        <p:nvSpPr>
          <p:cNvPr id="3" name="Объект 2"/>
          <p:cNvSpPr>
            <a:spLocks noGrp="1"/>
          </p:cNvSpPr>
          <p:nvPr>
            <p:ph idx="1"/>
          </p:nvPr>
        </p:nvSpPr>
        <p:spPr/>
        <p:txBody>
          <a:bodyPr/>
          <a:lstStyle/>
          <a:p>
            <a:pPr marL="0" indent="0">
              <a:buNone/>
            </a:pPr>
            <a:r>
              <a:rPr lang="ru-RU" dirty="0" smtClean="0"/>
              <a:t>1 Биосинтез белка</a:t>
            </a:r>
          </a:p>
          <a:p>
            <a:pPr marL="0" indent="0">
              <a:buNone/>
            </a:pPr>
            <a:r>
              <a:rPr lang="ru-RU" dirty="0" smtClean="0"/>
              <a:t>! Рамка считывания</a:t>
            </a:r>
          </a:p>
          <a:p>
            <a:pPr marL="0" indent="0">
              <a:buNone/>
            </a:pPr>
            <a:r>
              <a:rPr lang="ru-RU" dirty="0" smtClean="0"/>
              <a:t>! Палиндромы</a:t>
            </a:r>
          </a:p>
        </p:txBody>
      </p:sp>
    </p:spTree>
    <p:extLst>
      <p:ext uri="{BB962C8B-B14F-4D97-AF65-F5344CB8AC3E}">
        <p14:creationId xmlns:p14="http://schemas.microsoft.com/office/powerpoint/2010/main" val="776520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Задание 27 с неуказанной транскрибируемой цепью</a:t>
            </a:r>
            <a:r>
              <a:rPr lang="ru-RU" b="1" dirty="0"/>
              <a:t/>
            </a:r>
            <a:br>
              <a:rPr lang="ru-RU" b="1" dirty="0"/>
            </a:br>
            <a:endParaRPr lang="ru-RU" dirty="0"/>
          </a:p>
        </p:txBody>
      </p:sp>
      <p:sp>
        <p:nvSpPr>
          <p:cNvPr id="3" name="Объект 2"/>
          <p:cNvSpPr>
            <a:spLocks noGrp="1"/>
          </p:cNvSpPr>
          <p:nvPr>
            <p:ph idx="1"/>
          </p:nvPr>
        </p:nvSpPr>
        <p:spPr/>
        <p:txBody>
          <a:bodyPr>
            <a:noAutofit/>
          </a:bodyPr>
          <a:lstStyle/>
          <a:p>
            <a:r>
              <a:rPr lang="ru-RU" sz="1400" dirty="0" smtClean="0">
                <a:latin typeface="Times New Roman" pitchFamily="18" charset="0"/>
                <a:cs typeface="Times New Roman" pitchFamily="18" charset="0"/>
              </a:rPr>
              <a:t>Известно</a:t>
            </a:r>
            <a:r>
              <a:rPr lang="ru-RU" sz="1400" dirty="0">
                <a:latin typeface="Times New Roman" pitchFamily="18" charset="0"/>
                <a:cs typeface="Times New Roman" pitchFamily="18" charset="0"/>
              </a:rPr>
              <a:t>, что комплементарные цепи нуклеиновых кислот антипараллельны (5' концу одной цепи соответствует 3' конец другой цепи). Синтез нуклеиновых кислот начинается с 5' конца. Рибосома движется по </a:t>
            </a:r>
            <a:r>
              <a:rPr lang="ru-RU" sz="1400" dirty="0" err="1">
                <a:latin typeface="Times New Roman" pitchFamily="18" charset="0"/>
                <a:cs typeface="Times New Roman" pitchFamily="18" charset="0"/>
              </a:rPr>
              <a:t>иРНК</a:t>
            </a:r>
            <a:r>
              <a:rPr lang="ru-RU" sz="1400" dirty="0">
                <a:latin typeface="Times New Roman" pitchFamily="18" charset="0"/>
                <a:cs typeface="Times New Roman" pitchFamily="18" charset="0"/>
              </a:rPr>
              <a:t> в направлении от 5' к 3' концу. Ген имеет кодирующую и </a:t>
            </a:r>
            <a:r>
              <a:rPr lang="ru-RU" sz="1400" dirty="0" err="1">
                <a:latin typeface="Times New Roman" pitchFamily="18" charset="0"/>
                <a:cs typeface="Times New Roman" pitchFamily="18" charset="0"/>
              </a:rPr>
              <a:t>некодирующую</a:t>
            </a:r>
            <a:r>
              <a:rPr lang="ru-RU" sz="1400" dirty="0">
                <a:latin typeface="Times New Roman" pitchFamily="18" charset="0"/>
                <a:cs typeface="Times New Roman" pitchFamily="18" charset="0"/>
              </a:rPr>
              <a:t> области. Фрагмент начала гена имеет следующую последовательность нуклеотидов:</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5'-ЦААТАТГЦГЦГГТАТТАТАГАГ-3'</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3'-ГТТАТАЦГЦГЦЦАТААТАТЦТЦ-5'</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Определите последовательность аминокислот начала полипептида, если синтез начинается с аминокислоты </a:t>
            </a:r>
            <a:r>
              <a:rPr lang="ru-RU" sz="1400" b="1" dirty="0">
                <a:latin typeface="Times New Roman" pitchFamily="18" charset="0"/>
                <a:cs typeface="Times New Roman" pitchFamily="18" charset="0"/>
              </a:rPr>
              <a:t>Мет. </a:t>
            </a:r>
            <a:r>
              <a:rPr lang="ru-RU" sz="1400" dirty="0">
                <a:latin typeface="Times New Roman" pitchFamily="18" charset="0"/>
                <a:cs typeface="Times New Roman" pitchFamily="18" charset="0"/>
              </a:rPr>
              <a:t>Объясните последовательность решения задачи. Для выполнения задания используйте таблицу генетического кода. При написании последовательностей нуклеиновых кислот указывайте направление цепи.</a:t>
            </a:r>
          </a:p>
          <a:p>
            <a:r>
              <a:rPr lang="ru-RU" sz="1400" dirty="0">
                <a:latin typeface="Times New Roman" pitchFamily="18" charset="0"/>
                <a:cs typeface="Times New Roman" pitchFamily="18" charset="0"/>
              </a:rPr>
              <a:t>Схема решения задачи включает следующие элементы:</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1) аминокислоте МЕТ соответствует кодон 5'-АУГ-3' (АУГ);</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2) комплементарный триплет на ДНК - 3'-ТАЦ-5' (5'-ЦАТ-3', ТАЦ);</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3) такой триплет встречается на нижней цепи ДНК, значит, она является матричной (транскрибируемой);</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ИЛИ</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2) этому триплету соответствует триплет 5'-АТГ-3' (АТГ) на ДНК;</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3) такой триплет обнаруживается на верхней цепи ДНК, значит. нижняя цепь матричная (транскрибируемая);</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4) последовательность </a:t>
            </a:r>
            <a:r>
              <a:rPr lang="ru-RU" sz="1400" dirty="0" err="1">
                <a:latin typeface="Times New Roman" pitchFamily="18" charset="0"/>
                <a:cs typeface="Times New Roman" pitchFamily="18" charset="0"/>
              </a:rPr>
              <a:t>иРНК</a:t>
            </a:r>
            <a:r>
              <a:rPr lang="ru-RU" sz="1400" dirty="0">
                <a:latin typeface="Times New Roman" pitchFamily="18" charset="0"/>
                <a:cs typeface="Times New Roman" pitchFamily="18" charset="0"/>
              </a:rPr>
              <a:t>:</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5'-ЦААУАУГЦГЦГГУАУУАУАГАГ-3'</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ИЛИ 5'-АУГЦГЦГГУАУУАУАГАГ-3':</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5) фрагмент </a:t>
            </a:r>
            <a:r>
              <a:rPr lang="ru-RU" sz="1400" dirty="0" err="1">
                <a:latin typeface="Times New Roman" pitchFamily="18" charset="0"/>
                <a:cs typeface="Times New Roman" pitchFamily="18" charset="0"/>
              </a:rPr>
              <a:t>nолипептида</a:t>
            </a:r>
            <a:r>
              <a:rPr lang="ru-RU" sz="1400" dirty="0">
                <a:latin typeface="Times New Roman" pitchFamily="18" charset="0"/>
                <a:cs typeface="Times New Roman" pitchFamily="18" charset="0"/>
              </a:rPr>
              <a:t>: мет-</a:t>
            </a:r>
            <a:r>
              <a:rPr lang="ru-RU" sz="1400" dirty="0" err="1">
                <a:latin typeface="Times New Roman" pitchFamily="18" charset="0"/>
                <a:cs typeface="Times New Roman" pitchFamily="18" charset="0"/>
              </a:rPr>
              <a:t>арг</a:t>
            </a:r>
            <a:r>
              <a:rPr lang="ru-RU" sz="1400" dirty="0">
                <a:latin typeface="Times New Roman" pitchFamily="18" charset="0"/>
                <a:cs typeface="Times New Roman" pitchFamily="18" charset="0"/>
              </a:rPr>
              <a:t>-</a:t>
            </a:r>
            <a:r>
              <a:rPr lang="ru-RU" sz="1400" dirty="0" err="1">
                <a:latin typeface="Times New Roman" pitchFamily="18" charset="0"/>
                <a:cs typeface="Times New Roman" pitchFamily="18" charset="0"/>
              </a:rPr>
              <a:t>гли</a:t>
            </a:r>
            <a:r>
              <a:rPr lang="ru-RU" sz="1400" dirty="0">
                <a:latin typeface="Times New Roman" pitchFamily="18" charset="0"/>
                <a:cs typeface="Times New Roman" pitchFamily="18" charset="0"/>
              </a:rPr>
              <a:t>-иле-иле-</a:t>
            </a:r>
            <a:r>
              <a:rPr lang="ru-RU" sz="1400" dirty="0" err="1">
                <a:latin typeface="Times New Roman" pitchFamily="18" charset="0"/>
                <a:cs typeface="Times New Roman" pitchFamily="18" charset="0"/>
              </a:rPr>
              <a:t>глу</a:t>
            </a:r>
            <a:endParaRPr lang="ru-RU" sz="1400" dirty="0">
              <a:latin typeface="Times New Roman" pitchFamily="18" charset="0"/>
              <a:cs typeface="Times New Roman" pitchFamily="18" charset="0"/>
            </a:endParaRPr>
          </a:p>
          <a:p>
            <a:endParaRPr lang="ru-RU" sz="1400" dirty="0"/>
          </a:p>
        </p:txBody>
      </p:sp>
    </p:spTree>
    <p:extLst>
      <p:ext uri="{BB962C8B-B14F-4D97-AF65-F5344CB8AC3E}">
        <p14:creationId xmlns:p14="http://schemas.microsoft.com/office/powerpoint/2010/main" val="18759436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Задание 27 на стоп-кодон в рамке считывания</a:t>
            </a:r>
            <a:r>
              <a:rPr lang="ru-RU" dirty="0">
                <a:solidFill>
                  <a:srgbClr val="00B050"/>
                </a:solidFill>
              </a:rPr>
              <a:t/>
            </a:r>
            <a:br>
              <a:rPr lang="ru-RU" dirty="0">
                <a:solidFill>
                  <a:srgbClr val="00B050"/>
                </a:solidFill>
              </a:rPr>
            </a:br>
            <a:endParaRPr lang="ru-RU" dirty="0">
              <a:solidFill>
                <a:srgbClr val="00B050"/>
              </a:solidFill>
            </a:endParaRPr>
          </a:p>
        </p:txBody>
      </p:sp>
      <p:sp>
        <p:nvSpPr>
          <p:cNvPr id="3" name="Объект 2"/>
          <p:cNvSpPr>
            <a:spLocks noGrp="1"/>
          </p:cNvSpPr>
          <p:nvPr>
            <p:ph idx="1"/>
          </p:nvPr>
        </p:nvSpPr>
        <p:spPr/>
        <p:txBody>
          <a:bodyPr>
            <a:normAutofit fontScale="62500" lnSpcReduction="20000"/>
          </a:bodyPr>
          <a:lstStyle/>
          <a:p>
            <a:r>
              <a:rPr lang="ru-RU" dirty="0" smtClean="0"/>
              <a:t>Известно</a:t>
            </a:r>
            <a:r>
              <a:rPr lang="ru-RU" dirty="0"/>
              <a:t>, что комплементарные цепи нуклеиновых кислот антипараллельны (5’ концу одной цепи соответствует 3’ конец другой цепи). Синтез нуклеиновых кислот начинается с 5’ конца. Рибосома движется по </a:t>
            </a:r>
            <a:r>
              <a:rPr lang="ru-RU" dirty="0" err="1"/>
              <a:t>иРНК</a:t>
            </a:r>
            <a:r>
              <a:rPr lang="ru-RU" dirty="0"/>
              <a:t> в направлении от 5’ к 3’ концу. Ген имеет кодирующую и </a:t>
            </a:r>
            <a:r>
              <a:rPr lang="ru-RU" dirty="0" err="1"/>
              <a:t>некодирующую</a:t>
            </a:r>
            <a:r>
              <a:rPr lang="ru-RU" dirty="0"/>
              <a:t> области. Кодирующая область гена называется открытой рамкой считывания. Фрагмент конца гена имеет следующую последовательность нуклеотидов (нижняя цепь матричная (транскрибируемая)):</a:t>
            </a:r>
            <a:br>
              <a:rPr lang="ru-RU" dirty="0"/>
            </a:br>
            <a:r>
              <a:rPr lang="ru-RU" dirty="0"/>
              <a:t>5’-ААГЦГЦТААТАГЦАТАТТАГАГЦТА-3’</a:t>
            </a:r>
            <a:br>
              <a:rPr lang="ru-RU" dirty="0"/>
            </a:br>
            <a:r>
              <a:rPr lang="ru-RU" dirty="0"/>
              <a:t>3’-ТТЦГЦГАТТАТЦГТАТААТЦТЦГАТ-5’</a:t>
            </a:r>
            <a:br>
              <a:rPr lang="ru-RU" dirty="0"/>
            </a:br>
            <a:r>
              <a:rPr lang="ru-RU" dirty="0"/>
              <a:t>Определите верную открытую рамку считывания и найдите последовательность аминокислот во фрагменте </a:t>
            </a:r>
            <a:r>
              <a:rPr lang="ru-RU" dirty="0">
                <a:solidFill>
                  <a:srgbClr val="FF0000"/>
                </a:solidFill>
              </a:rPr>
              <a:t>конца</a:t>
            </a:r>
            <a:r>
              <a:rPr lang="ru-RU" dirty="0"/>
              <a:t> полипептидной цепи. Известно, что конечная часть полипептида, кодируемая этим геном, имеет длину более четырёх аминокислот. Объясните последовательность решения задачи. Для выполнения задания используйте таблицу генетического кода. При написании последовательностей нуклеиновых кислот указывайте направление цепи</a:t>
            </a:r>
          </a:p>
          <a:p>
            <a:endParaRPr lang="ru-RU" dirty="0"/>
          </a:p>
        </p:txBody>
      </p:sp>
    </p:spTree>
    <p:extLst>
      <p:ext uri="{BB962C8B-B14F-4D97-AF65-F5344CB8AC3E}">
        <p14:creationId xmlns:p14="http://schemas.microsoft.com/office/powerpoint/2010/main" val="4289491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Схема решения задачи включает следующие элементы:</a:t>
            </a:r>
            <a:br>
              <a:rPr lang="ru-RU" dirty="0"/>
            </a:br>
            <a:r>
              <a:rPr lang="ru-RU" dirty="0"/>
              <a:t>1) последовательность </a:t>
            </a:r>
            <a:r>
              <a:rPr lang="ru-RU" dirty="0" err="1"/>
              <a:t>иРНК</a:t>
            </a:r>
            <a:r>
              <a:rPr lang="ru-RU" dirty="0"/>
              <a:t>: 5’-ААГЦГЦУАА</a:t>
            </a:r>
            <a:r>
              <a:rPr lang="ru-RU" dirty="0">
                <a:solidFill>
                  <a:srgbClr val="FF0000"/>
                </a:solidFill>
              </a:rPr>
              <a:t>УАГ</a:t>
            </a:r>
            <a:r>
              <a:rPr lang="ru-RU" dirty="0"/>
              <a:t>ЦАУАУ</a:t>
            </a:r>
            <a:r>
              <a:rPr lang="ru-RU" dirty="0">
                <a:solidFill>
                  <a:srgbClr val="FF0000"/>
                </a:solidFill>
              </a:rPr>
              <a:t>УАГ</a:t>
            </a:r>
            <a:r>
              <a:rPr lang="ru-RU" dirty="0"/>
              <a:t>АГЦУА-3’;</a:t>
            </a:r>
            <a:br>
              <a:rPr lang="ru-RU" dirty="0"/>
            </a:br>
            <a:r>
              <a:rPr lang="ru-RU" dirty="0"/>
              <a:t>2) в последовательности </a:t>
            </a:r>
            <a:r>
              <a:rPr lang="ru-RU" dirty="0" err="1"/>
              <a:t>иРНК</a:t>
            </a:r>
            <a:r>
              <a:rPr lang="ru-RU" dirty="0"/>
              <a:t> присутствует стоп-кодон 5’-УАГ-3’ (УАГ);</a:t>
            </a:r>
            <a:br>
              <a:rPr lang="ru-RU" dirty="0"/>
            </a:br>
            <a:r>
              <a:rPr lang="ru-RU" dirty="0"/>
              <a:t>3) по стоп-кодону находим открытую рамку считывания;</a:t>
            </a:r>
            <a:br>
              <a:rPr lang="ru-RU" dirty="0"/>
            </a:br>
            <a:r>
              <a:rPr lang="ru-RU" dirty="0"/>
              <a:t>4) последовательность полипептида: ала-лей-иле-ала-тир</a:t>
            </a:r>
            <a:r>
              <a:rPr lang="ru-RU" dirty="0" smtClean="0"/>
              <a:t>.</a:t>
            </a:r>
          </a:p>
          <a:p>
            <a:r>
              <a:rPr lang="ru-RU" i="1" dirty="0">
                <a:solidFill>
                  <a:srgbClr val="FF0000"/>
                </a:solidFill>
              </a:rPr>
              <a:t>написание в последовательности полипептида слова «стоп» (или аналогичного) делает четвёртый элемент ответа неверным.</a:t>
            </a:r>
            <a:endParaRPr lang="ru-RU" dirty="0">
              <a:solidFill>
                <a:srgbClr val="FF0000"/>
              </a:solidFill>
            </a:endParaRPr>
          </a:p>
        </p:txBody>
      </p:sp>
    </p:spTree>
    <p:extLst>
      <p:ext uri="{BB962C8B-B14F-4D97-AF65-F5344CB8AC3E}">
        <p14:creationId xmlns:p14="http://schemas.microsoft.com/office/powerpoint/2010/main" val="2708985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a:solidFill>
                  <a:srgbClr val="00B050"/>
                </a:solidFill>
              </a:rPr>
              <a:t>Задача 28 про дигетерозиготную женщину и </a:t>
            </a:r>
            <a:r>
              <a:rPr lang="ru-RU" b="1" dirty="0" err="1">
                <a:solidFill>
                  <a:srgbClr val="00B050"/>
                </a:solidFill>
              </a:rPr>
              <a:t>цис</a:t>
            </a:r>
            <a:r>
              <a:rPr lang="ru-RU" b="1" dirty="0">
                <a:solidFill>
                  <a:srgbClr val="00B050"/>
                </a:solidFill>
              </a:rPr>
              <a:t>-транс варианты ее генотипа</a:t>
            </a:r>
            <a:endParaRPr lang="ru-RU" dirty="0">
              <a:solidFill>
                <a:srgbClr val="00B050"/>
              </a:solidFill>
            </a:endParaRPr>
          </a:p>
        </p:txBody>
      </p:sp>
      <p:sp>
        <p:nvSpPr>
          <p:cNvPr id="6" name="Объект 5"/>
          <p:cNvSpPr>
            <a:spLocks noGrp="1"/>
          </p:cNvSpPr>
          <p:nvPr>
            <p:ph idx="1"/>
          </p:nvPr>
        </p:nvSpPr>
        <p:spPr/>
        <p:txBody>
          <a:bodyPr>
            <a:normAutofit fontScale="92500" lnSpcReduction="20000"/>
          </a:bodyPr>
          <a:lstStyle/>
          <a:p>
            <a:r>
              <a:rPr lang="ru-RU" dirty="0"/>
              <a:t>У человека между аллелями генов красно-зелёного дальтонизма и гемофилии типа А происходит кроссинговер. Дигетерозиготная по генам дальтонизма и гемофилии женщина вышла замуж за мужчину, не имеющего таких заболеваний; в семье родился здоровый сын. Этот сын женился на женщине, страдающей дальтонизмом, носительнице гена гемофилии. Составьте схемы решения задачи. Укажите возможные генотипы, фенотипы родителей и генотипы, фенотипы, пол возможного потомства в двух браках.</a:t>
            </a:r>
          </a:p>
        </p:txBody>
      </p:sp>
    </p:spTree>
    <p:extLst>
      <p:ext uri="{BB962C8B-B14F-4D97-AF65-F5344CB8AC3E}">
        <p14:creationId xmlns:p14="http://schemas.microsoft.com/office/powerpoint/2010/main" val="3082280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314363"/>
            <a:ext cx="5328592" cy="640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916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6948" y="692697"/>
            <a:ext cx="6483364" cy="559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696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B050"/>
                </a:solidFill>
              </a:rPr>
              <a:t>Структура ЕГЭ по биологии 2023</a:t>
            </a:r>
            <a:r>
              <a:rPr lang="ru-RU" b="1" dirty="0">
                <a:solidFill>
                  <a:srgbClr val="FF0000"/>
                </a:solidFill>
              </a:rPr>
              <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normAutofit fontScale="92500" lnSpcReduction="10000"/>
          </a:bodyPr>
          <a:lstStyle/>
          <a:p>
            <a:r>
              <a:rPr lang="ru-RU" dirty="0"/>
              <a:t>В экзамен по биологии входят 29 заданий, из них </a:t>
            </a:r>
            <a:r>
              <a:rPr lang="ru-RU" dirty="0" smtClean="0"/>
              <a:t>22 </a:t>
            </a:r>
            <a:r>
              <a:rPr lang="ru-RU" dirty="0"/>
              <a:t>задания с кратким ответом и </a:t>
            </a:r>
            <a:r>
              <a:rPr lang="ru-RU" dirty="0" smtClean="0"/>
              <a:t>7 </a:t>
            </a:r>
            <a:r>
              <a:rPr lang="ru-RU" dirty="0"/>
              <a:t>с развёрнутым ответом. Задания отличаются друг от друга по уровню сложности и формату. Всего за экзамен </a:t>
            </a:r>
            <a:r>
              <a:rPr lang="ru-RU" dirty="0" smtClean="0"/>
              <a:t>можно получить </a:t>
            </a:r>
            <a:r>
              <a:rPr lang="ru-RU" dirty="0"/>
              <a:t>58 первичных баллов, которые в дальнейшем переводятся в 100 вторичных. Причём за первую часть можно получить максимум 38 первичных баллов (66 вторичных), а за вторую 21 первичных (34 вторичных</a:t>
            </a:r>
            <a:r>
              <a:rPr lang="ru-RU" dirty="0" smtClean="0"/>
              <a:t>). </a:t>
            </a:r>
            <a:r>
              <a:rPr lang="ru-RU" dirty="0" smtClean="0">
                <a:solidFill>
                  <a:srgbClr val="FF0000"/>
                </a:solidFill>
              </a:rPr>
              <a:t>235 минут</a:t>
            </a:r>
            <a:endParaRPr lang="ru-RU" dirty="0">
              <a:solidFill>
                <a:srgbClr val="FF0000"/>
              </a:solidFill>
            </a:endParaRPr>
          </a:p>
        </p:txBody>
      </p:sp>
    </p:spTree>
    <p:extLst>
      <p:ext uri="{BB962C8B-B14F-4D97-AF65-F5344CB8AC3E}">
        <p14:creationId xmlns:p14="http://schemas.microsoft.com/office/powerpoint/2010/main" val="212049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Сцепление в Х </a:t>
            </a:r>
            <a:r>
              <a:rPr lang="ru-RU" dirty="0" smtClean="0">
                <a:solidFill>
                  <a:srgbClr val="00B050"/>
                </a:solidFill>
              </a:rPr>
              <a:t>хромосоме</a:t>
            </a:r>
            <a:endParaRPr lang="ru-RU" dirty="0">
              <a:solidFill>
                <a:srgbClr val="00B050"/>
              </a:solidFill>
            </a:endParaRPr>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700808"/>
            <a:ext cx="7343775"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003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50"/>
                </a:solidFill>
              </a:rPr>
              <a:t>Линия 29</a:t>
            </a:r>
            <a:br>
              <a:rPr lang="ru-RU" dirty="0" smtClean="0">
                <a:solidFill>
                  <a:srgbClr val="00B050"/>
                </a:solidFill>
              </a:rPr>
            </a:br>
            <a:r>
              <a:rPr lang="ru-RU" dirty="0" err="1" smtClean="0">
                <a:solidFill>
                  <a:srgbClr val="00B050"/>
                </a:solidFill>
              </a:rPr>
              <a:t>Псевдоаутосомное</a:t>
            </a:r>
            <a:r>
              <a:rPr lang="ru-RU" dirty="0" smtClean="0">
                <a:solidFill>
                  <a:srgbClr val="00B050"/>
                </a:solidFill>
              </a:rPr>
              <a:t> наследование</a:t>
            </a:r>
            <a:endParaRPr lang="ru-RU" dirty="0">
              <a:solidFill>
                <a:srgbClr val="00B050"/>
              </a:solidFill>
            </a:endParaRPr>
          </a:p>
        </p:txBody>
      </p:sp>
      <p:sp>
        <p:nvSpPr>
          <p:cNvPr id="4" name="Объект 3"/>
          <p:cNvSpPr>
            <a:spLocks noGrp="1"/>
          </p:cNvSpPr>
          <p:nvPr>
            <p:ph idx="1"/>
          </p:nvPr>
        </p:nvSpPr>
        <p:spPr/>
        <p:txBody>
          <a:bodyPr>
            <a:normAutofit fontScale="70000" lnSpcReduction="20000"/>
          </a:bodyPr>
          <a:lstStyle/>
          <a:p>
            <a:r>
              <a:rPr lang="ru-RU" dirty="0"/>
              <a:t>На Х- и Y-хромосомах человека существуют </a:t>
            </a:r>
            <a:r>
              <a:rPr lang="ru-RU" dirty="0" err="1"/>
              <a:t>псевдоаутосомные</a:t>
            </a:r>
            <a:r>
              <a:rPr lang="ru-RU" dirty="0"/>
              <a:t> участки, которые содержат аллели одного гена, и между ними может происходить кроссинговер. Один из таких генов вызывает формирование общей цветовой слепоты. Рецессивный аллель ихтиоза наследуется </a:t>
            </a:r>
            <a:r>
              <a:rPr lang="ru-RU" dirty="0" err="1"/>
              <a:t>сцепленно</a:t>
            </a:r>
            <a:r>
              <a:rPr lang="ru-RU" dirty="0"/>
              <a:t> с полом. Женщина, имеющая общую цветовую слепоту и ихтиоз, родители которой имели нормальное цветовое зрение, вышла замуж за мужчину без этих заболеваний, мать которого страдала общей цветовой слепотой. Родившаяся в этом браке дочь без указанных заболеваний вышла замуж за мужчину, страдающего общей цветовой слепотой и не имеющего ихтиоза. Составьте схемы решения задачи. Определите генотипы родителей и генотипы, фенотипы, пол возможного потомства. Возможно ли рождение в первом браке ребенка, страдающего двумя названными заболеваниями? Ответ поясните.</a:t>
            </a:r>
          </a:p>
        </p:txBody>
      </p:sp>
    </p:spTree>
    <p:extLst>
      <p:ext uri="{BB962C8B-B14F-4D97-AF65-F5344CB8AC3E}">
        <p14:creationId xmlns:p14="http://schemas.microsoft.com/office/powerpoint/2010/main" val="4174518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391274"/>
            <a:ext cx="5976663" cy="640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4211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8298926" cy="351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7469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Обратить внимание! 29 линия</a:t>
            </a:r>
            <a:endParaRPr lang="ru-RU" dirty="0">
              <a:solidFill>
                <a:srgbClr val="00B050"/>
              </a:solidFill>
            </a:endParaRPr>
          </a:p>
        </p:txBody>
      </p:sp>
      <p:sp>
        <p:nvSpPr>
          <p:cNvPr id="3" name="Объект 2"/>
          <p:cNvSpPr>
            <a:spLocks noGrp="1"/>
          </p:cNvSpPr>
          <p:nvPr>
            <p:ph idx="1"/>
          </p:nvPr>
        </p:nvSpPr>
        <p:spPr/>
        <p:txBody>
          <a:bodyPr>
            <a:normAutofit/>
          </a:bodyPr>
          <a:lstStyle/>
          <a:p>
            <a:pPr marL="0" indent="0">
              <a:buNone/>
            </a:pPr>
            <a:r>
              <a:rPr lang="ru-RU" dirty="0" smtClean="0"/>
              <a:t>! Сцепленное наследование с указанием расстояния между генами в группе сцепления или % кроссинговера</a:t>
            </a:r>
          </a:p>
          <a:p>
            <a:pPr marL="0" indent="0">
              <a:buNone/>
            </a:pPr>
            <a:r>
              <a:rPr lang="en-US" dirty="0" smtClean="0"/>
              <a:t>! </a:t>
            </a:r>
            <a:r>
              <a:rPr lang="ru-RU" dirty="0" smtClean="0"/>
              <a:t>Наследование при партеногенезе </a:t>
            </a:r>
          </a:p>
          <a:p>
            <a:pPr marL="0" indent="0">
              <a:buNone/>
            </a:pPr>
            <a:endParaRPr lang="ru-RU" dirty="0"/>
          </a:p>
        </p:txBody>
      </p:sp>
    </p:spTree>
    <p:extLst>
      <p:ext uri="{BB962C8B-B14F-4D97-AF65-F5344CB8AC3E}">
        <p14:creationId xmlns:p14="http://schemas.microsoft.com/office/powerpoint/2010/main" val="23588195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Партеногенез</a:t>
            </a:r>
            <a:endParaRPr lang="ru-RU" dirty="0">
              <a:solidFill>
                <a:srgbClr val="00B050"/>
              </a:solidFill>
            </a:endParaRPr>
          </a:p>
        </p:txBody>
      </p:sp>
      <p:sp>
        <p:nvSpPr>
          <p:cNvPr id="3" name="Объект 2"/>
          <p:cNvSpPr>
            <a:spLocks noGrp="1"/>
          </p:cNvSpPr>
          <p:nvPr>
            <p:ph idx="1"/>
          </p:nvPr>
        </p:nvSpPr>
        <p:spPr/>
        <p:txBody>
          <a:bodyPr/>
          <a:lstStyle/>
          <a:p>
            <a:r>
              <a:rPr lang="ru-RU" dirty="0"/>
              <a:t>Пчелиную матку с опушенным черным телом скрестили с трутнем с неопушенным желтым телом. В первом поколении все рабочие особи и матки были с опушенным желтым телом, а все трутни с опушенным черным телом. Какое расщепление вы ожидаете увидеть во втором поколении? Объясните полученные результаты.</a:t>
            </a:r>
          </a:p>
        </p:txBody>
      </p:sp>
    </p:spTree>
    <p:extLst>
      <p:ext uri="{BB962C8B-B14F-4D97-AF65-F5344CB8AC3E}">
        <p14:creationId xmlns:p14="http://schemas.microsoft.com/office/powerpoint/2010/main" val="28149591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Вспоминаем, что трутни- партеногенетические особи, у них гаплоидный набор хромосом, они формируются из неоплодотворенной яйцеклетки. А рабочие пчелы и матки формируются обычным способом, при слиянии яйцеклетки и сперматозоида.</a:t>
            </a:r>
          </a:p>
          <a:p>
            <a:pPr marL="0" indent="0">
              <a:buNone/>
            </a:pPr>
            <a:r>
              <a:rPr lang="ru-RU" dirty="0">
                <a:hlinkClick r:id="rId2"/>
              </a:rPr>
              <a:t/>
            </a:r>
            <a:br>
              <a:rPr lang="ru-RU" dirty="0">
                <a:hlinkClick r:id="rId2"/>
              </a:rPr>
            </a:br>
            <a:endParaRPr lang="ru-RU" dirty="0"/>
          </a:p>
        </p:txBody>
      </p:sp>
    </p:spTree>
    <p:extLst>
      <p:ext uri="{BB962C8B-B14F-4D97-AF65-F5344CB8AC3E}">
        <p14:creationId xmlns:p14="http://schemas.microsoft.com/office/powerpoint/2010/main" val="4703837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851" y="-1467544"/>
            <a:ext cx="8557605" cy="791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309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Спасибо за внимание!</a:t>
            </a:r>
            <a:endParaRPr lang="ru-RU" dirty="0">
              <a:solidFill>
                <a:srgbClr val="00B050"/>
              </a:solidFill>
            </a:endParaRPr>
          </a:p>
        </p:txBody>
      </p:sp>
      <p:sp>
        <p:nvSpPr>
          <p:cNvPr id="3" name="Объект 2"/>
          <p:cNvSpPr>
            <a:spLocks noGrp="1"/>
          </p:cNvSpPr>
          <p:nvPr>
            <p:ph idx="1"/>
          </p:nvPr>
        </p:nvSpPr>
        <p:spPr/>
        <p:txBody>
          <a:bodyPr>
            <a:normAutofit/>
          </a:bodyPr>
          <a:lstStyle/>
          <a:p>
            <a:r>
              <a:rPr lang="ru-RU" sz="5400" dirty="0" smtClean="0"/>
              <a:t>Используем оставшееся время максимально!</a:t>
            </a:r>
          </a:p>
          <a:p>
            <a:r>
              <a:rPr lang="ru-RU" sz="5400" dirty="0" smtClean="0"/>
              <a:t>Делимся опытом и новыми идеями</a:t>
            </a:r>
          </a:p>
          <a:p>
            <a:endParaRPr lang="ru-RU" sz="5400" dirty="0"/>
          </a:p>
        </p:txBody>
      </p:sp>
    </p:spTree>
    <p:extLst>
      <p:ext uri="{BB962C8B-B14F-4D97-AF65-F5344CB8AC3E}">
        <p14:creationId xmlns:p14="http://schemas.microsoft.com/office/powerpoint/2010/main" val="407318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50"/>
                </a:solidFill>
              </a:rPr>
              <a:t>Первая часть</a:t>
            </a:r>
            <a:r>
              <a:rPr lang="ru-RU" dirty="0">
                <a:solidFill>
                  <a:srgbClr val="FF0000"/>
                </a:solidFill>
              </a:rPr>
              <a:t/>
            </a:r>
            <a:br>
              <a:rPr lang="ru-RU"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normAutofit fontScale="62500" lnSpcReduction="20000"/>
          </a:bodyPr>
          <a:lstStyle/>
          <a:p>
            <a:pPr marL="0" indent="0">
              <a:buNone/>
            </a:pPr>
            <a:r>
              <a:rPr lang="ru-RU" dirty="0"/>
              <a:t>Первая часть включает в себя 22 задания. Из них 14 заданий базового уровня (их хватит для того, чтобы написать экзамен на порог) и 8 заданий повышенного уровня сложности. Ответ на них нужно дать в виде слова (нескольких слов), числа или последовательности цифр. Ф</a:t>
            </a:r>
            <a:r>
              <a:rPr lang="ru-RU" dirty="0" smtClean="0"/>
              <a:t>ормат  заданий:</a:t>
            </a:r>
            <a:endParaRPr lang="ru-RU" dirty="0"/>
          </a:p>
          <a:p>
            <a:r>
              <a:rPr lang="ru-RU" dirty="0"/>
              <a:t>Шесть заданий — на выбор нескольких ответов из списка</a:t>
            </a:r>
          </a:p>
          <a:p>
            <a:r>
              <a:rPr lang="ru-RU" dirty="0"/>
              <a:t>Еще в четырех нужно установить соответствие между элементами</a:t>
            </a:r>
          </a:p>
          <a:p>
            <a:r>
              <a:rPr lang="ru-RU" dirty="0"/>
              <a:t>Четыре задания — на установление последовательности</a:t>
            </a:r>
          </a:p>
          <a:p>
            <a:r>
              <a:rPr lang="ru-RU" dirty="0"/>
              <a:t>Два —  на дополнение информации по таблице</a:t>
            </a:r>
          </a:p>
          <a:p>
            <a:r>
              <a:rPr lang="ru-RU" dirty="0"/>
              <a:t>Еще в двух заданиях необходимо решить задачу по цитологии и генетике</a:t>
            </a:r>
          </a:p>
          <a:p>
            <a:r>
              <a:rPr lang="ru-RU" dirty="0"/>
              <a:t>Три задания — на поиск ответа по изображению на рисунке</a:t>
            </a:r>
          </a:p>
          <a:p>
            <a:r>
              <a:rPr lang="ru-RU" dirty="0" smtClean="0"/>
              <a:t>Одно -  </a:t>
            </a:r>
            <a:r>
              <a:rPr lang="ru-RU" dirty="0"/>
              <a:t>проанализировать информацию в табличной или графической форме</a:t>
            </a:r>
          </a:p>
          <a:p>
            <a:endParaRPr lang="ru-RU" dirty="0"/>
          </a:p>
        </p:txBody>
      </p:sp>
    </p:spTree>
    <p:extLst>
      <p:ext uri="{BB962C8B-B14F-4D97-AF65-F5344CB8AC3E}">
        <p14:creationId xmlns:p14="http://schemas.microsoft.com/office/powerpoint/2010/main" val="544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smtClean="0"/>
              <a:t>Темы </a:t>
            </a:r>
            <a:r>
              <a:rPr lang="ru-RU" dirty="0"/>
              <a:t>“Вирусы” и “Бактерии” внесли в блок “Клетка – биологическая система” (5-8 линии, включая модуль линий 5-6); </a:t>
            </a:r>
            <a:endParaRPr lang="ru-RU" dirty="0" smtClean="0"/>
          </a:p>
          <a:p>
            <a:r>
              <a:rPr lang="ru-RU" dirty="0" smtClean="0"/>
              <a:t>Линии </a:t>
            </a:r>
            <a:r>
              <a:rPr lang="ru-RU" dirty="0"/>
              <a:t>9-12, включая модуль линий 9-10, входят в один блок: 2 задания – «Многообразие животных»; 2 задания – «Многообразие растений и грибов». </a:t>
            </a:r>
            <a:endParaRPr lang="ru-RU" dirty="0" smtClean="0"/>
          </a:p>
          <a:p>
            <a:r>
              <a:rPr lang="ru-RU" dirty="0" smtClean="0"/>
              <a:t> </a:t>
            </a:r>
            <a:r>
              <a:rPr lang="ru-RU" dirty="0"/>
              <a:t>Линии 13-16 входят в блок “Организм человека и его здоровье”, включая модуль линий 13-14 </a:t>
            </a:r>
          </a:p>
        </p:txBody>
      </p:sp>
    </p:spTree>
    <p:extLst>
      <p:ext uri="{BB962C8B-B14F-4D97-AF65-F5344CB8AC3E}">
        <p14:creationId xmlns:p14="http://schemas.microsoft.com/office/powerpoint/2010/main" val="406092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50"/>
                </a:solidFill>
              </a:rPr>
              <a:t>Вторая часть</a:t>
            </a:r>
            <a:br>
              <a:rPr lang="ru-RU" dirty="0">
                <a:solidFill>
                  <a:srgbClr val="00B050"/>
                </a:solidFill>
              </a:rPr>
            </a:br>
            <a:endParaRPr lang="ru-RU" dirty="0">
              <a:solidFill>
                <a:srgbClr val="00B050"/>
              </a:solidFill>
            </a:endParaRPr>
          </a:p>
        </p:txBody>
      </p:sp>
      <p:sp>
        <p:nvSpPr>
          <p:cNvPr id="3" name="Объект 2"/>
          <p:cNvSpPr>
            <a:spLocks noGrp="1"/>
          </p:cNvSpPr>
          <p:nvPr>
            <p:ph idx="1"/>
          </p:nvPr>
        </p:nvSpPr>
        <p:spPr/>
        <p:txBody>
          <a:bodyPr>
            <a:normAutofit fontScale="62500" lnSpcReduction="20000"/>
          </a:bodyPr>
          <a:lstStyle/>
          <a:p>
            <a:r>
              <a:rPr lang="ru-RU" dirty="0"/>
              <a:t>Всего 7 заданий высокого уровня сложности:</a:t>
            </a:r>
          </a:p>
          <a:p>
            <a:r>
              <a:rPr lang="ru-RU" dirty="0"/>
              <a:t>23 – анализ экспериментальных данных (методология эксперимента)</a:t>
            </a:r>
          </a:p>
          <a:p>
            <a:r>
              <a:rPr lang="ru-RU" dirty="0"/>
              <a:t>24 – анализ экспериментальных данных (выводы по результатам эксперимента и прогнозы)</a:t>
            </a:r>
          </a:p>
          <a:p>
            <a:r>
              <a:rPr lang="ru-RU" dirty="0"/>
              <a:t>25 – задание с изображением биологического объекта (анализ рисунка, ответы на вопросы)</a:t>
            </a:r>
          </a:p>
          <a:p>
            <a:r>
              <a:rPr lang="ru-RU" dirty="0"/>
              <a:t>26 – задания по блокам «Система и многообразие органического мира»</a:t>
            </a:r>
          </a:p>
          <a:p>
            <a:r>
              <a:rPr lang="ru-RU" dirty="0"/>
              <a:t>и «Организм человека и его здоровье»</a:t>
            </a:r>
          </a:p>
          <a:p>
            <a:r>
              <a:rPr lang="ru-RU" dirty="0"/>
              <a:t>27 – задания на обобщение и применение знаний по общей биологии (клетке, организму,</a:t>
            </a:r>
          </a:p>
          <a:p>
            <a:r>
              <a:rPr lang="ru-RU" dirty="0"/>
              <a:t>эволюции органического мира и экологических закономерностях)</a:t>
            </a:r>
          </a:p>
          <a:p>
            <a:r>
              <a:rPr lang="ru-RU" dirty="0"/>
              <a:t>28 – задачи по цитологии</a:t>
            </a:r>
          </a:p>
          <a:p>
            <a:r>
              <a:rPr lang="ru-RU" dirty="0"/>
              <a:t>29 – задачи по генетике</a:t>
            </a:r>
          </a:p>
        </p:txBody>
      </p:sp>
    </p:spTree>
    <p:extLst>
      <p:ext uri="{BB962C8B-B14F-4D97-AF65-F5344CB8AC3E}">
        <p14:creationId xmlns:p14="http://schemas.microsoft.com/office/powerpoint/2010/main" val="290252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Блоки заданий</a:t>
            </a:r>
            <a:endParaRPr lang="ru-RU" dirty="0">
              <a:solidFill>
                <a:srgbClr val="00B050"/>
              </a:solidFill>
            </a:endParaRPr>
          </a:p>
        </p:txBody>
      </p:sp>
      <p:sp>
        <p:nvSpPr>
          <p:cNvPr id="3" name="Объект 2"/>
          <p:cNvSpPr>
            <a:spLocks noGrp="1"/>
          </p:cNvSpPr>
          <p:nvPr>
            <p:ph idx="1"/>
          </p:nvPr>
        </p:nvSpPr>
        <p:spPr/>
        <p:txBody>
          <a:bodyPr>
            <a:normAutofit fontScale="70000" lnSpcReduction="20000"/>
          </a:bodyPr>
          <a:lstStyle/>
          <a:p>
            <a:r>
              <a:rPr lang="ru-RU" sz="4000" b="1" dirty="0">
                <a:solidFill>
                  <a:prstClr val="black"/>
                </a:solidFill>
                <a:ea typeface="+mj-ea"/>
                <a:cs typeface="+mj-cs"/>
              </a:rPr>
              <a:t>Биология как наука. Методы научного </a:t>
            </a:r>
            <a:r>
              <a:rPr lang="ru-RU" sz="4000" b="1" dirty="0" smtClean="0">
                <a:solidFill>
                  <a:prstClr val="black"/>
                </a:solidFill>
                <a:ea typeface="+mj-ea"/>
                <a:cs typeface="+mj-cs"/>
              </a:rPr>
              <a:t>познания</a:t>
            </a:r>
          </a:p>
          <a:p>
            <a:r>
              <a:rPr lang="ru-RU" sz="4000" b="1" dirty="0"/>
              <a:t>Клетка как биологическая система, организм как биологическая </a:t>
            </a:r>
            <a:r>
              <a:rPr lang="ru-RU" sz="4000" b="1" dirty="0" smtClean="0"/>
              <a:t>система</a:t>
            </a:r>
          </a:p>
          <a:p>
            <a:r>
              <a:rPr lang="ru-RU" sz="4000" b="1" dirty="0"/>
              <a:t>Система и многообразие органического </a:t>
            </a:r>
            <a:r>
              <a:rPr lang="ru-RU" sz="4000" b="1" dirty="0" smtClean="0"/>
              <a:t>мира</a:t>
            </a:r>
          </a:p>
          <a:p>
            <a:r>
              <a:rPr lang="ru-RU" sz="4000" b="1" dirty="0"/>
              <a:t>Организм человека и его </a:t>
            </a:r>
            <a:r>
              <a:rPr lang="ru-RU" sz="4000" b="1" dirty="0" smtClean="0"/>
              <a:t>здоровье</a:t>
            </a:r>
          </a:p>
          <a:p>
            <a:r>
              <a:rPr lang="ru-RU" sz="4000" b="1" dirty="0"/>
              <a:t>Эволюция живой </a:t>
            </a:r>
            <a:r>
              <a:rPr lang="ru-RU" sz="4000" b="1" dirty="0" smtClean="0"/>
              <a:t>природы</a:t>
            </a:r>
          </a:p>
          <a:p>
            <a:r>
              <a:rPr lang="ru-RU" sz="4000" b="1" dirty="0"/>
              <a:t>Экосистемы и присущие им закономерности</a:t>
            </a:r>
            <a:br>
              <a:rPr lang="ru-RU" sz="4000" b="1" dirty="0"/>
            </a:br>
            <a:r>
              <a:rPr lang="ru-RU" sz="4000" b="1" dirty="0"/>
              <a:t/>
            </a:r>
            <a:br>
              <a:rPr lang="ru-RU" sz="4000" b="1" dirty="0"/>
            </a:br>
            <a:r>
              <a:rPr lang="ru-RU" sz="4000" b="1" dirty="0">
                <a:solidFill>
                  <a:prstClr val="black"/>
                </a:solidFill>
                <a:ea typeface="+mj-ea"/>
                <a:cs typeface="+mj-cs"/>
              </a:rPr>
              <a:t/>
            </a:r>
            <a:br>
              <a:rPr lang="ru-RU" sz="4000" b="1" dirty="0">
                <a:solidFill>
                  <a:prstClr val="black"/>
                </a:solidFill>
                <a:ea typeface="+mj-ea"/>
                <a:cs typeface="+mj-cs"/>
              </a:rPr>
            </a:br>
            <a:endParaRPr lang="ru-RU" dirty="0"/>
          </a:p>
        </p:txBody>
      </p:sp>
    </p:spTree>
    <p:extLst>
      <p:ext uri="{BB962C8B-B14F-4D97-AF65-F5344CB8AC3E}">
        <p14:creationId xmlns:p14="http://schemas.microsoft.com/office/powerpoint/2010/main" val="2185108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50"/>
                </a:solidFill>
              </a:rPr>
              <a:t>Баллы по блокам</a:t>
            </a:r>
            <a:endParaRPr lang="ru-RU" dirty="0">
              <a:solidFill>
                <a:srgbClr val="00B05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276872"/>
            <a:ext cx="8664231" cy="30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215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FB47D61346255B4A8E0289382BE9A443" ma:contentTypeVersion="1" ma:contentTypeDescription="Создание документа." ma:contentTypeScope="" ma:versionID="4ec8e2af8bc49c4a78e6e247fa20372c">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A3B1BA-86B0-44A4-BA41-766259A17B84}"/>
</file>

<file path=customXml/itemProps2.xml><?xml version="1.0" encoding="utf-8"?>
<ds:datastoreItem xmlns:ds="http://schemas.openxmlformats.org/officeDocument/2006/customXml" ds:itemID="{9F19283C-8CE8-48A8-AC88-033D8A9411C6}"/>
</file>

<file path=customXml/itemProps3.xml><?xml version="1.0" encoding="utf-8"?>
<ds:datastoreItem xmlns:ds="http://schemas.openxmlformats.org/officeDocument/2006/customXml" ds:itemID="{8CFC2073-0234-4E81-BFF8-CFF48E7B4491}"/>
</file>

<file path=docProps/app.xml><?xml version="1.0" encoding="utf-8"?>
<Properties xmlns="http://schemas.openxmlformats.org/officeDocument/2006/extended-properties" xmlns:vt="http://schemas.openxmlformats.org/officeDocument/2006/docPropsVTypes">
  <TotalTime>1854</TotalTime>
  <Words>1522</Words>
  <Application>Microsoft Office PowerPoint</Application>
  <PresentationFormat>Экран (4:3)</PresentationFormat>
  <Paragraphs>292</Paragraphs>
  <Slides>48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48</vt:i4>
      </vt:variant>
    </vt:vector>
  </HeadingPairs>
  <TitlesOfParts>
    <vt:vector size="54" baseType="lpstr">
      <vt:lpstr>Arial</vt:lpstr>
      <vt:lpstr>Calibri</vt:lpstr>
      <vt:lpstr>MS Mincho</vt:lpstr>
      <vt:lpstr>Times New Roman</vt:lpstr>
      <vt:lpstr>Verdana</vt:lpstr>
      <vt:lpstr>Тема Office</vt:lpstr>
      <vt:lpstr>Биология 2023</vt:lpstr>
      <vt:lpstr>Количество участников</vt:lpstr>
      <vt:lpstr>Динамика результатов</vt:lpstr>
      <vt:lpstr>Структура ЕГЭ по биологии 2023 </vt:lpstr>
      <vt:lpstr>Первая часть </vt:lpstr>
      <vt:lpstr>Презентация PowerPoint</vt:lpstr>
      <vt:lpstr>Вторая часть </vt:lpstr>
      <vt:lpstr>Блоки заданий</vt:lpstr>
      <vt:lpstr>Баллы по блокам</vt:lpstr>
      <vt:lpstr>Практические задания Линия 2 прогноз эксперимента</vt:lpstr>
      <vt:lpstr>Практические задания Линия 23 методология эксперимента</vt:lpstr>
      <vt:lpstr>Презентация PowerPoint</vt:lpstr>
      <vt:lpstr>Практические задания Линия 24 Выводы по результатам эксперимента</vt:lpstr>
      <vt:lpstr>Новые задания 3</vt:lpstr>
      <vt:lpstr>Презентация PowerPoint</vt:lpstr>
      <vt:lpstr>Задание № 5,6</vt:lpstr>
      <vt:lpstr>Презентация PowerPoint</vt:lpstr>
      <vt:lpstr>Синтез белка</vt:lpstr>
      <vt:lpstr>Биосинтез белка №5-6 (модуль)</vt:lpstr>
      <vt:lpstr>Биосинтез белка</vt:lpstr>
      <vt:lpstr>Клеточный цикл</vt:lpstr>
      <vt:lpstr>Деление клетки</vt:lpstr>
      <vt:lpstr>Линия 9-10 Многообразие организмов</vt:lpstr>
      <vt:lpstr>Линия 9-10 Многообразие организмов</vt:lpstr>
      <vt:lpstr>Диаграммы цветков</vt:lpstr>
      <vt:lpstr>Линия 13-14 Организм человека</vt:lpstr>
      <vt:lpstr>Линия 8 Селекция, биотехнология</vt:lpstr>
      <vt:lpstr>Биотехнология</vt:lpstr>
      <vt:lpstr>Биотехнология</vt:lpstr>
      <vt:lpstr>Закон гомологических рядов</vt:lpstr>
      <vt:lpstr>Презентация PowerPoint</vt:lpstr>
      <vt:lpstr>Презентация PowerPoint</vt:lpstr>
      <vt:lpstr>Линия 28</vt:lpstr>
      <vt:lpstr>Задание 27 с неуказанной транскрибируемой цепью </vt:lpstr>
      <vt:lpstr>Задание 27 на стоп-кодон в рамке считывания </vt:lpstr>
      <vt:lpstr>Презентация PowerPoint</vt:lpstr>
      <vt:lpstr>Задача 28 про дигетерозиготную женщину и цис-транс варианты ее генотипа</vt:lpstr>
      <vt:lpstr>Презентация PowerPoint</vt:lpstr>
      <vt:lpstr>Презентация PowerPoint</vt:lpstr>
      <vt:lpstr>Сцепление в Х хромосоме</vt:lpstr>
      <vt:lpstr>Линия 29 Псевдоаутосомное наследование</vt:lpstr>
      <vt:lpstr>Презентация PowerPoint</vt:lpstr>
      <vt:lpstr>Презентация PowerPoint</vt:lpstr>
      <vt:lpstr>Обратить внимание! 29 линия</vt:lpstr>
      <vt:lpstr>Партеногенез</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Результаты ЕГЭ 2021г.</dc:title>
  <dc:creator>user</dc:creator>
  <cp:lastModifiedBy>User</cp:lastModifiedBy>
  <cp:revision>139</cp:revision>
  <dcterms:created xsi:type="dcterms:W3CDTF">2021-10-09T19:17:32Z</dcterms:created>
  <dcterms:modified xsi:type="dcterms:W3CDTF">2023-05-05T11:55:24Z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0x010100FB47D61346255B4A8E0289382BE9A443</vt:lpwstr>
  </property>
</Properties>
</file>