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8" r:id="rId6"/>
    <p:sldId id="259" r:id="rId7"/>
    <p:sldId id="262" r:id="rId8"/>
    <p:sldId id="260" r:id="rId9"/>
    <p:sldId id="266" r:id="rId10"/>
    <p:sldId id="264" r:id="rId11"/>
    <p:sldId id="265" r:id="rId12"/>
    <p:sldId id="261" r:id="rId13"/>
    <p:sldId id="280" r:id="rId14"/>
    <p:sldId id="279" r:id="rId15"/>
    <p:sldId id="268" r:id="rId16"/>
    <p:sldId id="273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68"/>
              <a:ext cx="6556" cy="4088"/>
              <a:chOff x="0" y="68"/>
              <a:chExt cx="6556" cy="4088"/>
            </a:xfrm>
          </p:grpSpPr>
          <p:grpSp>
            <p:nvGrpSpPr>
              <p:cNvPr id="37" name="Group 4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6556" cy="4012"/>
                <a:chOff x="0" y="144"/>
                <a:chExt cx="6556" cy="4012"/>
              </a:xfrm>
            </p:grpSpPr>
            <p:sp>
              <p:nvSpPr>
                <p:cNvPr id="50" name="Line 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Line 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Line 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Line 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Line 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" name="Line 1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Line 11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Line 12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8" name="Group 13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1801" cy="4012"/>
                  <a:chOff x="483" y="144"/>
                  <a:chExt cx="1801" cy="4012"/>
                </a:xfrm>
              </p:grpSpPr>
              <p:grpSp>
                <p:nvGrpSpPr>
                  <p:cNvPr id="207" name="Group 14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1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6" name="Line 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7" name="Line 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8" name="Line 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9" name="Line 1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0" name="Line 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1" name="Line 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2" name="Line 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604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27" name="Line 2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8" name="Line 2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9" name="Line 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0" name="Line 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1" name="Line 2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2" name="Line 2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3" name="Line 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4" name="Line 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04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9" name="Line 3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0" name="Line 3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1" name="Line 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2" name="Line 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3" name="Line 3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4" name="Line 3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5" name="Line 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6" name="Line 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604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211" name="Line 4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2" name="Line 4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3" name="Line 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4" name="Line 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5" name="Line 4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6" name="Line 4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7" name="Line 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8" name="Line 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50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1801" cy="4012"/>
                  <a:chOff x="1551" y="144"/>
                  <a:chExt cx="1801" cy="4012"/>
                </a:xfrm>
              </p:grpSpPr>
              <p:grpSp>
                <p:nvGrpSpPr>
                  <p:cNvPr id="171" name="Group 51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5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0" name="Line 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1" name="Line 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2" name="Line 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3" name="Line 5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4" name="Line 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5" name="Line 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6" name="Line 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672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91" name="Line 6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2" name="Line 6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3" name="Line 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4" name="Line 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5" name="Line 6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6" name="Line 6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7" name="Line 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8" name="Line 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3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1672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83" name="Line 7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4" name="Line 7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5" name="Line 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6" name="Line 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7" name="Line 7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8" name="Line 7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9" name="Line 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0" name="Line 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672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75" name="Line 7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6" name="Line 8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7" name="Line 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8" name="Line 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9" name="Line 8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0" name="Line 8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1" name="Line 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2" name="Line 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87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1801" cy="4012"/>
                  <a:chOff x="2619" y="144"/>
                  <a:chExt cx="1801" cy="4012"/>
                </a:xfrm>
              </p:grpSpPr>
              <p:grpSp>
                <p:nvGrpSpPr>
                  <p:cNvPr id="135" name="Group 88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8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4" name="Line 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5" name="Line 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6" name="Line 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7" name="Line 9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8" name="Line 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9" name="Line 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0" name="Line 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6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740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55" name="Line 9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6" name="Line 9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7" name="Line 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8" name="Line 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9" name="Line 10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0" name="Line 10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1" name="Line 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2" name="Line 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7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740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47" name="Line 10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8" name="Line 10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9" name="Line 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0" name="Line 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1" name="Line 11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2" name="Line 11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3" name="Line 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4" name="Line 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8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2740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39" name="Line 11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0" name="Line 11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1" name="Line 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2" name="Line 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3" name="Line 12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" name="Line 12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" name="Line 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6" name="Line 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124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1801" cy="4012"/>
                  <a:chOff x="3687" y="144"/>
                  <a:chExt cx="1801" cy="4012"/>
                </a:xfrm>
              </p:grpSpPr>
              <p:grpSp>
                <p:nvGrpSpPr>
                  <p:cNvPr id="99" name="Group 125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12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8" name="Line 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9" name="Line 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0" name="Line 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1" name="Line 13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2" name="Line 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" name="Line 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4" name="Line 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808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9" name="Line 13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0" name="Line 13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1" name="Line 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2" name="Line 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" name="Line 13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4" name="Line 14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5" name="Line 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6" name="Line 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3808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11" name="Line 14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2" name="Line 14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3" name="Line 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4" name="Line 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5" name="Line 14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6" name="Line 14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7" name="Line 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8" name="Line 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2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3808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103" name="Line 15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" name="Line 15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5" name="Line 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6" name="Line 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7" name="Line 15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8" name="Line 15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9" name="Line 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0" name="Line 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161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1801" cy="4012"/>
                  <a:chOff x="4755" y="144"/>
                  <a:chExt cx="1801" cy="4012"/>
                </a:xfrm>
              </p:grpSpPr>
              <p:grpSp>
                <p:nvGrpSpPr>
                  <p:cNvPr id="63" name="Group 1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1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Line 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3" name="Line 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4" name="Line 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5" name="Line 1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Line 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7" name="Line 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8" name="Line 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4876" y="1166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83" name="Line 1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4" name="Line 1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5" name="Line 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6" name="Line 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7" name="Line 1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Line 1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9" name="Line 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Line 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876" y="2187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75" name="Line 1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6" name="Line 1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Line 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Line 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Line 1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Line 1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Line 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2" name="Line 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6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4876" y="3209"/>
                    <a:ext cx="1680" cy="947"/>
                    <a:chOff x="288" y="528"/>
                    <a:chExt cx="1680" cy="1632"/>
                  </a:xfrm>
                </p:grpSpPr>
                <p:sp>
                  <p:nvSpPr>
                    <p:cNvPr id="67" name="Line 1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Line 1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Line 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0" name="Line 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Line 1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Line 1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Line 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Line 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198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19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Line 20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Line 20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Line 20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Line 20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Line 20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Line 20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Line 20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Line 20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Line 20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Line 20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" name="Group 210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11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12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13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14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15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16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17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1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1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0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3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6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9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3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3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32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3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3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35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38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46" descr="posbul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37" name="Rectangle 241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38" name="Rectangle 2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24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245" name="Rectangle 2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246" name="Rectangle 2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33377-8D3B-47F6-BB57-A9E604E3D708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9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CFFD-776C-446D-A723-B4D2B1F12EA2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345D4-3355-47FC-9F90-EAB12606C6F4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0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7151-546F-4CFC-B242-60D530DDFDD4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61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377A9-1DEE-4F51-92C9-638C41D062E4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0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BE32-9E5A-4468-B1ED-6FE644851BBD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89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A64B0-5768-4905-9D41-C9937662838E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44BC9-D6A7-4577-ADCA-3C6AB15193A4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9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A4F84-AD77-43C7-9871-912CA72AC2DA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3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758F0-7DC8-44F9-8E37-9643AE29168B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37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86993-7BA0-4F78-BB28-5793F0A8E0FA}" type="slidenum">
              <a:rPr lang="ru-RU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7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6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8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00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38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88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89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48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3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1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5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85C41-988E-49A5-AE9D-D51760155B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18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1242A-7C90-454E-A478-37E15F65D4C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19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E1B-13B7-4717-BB29-558225DC20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24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7613-257C-46A8-A39C-CF68C7F1D3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09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170B3-917F-4603-998E-64869A08C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57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4E92-6FB7-441D-BF42-7F24962FB0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2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4C543-F310-4AC5-903D-DA0D617786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12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38BA1-A7D8-4024-8279-313987337D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5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ABC8-614B-431F-A446-D909A8CD1E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106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1A805-A7A1-40F7-8677-20496D8450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155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DBED-FF33-4AD8-AF7F-576C590066B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81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C08E2-E5DC-4416-B398-47FBB1D1296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13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313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313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173E7-F1D8-425D-8319-AC96C40A5919}" type="slidenum">
              <a:rPr lang="ru-RU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8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6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ADB88-7230-4A3E-9EFA-08508E34534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1800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экзаменационной модели ЕГЭ по биологии </a:t>
            </a:r>
          </a:p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301208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		           Рохлов В.С.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962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КРАТКИЙ АНАЛИЗ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 ЕГЭ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БИОЛОГИИ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2017 году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13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" t="15497" r="4918" b="3993"/>
          <a:stretch/>
        </p:blipFill>
        <p:spPr bwMode="auto">
          <a:xfrm>
            <a:off x="107504" y="188640"/>
            <a:ext cx="8908048" cy="653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3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15687" r="6687" b="4015"/>
          <a:stretch/>
        </p:blipFill>
        <p:spPr bwMode="auto">
          <a:xfrm>
            <a:off x="33112" y="116632"/>
            <a:ext cx="897893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2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6250" r="6313" b="4578"/>
          <a:stretch/>
        </p:blipFill>
        <p:spPr bwMode="auto">
          <a:xfrm>
            <a:off x="323529" y="316288"/>
            <a:ext cx="8677322" cy="606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62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6249" r="6461" b="4157"/>
          <a:stretch/>
        </p:blipFill>
        <p:spPr bwMode="auto">
          <a:xfrm>
            <a:off x="1" y="404664"/>
            <a:ext cx="9039554" cy="639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952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6249" r="6237" b="4438"/>
          <a:stretch/>
        </p:blipFill>
        <p:spPr bwMode="auto">
          <a:xfrm>
            <a:off x="323528" y="764705"/>
            <a:ext cx="8280920" cy="56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16390" r="6687" b="4578"/>
          <a:stretch/>
        </p:blipFill>
        <p:spPr bwMode="auto">
          <a:xfrm>
            <a:off x="539553" y="836712"/>
            <a:ext cx="8128444" cy="57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9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6250" r="6463" b="4718"/>
          <a:stretch/>
        </p:blipFill>
        <p:spPr bwMode="auto">
          <a:xfrm>
            <a:off x="107504" y="332656"/>
            <a:ext cx="8928992" cy="626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36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16250" r="6463" b="4578"/>
          <a:stretch/>
        </p:blipFill>
        <p:spPr bwMode="auto">
          <a:xfrm>
            <a:off x="107504" y="442675"/>
            <a:ext cx="8784976" cy="63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6249" r="6350" b="4157"/>
          <a:stretch/>
        </p:blipFill>
        <p:spPr bwMode="auto">
          <a:xfrm>
            <a:off x="251520" y="164275"/>
            <a:ext cx="8838836" cy="624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4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29.12.2012 № 273 – ФЗ</a:t>
            </a:r>
            <a:b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 образовании в РФ»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14313" y="1484784"/>
            <a:ext cx="8678167" cy="432318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Статья 10. Структура системы образования </a:t>
            </a:r>
          </a:p>
          <a:p>
            <a:pPr>
              <a:buFontTx/>
              <a:buNone/>
              <a:defRPr/>
            </a:pPr>
            <a:r>
              <a:rPr lang="ru-RU" sz="1800" dirty="0" smtClean="0"/>
              <a:t> 	</a:t>
            </a:r>
            <a:r>
              <a:rPr lang="ru-RU" sz="1800" b="1" u="sng" dirty="0" smtClean="0"/>
              <a:t>В Российской Федерации устанавливаются следующие уровни общего образования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1) </a:t>
            </a:r>
            <a:r>
              <a:rPr lang="ru-RU" sz="1800" dirty="0"/>
              <a:t>д</a:t>
            </a:r>
            <a:r>
              <a:rPr lang="ru-RU" sz="1800" dirty="0" smtClean="0"/>
              <a:t>ошкольное образование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2) начальное общее образование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3) основное общее образование 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4) среднее (полное) общее образование 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   </a:t>
            </a:r>
            <a:r>
              <a:rPr lang="ru-RU" sz="1800" b="1" u="sng" dirty="0" smtClean="0"/>
              <a:t>В Российской Федерации устанавливаются следующие уровни профессионального образования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1) среднее профессиональное образование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2) высшее образование – бакалавриат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3) высшее образование – </a:t>
            </a:r>
            <a:r>
              <a:rPr lang="ru-RU" sz="1800" dirty="0" err="1" smtClean="0"/>
              <a:t>специалитет</a:t>
            </a:r>
            <a:r>
              <a:rPr lang="ru-RU" sz="1800" dirty="0" smtClean="0"/>
              <a:t>, магистратура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4) </a:t>
            </a:r>
            <a:r>
              <a:rPr lang="ru-RU" sz="1800" dirty="0"/>
              <a:t>в</a:t>
            </a:r>
            <a:r>
              <a:rPr lang="ru-RU" sz="1800" dirty="0" smtClean="0"/>
              <a:t>ысшее образование – подготовка кадров высшей квалификации  </a:t>
            </a:r>
          </a:p>
          <a:p>
            <a:pPr marL="0" indent="0">
              <a:buFontTx/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0145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t="16109" r="6237" b="4297"/>
          <a:stretch/>
        </p:blipFill>
        <p:spPr bwMode="auto">
          <a:xfrm>
            <a:off x="804639" y="692696"/>
            <a:ext cx="8086897" cy="570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82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15406" r="6013" b="4156"/>
          <a:stretch/>
        </p:blipFill>
        <p:spPr bwMode="auto">
          <a:xfrm>
            <a:off x="395536" y="386081"/>
            <a:ext cx="8488170" cy="60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3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АТТЕСТАЦИИ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773015"/>
          </a:xfrm>
        </p:spPr>
        <p:txBody>
          <a:bodyPr>
            <a:normAutofit fontScale="92500" lnSpcReduction="20000"/>
          </a:bodyPr>
          <a:lstStyle/>
          <a:p>
            <a:pPr marL="25400"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ОГЭ и ЕГЭ  </a:t>
            </a:r>
            <a:r>
              <a:rPr lang="ru-RU" sz="1800" dirty="0">
                <a:latin typeface="Times New Roman"/>
                <a:ea typeface="Times New Roman"/>
              </a:rPr>
              <a:t>проводится в соответствии с Федеральным законом Российской Федерации от 29.12.2012  № 273-ФЗ «Об образовании в Российской </a:t>
            </a:r>
            <a:r>
              <a:rPr lang="ru-RU" sz="1800" dirty="0" smtClean="0">
                <a:latin typeface="Times New Roman"/>
                <a:ea typeface="Times New Roman"/>
              </a:rPr>
              <a:t>Федерации».</a:t>
            </a:r>
          </a:p>
          <a:p>
            <a:pPr marL="25400"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ст. 58. Промежуточная аттестация обучающихся.</a:t>
            </a:r>
          </a:p>
          <a:p>
            <a:pPr marL="25400"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ст. 59. </a:t>
            </a:r>
            <a:r>
              <a:rPr lang="ru-RU" sz="1800" dirty="0">
                <a:latin typeface="Times New Roman"/>
                <a:ea typeface="Times New Roman"/>
              </a:rPr>
              <a:t>И</a:t>
            </a:r>
            <a:r>
              <a:rPr lang="ru-RU" sz="1800" dirty="0" smtClean="0">
                <a:latin typeface="Times New Roman"/>
                <a:ea typeface="Times New Roman"/>
              </a:rPr>
              <a:t>тоговая аттестация. </a:t>
            </a:r>
          </a:p>
          <a:p>
            <a:pPr marL="25400"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9 </a:t>
            </a:r>
            <a:r>
              <a:rPr lang="ru-RU" sz="1800" dirty="0" err="1" smtClean="0">
                <a:latin typeface="Times New Roman"/>
                <a:ea typeface="Times New Roman"/>
              </a:rPr>
              <a:t>кл</a:t>
            </a:r>
            <a:r>
              <a:rPr lang="ru-RU" sz="1800" dirty="0" smtClean="0">
                <a:latin typeface="Times New Roman"/>
                <a:ea typeface="Times New Roman"/>
              </a:rPr>
              <a:t>. ОГЭ – основной государственный экзамен по биологии (по выбору учащихся)</a:t>
            </a:r>
          </a:p>
          <a:p>
            <a:pPr marL="25400"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dirty="0" smtClean="0">
                <a:latin typeface="Times New Roman"/>
                <a:ea typeface="Times New Roman"/>
              </a:rPr>
              <a:t>11 </a:t>
            </a:r>
            <a:r>
              <a:rPr lang="ru-RU" sz="1800" dirty="0" err="1" smtClean="0">
                <a:latin typeface="Times New Roman"/>
                <a:ea typeface="Times New Roman"/>
              </a:rPr>
              <a:t>кл</a:t>
            </a:r>
            <a:r>
              <a:rPr lang="ru-RU" sz="1800" dirty="0" smtClean="0">
                <a:latin typeface="Times New Roman"/>
                <a:ea typeface="Times New Roman"/>
              </a:rPr>
              <a:t>. ЕГЭ – единый государственный экзамен по биологии (профильный уровень)</a:t>
            </a:r>
          </a:p>
          <a:p>
            <a:pPr marL="25400" indent="450215" algn="just">
              <a:lnSpc>
                <a:spcPct val="106000"/>
              </a:lnSpc>
              <a:spcAft>
                <a:spcPts val="0"/>
              </a:spcAft>
            </a:pPr>
            <a:r>
              <a:rPr lang="ru-RU" sz="1800" b="1" i="1" dirty="0" smtClean="0">
                <a:latin typeface="Times New Roman"/>
                <a:ea typeface="Times New Roman"/>
              </a:rPr>
              <a:t>Содержание </a:t>
            </a:r>
            <a:r>
              <a:rPr lang="ru-RU" sz="1800" b="1" i="1" dirty="0">
                <a:latin typeface="Times New Roman"/>
                <a:ea typeface="Times New Roman"/>
              </a:rPr>
              <a:t>экзаменационной работы </a:t>
            </a:r>
            <a:r>
              <a:rPr lang="ru-RU" sz="1800" dirty="0">
                <a:latin typeface="Times New Roman"/>
                <a:ea typeface="Times New Roman"/>
              </a:rPr>
              <a:t>определяет Федеральный  компонент государственного стандарта основного общего образования по биологии (приказ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Минобразования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России </a:t>
            </a:r>
            <a:r>
              <a:rPr lang="ru-RU" sz="1800" dirty="0">
                <a:latin typeface="Times New Roman"/>
                <a:ea typeface="Times New Roman"/>
              </a:rPr>
              <a:t>от 05.03.2004 № 1089 «Об утверждении Федерального компонента государственных стандартов начального общего, основного общего и среднего (полного) общего образования»).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448456" cy="23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90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ФГОС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785938"/>
          <a:ext cx="8686801" cy="504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614"/>
                <a:gridCol w="707017"/>
                <a:gridCol w="707017"/>
                <a:gridCol w="707017"/>
                <a:gridCol w="707017"/>
                <a:gridCol w="707017"/>
                <a:gridCol w="707017"/>
                <a:gridCol w="707017"/>
                <a:gridCol w="707017"/>
                <a:gridCol w="707017"/>
                <a:gridCol w="707017"/>
                <a:gridCol w="707017"/>
              </a:tblGrid>
              <a:tr h="5944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Учебные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 класс</a:t>
                      </a:r>
                      <a:endParaRPr lang="ru-RU" sz="1100" dirty="0"/>
                    </a:p>
                  </a:txBody>
                  <a:tcPr marT="45726" marB="45726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2 класс</a:t>
                      </a:r>
                      <a:endParaRPr lang="ru-RU" sz="1100" dirty="0"/>
                    </a:p>
                  </a:txBody>
                  <a:tcPr marT="45726" marB="45726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 класс</a:t>
                      </a:r>
                      <a:endParaRPr lang="ru-RU" sz="1100" dirty="0"/>
                    </a:p>
                  </a:txBody>
                  <a:tcPr marT="45726" marB="45726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4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класс</a:t>
                      </a:r>
                    </a:p>
                    <a:p>
                      <a:endParaRPr lang="ru-RU" sz="1100" dirty="0"/>
                    </a:p>
                  </a:txBody>
                  <a:tcPr marT="45726" marB="45726"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5 класс</a:t>
                      </a:r>
                    </a:p>
                    <a:p>
                      <a:endParaRPr lang="ru-RU" sz="11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6 класс</a:t>
                      </a:r>
                    </a:p>
                    <a:p>
                      <a:endParaRPr lang="ru-RU" sz="11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7 класс</a:t>
                      </a:r>
                    </a:p>
                    <a:p>
                      <a:endParaRPr lang="ru-RU" sz="11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8 класс</a:t>
                      </a:r>
                    </a:p>
                    <a:p>
                      <a:endParaRPr lang="ru-RU" sz="11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 класс</a:t>
                      </a:r>
                    </a:p>
                    <a:p>
                      <a:endParaRPr lang="ru-RU" sz="11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 класс</a:t>
                      </a:r>
                    </a:p>
                    <a:p>
                      <a:endParaRPr lang="ru-RU" sz="1100" dirty="0"/>
                    </a:p>
                  </a:txBody>
                  <a:tcPr marT="45726" marB="45726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11 класс</a:t>
                      </a:r>
                    </a:p>
                    <a:p>
                      <a:endParaRPr lang="ru-RU" sz="1100" dirty="0"/>
                    </a:p>
                  </a:txBody>
                  <a:tcPr marT="45726" marB="45726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2010-11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2011-12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2012-13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2013-14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/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2014-15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2015-16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</a:tr>
              <a:tr h="5182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2016-17</a:t>
                      </a:r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</a:tr>
              <a:tr h="36580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58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6" marB="45726"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/>
                        <a:t>- Введение ФГОС по мере готовности ОУ</a:t>
                      </a:r>
                      <a:endParaRPr lang="ru-RU" sz="1200" dirty="0"/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45726" marB="45726"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200" dirty="0" smtClean="0"/>
                        <a:t>- Обязательное введение ФГОС</a:t>
                      </a:r>
                      <a:endParaRPr lang="ru-RU" sz="1200" dirty="0"/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2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ОГЭ и ЕГЭ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643192" cy="2548879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x-none" sz="1800" u="sng" smtClean="0">
                <a:latin typeface="Times New Roman"/>
                <a:ea typeface="Calibri"/>
              </a:rPr>
              <a:t>Проявляется</a:t>
            </a:r>
            <a:r>
              <a:rPr lang="ru-RU" sz="1800" u="sng" dirty="0" smtClean="0">
                <a:latin typeface="Times New Roman"/>
                <a:ea typeface="Calibri"/>
              </a:rPr>
              <a:t> в:</a:t>
            </a:r>
            <a:r>
              <a:rPr lang="x-none" sz="1800" u="sng" smtClean="0">
                <a:latin typeface="Times New Roman"/>
                <a:ea typeface="Calibri"/>
              </a:rPr>
              <a:t> </a:t>
            </a:r>
            <a:endParaRPr lang="ru-RU" sz="1800" u="sng" dirty="0" smtClean="0">
              <a:latin typeface="Times New Roman"/>
              <a:ea typeface="Calibri"/>
            </a:endParaRPr>
          </a:p>
          <a:p>
            <a:pPr marL="857250" indent="-514350" algn="just">
              <a:spcAft>
                <a:spcPts val="0"/>
              </a:spcAft>
              <a:buAutoNum type="arabicParenR"/>
            </a:pPr>
            <a:r>
              <a:rPr lang="x-none" sz="1800" smtClean="0">
                <a:latin typeface="Times New Roman"/>
                <a:ea typeface="Calibri"/>
              </a:rPr>
              <a:t>отборе </a:t>
            </a:r>
            <a:r>
              <a:rPr lang="x-none" sz="1800">
                <a:latin typeface="Times New Roman"/>
                <a:ea typeface="Calibri"/>
              </a:rPr>
              <a:t>контролируемого содержания </a:t>
            </a:r>
            <a:endParaRPr lang="ru-RU" sz="1800" dirty="0" smtClean="0">
              <a:latin typeface="Times New Roman"/>
              <a:ea typeface="Calibri"/>
            </a:endParaRPr>
          </a:p>
          <a:p>
            <a:pPr marL="857250" indent="-514350" algn="just">
              <a:spcAft>
                <a:spcPts val="0"/>
              </a:spcAft>
              <a:buAutoNum type="arabicParenR"/>
            </a:pPr>
            <a:r>
              <a:rPr lang="ru-RU" sz="1800" dirty="0">
                <a:latin typeface="Times New Roman"/>
                <a:ea typeface="Calibri"/>
              </a:rPr>
              <a:t>т</a:t>
            </a:r>
            <a:r>
              <a:rPr lang="ru-RU" sz="1800" dirty="0" smtClean="0">
                <a:latin typeface="Times New Roman"/>
                <a:ea typeface="Calibri"/>
              </a:rPr>
              <a:t>ребованиях к уровню подготовки выпускников  </a:t>
            </a:r>
            <a:r>
              <a:rPr lang="x-none" sz="1800" smtClean="0">
                <a:latin typeface="Times New Roman"/>
                <a:ea typeface="Calibri"/>
              </a:rPr>
              <a:t> </a:t>
            </a:r>
            <a:endParaRPr lang="ru-RU" sz="1800" dirty="0" smtClean="0">
              <a:latin typeface="Times New Roman"/>
              <a:ea typeface="Calibri"/>
            </a:endParaRPr>
          </a:p>
          <a:p>
            <a:pPr marL="857250" lvl="0" indent="-514350" algn="just">
              <a:buFont typeface="Arial" pitchFamily="34" charset="0"/>
              <a:buAutoNum type="arabicParenR"/>
            </a:pPr>
            <a:r>
              <a:rPr lang="x-none" sz="1800">
                <a:solidFill>
                  <a:prstClr val="black"/>
                </a:solidFill>
                <a:latin typeface="Times New Roman"/>
                <a:ea typeface="Calibri"/>
              </a:rPr>
              <a:t>построении структуры контрольных измерительных </a:t>
            </a:r>
            <a:r>
              <a:rPr lang="x-none" sz="1800" smtClean="0">
                <a:solidFill>
                  <a:prstClr val="black"/>
                </a:solidFill>
                <a:latin typeface="Times New Roman"/>
                <a:ea typeface="Calibri"/>
              </a:rPr>
              <a:t>материалов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</a:rPr>
              <a:t> (КИМ)</a:t>
            </a:r>
            <a:endParaRPr lang="ru-RU" sz="18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6173068" cy="310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6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lvl="0" indent="-51435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О</a:t>
            </a:r>
            <a:r>
              <a:rPr lang="x-none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тбор </a:t>
            </a:r>
            <a:r>
              <a:rPr lang="x-none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контролируемого содержания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 компонент государственного стандарта общего образования (2004)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общее образование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– 9 классы)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(полное) общее образование (профиль )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– 11 классы)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685678" cy="268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2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lvl="0" indent="-514350">
              <a:spcBef>
                <a:spcPct val="20000"/>
              </a:spcBef>
            </a:pPr>
            <a:r>
              <a:rPr lang="ru-RU" sz="3200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О</a:t>
            </a:r>
            <a:r>
              <a:rPr lang="x-none" sz="3200" smtClean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тбор </a:t>
            </a:r>
            <a:r>
              <a:rPr lang="x-none" sz="320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контролируемого содержания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326678"/>
              </p:ext>
            </p:extLst>
          </p:nvPr>
        </p:nvGraphicFramePr>
        <p:xfrm>
          <a:off x="457200" y="1600200"/>
          <a:ext cx="8229600" cy="491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Основное общее образование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Среднее (полное) общее образование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Обязательный минимум содержания основных образовательных программ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Обязательный минимум содержания основных образовательных программ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как наука. Методы биологии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Биология как наука. Методы научного познания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Признаки живых организмов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Клетка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Система, многообразие и эволюция живой природы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Человек и его здоровье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Взаимосвязь организмов и окружающей среды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Экосистемы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857250" lvl="0" indent="-514350">
              <a:spcBef>
                <a:spcPct val="20000"/>
              </a:spcBef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Требования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к уровню подготовки выпускников  </a:t>
            </a:r>
            <a:r>
              <a:rPr lang="x-none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+mn-cs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938106"/>
              </p:ext>
            </p:extLst>
          </p:nvPr>
        </p:nvGraphicFramePr>
        <p:xfrm>
          <a:off x="107504" y="1340768"/>
          <a:ext cx="9036496" cy="579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7200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Основное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общее образование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Среднее (полное) общее образование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61665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Знать/понимать</a:t>
                      </a:r>
                      <a:r>
                        <a:rPr lang="ru-RU" sz="1600" dirty="0" smtClean="0"/>
                        <a:t>:</a:t>
                      </a:r>
                    </a:p>
                    <a:p>
                      <a:r>
                        <a:rPr lang="ru-RU" sz="1600" baseline="0" dirty="0" smtClean="0"/>
                        <a:t>признаки биологических объектов…; </a:t>
                      </a:r>
                    </a:p>
                    <a:p>
                      <a:r>
                        <a:rPr lang="ru-RU" sz="1600" baseline="0" dirty="0" smtClean="0"/>
                        <a:t>сущность биологических процессов…;  </a:t>
                      </a:r>
                    </a:p>
                    <a:p>
                      <a:r>
                        <a:rPr lang="ru-RU" sz="1600" baseline="0" dirty="0" smtClean="0"/>
                        <a:t>особенности организма человека.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Знать/понимать: </a:t>
                      </a:r>
                    </a:p>
                    <a:p>
                      <a:r>
                        <a:rPr lang="ru-RU" sz="1600" dirty="0" smtClean="0"/>
                        <a:t>основные положения биологических теорий …..;строение биологических объектов ….; сущность биологических процессов и явлений…; современную биологическую терминологию и символику.</a:t>
                      </a:r>
                      <a:endParaRPr lang="ru-RU" sz="1600" dirty="0"/>
                    </a:p>
                  </a:txBody>
                  <a:tcPr/>
                </a:tc>
              </a:tr>
              <a:tr h="164835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Уметь: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Объяснять …; изучать</a:t>
                      </a:r>
                      <a:r>
                        <a:rPr lang="ru-RU" sz="1600" baseline="0" dirty="0" smtClean="0"/>
                        <a:t> биологические объекты и процессы…; распознавать и описывать …; выявлять…; определять…; проводить самостоятельный поиск биологической информации  и т.д.</a:t>
                      </a:r>
                      <a:r>
                        <a:rPr lang="ru-RU" baseline="0" dirty="0" smtClean="0"/>
                        <a:t>  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Уметь</a:t>
                      </a:r>
                      <a:r>
                        <a:rPr lang="ru-RU" sz="1800" dirty="0" smtClean="0"/>
                        <a:t>:</a:t>
                      </a:r>
                    </a:p>
                    <a:p>
                      <a:r>
                        <a:rPr lang="ru-RU" sz="1600" b="1" dirty="0" smtClean="0"/>
                        <a:t>устанавливать взаимосвязи </a:t>
                      </a:r>
                      <a:r>
                        <a:rPr lang="ru-RU" sz="1600" dirty="0" smtClean="0"/>
                        <a:t>… ; решать задачи …; </a:t>
                      </a:r>
                      <a:r>
                        <a:rPr lang="ru-RU" sz="1600" b="1" dirty="0" smtClean="0"/>
                        <a:t>составлять схемы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aseline="0" dirty="0" smtClean="0"/>
                        <a:t>…; описывать …; выявлять …; </a:t>
                      </a:r>
                      <a:r>
                        <a:rPr lang="ru-RU" sz="1600" b="1" baseline="0" dirty="0" smtClean="0"/>
                        <a:t>исследовать</a:t>
                      </a:r>
                      <a:r>
                        <a:rPr lang="ru-RU" sz="1600" baseline="0" dirty="0" smtClean="0"/>
                        <a:t>;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проводить самостоятельный поиск биологической информации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и т.д.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114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Использовать приобретенные знания и умения в практической деятельности и повседневной жизни для …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Использовать приобретенные знания и умения в практической деятельности и повседневной жизни для …</a:t>
                      </a:r>
                      <a:endParaRPr lang="ru-RU" sz="1600" dirty="0"/>
                    </a:p>
                  </a:txBody>
                  <a:tcPr/>
                </a:tc>
              </a:tr>
              <a:tr h="3803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9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КИМ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719855"/>
              </p:ext>
            </p:extLst>
          </p:nvPr>
        </p:nvGraphicFramePr>
        <p:xfrm>
          <a:off x="457200" y="1600200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ОГЭ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ЕГЭ 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Работа включает в себя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32 задания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и состоит из двух частей.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Times New Roman"/>
                          <a:ea typeface="Calibri"/>
                        </a:rPr>
                        <a:t>Часть 1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содержит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28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заданий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с кратким ответом: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22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(№№1-22)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базового уровня сложности с ответом в виде одной цифры;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6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(№№23-28)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заданий повышенного уровня сложности с кратким ответом.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Times New Roman"/>
                          <a:ea typeface="Calibri"/>
                        </a:rPr>
                        <a:t>Часть 2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содержит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4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задания (№№29-32)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с развернутым ответом, из них: 1 на работу с текстом, предполагающее использование информации из текста  контекстных знаний для ответа на поставленные вопросы; 1 на анализ статистических данных, представленных в табличной форме; 2 на применение биологических знаний для решения практических задач.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вариант экзаменационной работы включает 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состоит из двух частей.</a:t>
                      </a:r>
                    </a:p>
                    <a:p>
                      <a:pPr algn="just"/>
                      <a:r>
                        <a:rPr lang="ru-RU" sz="1600" b="0" i="0" u="sng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</a:t>
                      </a:r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содержит 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(№№1-21) с кратким ответом в виде последовательности цифр, числа или слова (словосочетания).</a:t>
                      </a:r>
                    </a:p>
                    <a:p>
                      <a:pPr algn="just"/>
                      <a:r>
                        <a:rPr lang="ru-RU" sz="1600" b="0" i="0" u="sng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</a:t>
                      </a:r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включает 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(№№22-28) с</a:t>
                      </a:r>
                      <a:r>
                        <a:rPr lang="ru-RU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развернутым ответом.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922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ст-модерн">
  <a:themeElements>
    <a:clrScheme name="Пост-модерн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B47D61346255B4A8E0289382BE9A443" ma:contentTypeVersion="1" ma:contentTypeDescription="Создание документа." ma:contentTypeScope="" ma:versionID="4ec8e2af8bc49c4a78e6e247fa20372c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72DF56-9DD5-4B23-B453-15786F299892}"/>
</file>

<file path=customXml/itemProps2.xml><?xml version="1.0" encoding="utf-8"?>
<ds:datastoreItem xmlns:ds="http://schemas.openxmlformats.org/officeDocument/2006/customXml" ds:itemID="{66F1F922-2EA0-4B20-B152-B8ACE1728626}"/>
</file>

<file path=customXml/itemProps3.xml><?xml version="1.0" encoding="utf-8"?>
<ds:datastoreItem xmlns:ds="http://schemas.openxmlformats.org/officeDocument/2006/customXml" ds:itemID="{EA7D1835-2472-4283-B422-087FEF0E7D3E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592</Words>
  <Application>Microsoft Office PowerPoint</Application>
  <PresentationFormat>Экран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Пост-модерн</vt:lpstr>
      <vt:lpstr>1_Тема Office</vt:lpstr>
      <vt:lpstr>Профиль</vt:lpstr>
      <vt:lpstr>Презентация PowerPoint</vt:lpstr>
      <vt:lpstr>Федеральный закон от 29.12.2012 № 273 – ФЗ «Об образовании в РФ»</vt:lpstr>
      <vt:lpstr>НОРМАТИВНЫЕ ДОКУМЕНТЫ АТТЕСТАЦИИ </vt:lpstr>
      <vt:lpstr>Введение ФГОС</vt:lpstr>
      <vt:lpstr>Преемственность ОГЭ и ЕГЭ </vt:lpstr>
      <vt:lpstr>Отбор контролируемого содержания  </vt:lpstr>
      <vt:lpstr>Отбор контролируемого содержания </vt:lpstr>
      <vt:lpstr> Требования к уровню подготовки выпускников    </vt:lpstr>
      <vt:lpstr>Структура КИМ 2017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</dc:creator>
  <cp:lastModifiedBy>валерий</cp:lastModifiedBy>
  <cp:revision>20</cp:revision>
  <dcterms:created xsi:type="dcterms:W3CDTF">2016-09-26T07:53:38Z</dcterms:created>
  <dcterms:modified xsi:type="dcterms:W3CDTF">2016-10-02T16:32:46Z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0x010100FB47D61346255B4A8E0289382BE9A443</vt:lpwstr>
  </property>
</Properties>
</file>