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0"/>
  </p:notesMasterIdLst>
  <p:sldIdLst>
    <p:sldId id="256" r:id="rId2"/>
    <p:sldId id="287" r:id="rId3"/>
    <p:sldId id="260" r:id="rId4"/>
    <p:sldId id="261" r:id="rId5"/>
    <p:sldId id="282" r:id="rId6"/>
    <p:sldId id="271" r:id="rId7"/>
    <p:sldId id="284" r:id="rId8"/>
    <p:sldId id="281" r:id="rId9"/>
    <p:sldId id="272" r:id="rId10"/>
    <p:sldId id="276" r:id="rId11"/>
    <p:sldId id="277" r:id="rId12"/>
    <p:sldId id="278" r:id="rId13"/>
    <p:sldId id="279" r:id="rId14"/>
    <p:sldId id="280" r:id="rId15"/>
    <p:sldId id="285" r:id="rId16"/>
    <p:sldId id="286" r:id="rId17"/>
    <p:sldId id="275"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618E5-C030-409B-BA12-F5452A510D74}" type="datetimeFigureOut">
              <a:rPr lang="ru-RU" smtClean="0"/>
              <a:t>14.12.2017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7A3C8-FC5F-4F3C-BE18-27F0DDADDBB3}" type="slidenum">
              <a:rPr lang="ru-RU" smtClean="0"/>
              <a:t>‹#›</a:t>
            </a:fld>
            <a:endParaRPr lang="ru-RU"/>
          </a:p>
        </p:txBody>
      </p:sp>
    </p:spTree>
    <p:extLst>
      <p:ext uri="{BB962C8B-B14F-4D97-AF65-F5344CB8AC3E}">
        <p14:creationId xmlns:p14="http://schemas.microsoft.com/office/powerpoint/2010/main" val="241403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603E8-AD10-41BB-96D5-F54C7A4C9C19}" type="slidenum">
              <a:rPr lang="ru-RU" altLang="ru-RU"/>
              <a:pPr/>
              <a:t>10</a:t>
            </a:fld>
            <a:endParaRPr lang="ru-RU" altLang="ru-RU"/>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xfrm>
            <a:off x="685800" y="4343400"/>
            <a:ext cx="5551488" cy="4114800"/>
          </a:xfrm>
        </p:spPr>
        <p:txBody>
          <a:bodyPr/>
          <a:lstStyle/>
          <a:p>
            <a:pPr algn="just">
              <a:lnSpc>
                <a:spcPct val="90000"/>
              </a:lnSpc>
            </a:pPr>
            <a:r>
              <a:rPr lang="ru-RU" altLang="ru-RU">
                <a:latin typeface="Times New Roman" panose="02020603050405020304" pitchFamily="18" charset="0"/>
                <a:cs typeface="Times New Roman" panose="02020603050405020304" pitchFamily="18" charset="0"/>
              </a:rPr>
              <a:t>Это наиболее перспективная модель, как показывает уже накопленная практика, причем применительно как к школьному образованию (профильные курсы, использование курсов ДО для углубления знаний, ликвидации пробелов в знаниях), так и к обучению в колледже, техникуме, вузе. В школе, колледже ДО может использоваться:</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при проведении профильных курсов наряду с очным обучением (ОО);</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при проведении курсов для ликвидации пробелов (с ОО);</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в самостоятельной, проектной, исследовательской деятельности (с ОО);</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в работе по индивидуальным программам;</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для консультаций;</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для совместной деятельности учащихся;</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для дополнительных практических работ.</a:t>
            </a:r>
          </a:p>
          <a:p>
            <a:pPr algn="just">
              <a:lnSpc>
                <a:spcPct val="90000"/>
              </a:lnSpc>
            </a:pPr>
            <a:r>
              <a:rPr lang="ru-RU" altLang="ru-RU">
                <a:latin typeface="Times New Roman" panose="02020603050405020304" pitchFamily="18" charset="0"/>
                <a:cs typeface="Times New Roman" panose="02020603050405020304" pitchFamily="18" charset="0"/>
              </a:rPr>
              <a:t>При базовом очном курсе можно выделить такие виды деятельности, как</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требующие личного контакта;</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требующие индивидуализации.</a:t>
            </a:r>
          </a:p>
          <a:p>
            <a:pPr algn="just">
              <a:lnSpc>
                <a:spcPct val="90000"/>
              </a:lnSpc>
            </a:pPr>
            <a:r>
              <a:rPr lang="ru-RU" altLang="ru-RU">
                <a:latin typeface="Times New Roman" panose="02020603050405020304" pitchFamily="18" charset="0"/>
                <a:cs typeface="Times New Roman" panose="02020603050405020304" pitchFamily="18" charset="0"/>
              </a:rPr>
              <a:t>В зависимости от сложности материала педагог вправе выносить на очные занятия объяснение нового материала, проверку понимания, дискуссии, защиту проектов. Формирование навыков и подготовку к дискуссиям, проектам можно отнести к занятиям в дистанционной форме </a:t>
            </a:r>
          </a:p>
        </p:txBody>
      </p:sp>
    </p:spTree>
    <p:extLst>
      <p:ext uri="{BB962C8B-B14F-4D97-AF65-F5344CB8AC3E}">
        <p14:creationId xmlns:p14="http://schemas.microsoft.com/office/powerpoint/2010/main" val="98888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E2513-DA08-4BCA-AD07-CBF91DB33119}" type="slidenum">
              <a:rPr lang="ru-RU" altLang="ru-RU"/>
              <a:pPr/>
              <a:t>11</a:t>
            </a:fld>
            <a:endParaRPr lang="ru-RU" altLang="ru-RU"/>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algn="just"/>
            <a:r>
              <a:rPr lang="ru-RU" altLang="ru-RU">
                <a:latin typeface="Times New Roman" panose="02020603050405020304" pitchFamily="18" charset="0"/>
                <a:cs typeface="Times New Roman" panose="02020603050405020304" pitchFamily="18" charset="0"/>
              </a:rPr>
              <a:t>В дистанционной форме учащиеся знакомятся с новым материалом при постоянных консультациях с педагогом. </a:t>
            </a:r>
          </a:p>
          <a:p>
            <a:pPr algn="just"/>
            <a:r>
              <a:rPr lang="ru-RU" altLang="ru-RU">
                <a:latin typeface="Times New Roman" panose="02020603050405020304" pitchFamily="18" charset="0"/>
                <a:cs typeface="Times New Roman" panose="02020603050405020304" pitchFamily="18" charset="0"/>
              </a:rPr>
              <a:t>При этом используются индивидуальные и групповые формы работы, которые направлены на формирование необходимых навыков.</a:t>
            </a:r>
          </a:p>
        </p:txBody>
      </p:sp>
    </p:spTree>
    <p:extLst>
      <p:ext uri="{BB962C8B-B14F-4D97-AF65-F5344CB8AC3E}">
        <p14:creationId xmlns:p14="http://schemas.microsoft.com/office/powerpoint/2010/main" val="76223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93C3D-A776-4547-B6E6-115C037931EF}" type="slidenum">
              <a:rPr lang="ru-RU" altLang="ru-RU"/>
              <a:pPr/>
              <a:t>12</a:t>
            </a:fld>
            <a:endParaRPr lang="ru-RU" altLang="ru-RU"/>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xfrm>
            <a:off x="685800" y="4343400"/>
            <a:ext cx="5622925" cy="4114800"/>
          </a:xfrm>
        </p:spPr>
        <p:txBody>
          <a:bodyPr/>
          <a:lstStyle/>
          <a:p>
            <a:pPr algn="just">
              <a:lnSpc>
                <a:spcPct val="90000"/>
              </a:lnSpc>
            </a:pPr>
            <a:r>
              <a:rPr lang="ru-RU" altLang="ru-RU">
                <a:latin typeface="Times New Roman" panose="02020603050405020304" pitchFamily="18" charset="0"/>
                <a:cs typeface="Times New Roman" panose="02020603050405020304" pitchFamily="18" charset="0"/>
              </a:rPr>
              <a:t>Данная модель может быть организована в 2-х вариантах (в зависимости от контингента слушателей):</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автономные курсы</a:t>
            </a:r>
          </a:p>
          <a:p>
            <a:pPr algn="just">
              <a:lnSpc>
                <a:spcPct val="90000"/>
              </a:lnSpc>
              <a:buFontTx/>
              <a:buChar char="•"/>
            </a:pPr>
            <a:r>
              <a:rPr lang="ru-RU" altLang="ru-RU">
                <a:latin typeface="Times New Roman" panose="02020603050405020304" pitchFamily="18" charset="0"/>
                <a:cs typeface="Times New Roman" panose="02020603050405020304" pitchFamily="18" charset="0"/>
              </a:rPr>
              <a:t>информационно-образовательная среда</a:t>
            </a:r>
          </a:p>
          <a:p>
            <a:pPr algn="just">
              <a:lnSpc>
                <a:spcPct val="90000"/>
              </a:lnSpc>
            </a:pPr>
            <a:r>
              <a:rPr lang="ru-RU" altLang="ru-RU">
                <a:latin typeface="Times New Roman" panose="02020603050405020304" pitchFamily="18" charset="0"/>
                <a:cs typeface="Times New Roman" panose="02020603050405020304" pitchFamily="18" charset="0"/>
              </a:rPr>
              <a:t>Автономные курсы ДО создаются по отдельным учебным предметам, разделам или темам программы, либо разрабатываются целые виртуальные школы. Автономные курсы предназначены для овладения отдельным учебным предметом, углубления знаний по этому предмету или наоборот, ликвидации пробелов в знаниях.</a:t>
            </a:r>
          </a:p>
          <a:p>
            <a:pPr algn="just">
              <a:lnSpc>
                <a:spcPct val="90000"/>
              </a:lnSpc>
            </a:pPr>
            <a:r>
              <a:rPr lang="ru-RU" altLang="ru-RU">
                <a:latin typeface="Times New Roman" panose="02020603050405020304" pitchFamily="18" charset="0"/>
                <a:cs typeface="Times New Roman" panose="02020603050405020304" pitchFamily="18" charset="0"/>
              </a:rPr>
              <a:t>Структурированное информационно-образовательное пространство с курсами согласно учебному плану, с библиотеками (электронными учебниками, словарями, энциклопедиями), лабораторными и практическими занятиями, экскурсиями, системой контроля представляет собой целостную образовательную систему курса (с дифференциацией) той или иной специальности с полным набором всего информационного массива, необходимого и достаточного для достижения поставленных задач обучения в данной образовательной системе. Обязательно должна быть возможность использования различных педагогических и информационных технологий, работа в форумах, чатах, телеконференциях, организация совместных проектов. </a:t>
            </a:r>
            <a:r>
              <a:rPr lang="ru-RU" altLang="ru-RU" i="1">
                <a:latin typeface="Times New Roman" panose="02020603050405020304" pitchFamily="18" charset="0"/>
                <a:cs typeface="Times New Roman" panose="02020603050405020304" pitchFamily="18" charset="0"/>
              </a:rPr>
              <a:t>Отличительной чертой</a:t>
            </a:r>
            <a:r>
              <a:rPr lang="ru-RU" altLang="ru-RU">
                <a:latin typeface="Times New Roman" panose="02020603050405020304" pitchFamily="18" charset="0"/>
                <a:cs typeface="Times New Roman" panose="02020603050405020304" pitchFamily="18" charset="0"/>
              </a:rPr>
              <a:t> информационно-образовательного пространства является </a:t>
            </a:r>
            <a:r>
              <a:rPr lang="ru-RU" altLang="ru-RU" i="1">
                <a:latin typeface="Times New Roman" panose="02020603050405020304" pitchFamily="18" charset="0"/>
                <a:cs typeface="Times New Roman" panose="02020603050405020304" pitchFamily="18" charset="0"/>
              </a:rPr>
              <a:t>административный блок</a:t>
            </a:r>
            <a:r>
              <a:rPr lang="ru-RU" altLang="ru-RU">
                <a:latin typeface="Times New Roman" panose="02020603050405020304" pitchFamily="18" charset="0"/>
                <a:cs typeface="Times New Roman" panose="02020603050405020304" pitchFamily="18" charset="0"/>
              </a:rPr>
              <a:t>, где должна быть предусмотрена регистрация, мониторинг, личные дела, права доступа и пр. Очных занятий при сетевом обучении не предполагается. </a:t>
            </a:r>
          </a:p>
        </p:txBody>
      </p:sp>
    </p:spTree>
    <p:extLst>
      <p:ext uri="{BB962C8B-B14F-4D97-AF65-F5344CB8AC3E}">
        <p14:creationId xmlns:p14="http://schemas.microsoft.com/office/powerpoint/2010/main" val="229447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39413-3BFD-45C1-8992-CE445E542098}" type="slidenum">
              <a:rPr lang="ru-RU" altLang="ru-RU"/>
              <a:pPr/>
              <a:t>13</a:t>
            </a:fld>
            <a:endParaRPr lang="ru-RU" altLang="ru-RU"/>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pPr algn="just"/>
            <a:r>
              <a:rPr lang="ru-RU" altLang="ru-RU">
                <a:latin typeface="Times New Roman" panose="02020603050405020304" pitchFamily="18" charset="0"/>
                <a:cs typeface="Times New Roman" panose="02020603050405020304" pitchFamily="18" charset="0"/>
              </a:rPr>
              <a:t>Модель сетевого обучения и кейс-технологий предназначена для дифференциации обучения. </a:t>
            </a:r>
          </a:p>
          <a:p>
            <a:pPr algn="just"/>
            <a:r>
              <a:rPr lang="ru-RU" altLang="ru-RU">
                <a:latin typeface="Times New Roman" panose="02020603050405020304" pitchFamily="18" charset="0"/>
                <a:cs typeface="Times New Roman" panose="02020603050405020304" pitchFamily="18" charset="0"/>
              </a:rPr>
              <a:t>В большом количестве случаев нет необходимости в создании электронных сетевых учебников, если существуют уже утвержденные Министерством образования печатные пособия. </a:t>
            </a:r>
          </a:p>
          <a:p>
            <a:pPr algn="just"/>
            <a:r>
              <a:rPr lang="ru-RU" altLang="ru-RU">
                <a:latin typeface="Times New Roman" panose="02020603050405020304" pitchFamily="18" charset="0"/>
                <a:cs typeface="Times New Roman" panose="02020603050405020304" pitchFamily="18" charset="0"/>
              </a:rPr>
              <a:t>Гораздо эффективнее строить обучение, опираясь на уже изданные учебники и учебные пособия и с помощью дополнительного материала, размещаемого в сети либо углублять этот материал для продвинутых учащихся, либо давать дополнительные разъяснения, упражнения, использовать информационные ресурсы Интернет. При этом предусматриваются консультации преподавателей, система тестирования и контроля, дополнительные лабораторные и практические работы, совместные проекты, пр. </a:t>
            </a:r>
          </a:p>
          <a:p>
            <a:pPr algn="just"/>
            <a:r>
              <a:rPr lang="ru-RU" altLang="ru-RU">
                <a:latin typeface="Times New Roman" panose="02020603050405020304" pitchFamily="18" charset="0"/>
                <a:cs typeface="Times New Roman" panose="02020603050405020304" pitchFamily="18" charset="0"/>
              </a:rPr>
              <a:t>Разными цветами обозначены компоненты, составляющие модель:</a:t>
            </a:r>
          </a:p>
          <a:p>
            <a:pPr algn="just">
              <a:buFontTx/>
              <a:buChar char="•"/>
            </a:pPr>
            <a:r>
              <a:rPr lang="ru-RU" altLang="ru-RU">
                <a:latin typeface="Times New Roman" panose="02020603050405020304" pitchFamily="18" charset="0"/>
                <a:cs typeface="Times New Roman" panose="02020603050405020304" pitchFamily="18" charset="0"/>
              </a:rPr>
              <a:t>содержание кейса;</a:t>
            </a:r>
          </a:p>
          <a:p>
            <a:pPr algn="just">
              <a:buFontTx/>
              <a:buChar char="•"/>
            </a:pPr>
            <a:r>
              <a:rPr lang="ru-RU" altLang="ru-RU">
                <a:latin typeface="Times New Roman" panose="02020603050405020304" pitchFamily="18" charset="0"/>
                <a:cs typeface="Times New Roman" panose="02020603050405020304" pitchFamily="18" charset="0"/>
              </a:rPr>
              <a:t>интернет-технологии;</a:t>
            </a:r>
          </a:p>
          <a:p>
            <a:pPr algn="just">
              <a:buFontTx/>
              <a:buChar char="•"/>
            </a:pPr>
            <a:r>
              <a:rPr lang="ru-RU" altLang="ru-RU">
                <a:latin typeface="Times New Roman" panose="02020603050405020304" pitchFamily="18" charset="0"/>
                <a:cs typeface="Times New Roman" panose="02020603050405020304" pitchFamily="18" charset="0"/>
              </a:rPr>
              <a:t>средства телекоммуникаций;</a:t>
            </a:r>
          </a:p>
          <a:p>
            <a:pPr algn="just">
              <a:buFontTx/>
              <a:buChar char="•"/>
            </a:pPr>
            <a:r>
              <a:rPr lang="ru-RU" altLang="ru-RU">
                <a:latin typeface="Times New Roman" panose="02020603050405020304" pitchFamily="18" charset="0"/>
                <a:cs typeface="Times New Roman" panose="02020603050405020304" pitchFamily="18" charset="0"/>
              </a:rPr>
              <a:t>контроль.</a:t>
            </a:r>
          </a:p>
        </p:txBody>
      </p:sp>
    </p:spTree>
    <p:extLst>
      <p:ext uri="{BB962C8B-B14F-4D97-AF65-F5344CB8AC3E}">
        <p14:creationId xmlns:p14="http://schemas.microsoft.com/office/powerpoint/2010/main" val="79984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20FE9-931D-4363-B267-F9384C2C1279}" type="slidenum">
              <a:rPr lang="ru-RU" altLang="ru-RU"/>
              <a:pPr/>
              <a:t>14</a:t>
            </a:fld>
            <a:endParaRPr lang="ru-RU" altLang="ru-RU"/>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xfrm>
            <a:off x="685800" y="4343400"/>
            <a:ext cx="5622925" cy="4114800"/>
          </a:xfrm>
        </p:spPr>
        <p:txBody>
          <a:bodyPr/>
          <a:lstStyle/>
          <a:p>
            <a:pPr algn="just"/>
            <a:r>
              <a:rPr lang="ru-RU" altLang="ru-RU">
                <a:latin typeface="Times New Roman" panose="02020603050405020304" pitchFamily="18" charset="0"/>
                <a:cs typeface="Times New Roman" panose="02020603050405020304" pitchFamily="18" charset="0"/>
              </a:rPr>
              <a:t>Модель интерактивного телевидения связана с телевизионными технологиями и пока очень дорогая. Это трансляция занятий с помощью видеокамер и телевизионного оборудования на расстояние. </a:t>
            </a:r>
          </a:p>
          <a:p>
            <a:pPr algn="just"/>
            <a:r>
              <a:rPr lang="ru-RU" altLang="ru-RU">
                <a:latin typeface="Times New Roman" panose="02020603050405020304" pitchFamily="18" charset="0"/>
                <a:cs typeface="Times New Roman" panose="02020603050405020304" pitchFamily="18" charset="0"/>
              </a:rPr>
              <a:t>Эта модель распределенного класса полностью имитирует очную форму. </a:t>
            </a:r>
          </a:p>
          <a:p>
            <a:pPr algn="just"/>
            <a:r>
              <a:rPr lang="ru-RU" altLang="ru-RU">
                <a:latin typeface="Times New Roman" panose="02020603050405020304" pitchFamily="18" charset="0"/>
                <a:cs typeface="Times New Roman" panose="02020603050405020304" pitchFamily="18" charset="0"/>
              </a:rPr>
              <a:t>С её помощью стены класса словно раздвигаются, и аудитория расширяется за счет удаленных студентов, с которыми учитель и учащиеся могут вступать в контакт (по типу телемоста). </a:t>
            </a:r>
          </a:p>
          <a:p>
            <a:pPr algn="just"/>
            <a:r>
              <a:rPr lang="ru-RU" altLang="ru-RU">
                <a:latin typeface="Times New Roman" panose="02020603050405020304" pitchFamily="18" charset="0"/>
                <a:cs typeface="Times New Roman" panose="02020603050405020304" pitchFamily="18" charset="0"/>
              </a:rPr>
              <a:t>Соответственно, данная модель требует присутствия учащихся (как и в очной форме) в определенное время в определенном месте.</a:t>
            </a:r>
          </a:p>
        </p:txBody>
      </p:sp>
    </p:spTree>
    <p:extLst>
      <p:ext uri="{BB962C8B-B14F-4D97-AF65-F5344CB8AC3E}">
        <p14:creationId xmlns:p14="http://schemas.microsoft.com/office/powerpoint/2010/main" val="3500446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06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8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40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7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62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80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767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58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30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93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24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09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43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90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62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44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259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21924" y="1871131"/>
            <a:ext cx="7405817" cy="1515533"/>
          </a:xfrm>
        </p:spPr>
        <p:txBody>
          <a:bodyPr/>
          <a:lstStyle/>
          <a:p>
            <a:r>
              <a:rPr lang="ru-RU" dirty="0" smtClean="0"/>
              <a:t> </a:t>
            </a:r>
            <a:r>
              <a:rPr lang="ru-RU" sz="4000" dirty="0" smtClean="0"/>
              <a:t>«</a:t>
            </a:r>
            <a:r>
              <a:rPr lang="ru-RU" sz="4000" dirty="0"/>
              <a:t>Современные технологии дистанционного образования»</a:t>
            </a:r>
            <a:endParaRPr lang="ru-RU" sz="4000" dirty="0"/>
          </a:p>
        </p:txBody>
      </p:sp>
      <p:pic>
        <p:nvPicPr>
          <p:cNvPr id="4" name="Picture 1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8241" y="3818236"/>
            <a:ext cx="3803864" cy="318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6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268413"/>
            <a:ext cx="8820150" cy="4552950"/>
          </a:xfrm>
          <a:prstGeom prst="rect">
            <a:avLst/>
          </a:prstGeom>
          <a:noFill/>
          <a:ln w="38100" cmpd="dbl">
            <a:solidFill>
              <a:srgbClr val="93FFFF"/>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2495550" y="6019771"/>
            <a:ext cx="6966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000" b="1" u="sng">
                <a:solidFill>
                  <a:srgbClr val="238D8A"/>
                </a:solidFill>
              </a:rPr>
              <a:t>Модель 1.</a:t>
            </a:r>
            <a:r>
              <a:rPr lang="ru-RU" altLang="ru-RU" sz="2000" b="1">
                <a:solidFill>
                  <a:srgbClr val="238D8A"/>
                </a:solidFill>
              </a:rPr>
              <a:t> Интеграция очного и дистанционного обучения</a:t>
            </a:r>
            <a:r>
              <a:rPr lang="ru-RU" altLang="ru-RU" sz="2000">
                <a:solidFill>
                  <a:srgbClr val="238D8A"/>
                </a:solidFill>
              </a:rPr>
              <a:t> </a:t>
            </a:r>
          </a:p>
        </p:txBody>
      </p:sp>
      <p:sp>
        <p:nvSpPr>
          <p:cNvPr id="32775" name="Text Box 7"/>
          <p:cNvSpPr txBox="1">
            <a:spLocks noChangeArrowheads="1"/>
          </p:cNvSpPr>
          <p:nvPr/>
        </p:nvSpPr>
        <p:spPr bwMode="auto">
          <a:xfrm>
            <a:off x="3287713" y="620714"/>
            <a:ext cx="640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b="1">
                <a:solidFill>
                  <a:srgbClr val="238D8A"/>
                </a:solidFill>
              </a:rPr>
              <a:t>Интеграция ОО и ДО: базовый курс - очный</a:t>
            </a:r>
          </a:p>
        </p:txBody>
      </p:sp>
      <p:sp>
        <p:nvSpPr>
          <p:cNvPr id="32776" name="AutoShape 8">
            <a:hlinkClick r:id="rId4" action="ppaction://hlinksldjump"/>
          </p:cNvPr>
          <p:cNvSpPr>
            <a:spLocks noChangeArrowheads="1"/>
          </p:cNvSpPr>
          <p:nvPr/>
        </p:nvSpPr>
        <p:spPr bwMode="auto">
          <a:xfrm>
            <a:off x="3575050" y="6569076"/>
            <a:ext cx="431800" cy="288925"/>
          </a:xfrm>
          <a:prstGeom prst="leftArrow">
            <a:avLst>
              <a:gd name="adj1" fmla="val 50000"/>
              <a:gd name="adj2" fmla="val 37363"/>
            </a:avLst>
          </a:prstGeom>
          <a:solidFill>
            <a:schemeClr val="bg1"/>
          </a:solidFill>
          <a:ln w="9525">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94045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ectangle 11"/>
          <p:cNvSpPr>
            <a:spLocks noChangeArrowheads="1"/>
          </p:cNvSpPr>
          <p:nvPr/>
        </p:nvSpPr>
        <p:spPr bwMode="auto">
          <a:xfrm>
            <a:off x="2208214" y="1484313"/>
            <a:ext cx="2808287" cy="576262"/>
          </a:xfrm>
          <a:prstGeom prst="rect">
            <a:avLst/>
          </a:prstGeom>
          <a:solidFill>
            <a:srgbClr val="CCFFFF"/>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Занятия в </a:t>
            </a:r>
          </a:p>
          <a:p>
            <a:pPr algn="ctr"/>
            <a:r>
              <a:rPr lang="ru-RU" altLang="ru-RU" b="1">
                <a:solidFill>
                  <a:srgbClr val="155352"/>
                </a:solidFill>
              </a:rPr>
              <a:t>дистанционной форме</a:t>
            </a:r>
          </a:p>
        </p:txBody>
      </p:sp>
      <p:sp>
        <p:nvSpPr>
          <p:cNvPr id="18444" name="Rectangle 12"/>
          <p:cNvSpPr>
            <a:spLocks noChangeArrowheads="1"/>
          </p:cNvSpPr>
          <p:nvPr/>
        </p:nvSpPr>
        <p:spPr bwMode="auto">
          <a:xfrm>
            <a:off x="7104064" y="1484313"/>
            <a:ext cx="2879725" cy="576262"/>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Занятия в </a:t>
            </a:r>
          </a:p>
          <a:p>
            <a:pPr algn="ctr"/>
            <a:r>
              <a:rPr lang="ru-RU" altLang="ru-RU" b="1">
                <a:solidFill>
                  <a:srgbClr val="155352"/>
                </a:solidFill>
              </a:rPr>
              <a:t>очной форме</a:t>
            </a:r>
          </a:p>
        </p:txBody>
      </p:sp>
      <p:sp>
        <p:nvSpPr>
          <p:cNvPr id="18445" name="AutoShape 13"/>
          <p:cNvSpPr>
            <a:spLocks noChangeArrowheads="1"/>
          </p:cNvSpPr>
          <p:nvPr/>
        </p:nvSpPr>
        <p:spPr bwMode="auto">
          <a:xfrm flipV="1">
            <a:off x="5159376" y="1670050"/>
            <a:ext cx="1800225" cy="247650"/>
          </a:xfrm>
          <a:prstGeom prst="leftRightArrow">
            <a:avLst>
              <a:gd name="adj1" fmla="val 50000"/>
              <a:gd name="adj2" fmla="val 145385"/>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47" name="Rectangle 15"/>
          <p:cNvSpPr>
            <a:spLocks noChangeArrowheads="1"/>
          </p:cNvSpPr>
          <p:nvPr/>
        </p:nvSpPr>
        <p:spPr bwMode="auto">
          <a:xfrm>
            <a:off x="4800601" y="2349500"/>
            <a:ext cx="2809875" cy="647700"/>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Виды деятельности</a:t>
            </a:r>
          </a:p>
        </p:txBody>
      </p:sp>
      <p:sp>
        <p:nvSpPr>
          <p:cNvPr id="18457" name="AutoShape 25"/>
          <p:cNvSpPr>
            <a:spLocks noChangeArrowheads="1"/>
          </p:cNvSpPr>
          <p:nvPr/>
        </p:nvSpPr>
        <p:spPr bwMode="auto">
          <a:xfrm flipV="1">
            <a:off x="2782888" y="2060576"/>
            <a:ext cx="215900" cy="720725"/>
          </a:xfrm>
          <a:prstGeom prst="upArrow">
            <a:avLst>
              <a:gd name="adj1" fmla="val 50000"/>
              <a:gd name="adj2" fmla="val 83456"/>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58" name="AutoShape 26"/>
          <p:cNvSpPr>
            <a:spLocks noChangeArrowheads="1"/>
          </p:cNvSpPr>
          <p:nvPr/>
        </p:nvSpPr>
        <p:spPr bwMode="auto">
          <a:xfrm flipV="1">
            <a:off x="8975725" y="2060576"/>
            <a:ext cx="215900" cy="720725"/>
          </a:xfrm>
          <a:prstGeom prst="upArrow">
            <a:avLst>
              <a:gd name="adj1" fmla="val 50000"/>
              <a:gd name="adj2" fmla="val 83456"/>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63" name="AutoShape 31"/>
          <p:cNvSpPr>
            <a:spLocks noChangeArrowheads="1"/>
          </p:cNvSpPr>
          <p:nvPr/>
        </p:nvSpPr>
        <p:spPr bwMode="auto">
          <a:xfrm>
            <a:off x="4367214" y="2205038"/>
            <a:ext cx="288925" cy="576262"/>
          </a:xfrm>
          <a:prstGeom prst="curvedRightArrow">
            <a:avLst>
              <a:gd name="adj1" fmla="val 39890"/>
              <a:gd name="adj2" fmla="val 79780"/>
              <a:gd name="adj3" fmla="val 33333"/>
            </a:avLst>
          </a:prstGeom>
          <a:solidFill>
            <a:schemeClr val="bg1"/>
          </a:solidFill>
          <a:ln w="28575">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64" name="AutoShape 32"/>
          <p:cNvSpPr>
            <a:spLocks noChangeArrowheads="1"/>
          </p:cNvSpPr>
          <p:nvPr/>
        </p:nvSpPr>
        <p:spPr bwMode="auto">
          <a:xfrm flipH="1">
            <a:off x="7751764" y="2205038"/>
            <a:ext cx="288925" cy="576262"/>
          </a:xfrm>
          <a:prstGeom prst="curvedRightArrow">
            <a:avLst>
              <a:gd name="adj1" fmla="val 39890"/>
              <a:gd name="adj2" fmla="val 79780"/>
              <a:gd name="adj3" fmla="val 33333"/>
            </a:avLst>
          </a:prstGeom>
          <a:solidFill>
            <a:schemeClr val="bg1"/>
          </a:solidFill>
          <a:ln w="28575">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66" name="Rectangle 34"/>
          <p:cNvSpPr>
            <a:spLocks noChangeArrowheads="1"/>
          </p:cNvSpPr>
          <p:nvPr/>
        </p:nvSpPr>
        <p:spPr bwMode="auto">
          <a:xfrm>
            <a:off x="2062163" y="3286125"/>
            <a:ext cx="3168650" cy="647700"/>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600" b="1">
                <a:solidFill>
                  <a:srgbClr val="155352"/>
                </a:solidFill>
              </a:rPr>
              <a:t>Самостоятельное  ознаком-</a:t>
            </a:r>
          </a:p>
          <a:p>
            <a:pPr algn="ctr"/>
            <a:r>
              <a:rPr lang="ru-RU" altLang="ru-RU" sz="1600" b="1">
                <a:solidFill>
                  <a:srgbClr val="155352"/>
                </a:solidFill>
              </a:rPr>
              <a:t>ление с новым материалом</a:t>
            </a:r>
            <a:endParaRPr lang="ru-RU" altLang="ru-RU" sz="1600"/>
          </a:p>
        </p:txBody>
      </p:sp>
      <p:sp>
        <p:nvSpPr>
          <p:cNvPr id="18467" name="Rectangle 35"/>
          <p:cNvSpPr>
            <a:spLocks noChangeArrowheads="1"/>
          </p:cNvSpPr>
          <p:nvPr/>
        </p:nvSpPr>
        <p:spPr bwMode="auto">
          <a:xfrm>
            <a:off x="2062163" y="4151313"/>
            <a:ext cx="3168650" cy="576262"/>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600" b="1">
                <a:solidFill>
                  <a:srgbClr val="19615F"/>
                </a:solidFill>
              </a:rPr>
              <a:t>Формирование  </a:t>
            </a:r>
          </a:p>
          <a:p>
            <a:pPr algn="ctr"/>
            <a:r>
              <a:rPr lang="ru-RU" altLang="ru-RU" sz="1600" b="1">
                <a:solidFill>
                  <a:srgbClr val="19615F"/>
                </a:solidFill>
              </a:rPr>
              <a:t>необходимых навыков</a:t>
            </a:r>
          </a:p>
        </p:txBody>
      </p:sp>
      <p:sp>
        <p:nvSpPr>
          <p:cNvPr id="18468" name="Rectangle 36"/>
          <p:cNvSpPr>
            <a:spLocks noChangeArrowheads="1"/>
          </p:cNvSpPr>
          <p:nvPr/>
        </p:nvSpPr>
        <p:spPr bwMode="auto">
          <a:xfrm>
            <a:off x="5519739" y="3284539"/>
            <a:ext cx="2016125" cy="649287"/>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600" b="1">
                <a:solidFill>
                  <a:srgbClr val="19615F"/>
                </a:solidFill>
              </a:rPr>
              <a:t>Работа с </a:t>
            </a:r>
          </a:p>
          <a:p>
            <a:pPr algn="ctr"/>
            <a:r>
              <a:rPr lang="ru-RU" altLang="ru-RU" sz="1600" b="1">
                <a:solidFill>
                  <a:srgbClr val="19615F"/>
                </a:solidFill>
              </a:rPr>
              <a:t>информацией</a:t>
            </a:r>
          </a:p>
        </p:txBody>
      </p:sp>
      <p:sp>
        <p:nvSpPr>
          <p:cNvPr id="18469" name="Rectangle 37"/>
          <p:cNvSpPr>
            <a:spLocks noChangeArrowheads="1"/>
          </p:cNvSpPr>
          <p:nvPr/>
        </p:nvSpPr>
        <p:spPr bwMode="auto">
          <a:xfrm>
            <a:off x="5519739" y="4149726"/>
            <a:ext cx="2016125" cy="576263"/>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600" b="1">
                <a:solidFill>
                  <a:srgbClr val="19615F"/>
                </a:solidFill>
              </a:rPr>
              <a:t>Групповая </a:t>
            </a:r>
          </a:p>
          <a:p>
            <a:pPr algn="ctr"/>
            <a:r>
              <a:rPr lang="ru-RU" altLang="ru-RU" sz="1600" b="1">
                <a:solidFill>
                  <a:srgbClr val="19615F"/>
                </a:solidFill>
              </a:rPr>
              <a:t>работа </a:t>
            </a:r>
          </a:p>
        </p:txBody>
      </p:sp>
      <p:sp>
        <p:nvSpPr>
          <p:cNvPr id="18470" name="Rectangle 38"/>
          <p:cNvSpPr>
            <a:spLocks noChangeArrowheads="1"/>
          </p:cNvSpPr>
          <p:nvPr/>
        </p:nvSpPr>
        <p:spPr bwMode="auto">
          <a:xfrm>
            <a:off x="3575050" y="5013325"/>
            <a:ext cx="3168650" cy="503238"/>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600" b="1">
                <a:solidFill>
                  <a:srgbClr val="19615F"/>
                </a:solidFill>
              </a:rPr>
              <a:t>Взаимодействие с учителем</a:t>
            </a:r>
          </a:p>
        </p:txBody>
      </p:sp>
      <p:sp>
        <p:nvSpPr>
          <p:cNvPr id="18471" name="Line 39"/>
          <p:cNvSpPr>
            <a:spLocks noChangeShapeType="1"/>
          </p:cNvSpPr>
          <p:nvPr/>
        </p:nvSpPr>
        <p:spPr bwMode="auto">
          <a:xfrm>
            <a:off x="10417175" y="1700214"/>
            <a:ext cx="0" cy="2808287"/>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2" name="Line 40"/>
          <p:cNvSpPr>
            <a:spLocks noChangeShapeType="1"/>
          </p:cNvSpPr>
          <p:nvPr/>
        </p:nvSpPr>
        <p:spPr bwMode="auto">
          <a:xfrm flipH="1">
            <a:off x="9983789" y="1701800"/>
            <a:ext cx="433387"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3" name="Line 41"/>
          <p:cNvSpPr>
            <a:spLocks noChangeShapeType="1"/>
          </p:cNvSpPr>
          <p:nvPr/>
        </p:nvSpPr>
        <p:spPr bwMode="auto">
          <a:xfrm flipH="1">
            <a:off x="9983789" y="3570288"/>
            <a:ext cx="433387"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4" name="Line 42"/>
          <p:cNvSpPr>
            <a:spLocks noChangeShapeType="1"/>
          </p:cNvSpPr>
          <p:nvPr/>
        </p:nvSpPr>
        <p:spPr bwMode="auto">
          <a:xfrm flipH="1">
            <a:off x="9983789" y="4506913"/>
            <a:ext cx="433387"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8" name="Rectangle 16"/>
          <p:cNvSpPr>
            <a:spLocks noChangeArrowheads="1"/>
          </p:cNvSpPr>
          <p:nvPr/>
        </p:nvSpPr>
        <p:spPr bwMode="auto">
          <a:xfrm>
            <a:off x="8183563" y="3284538"/>
            <a:ext cx="1871662" cy="647700"/>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Семинары </a:t>
            </a:r>
          </a:p>
        </p:txBody>
      </p:sp>
      <p:sp>
        <p:nvSpPr>
          <p:cNvPr id="18465" name="Rectangle 33"/>
          <p:cNvSpPr>
            <a:spLocks noChangeArrowheads="1"/>
          </p:cNvSpPr>
          <p:nvPr/>
        </p:nvSpPr>
        <p:spPr bwMode="auto">
          <a:xfrm>
            <a:off x="8183563" y="4076700"/>
            <a:ext cx="1871662" cy="647700"/>
          </a:xfrm>
          <a:prstGeom prst="rect">
            <a:avLst/>
          </a:prstGeom>
          <a:solidFill>
            <a:schemeClr val="bg1"/>
          </a:solidFill>
          <a:ln w="38100">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Обзорные </a:t>
            </a:r>
          </a:p>
          <a:p>
            <a:pPr algn="ctr"/>
            <a:r>
              <a:rPr lang="ru-RU" altLang="ru-RU" b="1">
                <a:solidFill>
                  <a:srgbClr val="155352"/>
                </a:solidFill>
              </a:rPr>
              <a:t>лекции </a:t>
            </a:r>
          </a:p>
        </p:txBody>
      </p:sp>
      <p:sp>
        <p:nvSpPr>
          <p:cNvPr id="18475" name="Line 43"/>
          <p:cNvSpPr>
            <a:spLocks noChangeShapeType="1"/>
          </p:cNvSpPr>
          <p:nvPr/>
        </p:nvSpPr>
        <p:spPr bwMode="auto">
          <a:xfrm flipH="1">
            <a:off x="1774826" y="2852738"/>
            <a:ext cx="302577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6" name="Line 44"/>
          <p:cNvSpPr>
            <a:spLocks noChangeShapeType="1"/>
          </p:cNvSpPr>
          <p:nvPr/>
        </p:nvSpPr>
        <p:spPr bwMode="auto">
          <a:xfrm>
            <a:off x="1774825" y="2852739"/>
            <a:ext cx="0" cy="2376487"/>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7" name="Line 45"/>
          <p:cNvSpPr>
            <a:spLocks noChangeShapeType="1"/>
          </p:cNvSpPr>
          <p:nvPr/>
        </p:nvSpPr>
        <p:spPr bwMode="auto">
          <a:xfrm>
            <a:off x="1774826" y="5229225"/>
            <a:ext cx="180022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8" name="Line 46"/>
          <p:cNvSpPr>
            <a:spLocks noChangeShapeType="1"/>
          </p:cNvSpPr>
          <p:nvPr/>
        </p:nvSpPr>
        <p:spPr bwMode="auto">
          <a:xfrm>
            <a:off x="1774826" y="3644900"/>
            <a:ext cx="28892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79" name="Line 47"/>
          <p:cNvSpPr>
            <a:spLocks noChangeShapeType="1"/>
          </p:cNvSpPr>
          <p:nvPr/>
        </p:nvSpPr>
        <p:spPr bwMode="auto">
          <a:xfrm>
            <a:off x="1774826" y="4510088"/>
            <a:ext cx="28892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80" name="Line 48"/>
          <p:cNvSpPr>
            <a:spLocks noChangeShapeType="1"/>
          </p:cNvSpPr>
          <p:nvPr/>
        </p:nvSpPr>
        <p:spPr bwMode="auto">
          <a:xfrm>
            <a:off x="5232401" y="3644900"/>
            <a:ext cx="28892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81" name="Line 49"/>
          <p:cNvSpPr>
            <a:spLocks noChangeShapeType="1"/>
          </p:cNvSpPr>
          <p:nvPr/>
        </p:nvSpPr>
        <p:spPr bwMode="auto">
          <a:xfrm>
            <a:off x="5232401" y="4437063"/>
            <a:ext cx="288925" cy="0"/>
          </a:xfrm>
          <a:prstGeom prst="line">
            <a:avLst/>
          </a:prstGeom>
          <a:noFill/>
          <a:ln w="38100">
            <a:solidFill>
              <a:srgbClr val="238D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82" name="Rectangle 50"/>
          <p:cNvSpPr>
            <a:spLocks noChangeArrowheads="1"/>
          </p:cNvSpPr>
          <p:nvPr/>
        </p:nvSpPr>
        <p:spPr bwMode="auto">
          <a:xfrm>
            <a:off x="2351088" y="5875308"/>
            <a:ext cx="6986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000" b="1" u="sng">
                <a:solidFill>
                  <a:srgbClr val="238D8A"/>
                </a:solidFill>
              </a:rPr>
              <a:t>Модель 2.</a:t>
            </a:r>
            <a:r>
              <a:rPr lang="ru-RU" altLang="ru-RU" sz="2000" b="1">
                <a:solidFill>
                  <a:srgbClr val="238D8A"/>
                </a:solidFill>
              </a:rPr>
              <a:t> Интеграция очного и дистанционного обучения</a:t>
            </a:r>
            <a:r>
              <a:rPr lang="ru-RU" altLang="ru-RU" sz="2000">
                <a:solidFill>
                  <a:srgbClr val="238D8A"/>
                </a:solidFill>
              </a:rPr>
              <a:t> </a:t>
            </a:r>
          </a:p>
        </p:txBody>
      </p:sp>
      <p:sp>
        <p:nvSpPr>
          <p:cNvPr id="18483" name="Text Box 51"/>
          <p:cNvSpPr txBox="1">
            <a:spLocks noChangeArrowheads="1"/>
          </p:cNvSpPr>
          <p:nvPr/>
        </p:nvSpPr>
        <p:spPr bwMode="auto">
          <a:xfrm>
            <a:off x="2711451" y="620714"/>
            <a:ext cx="748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b="1">
                <a:solidFill>
                  <a:srgbClr val="238D8A"/>
                </a:solidFill>
              </a:rPr>
              <a:t>Интеграция ОО и ДО: базовый курс - дистанционный</a:t>
            </a:r>
          </a:p>
        </p:txBody>
      </p:sp>
    </p:spTree>
    <p:extLst>
      <p:ext uri="{BB962C8B-B14F-4D97-AF65-F5344CB8AC3E}">
        <p14:creationId xmlns:p14="http://schemas.microsoft.com/office/powerpoint/2010/main" val="144635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341438"/>
            <a:ext cx="8732838" cy="4305300"/>
          </a:xfrm>
          <a:prstGeom prst="rect">
            <a:avLst/>
          </a:prstGeom>
          <a:noFill/>
          <a:extLst>
            <a:ext uri="{909E8E84-426E-40DD-AFC4-6F175D3DCCD1}">
              <a14:hiddenFill xmlns:a14="http://schemas.microsoft.com/office/drawing/2010/main">
                <a:solidFill>
                  <a:srgbClr val="FFFFFF"/>
                </a:solidFill>
              </a14:hiddenFill>
            </a:ext>
          </a:extLst>
        </p:spPr>
      </p:pic>
      <p:sp>
        <p:nvSpPr>
          <p:cNvPr id="31750" name="Line 6"/>
          <p:cNvSpPr>
            <a:spLocks noChangeShapeType="1"/>
          </p:cNvSpPr>
          <p:nvPr/>
        </p:nvSpPr>
        <p:spPr bwMode="auto">
          <a:xfrm flipV="1">
            <a:off x="4224338" y="3284538"/>
            <a:ext cx="647700" cy="1223962"/>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1" name="Line 7"/>
          <p:cNvSpPr>
            <a:spLocks noChangeShapeType="1"/>
          </p:cNvSpPr>
          <p:nvPr/>
        </p:nvSpPr>
        <p:spPr bwMode="auto">
          <a:xfrm>
            <a:off x="4295776" y="1557338"/>
            <a:ext cx="576263" cy="863600"/>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2" name="Line 8"/>
          <p:cNvSpPr>
            <a:spLocks noChangeShapeType="1"/>
          </p:cNvSpPr>
          <p:nvPr/>
        </p:nvSpPr>
        <p:spPr bwMode="auto">
          <a:xfrm flipV="1">
            <a:off x="4224338" y="2997201"/>
            <a:ext cx="647700" cy="576263"/>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3" name="Line 9"/>
          <p:cNvSpPr>
            <a:spLocks noChangeShapeType="1"/>
          </p:cNvSpPr>
          <p:nvPr/>
        </p:nvSpPr>
        <p:spPr bwMode="auto">
          <a:xfrm>
            <a:off x="4224338" y="2420939"/>
            <a:ext cx="647700" cy="503237"/>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4" name="Line 10"/>
          <p:cNvSpPr>
            <a:spLocks noChangeShapeType="1"/>
          </p:cNvSpPr>
          <p:nvPr/>
        </p:nvSpPr>
        <p:spPr bwMode="auto">
          <a:xfrm flipH="1">
            <a:off x="6888163" y="1484314"/>
            <a:ext cx="647700" cy="1152525"/>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5" name="Line 11"/>
          <p:cNvSpPr>
            <a:spLocks noChangeShapeType="1"/>
          </p:cNvSpPr>
          <p:nvPr/>
        </p:nvSpPr>
        <p:spPr bwMode="auto">
          <a:xfrm flipH="1" flipV="1">
            <a:off x="6888163" y="3284539"/>
            <a:ext cx="647700" cy="1944687"/>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6" name="Line 12"/>
          <p:cNvSpPr>
            <a:spLocks noChangeShapeType="1"/>
          </p:cNvSpPr>
          <p:nvPr/>
        </p:nvSpPr>
        <p:spPr bwMode="auto">
          <a:xfrm flipH="1" flipV="1">
            <a:off x="6888163" y="3141663"/>
            <a:ext cx="647700" cy="1223962"/>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7" name="Line 13"/>
          <p:cNvSpPr>
            <a:spLocks noChangeShapeType="1"/>
          </p:cNvSpPr>
          <p:nvPr/>
        </p:nvSpPr>
        <p:spPr bwMode="auto">
          <a:xfrm flipH="1" flipV="1">
            <a:off x="6888163" y="2997201"/>
            <a:ext cx="647700" cy="792163"/>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8" name="Line 14"/>
          <p:cNvSpPr>
            <a:spLocks noChangeShapeType="1"/>
          </p:cNvSpPr>
          <p:nvPr/>
        </p:nvSpPr>
        <p:spPr bwMode="auto">
          <a:xfrm flipH="1">
            <a:off x="6888163" y="2205038"/>
            <a:ext cx="647700" cy="576262"/>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9" name="Line 15"/>
          <p:cNvSpPr>
            <a:spLocks noChangeShapeType="1"/>
          </p:cNvSpPr>
          <p:nvPr/>
        </p:nvSpPr>
        <p:spPr bwMode="auto">
          <a:xfrm flipH="1">
            <a:off x="6888163" y="2924175"/>
            <a:ext cx="647700" cy="0"/>
          </a:xfrm>
          <a:prstGeom prst="line">
            <a:avLst/>
          </a:prstGeom>
          <a:noFill/>
          <a:ln w="28575">
            <a:solidFill>
              <a:srgbClr val="2BAE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60" name="Rectangle 16"/>
          <p:cNvSpPr>
            <a:spLocks noChangeArrowheads="1"/>
          </p:cNvSpPr>
          <p:nvPr/>
        </p:nvSpPr>
        <p:spPr bwMode="auto">
          <a:xfrm>
            <a:off x="3935414" y="5947719"/>
            <a:ext cx="41248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400" b="1" u="sng">
                <a:solidFill>
                  <a:srgbClr val="238D8A"/>
                </a:solidFill>
              </a:rPr>
              <a:t>Модель 3.</a:t>
            </a:r>
            <a:r>
              <a:rPr lang="ru-RU" altLang="ru-RU" sz="2400" b="1">
                <a:solidFill>
                  <a:srgbClr val="238D8A"/>
                </a:solidFill>
              </a:rPr>
              <a:t> Сетевое обучение </a:t>
            </a:r>
          </a:p>
        </p:txBody>
      </p:sp>
      <p:sp>
        <p:nvSpPr>
          <p:cNvPr id="31761" name="Rectangle 17"/>
          <p:cNvSpPr>
            <a:spLocks noChangeArrowheads="1"/>
          </p:cNvSpPr>
          <p:nvPr/>
        </p:nvSpPr>
        <p:spPr bwMode="auto">
          <a:xfrm>
            <a:off x="4943475" y="2420938"/>
            <a:ext cx="1944688" cy="792162"/>
          </a:xfrm>
          <a:prstGeom prst="rect">
            <a:avLst/>
          </a:prstGeom>
          <a:solidFill>
            <a:srgbClr val="93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762" name="Rectangle 18"/>
          <p:cNvSpPr>
            <a:spLocks noChangeArrowheads="1"/>
          </p:cNvSpPr>
          <p:nvPr/>
        </p:nvSpPr>
        <p:spPr bwMode="auto">
          <a:xfrm>
            <a:off x="1774826" y="909638"/>
            <a:ext cx="8785225" cy="4895850"/>
          </a:xfrm>
          <a:prstGeom prst="rect">
            <a:avLst/>
          </a:prstGeom>
          <a:noFill/>
          <a:ln w="19050">
            <a:solidFill>
              <a:srgbClr val="66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410756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8" name="Line 32"/>
          <p:cNvSpPr>
            <a:spLocks noChangeShapeType="1"/>
          </p:cNvSpPr>
          <p:nvPr/>
        </p:nvSpPr>
        <p:spPr bwMode="auto">
          <a:xfrm>
            <a:off x="4945064" y="4508500"/>
            <a:ext cx="50323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2" name="Rectangle 6"/>
          <p:cNvSpPr>
            <a:spLocks noChangeArrowheads="1"/>
          </p:cNvSpPr>
          <p:nvPr/>
        </p:nvSpPr>
        <p:spPr bwMode="auto">
          <a:xfrm>
            <a:off x="5951539" y="2133600"/>
            <a:ext cx="3241675" cy="457200"/>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Библиотека, медиатека</a:t>
            </a:r>
          </a:p>
        </p:txBody>
      </p:sp>
      <p:sp>
        <p:nvSpPr>
          <p:cNvPr id="29703" name="Rectangle 7"/>
          <p:cNvSpPr>
            <a:spLocks noChangeArrowheads="1"/>
          </p:cNvSpPr>
          <p:nvPr/>
        </p:nvSpPr>
        <p:spPr bwMode="auto">
          <a:xfrm>
            <a:off x="5951539" y="2852738"/>
            <a:ext cx="3241675" cy="457200"/>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Индивидуальные задания</a:t>
            </a:r>
          </a:p>
        </p:txBody>
      </p:sp>
      <p:sp>
        <p:nvSpPr>
          <p:cNvPr id="29704" name="Rectangle 8"/>
          <p:cNvSpPr>
            <a:spLocks noChangeArrowheads="1"/>
          </p:cNvSpPr>
          <p:nvPr/>
        </p:nvSpPr>
        <p:spPr bwMode="auto">
          <a:xfrm>
            <a:off x="5951539" y="3573463"/>
            <a:ext cx="3241675" cy="457200"/>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Задания для малых групп</a:t>
            </a:r>
          </a:p>
        </p:txBody>
      </p:sp>
      <p:sp>
        <p:nvSpPr>
          <p:cNvPr id="29705" name="Rectangle 9"/>
          <p:cNvSpPr>
            <a:spLocks noChangeArrowheads="1"/>
          </p:cNvSpPr>
          <p:nvPr/>
        </p:nvSpPr>
        <p:spPr bwMode="auto">
          <a:xfrm>
            <a:off x="8537575" y="4292600"/>
            <a:ext cx="1087438" cy="457200"/>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Проекты</a:t>
            </a:r>
          </a:p>
        </p:txBody>
      </p:sp>
      <p:sp>
        <p:nvSpPr>
          <p:cNvPr id="29708" name="Rectangle 12"/>
          <p:cNvSpPr>
            <a:spLocks noChangeArrowheads="1"/>
          </p:cNvSpPr>
          <p:nvPr/>
        </p:nvSpPr>
        <p:spPr bwMode="auto">
          <a:xfrm>
            <a:off x="5160964" y="5013325"/>
            <a:ext cx="1081087" cy="457200"/>
          </a:xfrm>
          <a:prstGeom prst="rect">
            <a:avLst/>
          </a:prstGeom>
          <a:solidFill>
            <a:srgbClr val="93FFFF"/>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Блоги</a:t>
            </a:r>
          </a:p>
        </p:txBody>
      </p:sp>
      <p:sp>
        <p:nvSpPr>
          <p:cNvPr id="29709" name="Rectangle 13"/>
          <p:cNvSpPr>
            <a:spLocks noChangeArrowheads="1"/>
          </p:cNvSpPr>
          <p:nvPr/>
        </p:nvSpPr>
        <p:spPr bwMode="auto">
          <a:xfrm>
            <a:off x="7175501" y="4292600"/>
            <a:ext cx="1216025" cy="457200"/>
          </a:xfrm>
          <a:prstGeom prst="rect">
            <a:avLst/>
          </a:prstGeom>
          <a:solidFill>
            <a:srgbClr val="FFE5FF"/>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Контроль</a:t>
            </a:r>
          </a:p>
        </p:txBody>
      </p:sp>
      <p:sp>
        <p:nvSpPr>
          <p:cNvPr id="29710" name="Line 14"/>
          <p:cNvSpPr>
            <a:spLocks noChangeShapeType="1"/>
          </p:cNvSpPr>
          <p:nvPr/>
        </p:nvSpPr>
        <p:spPr bwMode="auto">
          <a:xfrm>
            <a:off x="10128250" y="1412875"/>
            <a:ext cx="0" cy="3887788"/>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1" name="Line 15"/>
          <p:cNvSpPr>
            <a:spLocks noChangeShapeType="1"/>
          </p:cNvSpPr>
          <p:nvPr/>
        </p:nvSpPr>
        <p:spPr bwMode="auto">
          <a:xfrm flipH="1">
            <a:off x="8688388" y="1412875"/>
            <a:ext cx="1439862"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2" name="Line 16"/>
          <p:cNvSpPr>
            <a:spLocks noChangeShapeType="1"/>
          </p:cNvSpPr>
          <p:nvPr/>
        </p:nvSpPr>
        <p:spPr bwMode="auto">
          <a:xfrm>
            <a:off x="9191626" y="2420938"/>
            <a:ext cx="936625"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3" name="Line 17"/>
          <p:cNvSpPr>
            <a:spLocks noChangeShapeType="1"/>
          </p:cNvSpPr>
          <p:nvPr/>
        </p:nvSpPr>
        <p:spPr bwMode="auto">
          <a:xfrm>
            <a:off x="9191626" y="3068638"/>
            <a:ext cx="936625"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4" name="Line 18"/>
          <p:cNvSpPr>
            <a:spLocks noChangeShapeType="1"/>
          </p:cNvSpPr>
          <p:nvPr/>
        </p:nvSpPr>
        <p:spPr bwMode="auto">
          <a:xfrm>
            <a:off x="9191626" y="3860800"/>
            <a:ext cx="936625"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5" name="Line 19"/>
          <p:cNvSpPr>
            <a:spLocks noChangeShapeType="1"/>
          </p:cNvSpPr>
          <p:nvPr/>
        </p:nvSpPr>
        <p:spPr bwMode="auto">
          <a:xfrm>
            <a:off x="9680576" y="4508500"/>
            <a:ext cx="447675" cy="1588"/>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6" name="Line 20"/>
          <p:cNvSpPr>
            <a:spLocks noChangeShapeType="1"/>
          </p:cNvSpPr>
          <p:nvPr/>
        </p:nvSpPr>
        <p:spPr bwMode="auto">
          <a:xfrm>
            <a:off x="9048750" y="5300663"/>
            <a:ext cx="1079500"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7" name="Line 21" descr="Уголки"/>
          <p:cNvSpPr>
            <a:spLocks noChangeShapeType="1"/>
          </p:cNvSpPr>
          <p:nvPr/>
        </p:nvSpPr>
        <p:spPr bwMode="auto">
          <a:xfrm>
            <a:off x="4657725" y="5229225"/>
            <a:ext cx="503238" cy="0"/>
          </a:xfrm>
          <a:prstGeom prst="line">
            <a:avLst/>
          </a:prstGeom>
          <a:noFill/>
          <a:ln w="38100">
            <a:solidFill>
              <a:srgbClr val="2BAEA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18" name="Line 22" descr="Уголки"/>
          <p:cNvSpPr>
            <a:spLocks noChangeShapeType="1"/>
          </p:cNvSpPr>
          <p:nvPr/>
        </p:nvSpPr>
        <p:spPr bwMode="auto">
          <a:xfrm>
            <a:off x="3432175" y="5229225"/>
            <a:ext cx="503238" cy="0"/>
          </a:xfrm>
          <a:prstGeom prst="line">
            <a:avLst/>
          </a:prstGeom>
          <a:noFill/>
          <a:ln w="38100">
            <a:solidFill>
              <a:srgbClr val="2BAEA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0" name="Rectangle 4"/>
          <p:cNvSpPr>
            <a:spLocks noChangeArrowheads="1"/>
          </p:cNvSpPr>
          <p:nvPr/>
        </p:nvSpPr>
        <p:spPr bwMode="auto">
          <a:xfrm>
            <a:off x="2208214" y="908051"/>
            <a:ext cx="1944687" cy="720725"/>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Кейс</a:t>
            </a:r>
          </a:p>
        </p:txBody>
      </p:sp>
      <p:sp>
        <p:nvSpPr>
          <p:cNvPr id="29722" name="AutoShape 26"/>
          <p:cNvSpPr>
            <a:spLocks noChangeArrowheads="1"/>
          </p:cNvSpPr>
          <p:nvPr/>
        </p:nvSpPr>
        <p:spPr bwMode="auto">
          <a:xfrm>
            <a:off x="4224338" y="1125539"/>
            <a:ext cx="1871662" cy="142875"/>
          </a:xfrm>
          <a:prstGeom prst="leftRightArrow">
            <a:avLst>
              <a:gd name="adj1" fmla="val 50000"/>
              <a:gd name="adj2" fmla="val 262000"/>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24" name="Rectangle 28"/>
          <p:cNvSpPr>
            <a:spLocks noChangeArrowheads="1"/>
          </p:cNvSpPr>
          <p:nvPr/>
        </p:nvSpPr>
        <p:spPr bwMode="auto">
          <a:xfrm>
            <a:off x="6456364" y="5013325"/>
            <a:ext cx="2592387" cy="457200"/>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«Портфель ученика»</a:t>
            </a:r>
          </a:p>
        </p:txBody>
      </p:sp>
      <p:sp>
        <p:nvSpPr>
          <p:cNvPr id="29725" name="Rectangle 29"/>
          <p:cNvSpPr>
            <a:spLocks noChangeArrowheads="1"/>
          </p:cNvSpPr>
          <p:nvPr/>
        </p:nvSpPr>
        <p:spPr bwMode="auto">
          <a:xfrm>
            <a:off x="5303839" y="4292600"/>
            <a:ext cx="1728787" cy="457200"/>
          </a:xfrm>
          <a:prstGeom prst="rect">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Консультации</a:t>
            </a:r>
          </a:p>
        </p:txBody>
      </p:sp>
      <p:sp>
        <p:nvSpPr>
          <p:cNvPr id="29726" name="Line 30"/>
          <p:cNvSpPr>
            <a:spLocks noChangeShapeType="1"/>
          </p:cNvSpPr>
          <p:nvPr/>
        </p:nvSpPr>
        <p:spPr bwMode="auto">
          <a:xfrm flipH="1">
            <a:off x="4943476" y="1484313"/>
            <a:ext cx="1439863"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1" name="Rectangle 5"/>
          <p:cNvSpPr>
            <a:spLocks noChangeArrowheads="1"/>
          </p:cNvSpPr>
          <p:nvPr/>
        </p:nvSpPr>
        <p:spPr bwMode="auto">
          <a:xfrm>
            <a:off x="6167439" y="908050"/>
            <a:ext cx="2808287" cy="865188"/>
          </a:xfrm>
          <a:prstGeom prst="rect">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Интернет-технологии</a:t>
            </a:r>
          </a:p>
        </p:txBody>
      </p:sp>
      <p:sp>
        <p:nvSpPr>
          <p:cNvPr id="29727" name="Line 31"/>
          <p:cNvSpPr>
            <a:spLocks noChangeShapeType="1"/>
          </p:cNvSpPr>
          <p:nvPr/>
        </p:nvSpPr>
        <p:spPr bwMode="auto">
          <a:xfrm>
            <a:off x="4943475" y="1484314"/>
            <a:ext cx="0" cy="3024187"/>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29" name="Rectangle 33"/>
          <p:cNvSpPr>
            <a:spLocks noChangeArrowheads="1"/>
          </p:cNvSpPr>
          <p:nvPr/>
        </p:nvSpPr>
        <p:spPr bwMode="auto">
          <a:xfrm>
            <a:off x="2208214" y="1989138"/>
            <a:ext cx="1368425" cy="457200"/>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Учебник</a:t>
            </a:r>
          </a:p>
        </p:txBody>
      </p:sp>
      <p:sp>
        <p:nvSpPr>
          <p:cNvPr id="29730" name="Rectangle 34"/>
          <p:cNvSpPr>
            <a:spLocks noChangeArrowheads="1"/>
          </p:cNvSpPr>
          <p:nvPr/>
        </p:nvSpPr>
        <p:spPr bwMode="auto">
          <a:xfrm>
            <a:off x="2208214" y="2708275"/>
            <a:ext cx="1368425" cy="457200"/>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УММ</a:t>
            </a:r>
          </a:p>
        </p:txBody>
      </p:sp>
      <p:sp>
        <p:nvSpPr>
          <p:cNvPr id="29731" name="Rectangle 35"/>
          <p:cNvSpPr>
            <a:spLocks noChangeArrowheads="1"/>
          </p:cNvSpPr>
          <p:nvPr/>
        </p:nvSpPr>
        <p:spPr bwMode="auto">
          <a:xfrm>
            <a:off x="2206626" y="3357563"/>
            <a:ext cx="2017713" cy="792162"/>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Методические </a:t>
            </a:r>
          </a:p>
          <a:p>
            <a:pPr algn="ctr"/>
            <a:r>
              <a:rPr lang="ru-RU" altLang="ru-RU" sz="2000" b="1">
                <a:solidFill>
                  <a:srgbClr val="155352"/>
                </a:solidFill>
              </a:rPr>
              <a:t>рекомендации</a:t>
            </a:r>
          </a:p>
        </p:txBody>
      </p:sp>
      <p:sp>
        <p:nvSpPr>
          <p:cNvPr id="29706" name="Rectangle 10"/>
          <p:cNvSpPr>
            <a:spLocks noChangeArrowheads="1"/>
          </p:cNvSpPr>
          <p:nvPr/>
        </p:nvSpPr>
        <p:spPr bwMode="auto">
          <a:xfrm>
            <a:off x="2208214" y="5013325"/>
            <a:ext cx="1368425" cy="457200"/>
          </a:xfrm>
          <a:prstGeom prst="rect">
            <a:avLst/>
          </a:prstGeom>
          <a:solidFill>
            <a:srgbClr val="93FFFF"/>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Форумы</a:t>
            </a:r>
          </a:p>
        </p:txBody>
      </p:sp>
      <p:sp>
        <p:nvSpPr>
          <p:cNvPr id="29707" name="Rectangle 11"/>
          <p:cNvSpPr>
            <a:spLocks noChangeArrowheads="1"/>
          </p:cNvSpPr>
          <p:nvPr/>
        </p:nvSpPr>
        <p:spPr bwMode="auto">
          <a:xfrm>
            <a:off x="3933826" y="5013325"/>
            <a:ext cx="938213" cy="457200"/>
          </a:xfrm>
          <a:prstGeom prst="rect">
            <a:avLst/>
          </a:prstGeom>
          <a:solidFill>
            <a:srgbClr val="93FFFF"/>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Чат</a:t>
            </a:r>
          </a:p>
        </p:txBody>
      </p:sp>
      <p:sp>
        <p:nvSpPr>
          <p:cNvPr id="29732" name="Rectangle 36"/>
          <p:cNvSpPr>
            <a:spLocks noChangeArrowheads="1"/>
          </p:cNvSpPr>
          <p:nvPr/>
        </p:nvSpPr>
        <p:spPr bwMode="auto">
          <a:xfrm>
            <a:off x="2074864" y="5922319"/>
            <a:ext cx="78486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400" b="1" u="sng">
                <a:solidFill>
                  <a:srgbClr val="238D8A"/>
                </a:solidFill>
              </a:rPr>
              <a:t>Модель 4.</a:t>
            </a:r>
            <a:r>
              <a:rPr lang="ru-RU" altLang="ru-RU" sz="2400" b="1">
                <a:solidFill>
                  <a:srgbClr val="238D8A"/>
                </a:solidFill>
              </a:rPr>
              <a:t> Дистанционное обучение и кейс-технологии </a:t>
            </a:r>
          </a:p>
        </p:txBody>
      </p:sp>
      <p:sp>
        <p:nvSpPr>
          <p:cNvPr id="29733" name="Rectangle 37"/>
          <p:cNvSpPr>
            <a:spLocks noChangeArrowheads="1"/>
          </p:cNvSpPr>
          <p:nvPr/>
        </p:nvSpPr>
        <p:spPr bwMode="auto">
          <a:xfrm>
            <a:off x="1847851" y="765175"/>
            <a:ext cx="8569325" cy="4895850"/>
          </a:xfrm>
          <a:prstGeom prst="rect">
            <a:avLst/>
          </a:prstGeom>
          <a:noFill/>
          <a:ln w="19050">
            <a:solidFill>
              <a:srgbClr val="66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34" name="AutoShape 38">
            <a:hlinkClick r:id="rId3" action="ppaction://hlinksldjump"/>
          </p:cNvPr>
          <p:cNvSpPr>
            <a:spLocks noChangeArrowheads="1"/>
          </p:cNvSpPr>
          <p:nvPr/>
        </p:nvSpPr>
        <p:spPr bwMode="auto">
          <a:xfrm>
            <a:off x="3648075" y="6569076"/>
            <a:ext cx="431800" cy="288925"/>
          </a:xfrm>
          <a:prstGeom prst="leftArrow">
            <a:avLst>
              <a:gd name="adj1" fmla="val 50000"/>
              <a:gd name="adj2" fmla="val 37363"/>
            </a:avLst>
          </a:prstGeom>
          <a:solidFill>
            <a:schemeClr val="bg1"/>
          </a:solidFill>
          <a:ln w="9525">
            <a:solidFill>
              <a:srgbClr val="238D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722374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8" name="Group 28"/>
          <p:cNvGrpSpPr>
            <a:grpSpLocks/>
          </p:cNvGrpSpPr>
          <p:nvPr/>
        </p:nvGrpSpPr>
        <p:grpSpPr bwMode="auto">
          <a:xfrm>
            <a:off x="2063750" y="981076"/>
            <a:ext cx="8064500" cy="4416425"/>
            <a:chOff x="340" y="709"/>
            <a:chExt cx="5080" cy="2782"/>
          </a:xfrm>
        </p:grpSpPr>
        <p:sp>
          <p:nvSpPr>
            <p:cNvPr id="30724" name="Arc 4"/>
            <p:cNvSpPr>
              <a:spLocks/>
            </p:cNvSpPr>
            <p:nvPr/>
          </p:nvSpPr>
          <p:spPr bwMode="auto">
            <a:xfrm flipV="1">
              <a:off x="1292" y="2251"/>
              <a:ext cx="635" cy="5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BAEA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25" name="Rectangle 5"/>
            <p:cNvSpPr>
              <a:spLocks noChangeArrowheads="1"/>
            </p:cNvSpPr>
            <p:nvPr/>
          </p:nvSpPr>
          <p:spPr bwMode="auto">
            <a:xfrm>
              <a:off x="3061" y="1344"/>
              <a:ext cx="2042"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Библиотека, медиатека</a:t>
              </a:r>
            </a:p>
          </p:txBody>
        </p:sp>
        <p:sp>
          <p:nvSpPr>
            <p:cNvPr id="30726" name="Rectangle 6"/>
            <p:cNvSpPr>
              <a:spLocks noChangeArrowheads="1"/>
            </p:cNvSpPr>
            <p:nvPr/>
          </p:nvSpPr>
          <p:spPr bwMode="auto">
            <a:xfrm>
              <a:off x="3061" y="1797"/>
              <a:ext cx="2042"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Индивидуальные задания</a:t>
              </a:r>
            </a:p>
          </p:txBody>
        </p:sp>
        <p:sp>
          <p:nvSpPr>
            <p:cNvPr id="30727" name="Rectangle 7"/>
            <p:cNvSpPr>
              <a:spLocks noChangeArrowheads="1"/>
            </p:cNvSpPr>
            <p:nvPr/>
          </p:nvSpPr>
          <p:spPr bwMode="auto">
            <a:xfrm>
              <a:off x="3061" y="2251"/>
              <a:ext cx="2042"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Групповые задания</a:t>
              </a:r>
            </a:p>
          </p:txBody>
        </p:sp>
        <p:sp>
          <p:nvSpPr>
            <p:cNvPr id="30728" name="Rectangle 8"/>
            <p:cNvSpPr>
              <a:spLocks noChangeArrowheads="1"/>
            </p:cNvSpPr>
            <p:nvPr/>
          </p:nvSpPr>
          <p:spPr bwMode="auto">
            <a:xfrm>
              <a:off x="3470" y="2704"/>
              <a:ext cx="1633"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b="1">
                  <a:solidFill>
                    <a:srgbClr val="155352"/>
                  </a:solidFill>
                </a:rPr>
                <a:t>«Портфель ученика»</a:t>
              </a:r>
            </a:p>
          </p:txBody>
        </p:sp>
        <p:sp>
          <p:nvSpPr>
            <p:cNvPr id="30729" name="Rectangle 9"/>
            <p:cNvSpPr>
              <a:spLocks noChangeArrowheads="1"/>
            </p:cNvSpPr>
            <p:nvPr/>
          </p:nvSpPr>
          <p:spPr bwMode="auto">
            <a:xfrm>
              <a:off x="1973" y="3203"/>
              <a:ext cx="862"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Форумы</a:t>
              </a:r>
            </a:p>
          </p:txBody>
        </p:sp>
        <p:sp>
          <p:nvSpPr>
            <p:cNvPr id="30730" name="Rectangle 10"/>
            <p:cNvSpPr>
              <a:spLocks noChangeArrowheads="1"/>
            </p:cNvSpPr>
            <p:nvPr/>
          </p:nvSpPr>
          <p:spPr bwMode="auto">
            <a:xfrm>
              <a:off x="3152" y="3203"/>
              <a:ext cx="591"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Чат</a:t>
              </a:r>
            </a:p>
          </p:txBody>
        </p:sp>
        <p:sp>
          <p:nvSpPr>
            <p:cNvPr id="30731" name="Rectangle 11"/>
            <p:cNvSpPr>
              <a:spLocks noChangeArrowheads="1"/>
            </p:cNvSpPr>
            <p:nvPr/>
          </p:nvSpPr>
          <p:spPr bwMode="auto">
            <a:xfrm>
              <a:off x="4059" y="3203"/>
              <a:ext cx="681"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Блоги</a:t>
              </a:r>
            </a:p>
          </p:txBody>
        </p:sp>
        <p:sp>
          <p:nvSpPr>
            <p:cNvPr id="30732" name="Rectangle 12"/>
            <p:cNvSpPr>
              <a:spLocks noChangeArrowheads="1"/>
            </p:cNvSpPr>
            <p:nvPr/>
          </p:nvSpPr>
          <p:spPr bwMode="auto">
            <a:xfrm>
              <a:off x="2472" y="2704"/>
              <a:ext cx="862" cy="288"/>
            </a:xfrm>
            <a:prstGeom prst="rect">
              <a:avLst/>
            </a:prstGeom>
            <a:noFill/>
            <a:ln w="38100">
              <a:solidFill>
                <a:srgbClr val="2BAEAB"/>
              </a:solidFill>
              <a:miter lim="800000"/>
              <a:headEnd/>
              <a:tailEnd/>
            </a:ln>
            <a:effectLst/>
            <a:extLst>
              <a:ext uri="{909E8E84-426E-40DD-AFC4-6F175D3DCCD1}">
                <a14:hiddenFill xmlns:a14="http://schemas.microsoft.com/office/drawing/2010/main">
                  <a:solidFill>
                    <a:srgbClr val="9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Контроль</a:t>
              </a:r>
            </a:p>
          </p:txBody>
        </p:sp>
        <p:sp>
          <p:nvSpPr>
            <p:cNvPr id="30733" name="Line 13"/>
            <p:cNvSpPr>
              <a:spLocks noChangeShapeType="1"/>
            </p:cNvSpPr>
            <p:nvPr/>
          </p:nvSpPr>
          <p:spPr bwMode="auto">
            <a:xfrm>
              <a:off x="5420" y="890"/>
              <a:ext cx="0" cy="2449"/>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4" name="Line 14"/>
            <p:cNvSpPr>
              <a:spLocks noChangeShapeType="1"/>
            </p:cNvSpPr>
            <p:nvPr/>
          </p:nvSpPr>
          <p:spPr bwMode="auto">
            <a:xfrm flipH="1">
              <a:off x="4513" y="890"/>
              <a:ext cx="90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5" name="Line 15"/>
            <p:cNvSpPr>
              <a:spLocks noChangeShapeType="1"/>
            </p:cNvSpPr>
            <p:nvPr/>
          </p:nvSpPr>
          <p:spPr bwMode="auto">
            <a:xfrm>
              <a:off x="5103" y="1525"/>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6" name="Line 16"/>
            <p:cNvSpPr>
              <a:spLocks noChangeShapeType="1"/>
            </p:cNvSpPr>
            <p:nvPr/>
          </p:nvSpPr>
          <p:spPr bwMode="auto">
            <a:xfrm>
              <a:off x="5103" y="1933"/>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7" name="Line 17"/>
            <p:cNvSpPr>
              <a:spLocks noChangeShapeType="1"/>
            </p:cNvSpPr>
            <p:nvPr/>
          </p:nvSpPr>
          <p:spPr bwMode="auto">
            <a:xfrm>
              <a:off x="5103" y="2432"/>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8" name="Line 18"/>
            <p:cNvSpPr>
              <a:spLocks noChangeShapeType="1"/>
            </p:cNvSpPr>
            <p:nvPr/>
          </p:nvSpPr>
          <p:spPr bwMode="auto">
            <a:xfrm>
              <a:off x="5103" y="2840"/>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9" name="Line 19"/>
            <p:cNvSpPr>
              <a:spLocks noChangeShapeType="1"/>
            </p:cNvSpPr>
            <p:nvPr/>
          </p:nvSpPr>
          <p:spPr bwMode="auto">
            <a:xfrm>
              <a:off x="4740" y="3339"/>
              <a:ext cx="680"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0" name="Line 20"/>
            <p:cNvSpPr>
              <a:spLocks noChangeShapeType="1"/>
            </p:cNvSpPr>
            <p:nvPr/>
          </p:nvSpPr>
          <p:spPr bwMode="auto">
            <a:xfrm>
              <a:off x="3742" y="3339"/>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1" name="Line 21"/>
            <p:cNvSpPr>
              <a:spLocks noChangeShapeType="1"/>
            </p:cNvSpPr>
            <p:nvPr/>
          </p:nvSpPr>
          <p:spPr bwMode="auto">
            <a:xfrm>
              <a:off x="2835" y="3339"/>
              <a:ext cx="317" cy="0"/>
            </a:xfrm>
            <a:prstGeom prst="line">
              <a:avLst/>
            </a:prstGeom>
            <a:noFill/>
            <a:ln w="38100">
              <a:solidFill>
                <a:srgbClr val="2BAE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2" name="Rectangle 22"/>
            <p:cNvSpPr>
              <a:spLocks noChangeArrowheads="1"/>
            </p:cNvSpPr>
            <p:nvPr/>
          </p:nvSpPr>
          <p:spPr bwMode="auto">
            <a:xfrm>
              <a:off x="3378" y="709"/>
              <a:ext cx="1452" cy="408"/>
            </a:xfrm>
            <a:prstGeom prst="rect">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Интернет</a:t>
              </a:r>
            </a:p>
          </p:txBody>
        </p:sp>
        <p:sp>
          <p:nvSpPr>
            <p:cNvPr id="30743" name="AutoShape 23"/>
            <p:cNvSpPr>
              <a:spLocks noChangeArrowheads="1"/>
            </p:cNvSpPr>
            <p:nvPr/>
          </p:nvSpPr>
          <p:spPr bwMode="auto">
            <a:xfrm rot="10800000">
              <a:off x="340" y="2478"/>
              <a:ext cx="1179" cy="589"/>
            </a:xfrm>
            <a:prstGeom prst="wedgeRoundRectCallout">
              <a:avLst>
                <a:gd name="adj1" fmla="val 25907"/>
                <a:gd name="adj2" fmla="val 272407"/>
                <a:gd name="adj3" fmla="val 16667"/>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ru-RU" altLang="ru-RU" sz="2000" b="1">
                  <a:solidFill>
                    <a:srgbClr val="155352"/>
                  </a:solidFill>
                </a:rPr>
                <a:t>Семинары, дискуссии</a:t>
              </a:r>
            </a:p>
          </p:txBody>
        </p:sp>
        <p:sp>
          <p:nvSpPr>
            <p:cNvPr id="30744" name="AutoShape 24"/>
            <p:cNvSpPr>
              <a:spLocks noChangeArrowheads="1"/>
            </p:cNvSpPr>
            <p:nvPr/>
          </p:nvSpPr>
          <p:spPr bwMode="auto">
            <a:xfrm rot="10800000">
              <a:off x="1066" y="2024"/>
              <a:ext cx="953" cy="363"/>
            </a:xfrm>
            <a:prstGeom prst="wedgeRoundRectCallout">
              <a:avLst>
                <a:gd name="adj1" fmla="val 44120"/>
                <a:gd name="adj2" fmla="val 298208"/>
                <a:gd name="adj3" fmla="val 16667"/>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ru-RU" altLang="ru-RU" sz="2000" b="1">
                  <a:solidFill>
                    <a:srgbClr val="155352"/>
                  </a:solidFill>
                </a:rPr>
                <a:t>Лекции</a:t>
              </a:r>
            </a:p>
          </p:txBody>
        </p:sp>
        <p:sp>
          <p:nvSpPr>
            <p:cNvPr id="30745" name="Rectangle 25"/>
            <p:cNvSpPr>
              <a:spLocks noChangeArrowheads="1"/>
            </p:cNvSpPr>
            <p:nvPr/>
          </p:nvSpPr>
          <p:spPr bwMode="auto">
            <a:xfrm>
              <a:off x="521" y="709"/>
              <a:ext cx="1452" cy="408"/>
            </a:xfrm>
            <a:prstGeom prst="rect">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000" b="1">
                  <a:solidFill>
                    <a:srgbClr val="155352"/>
                  </a:solidFill>
                </a:rPr>
                <a:t>Видео</a:t>
              </a:r>
            </a:p>
          </p:txBody>
        </p:sp>
        <p:sp>
          <p:nvSpPr>
            <p:cNvPr id="30746" name="AutoShape 26"/>
            <p:cNvSpPr>
              <a:spLocks noChangeArrowheads="1"/>
            </p:cNvSpPr>
            <p:nvPr/>
          </p:nvSpPr>
          <p:spPr bwMode="auto">
            <a:xfrm rot="10800000">
              <a:off x="1746" y="1525"/>
              <a:ext cx="1043" cy="454"/>
            </a:xfrm>
            <a:prstGeom prst="wedgeRoundRectCallout">
              <a:avLst>
                <a:gd name="adj1" fmla="val 49708"/>
                <a:gd name="adj2" fmla="val 135241"/>
                <a:gd name="adj3" fmla="val 16667"/>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ru-RU" altLang="ru-RU" sz="2000" b="1">
                  <a:solidFill>
                    <a:srgbClr val="155352"/>
                  </a:solidFill>
                </a:rPr>
                <a:t>Защиты проектов</a:t>
              </a:r>
            </a:p>
          </p:txBody>
        </p:sp>
        <p:sp>
          <p:nvSpPr>
            <p:cNvPr id="30747" name="AutoShape 27"/>
            <p:cNvSpPr>
              <a:spLocks noChangeArrowheads="1"/>
            </p:cNvSpPr>
            <p:nvPr/>
          </p:nvSpPr>
          <p:spPr bwMode="auto">
            <a:xfrm>
              <a:off x="2064" y="845"/>
              <a:ext cx="1270" cy="136"/>
            </a:xfrm>
            <a:prstGeom prst="leftRightArrow">
              <a:avLst>
                <a:gd name="adj1" fmla="val 50000"/>
                <a:gd name="adj2" fmla="val 186765"/>
              </a:avLst>
            </a:prstGeom>
            <a:solidFill>
              <a:schemeClr val="bg1"/>
            </a:solidFill>
            <a:ln w="38100">
              <a:solidFill>
                <a:srgbClr val="2BAEA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0749" name="Rectangle 29"/>
          <p:cNvSpPr>
            <a:spLocks noChangeArrowheads="1"/>
          </p:cNvSpPr>
          <p:nvPr/>
        </p:nvSpPr>
        <p:spPr bwMode="auto">
          <a:xfrm>
            <a:off x="2424114" y="5767912"/>
            <a:ext cx="7648575"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lang="ru-RU" altLang="ru-RU" sz="2200" b="1" u="sng">
                <a:solidFill>
                  <a:srgbClr val="238D8A"/>
                </a:solidFill>
              </a:rPr>
              <a:t>Модель 5.</a:t>
            </a:r>
            <a:r>
              <a:rPr lang="ru-RU" altLang="ru-RU" sz="2200" b="1">
                <a:solidFill>
                  <a:srgbClr val="238D8A"/>
                </a:solidFill>
              </a:rPr>
              <a:t> Дистанционное обучение на базе интерактивного телевидения, видеоконференций. </a:t>
            </a:r>
          </a:p>
        </p:txBody>
      </p:sp>
      <p:sp>
        <p:nvSpPr>
          <p:cNvPr id="30751" name="Rectangle 31"/>
          <p:cNvSpPr>
            <a:spLocks noChangeArrowheads="1"/>
          </p:cNvSpPr>
          <p:nvPr/>
        </p:nvSpPr>
        <p:spPr bwMode="auto">
          <a:xfrm>
            <a:off x="1847851" y="765175"/>
            <a:ext cx="8569325" cy="4895850"/>
          </a:xfrm>
          <a:prstGeom prst="rect">
            <a:avLst/>
          </a:prstGeom>
          <a:noFill/>
          <a:ln w="19050">
            <a:solidFill>
              <a:srgbClr val="66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942886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2"/>
                </a:solidFill>
                <a:effectLst>
                  <a:outerShdw blurRad="38100" dist="38100" dir="2700000" algn="tl">
                    <a:srgbClr val="000000">
                      <a:alpha val="43137"/>
                    </a:srgbClr>
                  </a:outerShdw>
                </a:effectLst>
              </a:rPr>
              <a:t>Формы дистанционного обучения</a:t>
            </a:r>
            <a:endParaRPr lang="ru-RU" dirty="0"/>
          </a:p>
        </p:txBody>
      </p:sp>
      <p:sp>
        <p:nvSpPr>
          <p:cNvPr id="3" name="Объект 2"/>
          <p:cNvSpPr>
            <a:spLocks noGrp="1"/>
          </p:cNvSpPr>
          <p:nvPr>
            <p:ph idx="1"/>
          </p:nvPr>
        </p:nvSpPr>
        <p:spPr/>
        <p:txBody>
          <a:bodyPr>
            <a:normAutofit fontScale="92500" lnSpcReduction="10000"/>
          </a:bodyPr>
          <a:lstStyle/>
          <a:p>
            <a:pPr marL="0" indent="0">
              <a:buNone/>
            </a:pPr>
            <a:endParaRPr lang="ru-RU" dirty="0" smtClean="0"/>
          </a:p>
          <a:p>
            <a:r>
              <a:rPr lang="ru-RU" dirty="0" smtClean="0"/>
              <a:t> </a:t>
            </a:r>
            <a:r>
              <a:rPr lang="ru-RU" dirty="0"/>
              <a:t>Чат - занятия — учебные занятия, осуществляемые с использованием чат - технологий. </a:t>
            </a:r>
            <a:endParaRPr lang="ru-RU" dirty="0" smtClean="0"/>
          </a:p>
          <a:p>
            <a:r>
              <a:rPr lang="ru-RU" dirty="0" smtClean="0"/>
              <a:t>. </a:t>
            </a:r>
            <a:r>
              <a:rPr lang="ru-RU" dirty="0"/>
              <a:t>Форум-занятия — дистанционные уроки, конференции, семинары, деловые игры, лабораторные работы, практикумы и другие формы учебных занятий, проводимых с помощью средств телекоммуникаций и других возможностей сети </a:t>
            </a:r>
            <a:r>
              <a:rPr lang="ru-RU" dirty="0" smtClean="0"/>
              <a:t>Интернет</a:t>
            </a:r>
          </a:p>
          <a:p>
            <a:r>
              <a:rPr lang="ru-RU" dirty="0" smtClean="0"/>
              <a:t> </a:t>
            </a:r>
            <a:r>
              <a:rPr lang="ru-RU" dirty="0" err="1"/>
              <a:t>Вебинар</a:t>
            </a:r>
            <a:r>
              <a:rPr lang="ru-RU" dirty="0"/>
              <a:t>-сессия осуществляется на базе программно-технической среды, которая обеспечивает взаимодействие пользователей. </a:t>
            </a:r>
          </a:p>
        </p:txBody>
      </p:sp>
    </p:spTree>
    <p:extLst>
      <p:ext uri="{BB962C8B-B14F-4D97-AF65-F5344CB8AC3E}">
        <p14:creationId xmlns:p14="http://schemas.microsoft.com/office/powerpoint/2010/main" val="13036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a:solidFill>
                  <a:schemeClr val="accent2"/>
                </a:solidFill>
                <a:effectLst>
                  <a:outerShdw blurRad="38100" dist="38100" dir="2700000" algn="tl">
                    <a:srgbClr val="000000">
                      <a:alpha val="43137"/>
                    </a:srgbClr>
                  </a:outerShdw>
                </a:effectLst>
              </a:rPr>
              <a:t>К минусам дистанционного обучения можно отнести:</a:t>
            </a:r>
          </a:p>
        </p:txBody>
      </p:sp>
      <p:sp>
        <p:nvSpPr>
          <p:cNvPr id="3" name="Объект 2"/>
          <p:cNvSpPr>
            <a:spLocks noGrp="1"/>
          </p:cNvSpPr>
          <p:nvPr>
            <p:ph idx="1"/>
          </p:nvPr>
        </p:nvSpPr>
        <p:spPr/>
        <p:txBody>
          <a:bodyPr>
            <a:normAutofit lnSpcReduction="10000"/>
          </a:bodyPr>
          <a:lstStyle/>
          <a:p>
            <a:r>
              <a:rPr lang="ru-RU" dirty="0" smtClean="0"/>
              <a:t> отсутствие </a:t>
            </a:r>
            <a:r>
              <a:rPr lang="ru-RU" dirty="0"/>
              <a:t>техническо-материальной базы, отвечающей всем необходимым </a:t>
            </a:r>
            <a:r>
              <a:rPr lang="ru-RU" dirty="0" smtClean="0"/>
              <a:t>требованиям</a:t>
            </a:r>
          </a:p>
          <a:p>
            <a:r>
              <a:rPr lang="ru-RU" dirty="0" smtClean="0"/>
              <a:t> отсутствие </a:t>
            </a:r>
            <a:r>
              <a:rPr lang="ru-RU" dirty="0"/>
              <a:t>прямого контакта педагога с </a:t>
            </a:r>
            <a:r>
              <a:rPr lang="ru-RU" dirty="0" smtClean="0"/>
              <a:t>ребенком</a:t>
            </a:r>
          </a:p>
          <a:p>
            <a:r>
              <a:rPr lang="ru-RU" altLang="ru-RU" dirty="0"/>
              <a:t>психологическая адаптация</a:t>
            </a:r>
          </a:p>
          <a:p>
            <a:r>
              <a:rPr lang="ru-RU" altLang="ru-RU" dirty="0"/>
              <a:t>  необходимы навыков по работе с компьютером</a:t>
            </a:r>
          </a:p>
          <a:p>
            <a:r>
              <a:rPr lang="ru-RU" altLang="ru-RU" dirty="0"/>
              <a:t>  зависимость от качества работы Интернет</a:t>
            </a:r>
          </a:p>
          <a:p>
            <a:r>
              <a:rPr lang="ru-RU" altLang="ru-RU" dirty="0"/>
              <a:t>  медицинские проблемы</a:t>
            </a:r>
          </a:p>
          <a:p>
            <a:endParaRPr lang="ru-RU" dirty="0"/>
          </a:p>
        </p:txBody>
      </p:sp>
    </p:spTree>
    <p:extLst>
      <p:ext uri="{BB962C8B-B14F-4D97-AF65-F5344CB8AC3E}">
        <p14:creationId xmlns:p14="http://schemas.microsoft.com/office/powerpoint/2010/main" val="360190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982132"/>
            <a:ext cx="9751539" cy="1744592"/>
          </a:xfrm>
        </p:spPr>
        <p:txBody>
          <a:bodyPr>
            <a:normAutofit fontScale="90000"/>
          </a:bodyPr>
          <a:lstStyle/>
          <a:p>
            <a:r>
              <a:rPr lang="ru-RU" altLang="ru-RU" sz="4900" b="1" dirty="0">
                <a:solidFill>
                  <a:schemeClr val="accent2"/>
                </a:solidFill>
                <a:effectLst>
                  <a:outerShdw blurRad="38100" dist="38100" dir="2700000" algn="tl">
                    <a:srgbClr val="000000">
                      <a:alpha val="43137"/>
                    </a:srgbClr>
                  </a:outerShdw>
                </a:effectLst>
              </a:rPr>
              <a:t>Ожидаемые результаты обучения с использованием технологий дистанционного обучения</a:t>
            </a:r>
            <a:r>
              <a:rPr lang="ru-RU" altLang="ru-RU" b="1" dirty="0">
                <a:solidFill>
                  <a:srgbClr val="238D8A"/>
                </a:solidFill>
              </a:rPr>
              <a:t/>
            </a:r>
            <a:br>
              <a:rPr lang="ru-RU" altLang="ru-RU" b="1" dirty="0">
                <a:solidFill>
                  <a:srgbClr val="238D8A"/>
                </a:solidFill>
              </a:rPr>
            </a:br>
            <a:endParaRPr lang="ru-RU" dirty="0"/>
          </a:p>
        </p:txBody>
      </p:sp>
      <p:sp>
        <p:nvSpPr>
          <p:cNvPr id="3" name="Объект 2"/>
          <p:cNvSpPr>
            <a:spLocks noGrp="1"/>
          </p:cNvSpPr>
          <p:nvPr>
            <p:ph idx="1"/>
          </p:nvPr>
        </p:nvSpPr>
        <p:spPr/>
        <p:txBody>
          <a:bodyPr>
            <a:normAutofit fontScale="40000" lnSpcReduction="20000"/>
          </a:bodyPr>
          <a:lstStyle/>
          <a:p>
            <a:pPr>
              <a:lnSpc>
                <a:spcPct val="110000"/>
              </a:lnSpc>
            </a:pPr>
            <a:r>
              <a:rPr lang="ru-RU" altLang="ru-RU" sz="4500" b="1" dirty="0"/>
              <a:t>Овладение компетенцией «уметь учиться», что в современных условиях означает</a:t>
            </a:r>
            <a:r>
              <a:rPr lang="ru-RU" altLang="ru-RU" sz="4500" b="1" dirty="0" smtClean="0"/>
              <a:t>:</a:t>
            </a:r>
          </a:p>
          <a:p>
            <a:pPr>
              <a:lnSpc>
                <a:spcPct val="140000"/>
              </a:lnSpc>
              <a:buClr>
                <a:srgbClr val="2BAEAB"/>
              </a:buClr>
              <a:buFont typeface="Wingdings" panose="05000000000000000000" pitchFamily="2" charset="2"/>
              <a:buChar char="ü"/>
            </a:pPr>
            <a:r>
              <a:rPr lang="ru-RU" altLang="ru-RU" sz="3500" dirty="0"/>
              <a:t>осознавать необходимость обучения, </a:t>
            </a:r>
          </a:p>
          <a:p>
            <a:pPr>
              <a:lnSpc>
                <a:spcPct val="140000"/>
              </a:lnSpc>
              <a:buClr>
                <a:srgbClr val="2BAEAB"/>
              </a:buClr>
              <a:buFont typeface="Wingdings" panose="05000000000000000000" pitchFamily="2" charset="2"/>
              <a:buChar char="ü"/>
            </a:pPr>
            <a:r>
              <a:rPr lang="ru-RU" altLang="ru-RU" sz="3500" dirty="0"/>
              <a:t>понимать общественную значимость образования;</a:t>
            </a:r>
          </a:p>
          <a:p>
            <a:pPr>
              <a:lnSpc>
                <a:spcPct val="140000"/>
              </a:lnSpc>
              <a:buClr>
                <a:srgbClr val="2BAEAB"/>
              </a:buClr>
              <a:buFont typeface="Wingdings" panose="05000000000000000000" pitchFamily="2" charset="2"/>
              <a:buChar char="ü"/>
            </a:pPr>
            <a:r>
              <a:rPr lang="ru-RU" altLang="ru-RU" sz="3500" dirty="0"/>
              <a:t>осознанно относиться к учебной деятельности; </a:t>
            </a:r>
          </a:p>
          <a:p>
            <a:pPr>
              <a:lnSpc>
                <a:spcPct val="140000"/>
              </a:lnSpc>
              <a:buClr>
                <a:srgbClr val="2BAEAB"/>
              </a:buClr>
              <a:buFont typeface="Wingdings" panose="05000000000000000000" pitchFamily="2" charset="2"/>
              <a:buChar char="ü"/>
            </a:pPr>
            <a:r>
              <a:rPr lang="ru-RU" altLang="ru-RU" sz="3500" dirty="0"/>
              <a:t>формировать свой образовательный запрос; </a:t>
            </a:r>
          </a:p>
          <a:p>
            <a:pPr>
              <a:lnSpc>
                <a:spcPct val="140000"/>
              </a:lnSpc>
              <a:buClr>
                <a:srgbClr val="2BAEAB"/>
              </a:buClr>
              <a:buFont typeface="Wingdings" panose="05000000000000000000" pitchFamily="2" charset="2"/>
              <a:buChar char="ü"/>
            </a:pPr>
            <a:r>
              <a:rPr lang="ru-RU" altLang="ru-RU" sz="3500" dirty="0"/>
              <a:t>планировать уровень своих учебных достижений;</a:t>
            </a:r>
          </a:p>
          <a:p>
            <a:pPr>
              <a:lnSpc>
                <a:spcPct val="140000"/>
              </a:lnSpc>
              <a:buClr>
                <a:srgbClr val="2BAEAB"/>
              </a:buClr>
              <a:buFont typeface="Wingdings" panose="05000000000000000000" pitchFamily="2" charset="2"/>
              <a:buChar char="ü"/>
            </a:pPr>
            <a:r>
              <a:rPr lang="ru-RU" altLang="ru-RU" sz="3500" dirty="0"/>
              <a:t>находить способы оптимизации учебной деятельности; </a:t>
            </a:r>
          </a:p>
          <a:p>
            <a:pPr>
              <a:lnSpc>
                <a:spcPct val="140000"/>
              </a:lnSpc>
              <a:buClr>
                <a:srgbClr val="2BAEAB"/>
              </a:buClr>
              <a:buFont typeface="Wingdings" panose="05000000000000000000" pitchFamily="2" charset="2"/>
              <a:buChar char="ü"/>
            </a:pPr>
            <a:r>
              <a:rPr lang="ru-RU" altLang="ru-RU" sz="3500" dirty="0"/>
              <a:t>определять границы и дефициты своего знания и т.д.</a:t>
            </a:r>
          </a:p>
          <a:p>
            <a:pPr>
              <a:lnSpc>
                <a:spcPct val="110000"/>
              </a:lnSpc>
            </a:pPr>
            <a:endParaRPr lang="ru-RU" altLang="ru-RU" b="1" dirty="0"/>
          </a:p>
        </p:txBody>
      </p:sp>
    </p:spTree>
    <p:extLst>
      <p:ext uri="{BB962C8B-B14F-4D97-AF65-F5344CB8AC3E}">
        <p14:creationId xmlns:p14="http://schemas.microsoft.com/office/powerpoint/2010/main" val="293862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ctr"/>
            <a:r>
              <a:rPr lang="ru-RU" b="1" dirty="0" smtClean="0"/>
              <a:t>Спасибо за внимание!</a:t>
            </a:r>
            <a:endParaRPr lang="ru-RU" b="1" dirty="0"/>
          </a:p>
        </p:txBody>
      </p:sp>
    </p:spTree>
    <p:extLst>
      <p:ext uri="{BB962C8B-B14F-4D97-AF65-F5344CB8AC3E}">
        <p14:creationId xmlns:p14="http://schemas.microsoft.com/office/powerpoint/2010/main" val="391639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indent="0" algn="just">
              <a:buNone/>
            </a:pPr>
            <a:r>
              <a:rPr lang="ru-RU" dirty="0"/>
              <a:t>Важно, чтобы у всех детей независимо от того, где они живут и насколько материально обеспечены их родители, была возможность развивать свои способности …именно учреждения ДОД, в силу своей уникальности, способны не только раскрыть личностный потенциал любого ребенка, но и подготовить к условиям жизни в </a:t>
            </a:r>
            <a:r>
              <a:rPr lang="ru-RU" dirty="0" err="1"/>
              <a:t>высококонкурентной</a:t>
            </a:r>
            <a:r>
              <a:rPr lang="ru-RU" dirty="0"/>
              <a:t> среде, развить умения бороться за себя и реализовывать свои идеи</a:t>
            </a:r>
            <a:r>
              <a:rPr lang="ru-RU" dirty="0" smtClean="0"/>
              <a:t>.</a:t>
            </a:r>
          </a:p>
          <a:p>
            <a:pPr algn="r"/>
            <a:r>
              <a:rPr lang="ru-RU" dirty="0" smtClean="0"/>
              <a:t> </a:t>
            </a:r>
            <a:r>
              <a:rPr lang="ru-RU" dirty="0"/>
              <a:t>Д. А. Медведев</a:t>
            </a:r>
            <a:r>
              <a:rPr lang="ru-RU" dirty="0"/>
              <a:t/>
            </a:r>
            <a:br>
              <a:rPr lang="ru-RU" dirty="0"/>
            </a:br>
            <a:r>
              <a:rPr lang="ru-RU" dirty="0"/>
              <a:t/>
            </a:r>
            <a:br>
              <a:rPr lang="ru-RU" dirty="0"/>
            </a:br>
            <a:r>
              <a:rPr lang="ru-RU" dirty="0" smtClean="0"/>
              <a:t> </a:t>
            </a:r>
            <a:endParaRPr lang="ru-RU" dirty="0"/>
          </a:p>
        </p:txBody>
      </p:sp>
    </p:spTree>
    <p:extLst>
      <p:ext uri="{BB962C8B-B14F-4D97-AF65-F5344CB8AC3E}">
        <p14:creationId xmlns:p14="http://schemas.microsoft.com/office/powerpoint/2010/main" val="372034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238D8A"/>
                </a:solidFill>
              </a:rPr>
              <a:t>Что такое дистанционное обучение</a:t>
            </a: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r>
              <a:rPr lang="ru-RU" b="1" i="1" dirty="0" smtClean="0"/>
              <a:t>Дистанционное </a:t>
            </a:r>
            <a:r>
              <a:rPr lang="ru-RU" b="1" i="1" dirty="0"/>
              <a:t>обучение </a:t>
            </a:r>
            <a:r>
              <a:rPr lang="ru-RU" dirty="0"/>
              <a:t>- способ организации процесса обучения, основанный на использовании современных информационных и телекоммуникационных технологий, позволяющих осуществлять обучение на расстоянии без непосредственного контакта между педагогом и </a:t>
            </a:r>
            <a:r>
              <a:rPr lang="ru-RU" dirty="0" smtClean="0"/>
              <a:t>учащимися</a:t>
            </a:r>
          </a:p>
          <a:p>
            <a:r>
              <a:rPr lang="ru-RU" dirty="0"/>
              <a:t>Под дистанционными образовательными технологиями понимаются образовательные технологии, «реализуемые в основном с применением информационно-телекоммуникационных сетей при опосредованном (на расстоянии) взаимодействии обучающихся и педагогических работников»</a:t>
            </a:r>
          </a:p>
        </p:txBody>
      </p:sp>
    </p:spTree>
    <p:extLst>
      <p:ext uri="{BB962C8B-B14F-4D97-AF65-F5344CB8AC3E}">
        <p14:creationId xmlns:p14="http://schemas.microsoft.com/office/powerpoint/2010/main" val="201999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290" y="1039797"/>
            <a:ext cx="9601196" cy="1303867"/>
          </a:xfrm>
        </p:spPr>
        <p:txBody>
          <a:bodyPr>
            <a:normAutofit fontScale="90000"/>
          </a:bodyPr>
          <a:lstStyle/>
          <a:p>
            <a:r>
              <a:rPr lang="ru-RU" sz="2200" dirty="0"/>
              <a:t>Ст.№10 документа «Об утверждении Порядка организации и осуществления образовательной деятельности по дополнительным общеобразовательным программам»</a:t>
            </a:r>
            <a:r>
              <a:rPr lang="ru-RU" dirty="0"/>
              <a:t/>
            </a:r>
            <a:br>
              <a:rPr lang="ru-RU" dirty="0"/>
            </a:br>
            <a:endParaRPr lang="ru-RU" dirty="0"/>
          </a:p>
        </p:txBody>
      </p:sp>
      <p:sp>
        <p:nvSpPr>
          <p:cNvPr id="3" name="Объект 2"/>
          <p:cNvSpPr>
            <a:spLocks noGrp="1"/>
          </p:cNvSpPr>
          <p:nvPr>
            <p:ph idx="1"/>
          </p:nvPr>
        </p:nvSpPr>
        <p:spPr/>
        <p:txBody>
          <a:bodyPr/>
          <a:lstStyle/>
          <a:p>
            <a:r>
              <a:rPr lang="ru-RU" dirty="0"/>
              <a:t>«…при реализации дополнительных общеобразовательных программ используются различные образовательные технологии, в том числе дистанционные образовательные технологии</a:t>
            </a:r>
            <a:r>
              <a:rPr lang="ru-RU" dirty="0" smtClean="0"/>
              <a:t>»</a:t>
            </a:r>
          </a:p>
        </p:txBody>
      </p:sp>
    </p:spTree>
    <p:extLst>
      <p:ext uri="{BB962C8B-B14F-4D97-AF65-F5344CB8AC3E}">
        <p14:creationId xmlns:p14="http://schemas.microsoft.com/office/powerpoint/2010/main" val="132173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a:solidFill>
                  <a:srgbClr val="238D8A"/>
                </a:solidFill>
              </a:rPr>
              <a:t>Использование дистанционных форм обучения способствует решению следующих задач</a:t>
            </a:r>
            <a:endParaRPr lang="ru-RU" sz="4000" b="1" dirty="0">
              <a:solidFill>
                <a:srgbClr val="238D8A"/>
              </a:solidFill>
            </a:endParaRPr>
          </a:p>
        </p:txBody>
      </p:sp>
      <p:sp>
        <p:nvSpPr>
          <p:cNvPr id="3" name="Объект 2"/>
          <p:cNvSpPr>
            <a:spLocks noGrp="1"/>
          </p:cNvSpPr>
          <p:nvPr>
            <p:ph idx="1"/>
          </p:nvPr>
        </p:nvSpPr>
        <p:spPr/>
        <p:txBody>
          <a:bodyPr/>
          <a:lstStyle/>
          <a:p>
            <a:r>
              <a:rPr lang="ru-RU" dirty="0" smtClean="0"/>
              <a:t>Повышение эффективности образовательной деятельности обучающихся </a:t>
            </a:r>
          </a:p>
          <a:p>
            <a:r>
              <a:rPr lang="ru-RU" dirty="0"/>
              <a:t>Повышение </a:t>
            </a:r>
            <a:r>
              <a:rPr lang="ru-RU" dirty="0" smtClean="0"/>
              <a:t>эффективности организации образовательного процесса</a:t>
            </a:r>
          </a:p>
          <a:p>
            <a:r>
              <a:rPr lang="ru-RU" dirty="0"/>
              <a:t>Повышение </a:t>
            </a:r>
            <a:r>
              <a:rPr lang="ru-RU" dirty="0" smtClean="0"/>
              <a:t>эффективности использования помещений</a:t>
            </a:r>
          </a:p>
          <a:p>
            <a:r>
              <a:rPr lang="ru-RU" dirty="0" smtClean="0"/>
              <a:t>Повышение доступа к качественному дополнительному образованию</a:t>
            </a:r>
            <a:endParaRPr lang="ru-RU" dirty="0"/>
          </a:p>
        </p:txBody>
      </p:sp>
    </p:spTree>
    <p:extLst>
      <p:ext uri="{BB962C8B-B14F-4D97-AF65-F5344CB8AC3E}">
        <p14:creationId xmlns:p14="http://schemas.microsoft.com/office/powerpoint/2010/main" val="33125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b="1" dirty="0">
                <a:solidFill>
                  <a:srgbClr val="238D8A"/>
                </a:solidFill>
              </a:rPr>
              <a:t>Дистанционное обучение позволяет:</a:t>
            </a:r>
            <a:br>
              <a:rPr lang="ru-RU" altLang="ru-RU" b="1" dirty="0">
                <a:solidFill>
                  <a:srgbClr val="238D8A"/>
                </a:solidFill>
              </a:rPr>
            </a:br>
            <a:endParaRPr lang="ru-RU" dirty="0"/>
          </a:p>
        </p:txBody>
      </p:sp>
      <p:sp>
        <p:nvSpPr>
          <p:cNvPr id="3" name="Объект 2"/>
          <p:cNvSpPr>
            <a:spLocks noGrp="1"/>
          </p:cNvSpPr>
          <p:nvPr>
            <p:ph idx="1"/>
          </p:nvPr>
        </p:nvSpPr>
        <p:spPr>
          <a:xfrm>
            <a:off x="1295401" y="2285999"/>
            <a:ext cx="9601196" cy="3589869"/>
          </a:xfrm>
        </p:spPr>
        <p:txBody>
          <a:bodyPr>
            <a:noAutofit/>
          </a:bodyPr>
          <a:lstStyle/>
          <a:p>
            <a:pPr marL="0" indent="0">
              <a:buNone/>
            </a:pPr>
            <a:r>
              <a:rPr lang="ru-RU" altLang="ru-RU" sz="1900" dirty="0"/>
              <a:t>реализовать принцип доступности образования для </a:t>
            </a:r>
            <a:r>
              <a:rPr lang="ru-RU" altLang="ru-RU" sz="1900" dirty="0"/>
              <a:t>всех, </a:t>
            </a:r>
            <a:r>
              <a:rPr lang="ru-RU" sz="1900" dirty="0"/>
              <a:t>доступность </a:t>
            </a:r>
            <a:r>
              <a:rPr lang="ru-RU" sz="1900" dirty="0"/>
              <a:t>и независимость от географического и временного положения обучающегося и образовательного учреждения</a:t>
            </a:r>
            <a:endParaRPr lang="ru-RU" altLang="ru-RU" sz="1900" dirty="0"/>
          </a:p>
          <a:p>
            <a:pPr marL="0" indent="0">
              <a:buNone/>
            </a:pPr>
            <a:r>
              <a:rPr lang="ru-RU" sz="1900" dirty="0"/>
              <a:t>осуществление обучения в индивидуальном </a:t>
            </a:r>
            <a:r>
              <a:rPr lang="ru-RU" sz="1900" dirty="0"/>
              <a:t>темпе</a:t>
            </a:r>
          </a:p>
          <a:p>
            <a:pPr marL="0" indent="0">
              <a:buNone/>
            </a:pPr>
            <a:r>
              <a:rPr lang="ru-RU" sz="1900" dirty="0" smtClean="0"/>
              <a:t>технологичность</a:t>
            </a:r>
            <a:r>
              <a:rPr lang="ru-RU" sz="1900" dirty="0"/>
              <a:t>, комфортные условия, для творческого самовыражения обучаемого</a:t>
            </a:r>
            <a:endParaRPr lang="ru-RU" altLang="ru-RU" sz="1900" dirty="0"/>
          </a:p>
          <a:p>
            <a:pPr marL="0" indent="0">
              <a:buNone/>
            </a:pPr>
            <a:r>
              <a:rPr lang="ru-RU" altLang="ru-RU" sz="1900" dirty="0"/>
              <a:t>снизить затраты на проведение обучения;</a:t>
            </a:r>
          </a:p>
          <a:p>
            <a:pPr marL="0" indent="0">
              <a:buNone/>
            </a:pPr>
            <a:r>
              <a:rPr lang="ru-RU" altLang="ru-RU" sz="1900" dirty="0"/>
              <a:t>проводить обучение большого количества человек</a:t>
            </a:r>
            <a:r>
              <a:rPr lang="ru-RU" altLang="ru-RU" sz="1900" dirty="0"/>
              <a:t>;</a:t>
            </a:r>
            <a:r>
              <a:rPr lang="ru-RU" sz="1900" dirty="0"/>
              <a:t> </a:t>
            </a:r>
            <a:r>
              <a:rPr lang="ru-RU" sz="1900" dirty="0"/>
              <a:t>расширить общий охват </a:t>
            </a:r>
            <a:r>
              <a:rPr lang="ru-RU" sz="1900" dirty="0"/>
              <a:t>детей. </a:t>
            </a:r>
            <a:r>
              <a:rPr lang="ru-RU" altLang="ru-RU" sz="1900" dirty="0"/>
              <a:t> </a:t>
            </a:r>
            <a:endParaRPr lang="ru-RU" altLang="ru-RU" sz="1900" dirty="0"/>
          </a:p>
          <a:p>
            <a:pPr marL="0" indent="0">
              <a:buNone/>
            </a:pPr>
            <a:r>
              <a:rPr lang="ru-RU" altLang="ru-RU" sz="1900" dirty="0"/>
              <a:t>повысить качество обучения</a:t>
            </a:r>
            <a:r>
              <a:rPr lang="ru-RU" altLang="ru-RU" sz="1900" dirty="0"/>
              <a:t>;</a:t>
            </a:r>
          </a:p>
          <a:p>
            <a:pPr marL="0" indent="0">
              <a:buNone/>
            </a:pPr>
            <a:r>
              <a:rPr lang="ru-RU" sz="1900" dirty="0"/>
              <a:t>возможность вовлечения в процесс обучения детей с ограниченными возможностями здоровья и особенностями развития</a:t>
            </a:r>
            <a:endParaRPr lang="ru-RU" altLang="ru-RU" sz="1900" dirty="0"/>
          </a:p>
          <a:p>
            <a:pPr marL="0" indent="0">
              <a:buNone/>
            </a:pPr>
            <a:r>
              <a:rPr lang="ru-RU" altLang="ru-RU" sz="1900" dirty="0"/>
              <a:t>создать единую образовательную среду</a:t>
            </a:r>
            <a:endParaRPr lang="ru-RU" sz="1900" dirty="0"/>
          </a:p>
        </p:txBody>
      </p:sp>
    </p:spTree>
    <p:extLst>
      <p:ext uri="{BB962C8B-B14F-4D97-AF65-F5344CB8AC3E}">
        <p14:creationId xmlns:p14="http://schemas.microsoft.com/office/powerpoint/2010/main" val="270133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238D8A"/>
                </a:solidFill>
              </a:rPr>
              <a:t>Условия для совершенствования образовательного процесса получения дополнительного образования, с применением дистанционных технологий</a:t>
            </a:r>
            <a:r>
              <a:rPr lang="ru-RU" dirty="0"/>
              <a:t>.</a:t>
            </a:r>
          </a:p>
        </p:txBody>
      </p:sp>
      <p:sp>
        <p:nvSpPr>
          <p:cNvPr id="3" name="Объект 2"/>
          <p:cNvSpPr>
            <a:spLocks noGrp="1"/>
          </p:cNvSpPr>
          <p:nvPr>
            <p:ph idx="1"/>
          </p:nvPr>
        </p:nvSpPr>
        <p:spPr/>
        <p:txBody>
          <a:bodyPr>
            <a:normAutofit fontScale="77500" lnSpcReduction="20000"/>
          </a:bodyPr>
          <a:lstStyle/>
          <a:p>
            <a:pPr marL="0" indent="0">
              <a:buNone/>
            </a:pPr>
            <a:r>
              <a:rPr lang="ru-RU" dirty="0"/>
              <a:t> </a:t>
            </a:r>
            <a:endParaRPr lang="ru-RU" dirty="0" smtClean="0"/>
          </a:p>
          <a:p>
            <a:pPr marL="0" indent="0">
              <a:buNone/>
            </a:pPr>
            <a:r>
              <a:rPr lang="ru-RU" dirty="0" smtClean="0"/>
              <a:t>1)</a:t>
            </a:r>
            <a:r>
              <a:rPr lang="ru-RU" dirty="0"/>
              <a:t>          </a:t>
            </a:r>
            <a:r>
              <a:rPr lang="ru-RU" dirty="0" smtClean="0"/>
              <a:t>локальная </a:t>
            </a:r>
            <a:r>
              <a:rPr lang="ru-RU" dirty="0"/>
              <a:t>нормативно-правовая база, регламентирующая использование ДОТ для реализации программ дополнительного образования; </a:t>
            </a:r>
            <a:endParaRPr lang="ru-RU" dirty="0" smtClean="0"/>
          </a:p>
          <a:p>
            <a:pPr marL="0" indent="0">
              <a:buNone/>
            </a:pPr>
            <a:r>
              <a:rPr lang="ru-RU" dirty="0" smtClean="0"/>
              <a:t>2</a:t>
            </a:r>
            <a:r>
              <a:rPr lang="ru-RU" dirty="0"/>
              <a:t>)     материально-техническое </a:t>
            </a:r>
            <a:r>
              <a:rPr lang="ru-RU" dirty="0" smtClean="0"/>
              <a:t>оснащение</a:t>
            </a:r>
          </a:p>
          <a:p>
            <a:pPr marL="0" indent="0">
              <a:buNone/>
            </a:pPr>
            <a:r>
              <a:rPr lang="ru-RU" dirty="0" smtClean="0"/>
              <a:t> </a:t>
            </a:r>
            <a:r>
              <a:rPr lang="ru-RU" dirty="0"/>
              <a:t>3)       </a:t>
            </a:r>
            <a:r>
              <a:rPr lang="ru-RU" dirty="0" smtClean="0"/>
              <a:t> </a:t>
            </a:r>
            <a:r>
              <a:rPr lang="ru-RU" dirty="0"/>
              <a:t>обучение педагогов методикам дистанционного </a:t>
            </a:r>
            <a:r>
              <a:rPr lang="ru-RU" dirty="0" smtClean="0"/>
              <a:t>обучения.  </a:t>
            </a:r>
          </a:p>
          <a:p>
            <a:pPr marL="0" indent="0">
              <a:buNone/>
            </a:pPr>
            <a:r>
              <a:rPr lang="ru-RU" dirty="0" smtClean="0"/>
              <a:t>4</a:t>
            </a:r>
            <a:r>
              <a:rPr lang="ru-RU" dirty="0"/>
              <a:t>)     </a:t>
            </a:r>
            <a:r>
              <a:rPr lang="ru-RU" dirty="0" smtClean="0"/>
              <a:t> </a:t>
            </a:r>
            <a:r>
              <a:rPr lang="ru-RU" dirty="0"/>
              <a:t>создание и наполнение информационно-образовательной </a:t>
            </a:r>
            <a:r>
              <a:rPr lang="ru-RU" dirty="0" smtClean="0"/>
              <a:t>среды </a:t>
            </a:r>
          </a:p>
          <a:p>
            <a:pPr marL="0" indent="0">
              <a:buNone/>
            </a:pPr>
            <a:r>
              <a:rPr lang="ru-RU" dirty="0" smtClean="0"/>
              <a:t> </a:t>
            </a:r>
            <a:r>
              <a:rPr lang="ru-RU" dirty="0"/>
              <a:t>5)       методическая и консультационная поддержка обеспечивается сотрудниками центра дистанционного обучения.</a:t>
            </a:r>
            <a:r>
              <a:rPr lang="ru-RU" dirty="0"/>
              <a:t/>
            </a:r>
            <a:br>
              <a:rPr lang="ru-RU" dirty="0"/>
            </a:br>
            <a:r>
              <a:rPr lang="ru-RU" dirty="0"/>
              <a:t/>
            </a:r>
            <a:br>
              <a:rPr lang="ru-RU" dirty="0"/>
            </a:br>
            <a:r>
              <a:rPr lang="ru-RU" dirty="0" smtClean="0"/>
              <a:t> </a:t>
            </a:r>
            <a:r>
              <a:rPr lang="ru-RU" dirty="0"/>
              <a:t/>
            </a:r>
            <a:br>
              <a:rPr lang="ru-RU" dirty="0"/>
            </a:br>
            <a:r>
              <a:rPr lang="ru-RU" dirty="0" smtClean="0"/>
              <a:t>  </a:t>
            </a:r>
            <a:endParaRPr lang="ru-RU" dirty="0"/>
          </a:p>
        </p:txBody>
      </p:sp>
    </p:spTree>
    <p:extLst>
      <p:ext uri="{BB962C8B-B14F-4D97-AF65-F5344CB8AC3E}">
        <p14:creationId xmlns:p14="http://schemas.microsoft.com/office/powerpoint/2010/main" val="171634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2"/>
                </a:solidFill>
                <a:effectLst>
                  <a:outerShdw blurRad="38100" dist="38100" dir="2700000" algn="tl">
                    <a:srgbClr val="000000">
                      <a:alpha val="43137"/>
                    </a:srgbClr>
                  </a:outerShdw>
                </a:effectLst>
              </a:rPr>
              <a:t>Средства ИКТ при дистанционном обучении</a:t>
            </a:r>
            <a:endParaRPr lang="ru-RU" dirty="0"/>
          </a:p>
        </p:txBody>
      </p:sp>
      <p:sp>
        <p:nvSpPr>
          <p:cNvPr id="3" name="Объект 2"/>
          <p:cNvSpPr>
            <a:spLocks noGrp="1"/>
          </p:cNvSpPr>
          <p:nvPr>
            <p:ph idx="1"/>
          </p:nvPr>
        </p:nvSpPr>
        <p:spPr/>
        <p:txBody>
          <a:bodyPr/>
          <a:lstStyle/>
          <a:p>
            <a:r>
              <a:rPr lang="ru-RU" dirty="0"/>
              <a:t>Дистанционные курсы</a:t>
            </a:r>
          </a:p>
          <a:p>
            <a:r>
              <a:rPr lang="ru-RU" dirty="0"/>
              <a:t>Электронная почта </a:t>
            </a:r>
          </a:p>
          <a:p>
            <a:r>
              <a:rPr lang="ru-RU" dirty="0"/>
              <a:t>Форум и блоги</a:t>
            </a:r>
          </a:p>
          <a:p>
            <a:r>
              <a:rPr lang="ru-RU" dirty="0"/>
              <a:t>Чат и </a:t>
            </a:r>
            <a:r>
              <a:rPr lang="en-US" dirty="0"/>
              <a:t>ICQ</a:t>
            </a:r>
            <a:endParaRPr lang="ru-RU" dirty="0"/>
          </a:p>
          <a:p>
            <a:r>
              <a:rPr lang="ru-RU" dirty="0"/>
              <a:t>Теле- и видеоконференции</a:t>
            </a:r>
          </a:p>
          <a:p>
            <a:r>
              <a:rPr lang="en-US" dirty="0"/>
              <a:t>Skype</a:t>
            </a:r>
            <a:endParaRPr lang="ru-RU" dirty="0"/>
          </a:p>
          <a:p>
            <a:endParaRPr lang="ru-RU" dirty="0"/>
          </a:p>
        </p:txBody>
      </p:sp>
    </p:spTree>
    <p:extLst>
      <p:ext uri="{BB962C8B-B14F-4D97-AF65-F5344CB8AC3E}">
        <p14:creationId xmlns:p14="http://schemas.microsoft.com/office/powerpoint/2010/main" val="348533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924" y="982132"/>
            <a:ext cx="9998674" cy="1303867"/>
          </a:xfrm>
        </p:spPr>
        <p:txBody>
          <a:bodyPr>
            <a:normAutofit fontScale="90000"/>
          </a:bodyPr>
          <a:lstStyle/>
          <a:p>
            <a:r>
              <a:rPr lang="ru-RU" altLang="ru-RU" b="1" dirty="0">
                <a:solidFill>
                  <a:schemeClr val="accent2"/>
                </a:solidFill>
                <a:effectLst>
                  <a:outerShdw blurRad="38100" dist="38100" dir="2700000" algn="tl">
                    <a:srgbClr val="000000">
                      <a:alpha val="43137"/>
                    </a:srgbClr>
                  </a:outerShdw>
                </a:effectLst>
              </a:rPr>
              <a:t>Модели дистанционного обучения с точки зрения методики проведения учебного процесса</a:t>
            </a:r>
            <a:r>
              <a:rPr lang="ru-RU" altLang="ru-RU" b="1" dirty="0">
                <a:solidFill>
                  <a:srgbClr val="238D8A"/>
                </a:solidFill>
              </a:rPr>
              <a:t/>
            </a:r>
            <a:br>
              <a:rPr lang="ru-RU" altLang="ru-RU" b="1" dirty="0">
                <a:solidFill>
                  <a:srgbClr val="238D8A"/>
                </a:solidFill>
              </a:rPr>
            </a:br>
            <a:endParaRPr lang="ru-RU" dirty="0"/>
          </a:p>
        </p:txBody>
      </p:sp>
      <p:sp>
        <p:nvSpPr>
          <p:cNvPr id="3" name="Объект 2"/>
          <p:cNvSpPr>
            <a:spLocks noGrp="1"/>
          </p:cNvSpPr>
          <p:nvPr>
            <p:ph idx="1"/>
          </p:nvPr>
        </p:nvSpPr>
        <p:spPr/>
        <p:txBody>
          <a:bodyPr>
            <a:normAutofit lnSpcReduction="10000"/>
          </a:bodyPr>
          <a:lstStyle/>
          <a:p>
            <a:r>
              <a:rPr lang="ru-RU" altLang="ru-RU" b="1" u="sng" dirty="0">
                <a:solidFill>
                  <a:srgbClr val="19615F"/>
                </a:solidFill>
              </a:rPr>
              <a:t>Модель 1.</a:t>
            </a:r>
            <a:r>
              <a:rPr lang="ru-RU" altLang="ru-RU" b="1" dirty="0">
                <a:solidFill>
                  <a:srgbClr val="19615F"/>
                </a:solidFill>
              </a:rPr>
              <a:t> Интеграция очного и ДО:</a:t>
            </a:r>
            <a:r>
              <a:rPr lang="ru-RU" altLang="ru-RU" dirty="0">
                <a:solidFill>
                  <a:srgbClr val="19615F"/>
                </a:solidFill>
              </a:rPr>
              <a:t> </a:t>
            </a:r>
            <a:r>
              <a:rPr lang="ru-RU" altLang="ru-RU" b="1" dirty="0">
                <a:solidFill>
                  <a:srgbClr val="19615F"/>
                </a:solidFill>
              </a:rPr>
              <a:t>базовый курс – очный.</a:t>
            </a:r>
            <a:endParaRPr lang="ru-RU" altLang="ru-RU" dirty="0">
              <a:solidFill>
                <a:srgbClr val="19615F"/>
              </a:solidFill>
            </a:endParaRPr>
          </a:p>
          <a:p>
            <a:r>
              <a:rPr lang="ru-RU" altLang="ru-RU" b="1" u="sng" dirty="0">
                <a:solidFill>
                  <a:srgbClr val="19615F"/>
                </a:solidFill>
              </a:rPr>
              <a:t>Модель 2</a:t>
            </a:r>
            <a:r>
              <a:rPr lang="ru-RU" altLang="ru-RU" b="1" dirty="0">
                <a:solidFill>
                  <a:srgbClr val="19615F"/>
                </a:solidFill>
              </a:rPr>
              <a:t>. Интеграция очного и ДО:</a:t>
            </a:r>
            <a:r>
              <a:rPr lang="ru-RU" altLang="ru-RU" dirty="0">
                <a:solidFill>
                  <a:srgbClr val="19615F"/>
                </a:solidFill>
              </a:rPr>
              <a:t> </a:t>
            </a:r>
            <a:r>
              <a:rPr lang="ru-RU" altLang="ru-RU" b="1" dirty="0">
                <a:solidFill>
                  <a:srgbClr val="19615F"/>
                </a:solidFill>
              </a:rPr>
              <a:t>базовый курс – дистанционный.</a:t>
            </a:r>
            <a:endParaRPr lang="ru-RU" altLang="ru-RU" dirty="0">
              <a:solidFill>
                <a:srgbClr val="19615F"/>
              </a:solidFill>
            </a:endParaRPr>
          </a:p>
          <a:p>
            <a:r>
              <a:rPr lang="ru-RU" altLang="ru-RU" b="1" u="sng" dirty="0">
                <a:solidFill>
                  <a:srgbClr val="19615F"/>
                </a:solidFill>
              </a:rPr>
              <a:t>Модель 3.</a:t>
            </a:r>
            <a:r>
              <a:rPr lang="ru-RU" altLang="ru-RU" b="1" dirty="0">
                <a:solidFill>
                  <a:srgbClr val="19615F"/>
                </a:solidFill>
              </a:rPr>
              <a:t> Сетевое обучение. </a:t>
            </a:r>
          </a:p>
          <a:p>
            <a:r>
              <a:rPr lang="ru-RU" altLang="ru-RU" b="1" u="sng" dirty="0">
                <a:solidFill>
                  <a:srgbClr val="19615F"/>
                </a:solidFill>
              </a:rPr>
              <a:t>Модель 4.</a:t>
            </a:r>
            <a:r>
              <a:rPr lang="ru-RU" altLang="ru-RU" b="1" dirty="0">
                <a:solidFill>
                  <a:srgbClr val="19615F"/>
                </a:solidFill>
              </a:rPr>
              <a:t> ДО и кейс-технологии. </a:t>
            </a:r>
          </a:p>
          <a:p>
            <a:r>
              <a:rPr lang="ru-RU" altLang="ru-RU" b="1" u="sng" dirty="0">
                <a:solidFill>
                  <a:srgbClr val="19615F"/>
                </a:solidFill>
              </a:rPr>
              <a:t>Модель 5.</a:t>
            </a:r>
            <a:r>
              <a:rPr lang="ru-RU" altLang="ru-RU" b="1" dirty="0">
                <a:solidFill>
                  <a:srgbClr val="19615F"/>
                </a:solidFill>
              </a:rPr>
              <a:t> ДО на базе интерактивного телевидения, видеоконференций. </a:t>
            </a:r>
          </a:p>
          <a:p>
            <a:endParaRPr lang="ru-RU" dirty="0"/>
          </a:p>
        </p:txBody>
      </p:sp>
    </p:spTree>
    <p:extLst>
      <p:ext uri="{BB962C8B-B14F-4D97-AF65-F5344CB8AC3E}">
        <p14:creationId xmlns:p14="http://schemas.microsoft.com/office/powerpoint/2010/main" val="3644813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B6B4ABEC7EE67A45B6A7984AA76DDE9A" ma:contentTypeVersion="1" ma:contentTypeDescription="Создание документа." ma:contentTypeScope="" ma:versionID="0183cc50b8c59e1f206282824fd688c7">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DAE018-9DE2-4D9B-AFB4-3E4D741F4125}"/>
</file>

<file path=customXml/itemProps2.xml><?xml version="1.0" encoding="utf-8"?>
<ds:datastoreItem xmlns:ds="http://schemas.openxmlformats.org/officeDocument/2006/customXml" ds:itemID="{AB3D2A5F-4493-448B-91DF-F17301EEF569}"/>
</file>

<file path=customXml/itemProps3.xml><?xml version="1.0" encoding="utf-8"?>
<ds:datastoreItem xmlns:ds="http://schemas.openxmlformats.org/officeDocument/2006/customXml" ds:itemID="{7A83F9AB-9A55-4E19-93DD-364862CCADE3}"/>
</file>

<file path=docProps/app.xml><?xml version="1.0" encoding="utf-8"?>
<Properties xmlns="http://schemas.openxmlformats.org/officeDocument/2006/extended-properties" xmlns:vt="http://schemas.openxmlformats.org/officeDocument/2006/docPropsVTypes">
  <Template>Organic</Template>
  <TotalTime>104</TotalTime>
  <Words>1176</Words>
  <Application>Microsoft Office PowerPoint</Application>
  <PresentationFormat>Широкоэкранный</PresentationFormat>
  <Paragraphs>153</Paragraphs>
  <Slides>18</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Garamond</vt:lpstr>
      <vt:lpstr>Times New Roman</vt:lpstr>
      <vt:lpstr>Wingdings</vt:lpstr>
      <vt:lpstr>Натуральные материалы</vt:lpstr>
      <vt:lpstr> «Современные технологии дистанционного образования»</vt:lpstr>
      <vt:lpstr>Презентация PowerPoint</vt:lpstr>
      <vt:lpstr>Что такое дистанционное обучение </vt:lpstr>
      <vt:lpstr>Ст.№10 документа «Об утверждении Порядка организации и осуществления образовательной деятельности по дополнительным общеобразовательным программам» </vt:lpstr>
      <vt:lpstr>Использование дистанционных форм обучения способствует решению следующих задач</vt:lpstr>
      <vt:lpstr>Дистанционное обучение позволяет: </vt:lpstr>
      <vt:lpstr>Условия для совершенствования образовательного процесса получения дополнительного образования, с применением дистанционных технологий.</vt:lpstr>
      <vt:lpstr>Средства ИКТ при дистанционном обучении</vt:lpstr>
      <vt:lpstr>Модели дистанционного обучения с точки зрения методики проведения учебного процесса </vt:lpstr>
      <vt:lpstr>Презентация PowerPoint</vt:lpstr>
      <vt:lpstr>Презентация PowerPoint</vt:lpstr>
      <vt:lpstr>Презентация PowerPoint</vt:lpstr>
      <vt:lpstr>Презентация PowerPoint</vt:lpstr>
      <vt:lpstr>Презентация PowerPoint</vt:lpstr>
      <vt:lpstr>Формы дистанционного обучения</vt:lpstr>
      <vt:lpstr>К минусам дистанционного обучения можно отнести:</vt:lpstr>
      <vt:lpstr>Ожидаемые результаты обучения с использованием технологий дистанционного обучения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dcterms:created xsi:type="dcterms:W3CDTF">2017-12-14T05:30:32Z</dcterms:created>
  <dcterms:modified xsi:type="dcterms:W3CDTF">2017-12-14T07:15:20Z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0x010100B6B4ABEC7EE67A45B6A7984AA76DDE9A</vt:lpwstr>
  </property>
</Properties>
</file>