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78" r:id="rId5"/>
    <p:sldId id="279" r:id="rId6"/>
    <p:sldId id="282" r:id="rId7"/>
    <p:sldId id="277" r:id="rId8"/>
    <p:sldId id="285" r:id="rId9"/>
    <p:sldId id="289" r:id="rId10"/>
    <p:sldId id="293" r:id="rId11"/>
    <p:sldId id="29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>
        <p:scale>
          <a:sx n="50" d="100"/>
          <a:sy n="5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86;&#1084;&#1087;-&#1087;&#1082;\AppData\Roaming\Microsoft\Excel\&#1044;&#1080;&#1072;&#1075;&#1088;&#1072;&#1084;&#1084;&#1072;%202%20&#1074;%20Microsoft%20Office%20Word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2015-2016уч.год.</c:v>
                </c:pt>
                <c:pt idx="1">
                  <c:v>младшие</c:v>
                </c:pt>
                <c:pt idx="2">
                  <c:v>2016-2017уч. Год</c:v>
                </c:pt>
                <c:pt idx="3">
                  <c:v>средние</c:v>
                </c:pt>
                <c:pt idx="4">
                  <c:v>2017-2018уч.год</c:v>
                </c:pt>
                <c:pt idx="5">
                  <c:v>старшие</c:v>
                </c:pt>
                <c:pt idx="6">
                  <c:v>2018-2019уч. Год</c:v>
                </c:pt>
                <c:pt idx="7">
                  <c:v>подготовительные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 formatCode="0%">
                  <c:v>0.31000000000000238</c:v>
                </c:pt>
                <c:pt idx="2" formatCode="0%">
                  <c:v>0.41000000000000031</c:v>
                </c:pt>
                <c:pt idx="4" formatCode="0%">
                  <c:v>0.35000000000000031</c:v>
                </c:pt>
                <c:pt idx="6" formatCode="0%">
                  <c:v>0.35000000000000031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2015-2016уч.год.</c:v>
                </c:pt>
                <c:pt idx="1">
                  <c:v>младшие</c:v>
                </c:pt>
                <c:pt idx="2">
                  <c:v>2016-2017уч. Год</c:v>
                </c:pt>
                <c:pt idx="3">
                  <c:v>средние</c:v>
                </c:pt>
                <c:pt idx="4">
                  <c:v>2017-2018уч.год</c:v>
                </c:pt>
                <c:pt idx="5">
                  <c:v>старшие</c:v>
                </c:pt>
                <c:pt idx="6">
                  <c:v>2018-2019уч. Год</c:v>
                </c:pt>
                <c:pt idx="7">
                  <c:v>подготовительные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 formatCode="0%">
                  <c:v>0.34000000000000152</c:v>
                </c:pt>
                <c:pt idx="2" formatCode="0%">
                  <c:v>0.24000000000000021</c:v>
                </c:pt>
                <c:pt idx="4" formatCode="0%">
                  <c:v>9.0000000000000066E-2</c:v>
                </c:pt>
                <c:pt idx="6" formatCode="0%">
                  <c:v>6.0000000000000317E-2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2015-2016уч.год.</c:v>
                </c:pt>
                <c:pt idx="1">
                  <c:v>младшие</c:v>
                </c:pt>
                <c:pt idx="2">
                  <c:v>2016-2017уч. Год</c:v>
                </c:pt>
                <c:pt idx="3">
                  <c:v>средние</c:v>
                </c:pt>
                <c:pt idx="4">
                  <c:v>2017-2018уч.год</c:v>
                </c:pt>
                <c:pt idx="5">
                  <c:v>старшие</c:v>
                </c:pt>
                <c:pt idx="6">
                  <c:v>2018-2019уч. Год</c:v>
                </c:pt>
                <c:pt idx="7">
                  <c:v>подготовительные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 formatCode="0%">
                  <c:v>0.11000000000000019</c:v>
                </c:pt>
                <c:pt idx="2" formatCode="0%">
                  <c:v>8.0000000000000224E-2</c:v>
                </c:pt>
                <c:pt idx="4" formatCode="0%">
                  <c:v>0</c:v>
                </c:pt>
                <c:pt idx="6" formatCode="0%">
                  <c:v>0</c:v>
                </c:pt>
              </c:numCache>
            </c:numRef>
          </c:val>
        </c:ser>
        <c:axId val="56938880"/>
        <c:axId val="56940416"/>
      </c:barChart>
      <c:catAx>
        <c:axId val="56938880"/>
        <c:scaling>
          <c:orientation val="minMax"/>
        </c:scaling>
        <c:axPos val="b"/>
        <c:tickLblPos val="nextTo"/>
        <c:crossAx val="56940416"/>
        <c:crosses val="autoZero"/>
        <c:auto val="1"/>
        <c:lblAlgn val="ctr"/>
        <c:lblOffset val="100"/>
      </c:catAx>
      <c:valAx>
        <c:axId val="56940416"/>
        <c:scaling>
          <c:orientation val="minMax"/>
        </c:scaling>
        <c:axPos val="l"/>
        <c:majorGridlines/>
        <c:numFmt formatCode="0%" sourceLinked="1"/>
        <c:tickLblPos val="nextTo"/>
        <c:crossAx val="569388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3828-C1BA-4327-81C3-68C52420AF29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B841-3CAA-43E0-9CB5-16A77B82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1214422"/>
            <a:ext cx="4857784" cy="954107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itchFamily="18" charset="0"/>
              </a:rPr>
              <a:t>Конкурсное задание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itchFamily="18" charset="0"/>
              </a:rPr>
              <a:t>«Методический семинар»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407194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3214686"/>
            <a:ext cx="4286280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Морозова Елена Николаевна 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Муниципальное  дошкольное 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«Центр развития ребёнка – детский сад 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№ 13» г. Галича Костромской области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Стаж работы -20 лет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57214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х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71744"/>
            <a:ext cx="2960568" cy="3947423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00364" y="500042"/>
            <a:ext cx="535785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Областной конкурс «Учитель года – 2020»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cdn.slidesharecdn.com/ss_thumbnails/random-150412194353-conversion-gate01-thumbnail-4.jpg?cb=1428885904"/>
          <p:cNvPicPr>
            <a:picLocks noChangeAspect="1" noChangeArrowheads="1"/>
          </p:cNvPicPr>
          <p:nvPr/>
        </p:nvPicPr>
        <p:blipFill>
          <a:blip r:embed="rId4" cstate="print"/>
          <a:srcRect l="3069" t="2046" r="76244" b="75447"/>
          <a:stretch>
            <a:fillRect/>
          </a:stretch>
        </p:blipFill>
        <p:spPr bwMode="auto">
          <a:xfrm>
            <a:off x="928662" y="357166"/>
            <a:ext cx="1857388" cy="157163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IMGP1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3840000" cy="2880000"/>
          </a:xfrm>
          <a:prstGeom prst="rect">
            <a:avLst/>
          </a:prstGeom>
        </p:spPr>
      </p:pic>
      <p:pic>
        <p:nvPicPr>
          <p:cNvPr id="4" name="Рисунок 3" descr="IMGP19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8604"/>
            <a:ext cx="3840000" cy="2880000"/>
          </a:xfrm>
          <a:prstGeom prst="rect">
            <a:avLst/>
          </a:prstGeom>
        </p:spPr>
      </p:pic>
      <p:pic>
        <p:nvPicPr>
          <p:cNvPr id="5" name="Рисунок 4" descr="IMGP19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429000"/>
            <a:ext cx="384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357158" y="3571876"/>
          <a:ext cx="842968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40705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7" y="785793"/>
          <a:ext cx="8429684" cy="2741919"/>
        </p:xfrm>
        <a:graphic>
          <a:graphicData uri="http://schemas.openxmlformats.org/drawingml/2006/table">
            <a:tbl>
              <a:tblPr/>
              <a:tblGrid>
                <a:gridCol w="857257"/>
                <a:gridCol w="555001"/>
                <a:gridCol w="507873"/>
                <a:gridCol w="507873"/>
                <a:gridCol w="507873"/>
                <a:gridCol w="507873"/>
                <a:gridCol w="507873"/>
                <a:gridCol w="507873"/>
                <a:gridCol w="428571"/>
                <a:gridCol w="507873"/>
                <a:gridCol w="507873"/>
                <a:gridCol w="428571"/>
                <a:gridCol w="507873"/>
                <a:gridCol w="467379"/>
                <a:gridCol w="467379"/>
                <a:gridCol w="386391"/>
                <a:gridCol w="268278"/>
              </a:tblGrid>
              <a:tr h="30989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детей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Доля детей (%), показавших высокие и средние показатели достижения планируемых результатов (в динамике)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Младшие группы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Средние группы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Старшие группы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Подготовительные к шкоде группы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100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учебный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Категории оценки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Художест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венно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– продуктивная деятель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____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57%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37%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187771"/>
            <a:ext cx="75724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обследования (за последние четыре года, на примере 4 групп.) обобщены, переведены в процентное соотношение и представлены в виде таблицы.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51409" y="763723"/>
            <a:ext cx="7200800" cy="51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285860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способствовать развитию художественно- творческих способностей ребёнка  через интегрированные виды деятельности»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 descr="E:\логотипы изо\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86058"/>
            <a:ext cx="57150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2571744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 изобразительной деятельности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135729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328612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деятельность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14351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50004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деятельность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35729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с родителями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21468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514351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583913">
            <a:off x="2411581" y="2185760"/>
            <a:ext cx="1203867" cy="2046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21162529">
            <a:off x="2150393" y="3348867"/>
            <a:ext cx="1270529" cy="2059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4429124" y="1285860"/>
            <a:ext cx="214314" cy="12144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442466">
            <a:off x="5651722" y="3362538"/>
            <a:ext cx="1203867" cy="2046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20133044">
            <a:off x="5489064" y="2240198"/>
            <a:ext cx="1203867" cy="2046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3117041">
            <a:off x="5136012" y="4363823"/>
            <a:ext cx="1203867" cy="2046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8530080">
            <a:off x="2784148" y="4359794"/>
            <a:ext cx="1203867" cy="2046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IMGP8889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3840000" cy="2880000"/>
          </a:xfrm>
          <a:prstGeom prst="rect">
            <a:avLst/>
          </a:prstGeom>
        </p:spPr>
      </p:pic>
      <p:pic>
        <p:nvPicPr>
          <p:cNvPr id="4" name="Рисунок 3" descr="IMGP9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8604"/>
            <a:ext cx="3840000" cy="2880000"/>
          </a:xfrm>
          <a:prstGeom prst="rect">
            <a:avLst/>
          </a:prstGeom>
        </p:spPr>
      </p:pic>
      <p:pic>
        <p:nvPicPr>
          <p:cNvPr id="5" name="Рисунок 4" descr="SAM_2947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500438"/>
            <a:ext cx="384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P2070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04"/>
            <a:ext cx="3840001" cy="2880000"/>
          </a:xfrm>
          <a:prstGeom prst="rect">
            <a:avLst/>
          </a:prstGeom>
        </p:spPr>
      </p:pic>
      <p:pic>
        <p:nvPicPr>
          <p:cNvPr id="4" name="Рисунок 3" descr="IMGP1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00438"/>
            <a:ext cx="3840000" cy="2880000"/>
          </a:xfrm>
          <a:prstGeom prst="rect">
            <a:avLst/>
          </a:prstGeom>
        </p:spPr>
      </p:pic>
      <p:pic>
        <p:nvPicPr>
          <p:cNvPr id="6" name="Рисунок 5" descr="IMGP28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28604"/>
            <a:ext cx="3840000" cy="2880000"/>
          </a:xfrm>
          <a:prstGeom prst="rect">
            <a:avLst/>
          </a:prstGeom>
        </p:spPr>
      </p:pic>
      <p:pic>
        <p:nvPicPr>
          <p:cNvPr id="2050" name="Picture 2" descr="D:\работа\работа с педагогами\физо с изо\Бабочки14.10.16\SAM_34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500438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DSC05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3840000" cy="2880000"/>
          </a:xfrm>
          <a:prstGeom prst="rect">
            <a:avLst/>
          </a:prstGeom>
        </p:spPr>
      </p:pic>
      <p:pic>
        <p:nvPicPr>
          <p:cNvPr id="4" name="Рисунок 3" descr="IMGP2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8604"/>
            <a:ext cx="3840000" cy="2880000"/>
          </a:xfrm>
          <a:prstGeom prst="rect">
            <a:avLst/>
          </a:prstGeom>
        </p:spPr>
      </p:pic>
      <p:pic>
        <p:nvPicPr>
          <p:cNvPr id="5" name="Рисунок 4" descr="PA190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00438"/>
            <a:ext cx="3840001" cy="2880000"/>
          </a:xfrm>
          <a:prstGeom prst="rect">
            <a:avLst/>
          </a:prstGeom>
        </p:spPr>
      </p:pic>
      <p:pic>
        <p:nvPicPr>
          <p:cNvPr id="6" name="Рисунок 5" descr="IMGP16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500438"/>
            <a:ext cx="384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IMGP5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3840000" cy="2880000"/>
          </a:xfrm>
          <a:prstGeom prst="rect">
            <a:avLst/>
          </a:prstGeom>
        </p:spPr>
      </p:pic>
      <p:pic>
        <p:nvPicPr>
          <p:cNvPr id="5" name="Рисунок 4" descr="SAM_35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66"/>
            <a:ext cx="3840000" cy="2880000"/>
          </a:xfrm>
          <a:prstGeom prst="rect">
            <a:avLst/>
          </a:prstGeom>
        </p:spPr>
      </p:pic>
      <p:pic>
        <p:nvPicPr>
          <p:cNvPr id="6" name="Рисунок 5" descr="SAM_46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00438"/>
            <a:ext cx="3840000" cy="2880000"/>
          </a:xfrm>
          <a:prstGeom prst="rect">
            <a:avLst/>
          </a:prstGeom>
        </p:spPr>
      </p:pic>
      <p:pic>
        <p:nvPicPr>
          <p:cNvPr id="7" name="Рисунок 6" descr="SAM_19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500438"/>
            <a:ext cx="384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IMGP2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3840000" cy="2880000"/>
          </a:xfrm>
          <a:prstGeom prst="rect">
            <a:avLst/>
          </a:prstGeom>
        </p:spPr>
      </p:pic>
      <p:pic>
        <p:nvPicPr>
          <p:cNvPr id="1026" name="Picture 2" descr="D:\работа\работа с педагогами\физо с изо\Бабочки14.10.16\SAM_3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3840000" cy="2880000"/>
          </a:xfrm>
          <a:prstGeom prst="rect">
            <a:avLst/>
          </a:prstGeom>
          <a:noFill/>
        </p:spPr>
      </p:pic>
      <p:sp>
        <p:nvSpPr>
          <p:cNvPr id="1028" name="AutoShape 4" descr="https://thumb.cloud.mail.ru/thumb/xw1/%D1%84%D0%BE%D1%82%D0%BE%20%D1%81%20%D1%80%D0%B0%D0%B1%D0%BE%D1%82%D1%8B/%D1%80%D0%B0%D0%B1%D0%BE%D1%82%D0%B0%20%D1%81%20%D0%BC%D1%83%D0%B7%20%D1%80%D1%83%D0%BA/%D1%81%D0%BE%D0%BB%D0%BD%D1%8B%D1%88%D0%BA%D0%BE%2012%20%D0%B3%D1%80.%2026.04.2016/IMG_7294.JPG?x-email=lenchik-79%40lis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MG_72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57166"/>
            <a:ext cx="4320000" cy="2880000"/>
          </a:xfrm>
          <a:prstGeom prst="rect">
            <a:avLst/>
          </a:prstGeom>
        </p:spPr>
      </p:pic>
      <p:pic>
        <p:nvPicPr>
          <p:cNvPr id="9" name="Рисунок 8" descr="IMGP16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357562"/>
            <a:ext cx="4143404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4/189401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SAM_4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28604"/>
            <a:ext cx="3840000" cy="2880000"/>
          </a:xfrm>
          <a:prstGeom prst="rect">
            <a:avLst/>
          </a:prstGeom>
        </p:spPr>
      </p:pic>
      <p:pic>
        <p:nvPicPr>
          <p:cNvPr id="4" name="Рисунок 3" descr="P100011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28604"/>
            <a:ext cx="3840000" cy="2880000"/>
          </a:xfrm>
          <a:prstGeom prst="rect">
            <a:avLst/>
          </a:prstGeom>
        </p:spPr>
      </p:pic>
      <p:pic>
        <p:nvPicPr>
          <p:cNvPr id="13313" name="Picture 1" descr="C:\работа 2019 - 2020\2019\букет для мамы\IMG_20191126_173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500438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6B4ABEC7EE67A45B6A7984AA76DDE9A" ma:contentTypeVersion="1" ma:contentTypeDescription="Создание документа." ma:contentTypeScope="" ma:versionID="0183cc50b8c59e1f206282824fd688c7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ECFAA7-6DA7-401C-918C-1707887570B2}"/>
</file>

<file path=customXml/itemProps2.xml><?xml version="1.0" encoding="utf-8"?>
<ds:datastoreItem xmlns:ds="http://schemas.openxmlformats.org/officeDocument/2006/customXml" ds:itemID="{EFEA6E46-7DEB-4496-B826-C75EC1C4F1CC}"/>
</file>

<file path=customXml/itemProps3.xml><?xml version="1.0" encoding="utf-8"?>
<ds:datastoreItem xmlns:ds="http://schemas.openxmlformats.org/officeDocument/2006/customXml" ds:itemID="{6E4A4A8E-3788-4FA0-87E3-16D99B6072A5}"/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199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ПК</cp:lastModifiedBy>
  <cp:revision>49</cp:revision>
  <dcterms:created xsi:type="dcterms:W3CDTF">2020-03-24T17:28:09Z</dcterms:created>
  <dcterms:modified xsi:type="dcterms:W3CDTF">2020-08-06T15:57:06Z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0x010100B6B4ABEC7EE67A45B6A7984AA76DDE9A</vt:lpwstr>
  </property>
</Properties>
</file>