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91" r:id="rId2"/>
    <p:sldId id="392" r:id="rId3"/>
    <p:sldId id="397" r:id="rId4"/>
    <p:sldId id="481" r:id="rId5"/>
    <p:sldId id="403" r:id="rId6"/>
    <p:sldId id="411" r:id="rId7"/>
    <p:sldId id="471" r:id="rId8"/>
    <p:sldId id="473" r:id="rId9"/>
    <p:sldId id="476" r:id="rId10"/>
    <p:sldId id="477" r:id="rId11"/>
    <p:sldId id="478" r:id="rId12"/>
    <p:sldId id="479" r:id="rId13"/>
    <p:sldId id="480" r:id="rId14"/>
    <p:sldId id="445" r:id="rId15"/>
  </p:sldIdLst>
  <p:sldSz cx="12192000" cy="6858000"/>
  <p:notesSz cx="6797675" cy="9926638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58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35BCB-5EDE-470B-92FF-ED14AE79CF8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EAE2-4519-44A6-A10F-D614005C3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01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B2F2C-3C89-435D-9B62-1A1C6418C75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39DC-FE03-43E4-B3C2-58A4FC8CB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903216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Нормативные основания разработки дополнительных общеобразовательных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-2157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 </a:t>
            </a:r>
            <a:r>
              <a:rPr lang="ru-RU" dirty="0"/>
              <a:t>и др.).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95922" y="52308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solidFill>
                  <a:srgbClr val="002060"/>
                </a:solidFill>
              </a:rPr>
              <a:t>Козявина</a:t>
            </a:r>
            <a:r>
              <a:rPr lang="ru-RU" dirty="0">
                <a:solidFill>
                  <a:srgbClr val="002060"/>
                </a:solidFill>
              </a:rPr>
              <a:t> И.Н., ст. преподаватель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кафедра воспитания и психологического сопровождения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ОГБОУ ДПО «Костромской областной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6057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ДО программе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Группа 2. Качество содержания дополнительной общеобразовательной программы</a:t>
            </a: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13329"/>
              </p:ext>
            </p:extLst>
          </p:nvPr>
        </p:nvGraphicFramePr>
        <p:xfrm>
          <a:off x="336882" y="3098886"/>
          <a:ext cx="110798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24"/>
                <a:gridCol w="6389710"/>
                <a:gridCol w="1362116"/>
                <a:gridCol w="276995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2.3.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Планируемые результаты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сформулированы с учетом цели программы как требования к знаниям и умениям, приобретаемым в процессе занятий по программе, компетенции и личностные качества, которые могут быть сформированы и развиты у детей в результате занятий по программе, личностные,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результаты, которые приобретет обучающийся по итогам освоения программы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1-2 элемента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2 элементов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2.4.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Учебный план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содержит перечень форм реализации программы, трудоемкость (количество часов), дисциплин (модулей), тем, практики, иных видов учебной деятельности и формы аттестации обучающихся. В 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содержании учебного плана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дано описание разделов и тем программы в соответствии с последовательностью, заданной учебным планом, включая описание теоретических и практических частей и форм контроля по каждой теме, соответствующих цели и планируемым результатам освоения программы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1-2 элемента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2 элементов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8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ДО программе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Группа 2. Качество содержания дополнительной общеобразовательной программы</a:t>
            </a: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205732"/>
              </p:ext>
            </p:extLst>
          </p:nvPr>
        </p:nvGraphicFramePr>
        <p:xfrm>
          <a:off x="336882" y="3098886"/>
          <a:ext cx="110798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24"/>
                <a:gridCol w="6389710"/>
                <a:gridCol w="1362116"/>
                <a:gridCol w="276995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2.5.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Календарный учебный график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определяет количество учебных недель, количество учебных дней, даты начала и окончания реализации программы, ее модулей, последовательность реализации  содержания учебного плана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1-2 элемента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2 элементов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2.6.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Материально-техническое обеспечение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прописано через характеристику помещения для занятий по программе, перечень оборудования, инструментов и материалов, необходимых для реализации программы, обеспечивает достижение планируемых результатов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1-2 элемента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87985" algn="l"/>
                          <a:tab pos="1016000" algn="l"/>
                          <a:tab pos="133667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2 элементов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ДО программе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/>
              <a:t>Группа 2. Качество содержания дополнительной общеобразовательной программы</a:t>
            </a:r>
            <a:endParaRPr lang="ru-RU" sz="2000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66960" y="6422597"/>
            <a:ext cx="445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Gothic-Bold"/>
              </a:rPr>
              <a:t>Интегральный показатель: 0-2 балла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22655"/>
              </p:ext>
            </p:extLst>
          </p:nvPr>
        </p:nvGraphicFramePr>
        <p:xfrm>
          <a:off x="62144" y="2431197"/>
          <a:ext cx="12129856" cy="4275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123"/>
                <a:gridCol w="7452355"/>
                <a:gridCol w="748914"/>
                <a:gridCol w="3032464"/>
              </a:tblGrid>
              <a:tr h="1026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Информационное обеспечение (аудио-, видео-, фото-, интернет источники) актуально и обеспечивает достижение планируемых результатов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1-2 элемента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87985" algn="l"/>
                          <a:tab pos="1016000" algn="l"/>
                          <a:tab pos="1336675" algn="l"/>
                        </a:tabLs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2 элементов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1026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2.8.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Формы аттестации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представлены согласно учебному плану (зачет, творческая работа, выставка, конкурс, фестиваль и др.). Формы отслеживания, фиксации, предъявления и демонстрации образовательных результатов и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оценочные материалы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позволяют оценить достижение цели и задач программы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1-2 элемента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87985" algn="l"/>
                          <a:tab pos="1016000" algn="l"/>
                          <a:tab pos="133667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2 элементов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1197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2.9.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Методические материалы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представлены в виде описания методики работы (особенности организации образовательного процесса, методы обучения, формы организации образовательного процесса, формы организации учебного занятия, педагогические технологии, алгоритм учебного занятия, дидактические материалы),  соответствуют современным требованиям и обеспечивают достижение планируемых результатов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1-2 элемента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87985" algn="l"/>
                          <a:tab pos="1016000" algn="l"/>
                          <a:tab pos="1336675" algn="l"/>
                        </a:tabLs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2 элементов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1026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2.10.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Изложение содержания программы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выполнено профессионально грамотно, отмечается логика, последовательность, аргументированность, системность, научно-методическая обоснованность, соответствие учебному плану; стиль изложения понятен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32485" algn="l"/>
                          <a:tab pos="1016000" algn="l"/>
                          <a:tab pos="133667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соответствует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описанию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32485" algn="l"/>
                        </a:tabLs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имеются незначительные замечания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не соответствует описанию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26601" y="6369279"/>
            <a:ext cx="473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Gothic-Bold"/>
              </a:rPr>
              <a:t>Интегральный показатель: 0-20 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1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ДО программе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15661"/>
              </p:ext>
            </p:extLst>
          </p:nvPr>
        </p:nvGraphicFramePr>
        <p:xfrm>
          <a:off x="683580" y="2726022"/>
          <a:ext cx="1076861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495"/>
                <a:gridCol w="6563104"/>
                <a:gridCol w="1076861"/>
                <a:gridCol w="2692154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Наличие детей-инвалидов и детей с ограниченными возможностями здоровья, обучающихся по программе (за предыдущий учебный год или полный курс обучения)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да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нет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3.2.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Наличие талантливых детей, обучающихся по программе и получивших премии для поддержки талантливой молодежи на разных уровнях за последние 3 года (третий год – год, предшествующий проведению оценки)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да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нет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3.3.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Наличие обучающихся по индивидуальной образовательной программе (индивидуальному учебному плану, за предыдущий учебный год или полный курс обучения)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да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нет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3.4.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31265" algn="l"/>
                          <a:tab pos="2427605" algn="l"/>
                          <a:tab pos="3543300" algn="l"/>
                          <a:tab pos="35433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Использование дистанционных образовательных технологий при реализации программы.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да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нет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3.5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Использование сетевой формы реализации программы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да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нет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3.6.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Использование в программе модульной и (или)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разноуровневой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структур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да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нет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26601" y="6076316"/>
            <a:ext cx="461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Gothic-Bold"/>
              </a:rPr>
              <a:t>Интегральный показатель: </a:t>
            </a:r>
            <a:r>
              <a:rPr lang="ru-RU" b="1" dirty="0" smtClean="0">
                <a:latin typeface="CenturyGothic-Bold"/>
              </a:rPr>
              <a:t>0-8 </a:t>
            </a:r>
            <a:r>
              <a:rPr lang="ru-RU" b="1" dirty="0">
                <a:latin typeface="CenturyGothic-Bold"/>
              </a:rPr>
              <a:t>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5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!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0796" y="3244334"/>
            <a:ext cx="4770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Успехов в работе!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4338" y="5730087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Кострома </a:t>
            </a:r>
            <a:r>
              <a:rPr lang="ru-RU" altLang="ru-RU" dirty="0" smtClean="0"/>
              <a:t>2020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81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Нормативно-правовые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29.12.2012 г. № 273-ФЗ «Об образовании в РФ»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N 196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09.11.2018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г.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Постановление Главного государственного санитарного врача РФ № 41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04.07.2014 г.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N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467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.09. 2019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г. «Об утверждении целевой модели развития региональной системы дополнительного образования детей»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-Письмо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России от 11.12.2006 г. № 06-1844 «О примерных требованиях к программам дополнительного образования детей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r>
              <a:rPr lang="ru-RU" sz="2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проектированию дополнительных общеразвивающих программ. Письмо </a:t>
            </a:r>
            <a:r>
              <a:rPr lang="ru-RU" sz="29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2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18.11.15 № 09-3242 ММ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pPr lvl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3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Требования ФЗ № 273 к понятию «образовательная программа»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Образовательная программа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комплекс основных характеристик образования (объём,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 (п.9. ст.2. ФЗ №273)</a:t>
            </a:r>
          </a:p>
        </p:txBody>
      </p:sp>
    </p:spTree>
    <p:extLst>
      <p:ext uri="{BB962C8B-B14F-4D97-AF65-F5344CB8AC3E}">
        <p14:creationId xmlns:p14="http://schemas.microsoft.com/office/powerpoint/2010/main" val="34145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Статья 28. Компетенции, права, обязанности и ответственность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п.6. разработка и утверждение образовательных программ образовательной организации;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п.10. осуществление текущего контроля успеваемости и промежуточной аттестации обучающихся, установление их форм, периодичности и порядка проведения;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п.11. индивидуальный учёт результатов освоения обучающимися образовательных программ, а также хранение в архивах информации об этих результатах на бумажных и (или) электронных носителях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9" y="177420"/>
            <a:ext cx="10083421" cy="1678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Содержание программ  должно быть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ориентировано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b="1" dirty="0" smtClean="0"/>
              <a:t>Порядок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/>
              <a:t>от 9 ноября 2018 г. N 196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45305"/>
            <a:ext cx="12364872" cy="475199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формирование и развитие творческих способностей обучающихся;</a:t>
            </a:r>
          </a:p>
          <a:p>
            <a:r>
              <a:rPr lang="ru-RU" sz="8000" dirty="0"/>
              <a:t>удовлетворение индивидуальных потребностей обучающихся в интеллектуальном, нравственном, художественно-эстетическом развитии, а также в занятиях физической культурой и спортом;</a:t>
            </a:r>
          </a:p>
          <a:p>
            <a:r>
              <a:rPr lang="ru-RU" sz="8000" dirty="0"/>
              <a:t>укрепление здоровья,</a:t>
            </a:r>
            <a:r>
              <a:rPr lang="en-US" sz="8000" dirty="0"/>
              <a:t> </a:t>
            </a:r>
            <a:r>
              <a:rPr lang="ru-RU" sz="8000" dirty="0"/>
              <a:t>формирование культуры здорового и безопасного образа жизни;</a:t>
            </a:r>
          </a:p>
          <a:p>
            <a:r>
              <a:rPr lang="ru-RU" sz="8000" dirty="0"/>
              <a:t>обеспечение духовно-нравственного, гражданско-патриотического, военно-патриотического, трудового воспитания обучающихся;</a:t>
            </a:r>
          </a:p>
          <a:p>
            <a:r>
              <a:rPr lang="ru-RU" sz="8000" dirty="0"/>
              <a:t>выявление, развитие и поддержку талантливых обучающихся, а также лиц, проявивших выдающиеся способности;</a:t>
            </a:r>
          </a:p>
          <a:p>
            <a:r>
              <a:rPr lang="ru-RU" sz="8000" dirty="0"/>
              <a:t>профессиональную ориентацию обучающихся;</a:t>
            </a:r>
          </a:p>
          <a:p>
            <a:r>
              <a:rPr lang="ru-RU" sz="8000" dirty="0"/>
              <a:t>создание и обеспечение необходимых условий для личностного развития, профессионального самоопределения и творческого труда обучающихся;</a:t>
            </a:r>
          </a:p>
          <a:p>
            <a:r>
              <a:rPr lang="ru-RU" sz="8000" dirty="0"/>
              <a:t>создание условий для получения начальных знаний, умений, навыков в области физической культуры и спорта, для дальнейшего освоения этапов спортивной подготовки;</a:t>
            </a:r>
          </a:p>
          <a:p>
            <a:r>
              <a:rPr lang="ru-RU" sz="8000" dirty="0"/>
              <a:t>социализацию и адаптацию обучающихся к жизни в обществе;</a:t>
            </a:r>
          </a:p>
          <a:p>
            <a:r>
              <a:rPr lang="ru-RU" sz="8000" dirty="0"/>
              <a:t>формирование общей культуры обучающихся;</a:t>
            </a:r>
          </a:p>
          <a:p>
            <a:r>
              <a:rPr lang="ru-RU" sz="8000" dirty="0"/>
              <a:t>удовлетворение иных образовательных потребностей и интересов обучающихся, не противоречащих законодательству Российской Федерации, осуществляемых за пределами федеральных государственных образовательных стандартов и федеральных государственных требований</a:t>
            </a:r>
            <a:r>
              <a:rPr lang="ru-RU" sz="8000" dirty="0" smtClean="0"/>
              <a:t>.</a:t>
            </a:r>
          </a:p>
          <a:p>
            <a:endParaRPr lang="ru-RU" sz="8000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Структура  дополнительной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образовательной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478" y="1828800"/>
            <a:ext cx="5745707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1.Титульный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лист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.Пояснительная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записка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3.Учебно-тематический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.Содержание   программы </a:t>
            </a:r>
            <a:endParaRPr lang="ru-RU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.Методическое обеспечение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500" b="1" dirty="0">
                <a:latin typeface="Arial" panose="020B0604020202020204" pitchFamily="34" charset="0"/>
                <a:cs typeface="Arial" panose="020B0604020202020204" pitchFamily="34" charset="0"/>
              </a:rPr>
              <a:t>5.Список </a:t>
            </a:r>
            <a:r>
              <a:rPr lang="ru-RU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/>
              <a:t>Письмо Департамента молодежной политики, воспитания социальной поддержки детей МО и Н РФ от 11 декабря 2006 г. N 06-1844 «О примерных требованиях к программам дополнительного образования детей»</a:t>
            </a:r>
          </a:p>
          <a:p>
            <a:endParaRPr lang="ru-RU" sz="4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51678" y="1690687"/>
            <a:ext cx="4740322" cy="49967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1.Пояснительная записка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(характеристика программы),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включающая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себя направленность, уровень, актуальность, цель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программы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обучающиеся, для которой программа актуальна;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формыи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режим занятий по программе; объем и срок реализации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программы.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2.Содержание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(учебный (тематический) план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содержание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3.Планируемые результаты, формы аттестации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материалы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4.Организационно-педагогические условия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программы(методические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информационные,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материально-технические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другие условия, календарный учебный график)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5.Иные компоненты программы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усмотрению руководителя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образовательной организации или педагога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1600" b="1" dirty="0"/>
              <a:t> </a:t>
            </a:r>
            <a:endParaRPr lang="ru-RU" sz="1600" b="1" dirty="0" smtClean="0"/>
          </a:p>
          <a:p>
            <a:pPr marL="0" indent="0" algn="r">
              <a:buNone/>
            </a:pPr>
            <a:r>
              <a:rPr lang="ru-RU" sz="1600" b="1" dirty="0" smtClean="0"/>
              <a:t>п</a:t>
            </a:r>
            <a:r>
              <a:rPr lang="ru-RU" sz="1600" b="1" dirty="0"/>
              <a:t>. 9 ст. 2 ФЗ «</a:t>
            </a:r>
            <a:r>
              <a:rPr lang="ru-RU" sz="1600" b="1" dirty="0" smtClean="0"/>
              <a:t>Об образовании </a:t>
            </a:r>
            <a:r>
              <a:rPr lang="ru-RU" sz="1600" b="1" dirty="0"/>
              <a:t>в РФ»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ДО программе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887" y="2005011"/>
            <a:ext cx="2852382" cy="499628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качества </a:t>
            </a:r>
            <a:r>
              <a:rPr lang="ru-RU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дополнительных общеобразовательных программ в регионе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549" y="1690688"/>
            <a:ext cx="3717861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ДО программе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Критерий 1 Качество оформления дополнительной </a:t>
            </a:r>
            <a:r>
              <a:rPr lang="ru-RU" b="1" dirty="0" smtClean="0"/>
              <a:t>общеобразовательной программы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96357"/>
              </p:ext>
            </p:extLst>
          </p:nvPr>
        </p:nvGraphicFramePr>
        <p:xfrm>
          <a:off x="905523" y="3098886"/>
          <a:ext cx="925447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745"/>
                <a:gridCol w="5406502"/>
                <a:gridCol w="999231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Программа оформлена в соответствии с требованиями (ГОСТ Р 7.0.97-2016, Письмо </a:t>
                      </a:r>
                      <a:r>
                        <a:rPr lang="ru-RU" sz="1400" b="1" i="1" kern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РФ от 11.12.2006 №06-1844 «О Примерных требованиях к программам дополнительного образования детей», Письмо Министерства образования и науки Российской Федерации от 18 ноября 2015 г. № 09-3242 «О направлении информации» вместе с методическими рекомендациями по проектированию дополнительных общеразвивающих программ (включая </a:t>
                      </a:r>
                      <a:r>
                        <a:rPr lang="ru-RU" sz="1400" b="1" i="1" kern="1200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разноуровневые</a:t>
                      </a:r>
                      <a:r>
                        <a:rPr lang="ru-RU" sz="1400" b="1" i="1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программы)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0,5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отсутствует	 1 элемент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1 элемента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Структура программы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содержит следующие элементы: пояснительная записка, цель и задачи программы, планируемые результаты, учебный план, содержание учебного плана, календарный учебный график, формы аттестации, оценочные материалы, методические и информационные материалы, обеспечение программы, список литературы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0,5 баллов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отсутствует	 1 элемент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1 элемента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66960" y="6422597"/>
            <a:ext cx="445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Gothic-Bold"/>
              </a:rPr>
              <a:t>Интегральный показатель: 0-2 балла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ДО программе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Группа 2. Качество содержания дополнительной общеобразовательной программы</a:t>
            </a:r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3154"/>
              </p:ext>
            </p:extLst>
          </p:nvPr>
        </p:nvGraphicFramePr>
        <p:xfrm>
          <a:off x="336882" y="3098886"/>
          <a:ext cx="11079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24"/>
                <a:gridCol w="6389710"/>
                <a:gridCol w="1362116"/>
                <a:gridCol w="276995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Пояснительная записка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содержит информацию о направленности программы, нормативно-правовых основах реализации, актуальность разработки программы, возможность реализации индивидуального образовательного маршрута обучающегося), адресат программы (краткая характеристика обучающихся, возрастные особенности, иные медико-психолого-педагогические характеристики), объем и срок освоения программы (общее количество учебных часов, запланированных на весь период обучения, необходимых для освоения программы, продолжительность программы), формы обучения, особенности организации образовательного процесса, состав группы, режим занятий, периодичность и продолжительность занятий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1-2 элемента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2 элементов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связана с названием программы, отражает ее основную направленность и желаемый конечный результат (личностные, метапредметные, предметные); цель конкретизирована через 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задачи;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формулировки задач соотнесены с планируемыми результатами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0-2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 балла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соответствует описанию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балл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1-2 элемента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 баллов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– отсутствуют более 2 элементов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5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96a0c69011e12c75acfb3457fcaa28fc772"/>
  <p:tag name="ISPRING_RESOURCE_PATHS_HASH_2" val="adadc31cced33a3dc7e9ee290d30f6f3759527"/>
</p:tagLst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6B4ABEC7EE67A45B6A7984AA76DDE9A" ma:contentTypeVersion="1" ma:contentTypeDescription="Создание документа." ma:contentTypeScope="" ma:versionID="0183cc50b8c59e1f206282824fd688c7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FB527E-07A9-466A-ACB3-AC1018829020}"/>
</file>

<file path=customXml/itemProps2.xml><?xml version="1.0" encoding="utf-8"?>
<ds:datastoreItem xmlns:ds="http://schemas.openxmlformats.org/officeDocument/2006/customXml" ds:itemID="{D68BAA7C-6E4D-486D-A95B-ED51097DCD8B}"/>
</file>

<file path=customXml/itemProps3.xml><?xml version="1.0" encoding="utf-8"?>
<ds:datastoreItem xmlns:ds="http://schemas.openxmlformats.org/officeDocument/2006/customXml" ds:itemID="{9DE2728C-FBFF-4D1F-9740-CCE98E026D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2381</TotalTime>
  <Words>1520</Words>
  <Application>Microsoft Office PowerPoint</Application>
  <PresentationFormat>Широкоэкранный</PresentationFormat>
  <Paragraphs>181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Calibri</vt:lpstr>
      <vt:lpstr>Century Gothic</vt:lpstr>
      <vt:lpstr>CenturyGothic-Bold</vt:lpstr>
      <vt:lpstr>Garamond</vt:lpstr>
      <vt:lpstr>Times New Roman</vt:lpstr>
      <vt:lpstr>коиро1</vt:lpstr>
      <vt:lpstr>Нормативные основания разработки дополнительных общеобразовательных программ</vt:lpstr>
      <vt:lpstr>Нормативно-правовые документы</vt:lpstr>
      <vt:lpstr>Требования ФЗ № 273 к понятию «образовательная программа»</vt:lpstr>
      <vt:lpstr>Статья 28. Компетенции, права, обязанности и ответственность образовательной организации</vt:lpstr>
      <vt:lpstr>Содержание программ  должно быть ориентировано на: Порядок организации и осуществления образовательной деятельности по дополнительным общеобразовательным программам от 9 ноября 2018 г. N 196 </vt:lpstr>
      <vt:lpstr>Структура  дополнительной образовательной программы</vt:lpstr>
      <vt:lpstr>Требования к ДО программе</vt:lpstr>
      <vt:lpstr>Требования к ДО программе </vt:lpstr>
      <vt:lpstr>Требования к ДО программе </vt:lpstr>
      <vt:lpstr>Требования к ДО программе </vt:lpstr>
      <vt:lpstr>Требования к ДО программе </vt:lpstr>
      <vt:lpstr>Требования к ДО программе </vt:lpstr>
      <vt:lpstr>Требования к ДО программе</vt:lpstr>
      <vt:lpstr>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внеурочной деятельности</dc:title>
  <dc:creator>User</dc:creator>
  <cp:lastModifiedBy>User</cp:lastModifiedBy>
  <cp:revision>179</cp:revision>
  <cp:lastPrinted>2020-03-27T06:07:29Z</cp:lastPrinted>
  <dcterms:created xsi:type="dcterms:W3CDTF">2018-01-31T13:07:56Z</dcterms:created>
  <dcterms:modified xsi:type="dcterms:W3CDTF">2020-03-27T06:41:28Z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0x010100B6B4ABEC7EE67A45B6A7984AA76DDE9A</vt:lpwstr>
  </property>
</Properties>
</file>