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7" r:id="rId6"/>
    <p:sldId id="259" r:id="rId7"/>
    <p:sldId id="268" r:id="rId8"/>
    <p:sldId id="257" r:id="rId9"/>
    <p:sldId id="269" r:id="rId10"/>
    <p:sldId id="258" r:id="rId11"/>
    <p:sldId id="264" r:id="rId12"/>
    <p:sldId id="265" r:id="rId13"/>
    <p:sldId id="266" r:id="rId14"/>
    <p:sldId id="270" r:id="rId15"/>
    <p:sldId id="261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77;&#1090;&#1086;&#1076;&#1080;&#1089;&#1090;\&#1072;&#1074;&#1075;&#1091;&#1089;&#1090;&#1086;&#1074;&#1089;&#1082;&#1072;&#1103;%20&#1082;&#1086;&#1085;&#1092;&#1077;&#1088;&#1077;&#1085;&#1094;&#1080;&#1103;\2014\&#1054;&#1073;&#1083;&#1072;&#1089;&#1090;&#1085;&#1072;&#1103;\&#1072;&#1074;&#1075;&#1091;&#1089;&#1090;%202014%20&#1086;&#1073;&#1083;&#1072;&#1089;&#1090;&#1100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84;&#1077;&#1090;&#1086;&#1076;&#1080;&#1089;&#1090;\&#1072;&#1074;&#1075;&#1091;&#1089;&#1090;&#1086;&#1074;&#1089;&#1082;&#1072;&#1103;%20&#1082;&#1086;&#1085;&#1092;&#1077;&#1088;&#1077;&#1085;&#1094;&#1080;&#1103;\2014\&#1054;&#1073;&#1083;&#1072;&#1089;&#1090;&#1085;&#1072;&#1103;\&#1072;&#1074;&#1075;&#1091;&#1089;&#1090;%202014%20&#1086;&#1073;&#1083;&#1072;&#1089;&#1090;&#1100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84;&#1077;&#1090;&#1086;&#1076;&#1080;&#1089;&#1090;\&#1072;&#1074;&#1075;&#1091;&#1089;&#1090;&#1086;&#1074;&#1089;&#1082;&#1072;&#1103;%20&#1082;&#1086;&#1085;&#1092;&#1077;&#1088;&#1077;&#1085;&#1094;&#1080;&#1103;\2014\&#1054;&#1073;&#1083;&#1072;&#1089;&#1090;&#1085;&#1072;&#1103;\&#1072;&#1074;&#1075;&#1091;&#1089;&#1090;%202014%20&#1086;&#1073;&#1083;&#1072;&#1089;&#1090;&#1100;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77;&#1090;&#1086;&#1076;&#1080;&#1089;&#1090;\&#1072;&#1074;&#1075;&#1091;&#1089;&#1090;&#1086;&#1074;&#1089;&#1082;&#1072;&#1103;%20&#1082;&#1086;&#1085;&#1092;&#1077;&#1088;&#1077;&#1085;&#1094;&#1080;&#1103;\2014\&#1054;&#1073;&#1083;&#1072;&#1089;&#1090;&#1085;&#1072;&#1103;\&#1072;&#1074;&#1075;&#1091;&#1089;&#1090;%202014%20&#1086;&#1073;&#1083;&#1072;&#1089;&#1090;&#110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77;&#1090;&#1086;&#1076;&#1080;&#1089;&#1090;\&#1072;&#1074;&#1075;&#1091;&#1089;&#1090;&#1086;&#1074;&#1089;&#1082;&#1072;&#1103;%20&#1082;&#1086;&#1085;&#1092;&#1077;&#1088;&#1077;&#1085;&#1094;&#1080;&#1103;\2014\&#1054;&#1073;&#1083;&#1072;&#1089;&#1090;&#1085;&#1072;&#1103;\&#1072;&#1074;&#1075;&#1091;&#1089;&#1090;%202014%20&#1086;&#1073;&#1083;&#1072;&#1089;&#1090;&#110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77;&#1090;&#1086;&#1076;&#1080;&#1089;&#1090;\&#1072;&#1074;&#1075;&#1091;&#1089;&#1090;&#1086;&#1074;&#1089;&#1082;&#1072;&#1103;%20&#1082;&#1086;&#1085;&#1092;&#1077;&#1088;&#1077;&#1085;&#1094;&#1080;&#1103;\2014\&#1054;&#1073;&#1083;&#1072;&#1089;&#1090;&#1085;&#1072;&#1103;\&#1072;&#1074;&#1075;&#1091;&#1089;&#1090;%202014%20&#1086;&#1073;&#1083;&#1072;&#1089;&#1090;&#110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77;&#1090;&#1086;&#1076;&#1080;&#1089;&#1090;\&#1072;&#1074;&#1075;&#1091;&#1089;&#1090;&#1086;&#1074;&#1089;&#1082;&#1072;&#1103;%20&#1082;&#1086;&#1085;&#1092;&#1077;&#1088;&#1077;&#1085;&#1094;&#1080;&#1103;\2014\&#1054;&#1073;&#1083;&#1072;&#1089;&#1090;&#1085;&#1072;&#1103;\&#1072;&#1074;&#1075;&#1091;&#1089;&#1090;%202014%20&#1086;&#1073;&#1083;&#1072;&#1089;&#1090;&#110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Сравнительная диаграмма выбора </a:t>
            </a:r>
          </a:p>
          <a:p>
            <a:pPr>
              <a:defRPr/>
            </a:pPr>
            <a:r>
              <a:rPr lang="ru-RU" dirty="0"/>
              <a:t>выпускниками </a:t>
            </a:r>
            <a:r>
              <a:rPr lang="ru-RU" dirty="0" smtClean="0"/>
              <a:t>г. Костромы ЕГЭ </a:t>
            </a:r>
            <a:r>
              <a:rPr lang="ru-RU" dirty="0"/>
              <a:t>по </a:t>
            </a:r>
            <a:r>
              <a:rPr lang="ru-RU" dirty="0" smtClean="0"/>
              <a:t>обществознанию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Лист3!$B$5</c:f>
              <c:strCache>
                <c:ptCount val="1"/>
                <c:pt idx="0">
                  <c:v>всего выпускников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914051841746248E-2"/>
                  <c:y val="-3.4669551852819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4570259208731242E-3"/>
                  <c:y val="-2.8891293210682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552069122328331E-2"/>
                  <c:y val="-2.600216388961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4570259208731242E-3"/>
                  <c:y val="-1.7334775926409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914051841746314E-2"/>
                  <c:y val="-2.3113034568546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Лист3!$C$4:$G$4</c:f>
              <c:strCache>
                <c:ptCount val="5"/>
                <c:pt idx="0">
                  <c:v>2010 г</c:v>
                </c:pt>
                <c:pt idx="1">
                  <c:v>2011 г</c:v>
                </c:pt>
                <c:pt idx="2">
                  <c:v>2012 г</c:v>
                </c:pt>
                <c:pt idx="3">
                  <c:v>2013 г</c:v>
                </c:pt>
                <c:pt idx="4">
                  <c:v>2014 г</c:v>
                </c:pt>
              </c:strCache>
            </c:strRef>
          </c:cat>
          <c:val>
            <c:numRef>
              <c:f>Лист3!$C$5:$G$5</c:f>
              <c:numCache>
                <c:formatCode>General</c:formatCode>
                <c:ptCount val="5"/>
                <c:pt idx="0">
                  <c:v>1398</c:v>
                </c:pt>
                <c:pt idx="1">
                  <c:v>1356</c:v>
                </c:pt>
                <c:pt idx="2">
                  <c:v>578</c:v>
                </c:pt>
                <c:pt idx="3">
                  <c:v>1358</c:v>
                </c:pt>
                <c:pt idx="4">
                  <c:v>1306</c:v>
                </c:pt>
              </c:numCache>
            </c:numRef>
          </c:val>
        </c:ser>
        <c:ser>
          <c:idx val="1"/>
          <c:order val="1"/>
          <c:tx>
            <c:strRef>
              <c:f>Лист3!$B$6</c:f>
              <c:strCache>
                <c:ptCount val="1"/>
                <c:pt idx="0">
                  <c:v>из них выбрали ЕГЭ -обществознание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371077762619372E-2"/>
                  <c:y val="-2.3113034568546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285129604365622E-2"/>
                  <c:y val="-2.0223905247477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09095043201454E-2"/>
                  <c:y val="-1.7334775926409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285129604365688E-2"/>
                  <c:y val="-2.3113034568546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285129604365622E-2"/>
                  <c:y val="-2.6002163889614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Лист3!$C$4:$G$4</c:f>
              <c:strCache>
                <c:ptCount val="5"/>
                <c:pt idx="0">
                  <c:v>2010 г</c:v>
                </c:pt>
                <c:pt idx="1">
                  <c:v>2011 г</c:v>
                </c:pt>
                <c:pt idx="2">
                  <c:v>2012 г</c:v>
                </c:pt>
                <c:pt idx="3">
                  <c:v>2013 г</c:v>
                </c:pt>
                <c:pt idx="4">
                  <c:v>2014 г</c:v>
                </c:pt>
              </c:strCache>
            </c:strRef>
          </c:cat>
          <c:val>
            <c:numRef>
              <c:f>Лист3!$C$6:$G$6</c:f>
              <c:numCache>
                <c:formatCode>General</c:formatCode>
                <c:ptCount val="5"/>
                <c:pt idx="0">
                  <c:v>775</c:v>
                </c:pt>
                <c:pt idx="1">
                  <c:v>781</c:v>
                </c:pt>
                <c:pt idx="2">
                  <c:v>369</c:v>
                </c:pt>
                <c:pt idx="3">
                  <c:v>838</c:v>
                </c:pt>
                <c:pt idx="4">
                  <c:v>773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876032"/>
        <c:axId val="142926976"/>
        <c:axId val="0"/>
      </c:bar3DChart>
      <c:catAx>
        <c:axId val="142876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926976"/>
        <c:crosses val="autoZero"/>
        <c:auto val="1"/>
        <c:lblAlgn val="ctr"/>
        <c:lblOffset val="100"/>
        <c:noMultiLvlLbl val="0"/>
      </c:catAx>
      <c:valAx>
        <c:axId val="142926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876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/>
              <a:t>Результаты ЕГЭ </a:t>
            </a:r>
            <a:r>
              <a:rPr lang="ru-RU" sz="1800" b="1" i="0" u="none" strike="noStrike" baseline="0" dirty="0" smtClean="0"/>
              <a:t>по всем предметам </a:t>
            </a:r>
            <a:r>
              <a:rPr lang="ru-RU" sz="1800" b="1" i="0" u="none" strike="noStrike" baseline="0" dirty="0"/>
              <a:t>по АТЕ 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Лист2!$A$1:$A$30</c:f>
              <c:strCache>
                <c:ptCount val="30"/>
                <c:pt idx="0">
                  <c:v>г.Кострома: </c:v>
                </c:pt>
                <c:pt idx="1">
                  <c:v>Буйский район: </c:v>
                </c:pt>
                <c:pt idx="2">
                  <c:v>г.Волгореченск: </c:v>
                </c:pt>
                <c:pt idx="3">
                  <c:v>Галичский район: </c:v>
                </c:pt>
                <c:pt idx="4">
                  <c:v>Костромской район: </c:v>
                </c:pt>
                <c:pt idx="5">
                  <c:v>Шарьинский район: </c:v>
                </c:pt>
                <c:pt idx="6">
                  <c:v>Мантуровский район: </c:v>
                </c:pt>
                <c:pt idx="7">
                  <c:v>г.Галич: </c:v>
                </c:pt>
                <c:pt idx="8">
                  <c:v>г.Шарья: </c:v>
                </c:pt>
                <c:pt idx="9">
                  <c:v>Парфеньевский район: </c:v>
                </c:pt>
                <c:pt idx="10">
                  <c:v>Солигаличский район: </c:v>
                </c:pt>
                <c:pt idx="11">
                  <c:v>Нейский район: </c:v>
                </c:pt>
                <c:pt idx="12">
                  <c:v>Кадыйский район: </c:v>
                </c:pt>
                <c:pt idx="13">
                  <c:v>Чухломский район: </c:v>
                </c:pt>
                <c:pt idx="14">
                  <c:v>Октябрьский район: </c:v>
                </c:pt>
                <c:pt idx="15">
                  <c:v>г.Буй: </c:v>
                </c:pt>
                <c:pt idx="16">
                  <c:v>Островский район: </c:v>
                </c:pt>
                <c:pt idx="17">
                  <c:v>Кологривский район: </c:v>
                </c:pt>
                <c:pt idx="18">
                  <c:v>Макарьевский район: </c:v>
                </c:pt>
                <c:pt idx="19">
                  <c:v>г.Мантурово: </c:v>
                </c:pt>
                <c:pt idx="20">
                  <c:v>Вохомский район: </c:v>
                </c:pt>
                <c:pt idx="21">
                  <c:v>Пыщугский район: </c:v>
                </c:pt>
                <c:pt idx="22">
                  <c:v>Павинский район: </c:v>
                </c:pt>
                <c:pt idx="23">
                  <c:v>Межевской район: </c:v>
                </c:pt>
                <c:pt idx="24">
                  <c:v>Нерехтский район: </c:v>
                </c:pt>
                <c:pt idx="25">
                  <c:v>Красносельский район: </c:v>
                </c:pt>
                <c:pt idx="26">
                  <c:v>Судиславский район: </c:v>
                </c:pt>
                <c:pt idx="27">
                  <c:v>Сусанинский район: </c:v>
                </c:pt>
                <c:pt idx="28">
                  <c:v>Антроповский район: </c:v>
                </c:pt>
                <c:pt idx="29">
                  <c:v>Поназыревский район: </c:v>
                </c:pt>
              </c:strCache>
            </c:strRef>
          </c:cat>
          <c:val>
            <c:numRef>
              <c:f>Лист2!$B$1:$B$30</c:f>
              <c:numCache>
                <c:formatCode>General</c:formatCode>
                <c:ptCount val="30"/>
                <c:pt idx="0">
                  <c:v>60.8</c:v>
                </c:pt>
                <c:pt idx="1">
                  <c:v>59</c:v>
                </c:pt>
                <c:pt idx="2">
                  <c:v>58.3</c:v>
                </c:pt>
                <c:pt idx="3">
                  <c:v>57.8</c:v>
                </c:pt>
                <c:pt idx="4">
                  <c:v>57</c:v>
                </c:pt>
                <c:pt idx="5">
                  <c:v>56.5</c:v>
                </c:pt>
                <c:pt idx="6">
                  <c:v>56.4</c:v>
                </c:pt>
                <c:pt idx="7">
                  <c:v>56.2</c:v>
                </c:pt>
                <c:pt idx="8">
                  <c:v>56</c:v>
                </c:pt>
                <c:pt idx="9">
                  <c:v>55.9</c:v>
                </c:pt>
                <c:pt idx="10">
                  <c:v>55.7</c:v>
                </c:pt>
                <c:pt idx="11">
                  <c:v>55.2</c:v>
                </c:pt>
                <c:pt idx="12">
                  <c:v>55.2</c:v>
                </c:pt>
                <c:pt idx="13">
                  <c:v>55</c:v>
                </c:pt>
                <c:pt idx="14">
                  <c:v>54.8</c:v>
                </c:pt>
                <c:pt idx="15">
                  <c:v>54.6</c:v>
                </c:pt>
                <c:pt idx="16">
                  <c:v>54.4</c:v>
                </c:pt>
                <c:pt idx="17">
                  <c:v>54.4</c:v>
                </c:pt>
                <c:pt idx="18">
                  <c:v>54.1</c:v>
                </c:pt>
                <c:pt idx="19">
                  <c:v>54.1</c:v>
                </c:pt>
                <c:pt idx="20">
                  <c:v>54</c:v>
                </c:pt>
                <c:pt idx="21">
                  <c:v>53.9</c:v>
                </c:pt>
                <c:pt idx="22">
                  <c:v>53.9</c:v>
                </c:pt>
                <c:pt idx="23">
                  <c:v>53.9</c:v>
                </c:pt>
                <c:pt idx="24">
                  <c:v>53.5</c:v>
                </c:pt>
                <c:pt idx="25">
                  <c:v>52.6</c:v>
                </c:pt>
                <c:pt idx="26">
                  <c:v>52.5</c:v>
                </c:pt>
                <c:pt idx="27">
                  <c:v>51.9</c:v>
                </c:pt>
                <c:pt idx="28">
                  <c:v>51</c:v>
                </c:pt>
                <c:pt idx="29">
                  <c:v>47.4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3747712"/>
        <c:axId val="143782272"/>
        <c:axId val="0"/>
      </c:bar3DChart>
      <c:catAx>
        <c:axId val="143747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3782272"/>
        <c:crosses val="autoZero"/>
        <c:auto val="1"/>
        <c:lblAlgn val="l"/>
        <c:lblOffset val="100"/>
        <c:noMultiLvlLbl val="0"/>
      </c:catAx>
      <c:valAx>
        <c:axId val="143782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7477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Средний балл по АТЕ</a:t>
            </a:r>
          </a:p>
          <a:p>
            <a:pPr>
              <a:defRPr/>
            </a:pPr>
            <a:r>
              <a:rPr lang="ru-RU"/>
              <a:t>ЕГЭ_обществознание_2014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Лист4!$B$1</c:f>
              <c:strCache>
                <c:ptCount val="1"/>
                <c:pt idx="0">
                  <c:v>Средний балл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Лист4!$A$2:$A$32</c:f>
              <c:strCache>
                <c:ptCount val="31"/>
                <c:pt idx="1">
                  <c:v>Мантуровский район:</c:v>
                </c:pt>
                <c:pt idx="2">
                  <c:v>Галичский район:</c:v>
                </c:pt>
                <c:pt idx="3">
                  <c:v>Парфеньевский район:</c:v>
                </c:pt>
                <c:pt idx="4">
                  <c:v>г.Кострома:</c:v>
                </c:pt>
                <c:pt idx="5">
                  <c:v>Чухломский район:</c:v>
                </c:pt>
                <c:pt idx="6">
                  <c:v>Павинский район:</c:v>
                </c:pt>
                <c:pt idx="7">
                  <c:v>Островский район:</c:v>
                </c:pt>
                <c:pt idx="8">
                  <c:v>Пыщугский район:</c:v>
                </c:pt>
                <c:pt idx="9">
                  <c:v>Макарьевский район:</c:v>
                </c:pt>
                <c:pt idx="10">
                  <c:v>Вохомский район:</c:v>
                </c:pt>
                <c:pt idx="11">
                  <c:v>г.Галич:</c:v>
                </c:pt>
                <c:pt idx="12">
                  <c:v>г.Волгореченск:</c:v>
                </c:pt>
                <c:pt idx="13">
                  <c:v>Солигаличский район:</c:v>
                </c:pt>
                <c:pt idx="14">
                  <c:v>Октябрьский район:</c:v>
                </c:pt>
                <c:pt idx="15">
                  <c:v>Буйский район:</c:v>
                </c:pt>
                <c:pt idx="16">
                  <c:v>Кадыйский район:</c:v>
                </c:pt>
                <c:pt idx="17">
                  <c:v>г.Шарья:</c:v>
                </c:pt>
                <c:pt idx="18">
                  <c:v>Красносельский район:</c:v>
                </c:pt>
                <c:pt idx="19">
                  <c:v>Нейский район:</c:v>
                </c:pt>
                <c:pt idx="20">
                  <c:v>Костромской район:</c:v>
                </c:pt>
                <c:pt idx="21">
                  <c:v>Антроповский район:</c:v>
                </c:pt>
                <c:pt idx="22">
                  <c:v>г.Буй:</c:v>
                </c:pt>
                <c:pt idx="23">
                  <c:v>Межевской район:</c:v>
                </c:pt>
                <c:pt idx="24">
                  <c:v>Нерехтский район:</c:v>
                </c:pt>
                <c:pt idx="25">
                  <c:v>Судиславский район:</c:v>
                </c:pt>
                <c:pt idx="26">
                  <c:v>Кологривский район:</c:v>
                </c:pt>
                <c:pt idx="27">
                  <c:v>Шарьинский район:</c:v>
                </c:pt>
                <c:pt idx="28">
                  <c:v>г.Мантурово:</c:v>
                </c:pt>
                <c:pt idx="29">
                  <c:v>Сусанинский район:</c:v>
                </c:pt>
                <c:pt idx="30">
                  <c:v>Поназыревский район:</c:v>
                </c:pt>
              </c:strCache>
            </c:strRef>
          </c:cat>
          <c:val>
            <c:numRef>
              <c:f>Лист4!$B$2:$B$32</c:f>
              <c:numCache>
                <c:formatCode>General</c:formatCode>
                <c:ptCount val="31"/>
                <c:pt idx="1">
                  <c:v>84.3</c:v>
                </c:pt>
                <c:pt idx="2">
                  <c:v>64.400000000000006</c:v>
                </c:pt>
                <c:pt idx="3">
                  <c:v>64.2</c:v>
                </c:pt>
                <c:pt idx="4">
                  <c:v>63</c:v>
                </c:pt>
                <c:pt idx="5">
                  <c:v>61.8</c:v>
                </c:pt>
                <c:pt idx="6">
                  <c:v>61.1</c:v>
                </c:pt>
                <c:pt idx="7">
                  <c:v>61.1</c:v>
                </c:pt>
                <c:pt idx="8">
                  <c:v>60.5</c:v>
                </c:pt>
                <c:pt idx="9">
                  <c:v>60.1</c:v>
                </c:pt>
                <c:pt idx="10">
                  <c:v>58.9</c:v>
                </c:pt>
                <c:pt idx="11">
                  <c:v>58.7</c:v>
                </c:pt>
                <c:pt idx="12">
                  <c:v>58.6</c:v>
                </c:pt>
                <c:pt idx="13">
                  <c:v>58.4</c:v>
                </c:pt>
                <c:pt idx="14">
                  <c:v>58.3</c:v>
                </c:pt>
                <c:pt idx="15">
                  <c:v>58.3</c:v>
                </c:pt>
                <c:pt idx="16">
                  <c:v>57.9</c:v>
                </c:pt>
                <c:pt idx="17">
                  <c:v>57.8</c:v>
                </c:pt>
                <c:pt idx="18">
                  <c:v>57.7</c:v>
                </c:pt>
                <c:pt idx="19">
                  <c:v>57.6</c:v>
                </c:pt>
                <c:pt idx="20">
                  <c:v>57.3</c:v>
                </c:pt>
                <c:pt idx="21">
                  <c:v>56.7</c:v>
                </c:pt>
                <c:pt idx="22">
                  <c:v>56.6</c:v>
                </c:pt>
                <c:pt idx="23">
                  <c:v>56.1</c:v>
                </c:pt>
                <c:pt idx="24">
                  <c:v>55.9</c:v>
                </c:pt>
                <c:pt idx="25">
                  <c:v>55.3</c:v>
                </c:pt>
                <c:pt idx="26">
                  <c:v>55.3</c:v>
                </c:pt>
                <c:pt idx="27">
                  <c:v>55.2</c:v>
                </c:pt>
                <c:pt idx="28">
                  <c:v>55.2</c:v>
                </c:pt>
                <c:pt idx="29">
                  <c:v>54.2</c:v>
                </c:pt>
                <c:pt idx="30">
                  <c:v>50.7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4093184"/>
        <c:axId val="144095872"/>
        <c:axId val="0"/>
      </c:bar3DChart>
      <c:catAx>
        <c:axId val="144093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4095872"/>
        <c:crosses val="autoZero"/>
        <c:auto val="1"/>
        <c:lblAlgn val="ctr"/>
        <c:lblOffset val="100"/>
        <c:noMultiLvlLbl val="0"/>
      </c:catAx>
      <c:valAx>
        <c:axId val="144095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0931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Сравнительная диаграмма по среднему </a:t>
            </a:r>
            <a:r>
              <a:rPr lang="ru-RU" dirty="0" smtClean="0"/>
              <a:t>баллу  </a:t>
            </a:r>
            <a:endParaRPr lang="ru-RU" dirty="0"/>
          </a:p>
        </c:rich>
      </c:tx>
      <c:layout>
        <c:manualLayout>
          <c:xMode val="edge"/>
          <c:yMode val="edge"/>
          <c:x val="0.20026608060331205"/>
          <c:y val="2.255886296871407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Лист6!$C$4</c:f>
              <c:strCache>
                <c:ptCount val="1"/>
                <c:pt idx="0">
                  <c:v>Костромская область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473034436629193E-3"/>
                  <c:y val="-2.871128014199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6567641323955043E-3"/>
                  <c:y val="-2.8711280141999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3.076208586642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Лист6!$D$3:$F$3</c:f>
              <c:strCache>
                <c:ptCount val="3"/>
                <c:pt idx="0">
                  <c:v>2012 г</c:v>
                </c:pt>
                <c:pt idx="1">
                  <c:v>2013 г</c:v>
                </c:pt>
                <c:pt idx="2">
                  <c:v>2014 г</c:v>
                </c:pt>
              </c:strCache>
            </c:strRef>
          </c:cat>
          <c:val>
            <c:numRef>
              <c:f>Лист6!$D$4:$F$4</c:f>
              <c:numCache>
                <c:formatCode>General</c:formatCode>
                <c:ptCount val="3"/>
                <c:pt idx="0">
                  <c:v>59.2</c:v>
                </c:pt>
                <c:pt idx="1">
                  <c:v>64.8</c:v>
                </c:pt>
                <c:pt idx="2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Лист6!$C$5</c:f>
              <c:strCache>
                <c:ptCount val="1"/>
                <c:pt idx="0">
                  <c:v>Кострома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08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77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66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Лист6!$D$3:$F$3</c:f>
              <c:strCache>
                <c:ptCount val="3"/>
                <c:pt idx="0">
                  <c:v>2012 г</c:v>
                </c:pt>
                <c:pt idx="1">
                  <c:v>2013 г</c:v>
                </c:pt>
                <c:pt idx="2">
                  <c:v>2014 г</c:v>
                </c:pt>
              </c:strCache>
            </c:strRef>
          </c:cat>
          <c:val>
            <c:numRef>
              <c:f>Лист6!$D$5:$F$5</c:f>
              <c:numCache>
                <c:formatCode>General</c:formatCode>
                <c:ptCount val="3"/>
                <c:pt idx="0">
                  <c:v>61.4</c:v>
                </c:pt>
                <c:pt idx="1">
                  <c:v>67.5</c:v>
                </c:pt>
                <c:pt idx="2">
                  <c:v>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4003456"/>
        <c:axId val="144004992"/>
        <c:axId val="0"/>
      </c:bar3DChart>
      <c:catAx>
        <c:axId val="144003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44004992"/>
        <c:crosses val="autoZero"/>
        <c:auto val="1"/>
        <c:lblAlgn val="ctr"/>
        <c:lblOffset val="100"/>
        <c:noMultiLvlLbl val="0"/>
      </c:catAx>
      <c:valAx>
        <c:axId val="144004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0034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Сравнительная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диаграмма по максимальному</a:t>
            </a:r>
            <a:r>
              <a:rPr lang="ru-RU" sz="1800" baseline="0" dirty="0" smtClean="0">
                <a:latin typeface="Times New Roman" pitchFamily="18" charset="0"/>
                <a:cs typeface="Times New Roman" pitchFamily="18" charset="0"/>
              </a:rPr>
              <a:t> и минимальному баллу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рейтинге ЕГЭ </a:t>
            </a:r>
          </a:p>
          <a:p>
            <a:pPr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ru-RU" sz="18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учреждений г. Костромы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848185417820199"/>
          <c:y val="1.41148379602281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66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Лист1!$B$3:$D$3</c:f>
              <c:strCache>
                <c:ptCount val="3"/>
                <c:pt idx="0">
                  <c:v>2011 г</c:v>
                </c:pt>
                <c:pt idx="1">
                  <c:v>2012 г</c:v>
                </c:pt>
                <c:pt idx="2">
                  <c:v>2013 г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72.8</c:v>
                </c:pt>
                <c:pt idx="1">
                  <c:v>71.8</c:v>
                </c:pt>
                <c:pt idx="2">
                  <c:v>81.400000000000006</c:v>
                </c:pt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2.2222222222222223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6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Лист1!$B$3:$D$3</c:f>
              <c:strCache>
                <c:ptCount val="3"/>
                <c:pt idx="0">
                  <c:v>2011 г</c:v>
                </c:pt>
                <c:pt idx="1">
                  <c:v>2012 г</c:v>
                </c:pt>
                <c:pt idx="2">
                  <c:v>2013 г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46.2</c:v>
                </c:pt>
                <c:pt idx="1">
                  <c:v>40</c:v>
                </c:pt>
                <c:pt idx="2">
                  <c:v>47.4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4392576"/>
        <c:axId val="144394112"/>
        <c:axId val="0"/>
      </c:bar3DChart>
      <c:catAx>
        <c:axId val="14439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4394112"/>
        <c:crosses val="autoZero"/>
        <c:auto val="1"/>
        <c:lblAlgn val="ctr"/>
        <c:lblOffset val="100"/>
        <c:noMultiLvlLbl val="0"/>
      </c:catAx>
      <c:valAx>
        <c:axId val="144394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3925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Средний </a:t>
            </a:r>
            <a:r>
              <a:rPr lang="ru-RU" dirty="0" smtClean="0"/>
              <a:t>балл ЕГЭ</a:t>
            </a:r>
            <a:r>
              <a:rPr lang="ru-RU" baseline="0" dirty="0" smtClean="0"/>
              <a:t> по </a:t>
            </a:r>
            <a:r>
              <a:rPr lang="ru-RU" dirty="0" smtClean="0"/>
              <a:t>обществознание  </a:t>
            </a:r>
            <a:r>
              <a:rPr lang="ru-RU" dirty="0"/>
              <a:t>у школ, находящихся в сложных социальных условиях</a:t>
            </a:r>
          </a:p>
        </c:rich>
      </c:tx>
      <c:layout>
        <c:manualLayout>
          <c:xMode val="edge"/>
          <c:yMode val="edge"/>
          <c:x val="0.18995144356955382"/>
          <c:y val="2.777777777777777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Лист5!$A$1</c:f>
              <c:strCache>
                <c:ptCount val="1"/>
                <c:pt idx="0">
                  <c:v>ЕГЭ-2013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9555001047273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3185000349091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799912953554973E-2"/>
                  <c:y val="-2.1062869708243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90049751243781E-3"/>
                  <c:y val="-1.9777500523636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3.9555001047273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Лист5!$A$2:$A$6</c:f>
              <c:numCache>
                <c:formatCode>General</c:formatCode>
                <c:ptCount val="5"/>
                <c:pt idx="0">
                  <c:v>47.4</c:v>
                </c:pt>
                <c:pt idx="1">
                  <c:v>48</c:v>
                </c:pt>
                <c:pt idx="2">
                  <c:v>56.8</c:v>
                </c:pt>
                <c:pt idx="3">
                  <c:v>60</c:v>
                </c:pt>
                <c:pt idx="4">
                  <c:v>60.7</c:v>
                </c:pt>
              </c:numCache>
            </c:numRef>
          </c:val>
        </c:ser>
        <c:ser>
          <c:idx val="1"/>
          <c:order val="1"/>
          <c:tx>
            <c:strRef>
              <c:f>Лист5!$B$1</c:f>
              <c:strCache>
                <c:ptCount val="1"/>
                <c:pt idx="0">
                  <c:v>ЕГЭ-2014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0348258706468E-2"/>
                  <c:y val="-2.307375061090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01492537313433E-3"/>
                  <c:y val="-2.9666250785454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920398009950248E-2"/>
                  <c:y val="-1.9777500523636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890547263681594E-2"/>
                  <c:y val="-2.9666250785454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890547263681594E-2"/>
                  <c:y val="-2.9666250785454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Лист5!$B$2:$B$6</c:f>
              <c:numCache>
                <c:formatCode>General</c:formatCode>
                <c:ptCount val="5"/>
                <c:pt idx="0">
                  <c:v>53.5</c:v>
                </c:pt>
                <c:pt idx="1">
                  <c:v>54.3</c:v>
                </c:pt>
                <c:pt idx="2">
                  <c:v>56.2</c:v>
                </c:pt>
                <c:pt idx="3">
                  <c:v>57.6</c:v>
                </c:pt>
                <c:pt idx="4">
                  <c:v>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4445440"/>
        <c:axId val="144446976"/>
        <c:axId val="0"/>
      </c:bar3DChart>
      <c:catAx>
        <c:axId val="144445440"/>
        <c:scaling>
          <c:orientation val="minMax"/>
        </c:scaling>
        <c:delete val="0"/>
        <c:axPos val="b"/>
        <c:majorTickMark val="out"/>
        <c:minorTickMark val="none"/>
        <c:tickLblPos val="nextTo"/>
        <c:crossAx val="144446976"/>
        <c:crosses val="autoZero"/>
        <c:auto val="1"/>
        <c:lblAlgn val="ctr"/>
        <c:lblOffset val="100"/>
        <c:noMultiLvlLbl val="0"/>
      </c:catAx>
      <c:valAx>
        <c:axId val="144446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445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i="0" baseline="0" dirty="0">
                <a:effectLst/>
              </a:rPr>
              <a:t>Сравнительная </a:t>
            </a:r>
            <a:r>
              <a:rPr lang="ru-RU" sz="1800" b="1" i="0" baseline="0" dirty="0" smtClean="0">
                <a:effectLst/>
              </a:rPr>
              <a:t>диаграмма по максимальному и минимальному баллу ЕГЭ в рейтинге  ОУ г. Костромы</a:t>
            </a:r>
            <a:endParaRPr lang="ru-RU" dirty="0">
              <a:effectLst/>
            </a:endParaRPr>
          </a:p>
          <a:p>
            <a:pPr>
              <a:defRPr/>
            </a:pPr>
            <a:r>
              <a:rPr lang="ru-RU" sz="1800" b="1" i="0" baseline="0" dirty="0">
                <a:effectLst/>
              </a:rPr>
              <a:t> </a:t>
            </a:r>
            <a:endParaRPr lang="ru-RU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4753342554172429E-2"/>
                  <c:y val="-6.4646456419762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766712770862147E-3"/>
                  <c:y val="-5.1717165135809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325034578146614E-3"/>
                  <c:y val="-3.5555551030869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441678192715537E-3"/>
                  <c:y val="-4.2020196672845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Лист1!$B$3:$E$3</c:f>
              <c:strCache>
                <c:ptCount val="4"/>
                <c:pt idx="0">
                  <c:v>2011 г</c:v>
                </c:pt>
                <c:pt idx="1">
                  <c:v>2012 г</c:v>
                </c:pt>
                <c:pt idx="2">
                  <c:v>2013 г</c:v>
                </c:pt>
                <c:pt idx="3">
                  <c:v>2014 г</c:v>
                </c:pt>
              </c:strCache>
            </c:strRef>
          </c:cat>
          <c:val>
            <c:numRef>
              <c:f>Лист1!$B$4:$E$4</c:f>
              <c:numCache>
                <c:formatCode>General</c:formatCode>
                <c:ptCount val="4"/>
                <c:pt idx="0">
                  <c:v>72.8</c:v>
                </c:pt>
                <c:pt idx="1">
                  <c:v>71.8</c:v>
                </c:pt>
                <c:pt idx="2">
                  <c:v>81.400000000000006</c:v>
                </c:pt>
                <c:pt idx="3">
                  <c:v>71.3</c:v>
                </c:pt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2.2130013831258646E-2"/>
                  <c:y val="-2.9090905388892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130013831258646E-2"/>
                  <c:y val="-3.87878738518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6883356385431075E-2"/>
                  <c:y val="-4.5252519493833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5039188566159521E-2"/>
                  <c:y val="-3.5555551030869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Лист1!$B$3:$E$3</c:f>
              <c:strCache>
                <c:ptCount val="4"/>
                <c:pt idx="0">
                  <c:v>2011 г</c:v>
                </c:pt>
                <c:pt idx="1">
                  <c:v>2012 г</c:v>
                </c:pt>
                <c:pt idx="2">
                  <c:v>2013 г</c:v>
                </c:pt>
                <c:pt idx="3">
                  <c:v>2014 г</c:v>
                </c:pt>
              </c:strCache>
            </c:strRef>
          </c:cat>
          <c:val>
            <c:numRef>
              <c:f>Лист1!$B$5:$E$5</c:f>
              <c:numCache>
                <c:formatCode>General</c:formatCode>
                <c:ptCount val="4"/>
                <c:pt idx="0">
                  <c:v>46.2</c:v>
                </c:pt>
                <c:pt idx="1">
                  <c:v>40</c:v>
                </c:pt>
                <c:pt idx="2">
                  <c:v>47.4</c:v>
                </c:pt>
                <c:pt idx="3">
                  <c:v>53.5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4490496"/>
        <c:axId val="144492032"/>
        <c:axId val="0"/>
      </c:bar3DChart>
      <c:catAx>
        <c:axId val="144490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4492032"/>
        <c:crosses val="autoZero"/>
        <c:auto val="1"/>
        <c:lblAlgn val="ctr"/>
        <c:lblOffset val="100"/>
        <c:noMultiLvlLbl val="0"/>
      </c:catAx>
      <c:valAx>
        <c:axId val="14449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4904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D5E64F1-56FC-4D6B-8B63-3BAA4435A4EA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ED6E7B-0F54-4F9F-BDF4-1F10CE6F19B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124744"/>
            <a:ext cx="6262464" cy="331236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работы методического центра с учителями школ, находящихся в трудной ситуации, по подготовке учащихся к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ЕГЭ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8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871699"/>
              </p:ext>
            </p:extLst>
          </p:nvPr>
        </p:nvGraphicFramePr>
        <p:xfrm>
          <a:off x="1043608" y="260350"/>
          <a:ext cx="7643192" cy="586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085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296144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комплексный проект  </a:t>
            </a:r>
            <a:r>
              <a:rPr lang="ru-RU" sz="2800" dirty="0"/>
              <a:t>«Муниципальная программа поддержки школ, находящихся в сложных социальных условиях»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256584"/>
          </a:xfrm>
        </p:spPr>
        <p:txBody>
          <a:bodyPr>
            <a:noAutofit/>
          </a:bodyPr>
          <a:lstStyle/>
          <a:p>
            <a:r>
              <a:rPr lang="ru-RU" sz="2000" dirty="0"/>
              <a:t>Разработчик проекта: Муниципальное бюджетное  учреждение города Костромы «Городской центр обеспечения  качества образования» (</a:t>
            </a:r>
            <a:r>
              <a:rPr lang="ru-RU" sz="2000" dirty="0" err="1"/>
              <a:t>Скачкова</a:t>
            </a:r>
            <a:r>
              <a:rPr lang="ru-RU" sz="2000" dirty="0"/>
              <a:t> Т.Н., заведующий МБУ города Костромы «Городской центр обеспечения качества образования»)</a:t>
            </a:r>
          </a:p>
          <a:p>
            <a:r>
              <a:rPr lang="ru-RU" sz="2000" dirty="0" smtClean="0"/>
              <a:t>Заказчик</a:t>
            </a:r>
            <a:r>
              <a:rPr lang="ru-RU" sz="2000" dirty="0"/>
              <a:t>: Комитет образования, культуры, спорта и работы с молодежью Администрации города Костромы  (Еремина О.Л., заместитель главы Администрации города Костромы – председатель Комитета)</a:t>
            </a:r>
          </a:p>
          <a:p>
            <a:r>
              <a:rPr lang="ru-RU" sz="2000" dirty="0"/>
              <a:t>Научный руководитель: ОГБОУ ДПО «Костромской областной институт развития образования», факультет образовательных инноваций (</a:t>
            </a:r>
            <a:r>
              <a:rPr lang="ru-RU" sz="2000" dirty="0" err="1"/>
              <a:t>Лошакова</a:t>
            </a:r>
            <a:r>
              <a:rPr lang="ru-RU" sz="2000" dirty="0"/>
              <a:t> Л.А., декан факультета образовательных инноваций)</a:t>
            </a:r>
          </a:p>
          <a:p>
            <a:r>
              <a:rPr lang="ru-RU" sz="2000" dirty="0"/>
              <a:t>Координатор</a:t>
            </a:r>
            <a:r>
              <a:rPr lang="ru-RU" sz="2000" dirty="0" smtClean="0"/>
              <a:t>: Муниципальное </a:t>
            </a:r>
            <a:r>
              <a:rPr lang="ru-RU" sz="2000" dirty="0"/>
              <a:t>бюджетное  учреждение города Костромы «Городской центр обеспечения  качества образования»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9372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мероприятия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Формирование </a:t>
            </a:r>
            <a:r>
              <a:rPr lang="ru-RU" dirty="0" smtClean="0"/>
              <a:t>баз </a:t>
            </a:r>
            <a:r>
              <a:rPr lang="ru-RU" dirty="0"/>
              <a:t>данных 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мероприятий </a:t>
            </a:r>
            <a:r>
              <a:rPr lang="ru-RU" dirty="0" smtClean="0"/>
              <a:t>направленных на повышение </a:t>
            </a:r>
            <a:r>
              <a:rPr lang="ru-RU" dirty="0"/>
              <a:t>квалификации и профессиональной компетентности </a:t>
            </a:r>
            <a:r>
              <a:rPr lang="ru-RU" dirty="0" smtClean="0"/>
              <a:t> педагогов школ, находящихся в сложных социальных условиях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5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646352"/>
              </p:ext>
            </p:extLst>
          </p:nvPr>
        </p:nvGraphicFramePr>
        <p:xfrm>
          <a:off x="971600" y="404664"/>
          <a:ext cx="793139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33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396636"/>
              </p:ext>
            </p:extLst>
          </p:nvPr>
        </p:nvGraphicFramePr>
        <p:xfrm>
          <a:off x="1128712" y="188640"/>
          <a:ext cx="776376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313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692696"/>
            <a:ext cx="7498080" cy="4800600"/>
          </a:xfrm>
        </p:spPr>
        <p:txBody>
          <a:bodyPr/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«Подготовка к ЕГЭ в течение учебного года уместна в качестве закрепления пройденного материала, педагогической диагностики и контроля и должна сопровождать, а не подменять полноценное преподавание курса средней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школы»</a:t>
            </a:r>
          </a:p>
          <a:p>
            <a:pPr marL="82296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отчета ФИПИ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0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4000" dirty="0" smtClean="0"/>
              <a:t>Спасибо за внимание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10" y="1844824"/>
            <a:ext cx="6022975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83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319457"/>
              </p:ext>
            </p:extLst>
          </p:nvPr>
        </p:nvGraphicFramePr>
        <p:xfrm>
          <a:off x="1435100" y="332656"/>
          <a:ext cx="7499350" cy="5915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505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07099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содержания 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технологизации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образования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МБУ ГЦОКО г. Костромы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4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является методическое сопровождение городских профессиональных сообществ учителей по предоставлению ими качественных образовательных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услуг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деятельности: </a:t>
            </a:r>
          </a:p>
          <a:p>
            <a:pPr marL="82296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 Сопровождение реализации государственных образовательных стандартов в      образовательных учреждениях города Костромы</a:t>
            </a:r>
          </a:p>
          <a:p>
            <a:pPr marL="82296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Сопровождение процессов обновления образовательных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муниципальных учреждениях образования города</a:t>
            </a:r>
          </a:p>
          <a:p>
            <a:pPr marL="82296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Сопровождение реализации в муниципальной  системе образования государственного заказа по актуальным  вопросам модернизации российского образования (в соответствии с потребностями текущего момента)</a:t>
            </a:r>
          </a:p>
          <a:p>
            <a:pPr marL="82296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4.Сопровождение комплексно-целевых программ в сфере образования («Одаренные дети»)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75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организационное и методическое сопровождение итоговой аттестации выпускников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работы: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информационно-методические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информационно-обучающие семинары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мастер-классы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практикумы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лабораторные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круглые столы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секций августовской педагогической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конференции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единый методический день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методические мосты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6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Темы семинаров, мастер-классов, методических мостов: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«ЕГЭ по обществознанию: результаты, проблемы, перспективы»</a:t>
            </a:r>
          </a:p>
          <a:p>
            <a:r>
              <a:rPr lang="ru-RU" dirty="0" smtClean="0"/>
              <a:t> «Особенности подготовки к ЕГЭ И ГИА по обществознанию»</a:t>
            </a:r>
          </a:p>
          <a:p>
            <a:r>
              <a:rPr lang="ru-RU" dirty="0" smtClean="0"/>
              <a:t> </a:t>
            </a:r>
            <a:r>
              <a:rPr lang="ru-RU" dirty="0"/>
              <a:t>«Теоретические вопросы </a:t>
            </a:r>
            <a:r>
              <a:rPr lang="ru-RU" dirty="0" smtClean="0"/>
              <a:t>в </a:t>
            </a:r>
            <a:r>
              <a:rPr lang="ru-RU" dirty="0"/>
              <a:t>решении заданий повышенного уровня сложности (часть С)» </a:t>
            </a:r>
          </a:p>
          <a:p>
            <a:r>
              <a:rPr lang="ru-RU" dirty="0" smtClean="0"/>
              <a:t> </a:t>
            </a:r>
            <a:r>
              <a:rPr lang="ru-RU" dirty="0"/>
              <a:t>«Подготовка учащихся к выполнению заданий уровней  В и  С. Критерии оценивания»  </a:t>
            </a:r>
          </a:p>
          <a:p>
            <a:r>
              <a:rPr lang="ru-RU" dirty="0" smtClean="0"/>
              <a:t> </a:t>
            </a:r>
            <a:r>
              <a:rPr lang="ru-RU" dirty="0"/>
              <a:t>«Использования электронных тестов в рамках изучения курса обществознания и подготовки к итоговой аттестации » </a:t>
            </a:r>
          </a:p>
        </p:txBody>
      </p:sp>
    </p:spTree>
    <p:extLst>
      <p:ext uri="{BB962C8B-B14F-4D97-AF65-F5344CB8AC3E}">
        <p14:creationId xmlns:p14="http://schemas.microsoft.com/office/powerpoint/2010/main" val="10551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261319"/>
              </p:ext>
            </p:extLst>
          </p:nvPr>
        </p:nvGraphicFramePr>
        <p:xfrm>
          <a:off x="266699" y="4763"/>
          <a:ext cx="8610601" cy="6848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02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295407"/>
              </p:ext>
            </p:extLst>
          </p:nvPr>
        </p:nvGraphicFramePr>
        <p:xfrm>
          <a:off x="1043608" y="332656"/>
          <a:ext cx="7905129" cy="5503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631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32169"/>
              </p:ext>
            </p:extLst>
          </p:nvPr>
        </p:nvGraphicFramePr>
        <p:xfrm>
          <a:off x="1259632" y="836712"/>
          <a:ext cx="7499350" cy="5873110"/>
        </p:xfrm>
        <a:graphic>
          <a:graphicData uri="http://schemas.openxmlformats.org/drawingml/2006/table">
            <a:tbl>
              <a:tblPr firstRow="1" firstCol="1" bandRow="1"/>
              <a:tblGrid>
                <a:gridCol w="504056"/>
                <a:gridCol w="3816424"/>
                <a:gridCol w="1368152"/>
                <a:gridCol w="1036785"/>
                <a:gridCol w="773933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АТЕ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Человеко-</a:t>
                      </a:r>
                      <a:b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экзаменов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E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НОУ Христианская гимназия «Свет миру»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71.6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Гимназия № 15 города Костромы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71.3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Лицей № 17 города Костромы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70.13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Гимназия № 28 города Костромы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69.35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Лицей № 34 города Костромы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68.19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646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 общеобразовательная школа № 3 с углубленным изучением отдельных предметов города Костромы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67.81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Гимназия № 1 города Костромы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67.44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646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 общеобразовательная школа № 21 города Костромы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67.37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МОУ гимназия № 1 им. Л.И.Белова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Галич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66.6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  <a:tr h="36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Гимназия № 33 города Костромы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Кострома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66.58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F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03649" y="361201"/>
            <a:ext cx="73900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лучших городских  школ области по результатам ЕГЭ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6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177800"/>
              </p:ext>
            </p:extLst>
          </p:nvPr>
        </p:nvGraphicFramePr>
        <p:xfrm>
          <a:off x="1043608" y="260648"/>
          <a:ext cx="789084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38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C71E141C861A47BD27B285C12DA0C3" ma:contentTypeVersion="1" ma:contentTypeDescription="Создание документа." ma:contentTypeScope="" ma:versionID="0df98724a90da3e0c748c3d591abf59a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80995A-3C40-4401-9708-EA072DA0B850}"/>
</file>

<file path=customXml/itemProps2.xml><?xml version="1.0" encoding="utf-8"?>
<ds:datastoreItem xmlns:ds="http://schemas.openxmlformats.org/officeDocument/2006/customXml" ds:itemID="{FF5BD809-3A56-4AFF-BA90-DC0CD34F7F1D}"/>
</file>

<file path=customXml/itemProps3.xml><?xml version="1.0" encoding="utf-8"?>
<ds:datastoreItem xmlns:ds="http://schemas.openxmlformats.org/officeDocument/2006/customXml" ds:itemID="{F43F6D53-E9D4-457F-9C19-B58AD6B127BA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362</TotalTime>
  <Words>614</Words>
  <Application>Microsoft Office PowerPoint</Application>
  <PresentationFormat>Экран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Система работы методического центра с учителями школ, находящихся в трудной ситуации, по подготовке учащихся к ЕГЭ </vt:lpstr>
      <vt:lpstr>Презентация PowerPoint</vt:lpstr>
      <vt:lpstr>Отдел содержания и технологизации образования МБУ ГЦОКО г. Костромы</vt:lpstr>
      <vt:lpstr>организационное и методическое сопровождение итоговой аттестации выпускников</vt:lpstr>
      <vt:lpstr>Темы семинаров, мастер-классов, методических мостов: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комплексный проект  «Муниципальная программа поддержки школ, находящихся в сложных социальных условиях»</vt:lpstr>
      <vt:lpstr>Основные мероприятия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Методист</dc:creator>
  <cp:lastModifiedBy>Методист</cp:lastModifiedBy>
  <cp:revision>23</cp:revision>
  <dcterms:created xsi:type="dcterms:W3CDTF">2014-08-15T07:28:04Z</dcterms:created>
  <dcterms:modified xsi:type="dcterms:W3CDTF">2014-08-21T06:21:52Z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0x01010024C71E141C861A47BD27B285C12DA0C3</vt:lpwstr>
  </property>
</Properties>
</file>