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2" r:id="rId8"/>
    <p:sldId id="263" r:id="rId9"/>
    <p:sldId id="264" r:id="rId10"/>
    <p:sldId id="272" r:id="rId11"/>
    <p:sldId id="265" r:id="rId12"/>
    <p:sldId id="274" r:id="rId13"/>
    <p:sldId id="266" r:id="rId14"/>
    <p:sldId id="267" r:id="rId15"/>
    <p:sldId id="268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C971F0-8E8B-439F-89E0-6BC033DDC7F0}" type="datetimeFigureOut">
              <a:rPr lang="ru-RU" smtClean="0"/>
              <a:pPr/>
              <a:t>20.08.2014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C70C25B-6412-49BB-9451-86D3F4E27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Подготовка к ЕГЭ по обществознанию </a:t>
            </a:r>
            <a:r>
              <a:rPr lang="ru-RU" sz="3600" dirty="0" smtClean="0"/>
              <a:t>( из опыта работы)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Иванова Светлана Львовна</a:t>
            </a:r>
          </a:p>
          <a:p>
            <a:r>
              <a:rPr lang="ru-RU" dirty="0" smtClean="0"/>
              <a:t>Учитель истории и обществознания</a:t>
            </a:r>
          </a:p>
          <a:p>
            <a:r>
              <a:rPr lang="ru-RU" dirty="0" smtClean="0"/>
              <a:t>МБОУ «гимназия № 15»</a:t>
            </a:r>
          </a:p>
          <a:p>
            <a:r>
              <a:rPr lang="ru-RU" dirty="0" smtClean="0"/>
              <a:t>Город Кострома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92697"/>
            <a:ext cx="2376264" cy="1224136"/>
          </a:xfrm>
          <a:prstGeom prst="rect">
            <a:avLst/>
          </a:prstGeom>
          <a:noFill/>
          <a:ln w="57150" cmpd="dbl">
            <a:solidFill>
              <a:schemeClr val="accent6">
                <a:lumMod val="20000"/>
                <a:lumOff val="80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38100" cmpd="thickThin">
                <a:solidFill>
                  <a:schemeClr val="tx1"/>
                </a:solidFill>
              </a:ln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1"/>
            <a:ext cx="2304256" cy="144016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ru-RU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План</a:t>
            </a:r>
            <a:endParaRPr lang="ru-R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3491880" y="332656"/>
            <a:ext cx="5256584" cy="2232248"/>
          </a:xfrm>
          <a:prstGeom prst="wedgeRectCallout">
            <a:avLst>
              <a:gd name="adj1" fmla="val -63345"/>
              <a:gd name="adj2" fmla="val -9307"/>
            </a:avLst>
          </a:prstGeom>
          <a:noFill/>
          <a:ln w="57150" cmpd="thickThin">
            <a:solidFill>
              <a:schemeClr val="accent6">
                <a:lumMod val="20000"/>
                <a:lumOff val="80000"/>
              </a:schemeClr>
            </a:solidFill>
            <a:beve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четкое последовательное представление частей содержания изученного вопроса (или текста) в кратких формулировках, отражающих тему и/или основную идею соответствующего фрагмента, многообразие его смысловых связей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933057"/>
            <a:ext cx="2376264" cy="1224136"/>
          </a:xfrm>
          <a:prstGeom prst="rect">
            <a:avLst/>
          </a:prstGeom>
          <a:noFill/>
          <a:ln w="57150" cmpd="dbl">
            <a:solidFill>
              <a:schemeClr val="accent6">
                <a:lumMod val="20000"/>
                <a:lumOff val="8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w="38100" cmpd="thickThin">
                <a:solidFill>
                  <a:schemeClr val="tx1"/>
                </a:solidFill>
              </a:ln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077072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Сложный план</a:t>
            </a:r>
            <a:endParaRPr lang="ru-RU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3635896" y="3789041"/>
            <a:ext cx="5256584" cy="2520280"/>
          </a:xfrm>
          <a:prstGeom prst="wedgeRectCallout">
            <a:avLst>
              <a:gd name="adj1" fmla="val -63345"/>
              <a:gd name="adj2" fmla="val -9307"/>
            </a:avLst>
          </a:prstGeom>
          <a:noFill/>
          <a:ln w="57150" cmpd="thickThin">
            <a:solidFill>
              <a:schemeClr val="accent6">
                <a:lumMod val="20000"/>
                <a:lumOff val="80000"/>
              </a:schemeClr>
            </a:solidFill>
            <a:bevel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предполагает деление всего содержания темы на разделы (пункты) и подразделы (подпункты), может быть еще более детальное разделение. </a:t>
            </a:r>
          </a:p>
          <a:p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Минимальные требования в этом задании – </a:t>
            </a:r>
            <a:r>
              <a:rPr lang="ru-RU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разделение содержания на </a:t>
            </a:r>
            <a:r>
              <a:rPr lang="ru-RU" b="1" i="1" u="sng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три пункта</a:t>
            </a:r>
            <a:r>
              <a:rPr lang="ru-RU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b="1" i="1" u="sng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два из которых делятся на подпункты</a:t>
            </a:r>
            <a:r>
              <a:rPr lang="ru-RU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(как минимум два)</a:t>
            </a:r>
            <a:endParaRPr lang="ru-RU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animBg="1"/>
      <p:bldP spid="5" grpId="0" animBg="1"/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Алгоритмы решения различных заданий</a:t>
            </a:r>
            <a:br>
              <a:rPr lang="ru-RU" dirty="0" smtClean="0"/>
            </a:br>
            <a:r>
              <a:rPr lang="ru-RU" dirty="0" smtClean="0"/>
              <a:t>( составления сложного плана, С8)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Виды планов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9" y="3000372"/>
          <a:ext cx="8358246" cy="300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70823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назывной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вопросный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тезисный</a:t>
                      </a:r>
                      <a:endParaRPr lang="ru-RU" dirty="0"/>
                    </a:p>
                  </a:txBody>
                  <a:tcPr/>
                </a:tc>
              </a:tr>
              <a:tr h="229216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Состоит из обществоведческих понятий и элементов их содержания. Элементы содержания обычно указываются в подпунктах.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Представляет собой перечень вопросов, отвечая на которые докладчик раскрывает содержание темы. В подпунктах указываются элементы содержания ответа на вопросы.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Состоит из тезисов глагольного строя. Тезис- кратко сформулированное основное положение абзаца текста, лекции, доклада. (сложен, используется редко)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  <a:ln w="57150" cmpd="thickThin">
            <a:solidFill>
              <a:schemeClr val="accent6">
                <a:lumMod val="20000"/>
                <a:lumOff val="8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Autofit/>
          </a:bodyPr>
          <a:lstStyle/>
          <a:p>
            <a:pPr algn="ctr"/>
            <a:r>
              <a:rPr lang="ru-RU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Разновидности задания С8</a:t>
            </a:r>
            <a:endParaRPr lang="ru-RU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700809"/>
            <a:ext cx="4038600" cy="4741987"/>
          </a:xfrm>
          <a:ln w="57150" cmpd="thickThin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85000" lnSpcReduction="20000"/>
          </a:bodyPr>
          <a:lstStyle/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+mj-lt"/>
              <a:buAutoNum type="arabicPeriod"/>
            </a:pPr>
            <a:endParaRPr lang="ru-RU" sz="32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+mj-lt"/>
              <a:buAutoNum type="arabicPeriod"/>
            </a:pPr>
            <a:r>
              <a:rPr lang="ru-RU" sz="31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Составление плана ответа по какому-либо одному из аспектов широкой темы: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Целесообразно начинать составление плана с раскрытия более широкого понятия, а затем переходить к тому аспекту,</a:t>
            </a:r>
            <a:b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ru-RU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который необходимо рассмотреть</a:t>
            </a:r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752529"/>
          </a:xfrm>
          <a:ln w="57150" cmpd="thickThin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85000" lnSpcReduction="20000"/>
          </a:bodyPr>
          <a:lstStyle/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+mj-lt"/>
              <a:buAutoNum type="arabicPeriod" startAt="2"/>
            </a:pPr>
            <a:endParaRPr lang="ru-RU" sz="32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+mj-lt"/>
              <a:buAutoNum type="arabicPeriod" startAt="2"/>
            </a:pPr>
            <a:r>
              <a:rPr lang="ru-RU" sz="31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Составление плана ответа по какой-либо узкой </a:t>
            </a:r>
            <a:r>
              <a:rPr lang="ru-RU" sz="31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теме</a:t>
            </a:r>
          </a:p>
          <a:p>
            <a:pPr marL="578358" indent="-514350">
              <a:buClr>
                <a:schemeClr val="accent6">
                  <a:lumMod val="40000"/>
                  <a:lumOff val="60000"/>
                </a:schemeClr>
              </a:buClr>
              <a:buSzPct val="100000"/>
              <a:buFont typeface="+mj-lt"/>
              <a:buAutoNum type="arabicPeriod" startAt="2"/>
            </a:pPr>
            <a:r>
              <a:rPr lang="ru-RU" sz="31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Составление плана, который объединяет несколько понятий</a:t>
            </a:r>
            <a:endParaRPr lang="ru-RU" sz="31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6300192" y="1196752"/>
            <a:ext cx="792088" cy="432049"/>
          </a:xfrm>
          <a:prstGeom prst="downArrow">
            <a:avLst/>
          </a:prstGeom>
          <a:noFill/>
          <a:ln w="57150" cmpd="thickThin">
            <a:solidFill>
              <a:schemeClr val="accent6">
                <a:lumMod val="20000"/>
                <a:lumOff val="8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2051720" y="1196752"/>
            <a:ext cx="792088" cy="432049"/>
          </a:xfrm>
          <a:prstGeom prst="downArrow">
            <a:avLst/>
          </a:prstGeom>
          <a:noFill/>
          <a:ln w="57150" cmpd="thickThin">
            <a:solidFill>
              <a:schemeClr val="accent6">
                <a:lumMod val="20000"/>
                <a:lumOff val="8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21456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При анализе плана учитывается: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корректность формулировок плана с точки зрения их соответствия заданной теме;</a:t>
            </a:r>
            <a:br>
              <a:rPr lang="ru-RU" sz="2400" dirty="0" smtClean="0"/>
            </a:br>
            <a:r>
              <a:rPr lang="ru-RU" sz="2400" dirty="0" smtClean="0"/>
              <a:t>- полнота отражения основного содержания в плане;</a:t>
            </a:r>
            <a:br>
              <a:rPr lang="ru-RU" sz="2400" dirty="0" smtClean="0"/>
            </a:br>
            <a:r>
              <a:rPr lang="ru-RU" sz="2400" dirty="0" smtClean="0"/>
              <a:t>- соответствие структуры предложенного ответа плану сложного типа.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307409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Представьте содержание обществоведческого курса, раскрывающего предложенную тему</a:t>
            </a:r>
          </a:p>
          <a:p>
            <a:pPr lvl="0"/>
            <a:r>
              <a:rPr lang="ru-RU" dirty="0" smtClean="0"/>
              <a:t>Разделите это содержание на смысловые части</a:t>
            </a:r>
          </a:p>
          <a:p>
            <a:pPr lvl="0"/>
            <a:r>
              <a:rPr lang="ru-RU" dirty="0" smtClean="0"/>
              <a:t>Озаглавьте каждую часть</a:t>
            </a:r>
          </a:p>
          <a:p>
            <a:pPr lvl="0"/>
            <a:r>
              <a:rPr lang="ru-RU" dirty="0" smtClean="0"/>
              <a:t>В каждой части выделите несколько положений, развивающих главную мысль – это будут подпункты сложного плана. Развернутые подпункты означают, что вы должны раскрыть основную характеристику вопроса с помощью дополнительных уточнений.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Типы</a:t>
            </a:r>
            <a:r>
              <a:rPr lang="en-US" dirty="0" smtClean="0"/>
              <a:t> </a:t>
            </a:r>
            <a:r>
              <a:rPr lang="ru-RU" dirty="0" smtClean="0"/>
              <a:t>тренировочных заданий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u="sng" dirty="0" smtClean="0"/>
              <a:t>1. Приведенный ниже план является простым по форме. Преобразуйте его в сложный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             </a:t>
            </a:r>
            <a:r>
              <a:rPr lang="ru-RU" u="sng" dirty="0" smtClean="0"/>
              <a:t>План по теме «Социализация личности».</a:t>
            </a:r>
            <a:endParaRPr lang="ru-RU" dirty="0" smtClean="0"/>
          </a:p>
          <a:p>
            <a:r>
              <a:rPr lang="ru-RU" dirty="0" smtClean="0"/>
              <a:t>1). Что такое социализация?</a:t>
            </a:r>
          </a:p>
          <a:p>
            <a:r>
              <a:rPr lang="ru-RU" dirty="0" smtClean="0"/>
              <a:t>2). Виды деятельности, оказывающие влияние на социализацию личности.</a:t>
            </a:r>
          </a:p>
          <a:p>
            <a:r>
              <a:rPr lang="ru-RU" dirty="0" smtClean="0"/>
              <a:t>3). Первичная и вторичная социализация.</a:t>
            </a:r>
          </a:p>
          <a:p>
            <a:r>
              <a:rPr lang="ru-RU" dirty="0" smtClean="0"/>
              <a:t>4). Институты (агенты) социализации. </a:t>
            </a:r>
          </a:p>
          <a:p>
            <a:r>
              <a:rPr lang="ru-RU" dirty="0" smtClean="0"/>
              <a:t>5). СМИ как агенты социализации.</a:t>
            </a:r>
          </a:p>
          <a:p>
            <a:pPr lvl="0">
              <a:buNone/>
            </a:pPr>
            <a:r>
              <a:rPr lang="ru-RU" dirty="0" smtClean="0"/>
              <a:t>2. Работая с текстом «Традиционное и индустриальное общество» , составьте назывной (детализированный) план или тезисный</a:t>
            </a:r>
          </a:p>
          <a:p>
            <a:pPr>
              <a:buNone/>
            </a:pPr>
            <a:r>
              <a:rPr lang="ru-RU" dirty="0" smtClean="0"/>
              <a:t>3. составлять план развернутого ответа по конкретной теме обществоведческого курса , используя </a:t>
            </a:r>
            <a:r>
              <a:rPr lang="ru-RU" b="1" i="1" dirty="0" smtClean="0"/>
              <a:t>понятия</a:t>
            </a:r>
            <a:r>
              <a:rPr lang="ru-RU" dirty="0" smtClean="0"/>
              <a:t> религия, мораль, нравственность, этика, атеизм, табу, анимизм, тотемизм, буддизм, ислам, христианство, конфуцианство, функции, компенсаторная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/>
          <a:lstStyle/>
          <a:p>
            <a:r>
              <a:rPr lang="ru-RU" dirty="0" smtClean="0"/>
              <a:t>Клише для выполнения задания С8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Autofit/>
          </a:bodyPr>
          <a:lstStyle/>
          <a:p>
            <a:r>
              <a:rPr lang="ru-RU" sz="1400" u="sng" dirty="0" smtClean="0"/>
              <a:t>1.Понятие, сущность</a:t>
            </a:r>
            <a:r>
              <a:rPr lang="ru-RU" sz="1400" dirty="0" smtClean="0"/>
              <a:t>…Понятие – логически оформленная общая мысль о предмете , явлении. В начале плана любой темы (за редким исключением) можем записать: «понятие...».(Например: понятие государства, семьи, юридической ответственности, права, рынка и т.д.) (готовим для С5)</a:t>
            </a:r>
          </a:p>
          <a:p>
            <a:r>
              <a:rPr lang="ru-RU" sz="1400" dirty="0" smtClean="0"/>
              <a:t> </a:t>
            </a:r>
            <a:r>
              <a:rPr lang="ru-RU" sz="1400" u="sng" dirty="0" smtClean="0"/>
              <a:t>2.Специфические признаки</a:t>
            </a:r>
            <a:r>
              <a:rPr lang="ru-RU" sz="1400" dirty="0" smtClean="0"/>
              <a:t>….Признаки – это основные черты, которые и формируют понятие, характеризуют его как специфическую организацию. Это та сторона в предмете или явлении, по которой его можно выделить и определить. (признаки государства, права, рынка). Этот пункт плана можно детализировать</a:t>
            </a:r>
          </a:p>
          <a:p>
            <a:r>
              <a:rPr lang="ru-RU" sz="1400" u="sng" dirty="0" smtClean="0"/>
              <a:t>3.Важнейшие задачи, основные функци</a:t>
            </a:r>
            <a:r>
              <a:rPr lang="ru-RU" sz="1400" dirty="0" smtClean="0"/>
              <a:t>и…  Функции (от лат. – исполняю, совершаю) - круг деятельности, производимая работа, роль.: «функции … (государства, семьи, юридической ответственности, права, рынка и т.д.) Этот пункт плана следует детализировать! ( С6)</a:t>
            </a:r>
          </a:p>
          <a:p>
            <a:r>
              <a:rPr lang="ru-RU" sz="1400" dirty="0" smtClean="0"/>
              <a:t> </a:t>
            </a:r>
            <a:r>
              <a:rPr lang="ru-RU" sz="1400" u="sng" dirty="0" smtClean="0"/>
              <a:t>4.Формы, типы,  виды,  классификации</a:t>
            </a:r>
            <a:r>
              <a:rPr lang="ru-RU" sz="1400" dirty="0" smtClean="0"/>
              <a:t>…. Классификация - логическая операция, которая состоит в распределении элементов данного множества по классам, видам, формам: (виды мировоззрения, типы рынков, …)</a:t>
            </a:r>
          </a:p>
          <a:p>
            <a:r>
              <a:rPr lang="ru-RU" sz="1400" u="sng" dirty="0" smtClean="0"/>
              <a:t> 5.Структура</a:t>
            </a:r>
            <a:r>
              <a:rPr lang="ru-RU" sz="1400" dirty="0" smtClean="0"/>
              <a:t>….Структура позволяет анализировать элементы рассматриваемых объектов и их взаимосвязи Структура - совокупность элементов и связей (отношений) между ними.</a:t>
            </a:r>
          </a:p>
          <a:p>
            <a:r>
              <a:rPr lang="ru-RU" sz="1400" dirty="0" smtClean="0"/>
              <a:t> </a:t>
            </a:r>
            <a:r>
              <a:rPr lang="ru-RU" sz="1400" u="sng" dirty="0" smtClean="0"/>
              <a:t>6.Тенденции развития в современном мире, в РФ</a:t>
            </a:r>
            <a:r>
              <a:rPr lang="ru-RU" sz="1400" dirty="0" smtClean="0"/>
              <a:t>… ТЕНДЕНЦИИ (от франц. направление, стремление к чему- то) – наблюдаемые.  устойчивые изменения, присущие на новом этапе развития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Главные аспекты при подготовке к ЕГЭ по обществознанию: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55000" lnSpcReduction="20000"/>
          </a:bodyPr>
          <a:lstStyle/>
          <a:p>
            <a:r>
              <a:rPr lang="ru-RU" sz="3100" dirty="0" smtClean="0"/>
              <a:t>1.      Максимально использовать урок при подготовке к ЕГЭ.</a:t>
            </a:r>
          </a:p>
          <a:p>
            <a:r>
              <a:rPr lang="ru-RU" sz="3100" dirty="0" smtClean="0"/>
              <a:t>2.      Уделять большое внимание самостоятельной работе учащихся с учебником </a:t>
            </a:r>
          </a:p>
          <a:p>
            <a:r>
              <a:rPr lang="ru-RU" sz="3100" dirty="0" smtClean="0"/>
              <a:t>3.      У каждого сдающего экзамен ребенка должен быть кодификатор, где он будет отмечать темы, которые он выучил и какие ему необходимо еще познать</a:t>
            </a:r>
          </a:p>
          <a:p>
            <a:r>
              <a:rPr lang="ru-RU" sz="3100" dirty="0" smtClean="0"/>
              <a:t>4.      Учащиеся должны иметь дидактические материалы  для систематизации учебной  информации и эффективного усвоения объектов проверки ЕГЭ по предмету (тестов, планов, таблиц и др.).</a:t>
            </a:r>
          </a:p>
          <a:p>
            <a:r>
              <a:rPr lang="ru-RU" sz="3100" dirty="0" smtClean="0"/>
              <a:t>5.      Систематически работать с  текстами, содержащих научную информацию, постоянно обращаться  к материалам СМИ, их анализу и интерпретации.</a:t>
            </a:r>
          </a:p>
          <a:p>
            <a:r>
              <a:rPr lang="ru-RU" sz="3100" dirty="0" smtClean="0"/>
              <a:t>6.      Обучать учащихся  правилам оформления выполненного задания, технологиям выбора верного ответа.</a:t>
            </a:r>
          </a:p>
          <a:p>
            <a:r>
              <a:rPr lang="ru-RU" sz="3100" dirty="0" smtClean="0"/>
              <a:t>7.      Использовать  алгоритмы, памятки, клише для выполнения тех или иных типов заданий.</a:t>
            </a:r>
          </a:p>
          <a:p>
            <a:r>
              <a:rPr lang="ru-RU" sz="3100" dirty="0" smtClean="0"/>
              <a:t>8.      Проводить обязательно текущий поурочный и итоговый контроль по отдельным компонентам содержания кодификатора.</a:t>
            </a:r>
          </a:p>
          <a:p>
            <a:r>
              <a:rPr lang="ru-RU" sz="3100" dirty="0" smtClean="0"/>
              <a:t>9.      Коллективный разбор сложных тестовых заданий, организация анализа ошибок.</a:t>
            </a:r>
          </a:p>
          <a:p>
            <a:r>
              <a:rPr lang="ru-RU" sz="3100" dirty="0" smtClean="0"/>
              <a:t>10.    В тестах для учащихся использовать  материалы  тех авторов, которые участвуют в составление </a:t>
            </a:r>
            <a:r>
              <a:rPr lang="ru-RU" sz="3100" dirty="0" err="1" smtClean="0"/>
              <a:t>КИМов</a:t>
            </a:r>
            <a:r>
              <a:rPr lang="ru-RU" sz="3100" dirty="0" smtClean="0"/>
              <a:t> 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 </a:t>
            </a:r>
            <a:r>
              <a:rPr lang="ru-RU" sz="2800" b="1" dirty="0" smtClean="0"/>
              <a:t>Обществознание – комплекс дисциплин, объектом исследования которых являются различные стороны жизни общества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Требует знаний современной политической, экономической и социальной обстановки в стране и в мире (факты)</a:t>
            </a:r>
          </a:p>
          <a:p>
            <a:r>
              <a:rPr lang="ru-RU" dirty="0" smtClean="0"/>
              <a:t>Необходимо учитывать  при подготовке те изменения, которые происходят в разных сторонах жизни общества</a:t>
            </a:r>
          </a:p>
          <a:p>
            <a:r>
              <a:rPr lang="ru-RU" dirty="0" smtClean="0"/>
              <a:t>Многие задания ориентированы на более глубокий профильный уровень изучения материала</a:t>
            </a:r>
          </a:p>
          <a:p>
            <a:r>
              <a:rPr lang="ru-RU" dirty="0" smtClean="0"/>
              <a:t>Прослеживается усложнение структуры самих заданий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0" y="357166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ПОДГОТОВКА К ЕГЭ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</a:t>
            </a:r>
            <a:r>
              <a:rPr lang="ru-RU" sz="3600" b="1" dirty="0" smtClean="0">
                <a:ea typeface="Calibri" pitchFamily="34" charset="0"/>
                <a:cs typeface="Times New Roman" pitchFamily="18" charset="0"/>
              </a:rPr>
              <a:t>деятельность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учителя)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146050" y="1643049"/>
            <a:ext cx="8640792" cy="768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Систематизация теоретического материала     Подготовка практической части заданий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429124" y="2500306"/>
            <a:ext cx="4000528" cy="4286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Подготовка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заданий</a:t>
            </a:r>
            <a:r>
              <a:rPr kumimoji="0" lang="ru-RU" sz="14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различных типов 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из </a:t>
            </a:r>
            <a:r>
              <a:rPr kumimoji="0" lang="ru-RU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КИМов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84" name="AutoShape 36"/>
          <p:cNvSpPr>
            <a:spLocks noChangeShapeType="1"/>
          </p:cNvSpPr>
          <p:nvPr/>
        </p:nvSpPr>
        <p:spPr bwMode="auto">
          <a:xfrm flipH="1">
            <a:off x="-71438" y="3124200"/>
            <a:ext cx="23812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4429124" y="4572008"/>
            <a:ext cx="4286280" cy="8572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 тренировочных тестов ЕГЭ как в печатном, так и электронном вариантах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83" name="AutoShape 35"/>
          <p:cNvSpPr>
            <a:spLocks noChangeShapeType="1"/>
          </p:cNvSpPr>
          <p:nvPr/>
        </p:nvSpPr>
        <p:spPr bwMode="auto">
          <a:xfrm>
            <a:off x="1346200" y="2462213"/>
            <a:ext cx="0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500034" y="2857496"/>
            <a:ext cx="2476500" cy="135732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Анализ результатов ЕГЭ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прошлого года ( основные ошибки и трудности), изменение тематического планирования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Изучение демоверсии и кодификатора (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что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изменилось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500034" y="4429132"/>
            <a:ext cx="2476500" cy="1466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Составление блоков материала и  презентаций по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разделам  вопросов кодификатора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Разработка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схем и сводных таблиц по различным темам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 rot="10800000" flipV="1">
            <a:off x="4500562" y="3500438"/>
            <a:ext cx="4071966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тематически блоков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93" name="AutoShape 45"/>
          <p:cNvSpPr>
            <a:spLocks noChangeShapeType="1"/>
          </p:cNvSpPr>
          <p:nvPr/>
        </p:nvSpPr>
        <p:spPr bwMode="auto">
          <a:xfrm>
            <a:off x="1857356" y="4286256"/>
            <a:ext cx="0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Подготовка к ЕГЭ</a:t>
            </a:r>
            <a:br>
              <a:rPr lang="ru-RU" dirty="0" smtClean="0"/>
            </a:br>
            <a:r>
              <a:rPr lang="ru-RU" dirty="0" smtClean="0"/>
              <a:t>(деятельность ученика)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1 этап – </a:t>
            </a:r>
            <a:r>
              <a:rPr lang="ru-RU" dirty="0" smtClean="0"/>
              <a:t>диагностический тест , сентябрь 10 класс.</a:t>
            </a:r>
          </a:p>
          <a:p>
            <a:pPr>
              <a:buNone/>
            </a:pPr>
            <a:r>
              <a:rPr lang="ru-RU" u="sng" dirty="0" smtClean="0"/>
              <a:t>Цель: </a:t>
            </a:r>
            <a:r>
              <a:rPr lang="ru-RU" dirty="0" smtClean="0"/>
              <a:t>выявить пробелы в знаниях по предмету , что позволяет лучше спланировать работу, внести коррективы в тематическое планирование, даёт возможность ученику оценить свой «стартовый капитал»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2 этап –</a:t>
            </a:r>
            <a:r>
              <a:rPr lang="ru-RU" dirty="0" smtClean="0"/>
              <a:t> изучение материала на уроках 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 3 этап </a:t>
            </a:r>
            <a:r>
              <a:rPr lang="ru-RU" dirty="0" smtClean="0"/>
              <a:t>– факультативные занятия, 2 часа в неделю, только в 11 классе, носят в основном практический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4  этап (4 четверть 11 класса) </a:t>
            </a:r>
            <a:r>
              <a:rPr lang="ru-RU" dirty="0" smtClean="0"/>
              <a:t> – завершающий этап подготовки. После отработки заданий по разделам у учащихся сформирована база для более сложных заданий, и можно приступать к обобщённому виду тренировочных экзаменационных работ. Этот</a:t>
            </a:r>
            <a:r>
              <a:rPr lang="ru-RU" b="1" dirty="0" smtClean="0"/>
              <a:t> этап</a:t>
            </a:r>
            <a:r>
              <a:rPr lang="ru-RU" dirty="0" smtClean="0"/>
              <a:t> подразумевает решение демонстрационных и тренировочных тестов, идёт отработка навыков решения тестов экзамена. Решение тестов может быть индивидуальным, каждый в своей тетради выполняет тестовые задания самостоятельно, для этого распечатываю несколько вариантов. Либо решение тестов может быть и групповым, когда возможно и желательно обсуждение вариантов ответа, т.е. решаем с комментариями; группа работает по одному варианту печатному или электронному.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Тематический план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(факультативные занятия)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9"/>
          <a:ext cx="8229600" cy="553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7214"/>
                <a:gridCol w="4714908"/>
                <a:gridCol w="700078"/>
                <a:gridCol w="2057400"/>
              </a:tblGrid>
              <a:tr h="938616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 разделов,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Задания по уровню сложности</a:t>
                      </a:r>
                      <a:endParaRPr lang="ru-RU" dirty="0"/>
                    </a:p>
                  </a:txBody>
                  <a:tcPr/>
                </a:tc>
              </a:tr>
              <a:tr h="93861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ЕГЭ по обществознанию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Знакомство с кодификатором и демоверсией</a:t>
                      </a:r>
                      <a:endParaRPr lang="ru-RU" dirty="0"/>
                    </a:p>
                  </a:txBody>
                  <a:tcPr/>
                </a:tc>
              </a:tr>
              <a:tr h="3754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1. Человек и общество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8616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Природное и общественное в человеке. Потребности и интересы. Деятельность и её многообразие. Познание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А1-А4, В2,С5, С8</a:t>
                      </a:r>
                      <a:endParaRPr lang="ru-RU" dirty="0"/>
                    </a:p>
                  </a:txBody>
                  <a:tcPr/>
                </a:tc>
              </a:tr>
              <a:tr h="93861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Свобода и необходимость в человеческой</a:t>
                      </a:r>
                      <a:r>
                        <a:rPr lang="ru-RU" baseline="0" dirty="0" smtClean="0"/>
                        <a:t> деятельности. Мировоззрение, его виды и формы. Общение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А1-А4, В1,В3,В4, С5,С9.</a:t>
                      </a:r>
                      <a:endParaRPr lang="ru-RU" dirty="0"/>
                    </a:p>
                  </a:txBody>
                  <a:tcPr/>
                </a:tc>
              </a:tr>
              <a:tr h="37544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 : элементы и подсистемы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А1-А4,</a:t>
                      </a:r>
                      <a:r>
                        <a:rPr lang="ru-RU" baseline="0" dirty="0" smtClean="0"/>
                        <a:t> В1,В3,В6,С8</a:t>
                      </a:r>
                      <a:endParaRPr lang="ru-RU" dirty="0"/>
                    </a:p>
                  </a:txBody>
                  <a:tcPr/>
                </a:tc>
              </a:tr>
              <a:tr h="65703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Многовариативность общественного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А1_А3, В5,В7, С5-С9</a:t>
                      </a:r>
                      <a:endParaRPr lang="ru-RU" dirty="0"/>
                    </a:p>
                  </a:txBody>
                  <a:tcPr/>
                </a:tc>
              </a:tr>
              <a:tr h="375446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 и духовная жизнь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А1-А4, В2,В8, С1-4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1занятие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Знакомство с Кодификатором</a:t>
            </a:r>
          </a:p>
          <a:p>
            <a:r>
              <a:rPr lang="ru-RU" dirty="0" smtClean="0"/>
              <a:t>Рекомендательный список литературы и сайтов</a:t>
            </a:r>
          </a:p>
          <a:p>
            <a:r>
              <a:rPr lang="ru-RU" dirty="0" smtClean="0"/>
              <a:t>  сайты для подготовки к ЕГЭ (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www</a:t>
            </a:r>
            <a:r>
              <a:rPr lang="ru-RU" dirty="0" smtClean="0"/>
              <a:t>.</a:t>
            </a:r>
            <a:r>
              <a:rPr lang="en-US" dirty="0" err="1" smtClean="0"/>
              <a:t>uztest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, 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www</a:t>
            </a:r>
            <a:r>
              <a:rPr lang="ru-RU" dirty="0" smtClean="0"/>
              <a:t>.</a:t>
            </a:r>
            <a:r>
              <a:rPr lang="en-US" dirty="0" err="1" smtClean="0"/>
              <a:t>ege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); 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( 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portfolio</a:t>
            </a:r>
            <a:r>
              <a:rPr lang="ru-RU" dirty="0" smtClean="0"/>
              <a:t>.1</a:t>
            </a:r>
            <a:r>
              <a:rPr lang="en-US" dirty="0" err="1" smtClean="0"/>
              <a:t>september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, 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www</a:t>
            </a:r>
            <a:r>
              <a:rPr lang="ru-RU" dirty="0" smtClean="0"/>
              <a:t>.</a:t>
            </a:r>
            <a:r>
              <a:rPr lang="en-US" dirty="0" smtClean="0"/>
              <a:t>school</a:t>
            </a:r>
            <a:r>
              <a:rPr lang="ru-RU" dirty="0" smtClean="0"/>
              <a:t>-</a:t>
            </a:r>
            <a:r>
              <a:rPr lang="en-US" dirty="0" smtClean="0"/>
              <a:t>collection</a:t>
            </a:r>
            <a:r>
              <a:rPr lang="ru-RU" dirty="0" smtClean="0"/>
              <a:t>.</a:t>
            </a:r>
            <a:r>
              <a:rPr lang="en-US" dirty="0" err="1" smtClean="0"/>
              <a:t>edu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 и другие). </a:t>
            </a:r>
          </a:p>
          <a:p>
            <a:r>
              <a:rPr lang="ru-RU" dirty="0" smtClean="0"/>
              <a:t>На сайте 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www</a:t>
            </a:r>
            <a:r>
              <a:rPr lang="ru-RU" dirty="0" smtClean="0"/>
              <a:t>.</a:t>
            </a:r>
            <a:r>
              <a:rPr lang="en-US" dirty="0" err="1" smtClean="0"/>
              <a:t>uztest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 учащиеся готовятся к тестированию по обществознанию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642910" y="928670"/>
          <a:ext cx="7643866" cy="5715040"/>
        </p:xfrm>
        <a:graphic>
          <a:graphicData uri="http://schemas.openxmlformats.org/presentationml/2006/ole">
            <p:oleObj spid="_x0000_s17409" name="Слайд" r:id="rId3" imgW="4570610" imgH="3427576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Отработка основных понятий блока</a:t>
            </a:r>
            <a:br>
              <a:rPr lang="ru-RU" dirty="0" smtClean="0"/>
            </a:br>
            <a:r>
              <a:rPr lang="ru-RU" sz="2400" dirty="0" smtClean="0"/>
              <a:t>(ориентировано на задание С5)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«Деятельность – форма существования человеческого общества; проявление активности субъекта, выражающейся в целесообразном изменении окружающего мира, а также в преобразовании человеком самого себя».</a:t>
            </a:r>
          </a:p>
          <a:p>
            <a:pPr lvl="0"/>
            <a:r>
              <a:rPr lang="ru-RU" dirty="0" smtClean="0"/>
              <a:t> «Деятельность – форма психической активности субъекта, заключающаяся в мотивационном достижении сознательно поставленной цели познания или преобразования объекта».</a:t>
            </a:r>
          </a:p>
          <a:p>
            <a:pPr lvl="0"/>
            <a:r>
              <a:rPr lang="ru-RU" b="1" u="sng" dirty="0" smtClean="0"/>
              <a:t>(А) синоним + (Б)отличие. </a:t>
            </a:r>
            <a:r>
              <a:rPr lang="ru-RU" dirty="0" smtClean="0"/>
              <a:t>Деятельность – (А) форма активности человека, (Б)направленная на преобразование окружающей среды и общества.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C71E141C861A47BD27B285C12DA0C3" ma:contentTypeVersion="1" ma:contentTypeDescription="Создание документа." ma:contentTypeScope="" ma:versionID="0df98724a90da3e0c748c3d591abf59a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66A2AC-F1A8-4A65-8C22-D946611B0379}"/>
</file>

<file path=customXml/itemProps2.xml><?xml version="1.0" encoding="utf-8"?>
<ds:datastoreItem xmlns:ds="http://schemas.openxmlformats.org/officeDocument/2006/customXml" ds:itemID="{4530E2F1-7885-4283-AF33-266E6147C742}"/>
</file>

<file path=customXml/itemProps3.xml><?xml version="1.0" encoding="utf-8"?>
<ds:datastoreItem xmlns:ds="http://schemas.openxmlformats.org/officeDocument/2006/customXml" ds:itemID="{C06FDF65-0862-4F4B-B696-829AE0A1FFD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1172</Words>
  <Application>Microsoft Office PowerPoint</Application>
  <PresentationFormat>Экран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Городская</vt:lpstr>
      <vt:lpstr>Слайд</vt:lpstr>
      <vt:lpstr>Подготовка к ЕГЭ по обществознанию ( из опыта работы)</vt:lpstr>
      <vt:lpstr> Обществознание – комплекс дисциплин, объектом исследования которых являются различные стороны жизни общества</vt:lpstr>
      <vt:lpstr>Слайд 3</vt:lpstr>
      <vt:lpstr> Подготовка к ЕГЭ (деятельность ученика) </vt:lpstr>
      <vt:lpstr>Слайд 5</vt:lpstr>
      <vt:lpstr>Тематический план. (факультативные занятия) </vt:lpstr>
      <vt:lpstr>1занятие</vt:lpstr>
      <vt:lpstr>Слайд 8</vt:lpstr>
      <vt:lpstr>Отработка основных понятий блока (ориентировано на задание С5)</vt:lpstr>
      <vt:lpstr>План</vt:lpstr>
      <vt:lpstr>Алгоритмы решения различных заданий ( составления сложного плана, С8)</vt:lpstr>
      <vt:lpstr>Разновидности задания С8</vt:lpstr>
      <vt:lpstr>При анализе плана учитывается: - корректность формулировок плана с точки зрения их соответствия заданной теме; - полнота отражения основного содержания в плане; - соответствие структуры предложенного ответа плану сложного типа.</vt:lpstr>
      <vt:lpstr>Типы тренировочных заданий:</vt:lpstr>
      <vt:lpstr>Клише для выполнения задания С8</vt:lpstr>
      <vt:lpstr> Главные аспекты при подготовке к ЕГЭ по обществознанию: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обществознанию ( из опытва работы)</dc:title>
  <dc:creator>Admin</dc:creator>
  <cp:lastModifiedBy>Admin</cp:lastModifiedBy>
  <cp:revision>16</cp:revision>
  <dcterms:created xsi:type="dcterms:W3CDTF">2014-08-20T14:03:38Z</dcterms:created>
  <dcterms:modified xsi:type="dcterms:W3CDTF">2014-08-20T19:25:44Z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0x01010024C71E141C861A47BD27B285C12DA0C3</vt:lpwstr>
  </property>
</Properties>
</file>