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Default Extension="gif" ContentType="image/gif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s/slide2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20.xml" ContentType="application/vnd.openxmlformats-officedocument.presentationml.slide+xml"/>
  <Override PartName="/ppt/slides/slide27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22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63" r:id="rId3"/>
    <p:sldId id="261" r:id="rId4"/>
    <p:sldId id="262" r:id="rId5"/>
    <p:sldId id="265" r:id="rId6"/>
    <p:sldId id="264" r:id="rId7"/>
    <p:sldId id="266" r:id="rId8"/>
    <p:sldId id="267" r:id="rId9"/>
    <p:sldId id="268" r:id="rId10"/>
    <p:sldId id="259" r:id="rId11"/>
    <p:sldId id="269" r:id="rId12"/>
    <p:sldId id="270" r:id="rId13"/>
    <p:sldId id="260" r:id="rId14"/>
    <p:sldId id="271" r:id="rId15"/>
    <p:sldId id="257" r:id="rId16"/>
    <p:sldId id="272" r:id="rId17"/>
    <p:sldId id="273" r:id="rId18"/>
    <p:sldId id="28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custDataLst>
    <p:tags r:id="rId3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8FD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-1349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2FB070-19CE-4B74-9211-330EBCF7BA8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52DDB7-0420-4550-A5C0-E25DA712077D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творить</a:t>
          </a:r>
          <a:endParaRPr lang="ru-RU" sz="40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13D1AF5-697C-4216-BBCE-1BF438FB3C25}" type="parTrans" cxnId="{E3F5DFE0-EA7A-4979-96FB-4A1DEE30A2FF}">
      <dgm:prSet/>
      <dgm:spPr/>
      <dgm:t>
        <a:bodyPr/>
        <a:lstStyle/>
        <a:p>
          <a:endParaRPr lang="ru-RU"/>
        </a:p>
      </dgm:t>
    </dgm:pt>
    <dgm:pt modelId="{A281851B-EB35-4443-87F4-4CB1C7C3D707}" type="sibTrans" cxnId="{E3F5DFE0-EA7A-4979-96FB-4A1DEE30A2FF}">
      <dgm:prSet/>
      <dgm:spPr>
        <a:solidFill>
          <a:srgbClr val="FFFF00">
            <a:alpha val="90000"/>
          </a:srgbClr>
        </a:solidFill>
      </dgm:spPr>
      <dgm:t>
        <a:bodyPr/>
        <a:lstStyle/>
        <a:p>
          <a:endParaRPr lang="ru-RU"/>
        </a:p>
      </dgm:t>
    </dgm:pt>
    <dgm:pt modelId="{A7BAA0DD-4443-4B08-BF76-ACDB639B8B9F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4400" b="1" dirty="0" smtClean="0">
              <a:solidFill>
                <a:srgbClr val="0070C0"/>
              </a:solidFill>
            </a:rPr>
            <a:t>познавать</a:t>
          </a:r>
          <a:endParaRPr lang="ru-RU" sz="4400" b="1" dirty="0">
            <a:solidFill>
              <a:srgbClr val="0070C0"/>
            </a:solidFill>
          </a:endParaRPr>
        </a:p>
      </dgm:t>
    </dgm:pt>
    <dgm:pt modelId="{5DD50945-A6BA-4648-BA1C-F3C4157CA527}" type="parTrans" cxnId="{84D1DB2E-768B-4EBA-AB13-091C0F7644EF}">
      <dgm:prSet/>
      <dgm:spPr/>
      <dgm:t>
        <a:bodyPr/>
        <a:lstStyle/>
        <a:p>
          <a:endParaRPr lang="ru-RU"/>
        </a:p>
      </dgm:t>
    </dgm:pt>
    <dgm:pt modelId="{B1E911CD-3401-4978-8E3B-589AAF232672}" type="sibTrans" cxnId="{84D1DB2E-768B-4EBA-AB13-091C0F7644EF}">
      <dgm:prSet/>
      <dgm:spPr>
        <a:solidFill>
          <a:srgbClr val="FFFF00">
            <a:alpha val="90000"/>
          </a:srgbClr>
        </a:solidFill>
      </dgm:spPr>
      <dgm:t>
        <a:bodyPr/>
        <a:lstStyle/>
        <a:p>
          <a:endParaRPr lang="ru-RU"/>
        </a:p>
      </dgm:t>
    </dgm:pt>
    <dgm:pt modelId="{D03E20A1-9176-40F5-9801-77DEFCC185C0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4400" b="1" dirty="0" smtClean="0">
              <a:solidFill>
                <a:schemeClr val="accent6">
                  <a:lumMod val="50000"/>
                </a:schemeClr>
              </a:solidFill>
            </a:rPr>
            <a:t>чувствовать</a:t>
          </a:r>
          <a:endParaRPr lang="ru-RU" sz="4400" b="1" dirty="0">
            <a:solidFill>
              <a:schemeClr val="accent6">
                <a:lumMod val="50000"/>
              </a:schemeClr>
            </a:solidFill>
          </a:endParaRPr>
        </a:p>
      </dgm:t>
    </dgm:pt>
    <dgm:pt modelId="{9FF15DC4-0F3F-4B24-AD46-CD9ED7F88342}" type="parTrans" cxnId="{E83909DD-6CA9-4F2A-BD06-5B93C55E3102}">
      <dgm:prSet/>
      <dgm:spPr/>
      <dgm:t>
        <a:bodyPr/>
        <a:lstStyle/>
        <a:p>
          <a:endParaRPr lang="ru-RU"/>
        </a:p>
      </dgm:t>
    </dgm:pt>
    <dgm:pt modelId="{6DB1A966-DCE0-417A-A347-7C4A3B4EAAF1}" type="sibTrans" cxnId="{E83909DD-6CA9-4F2A-BD06-5B93C55E3102}">
      <dgm:prSet/>
      <dgm:spPr/>
      <dgm:t>
        <a:bodyPr/>
        <a:lstStyle/>
        <a:p>
          <a:endParaRPr lang="ru-RU"/>
        </a:p>
      </dgm:t>
    </dgm:pt>
    <dgm:pt modelId="{B5C8919C-C9F0-4EE1-AA65-F1C33956D87B}" type="pres">
      <dgm:prSet presAssocID="{902FB070-19CE-4B74-9211-330EBCF7BA8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18F74E-0BB5-47E0-AA6B-AAFDB557C68C}" type="pres">
      <dgm:prSet presAssocID="{902FB070-19CE-4B74-9211-330EBCF7BA82}" presName="dummyMaxCanvas" presStyleCnt="0">
        <dgm:presLayoutVars/>
      </dgm:prSet>
      <dgm:spPr/>
    </dgm:pt>
    <dgm:pt modelId="{838D50EC-D552-4C3F-BE78-7A1544477623}" type="pres">
      <dgm:prSet presAssocID="{902FB070-19CE-4B74-9211-330EBCF7BA82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6E90C-27C2-41F2-ACEE-6858BDE0C755}" type="pres">
      <dgm:prSet presAssocID="{902FB070-19CE-4B74-9211-330EBCF7BA82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4448B-D1C9-40FA-8448-0B754D59E9B1}" type="pres">
      <dgm:prSet presAssocID="{902FB070-19CE-4B74-9211-330EBCF7BA82}" presName="ThreeNodes_3" presStyleLbl="node1" presStyleIdx="2" presStyleCnt="3" custLinFactNeighborX="-2901" custLinFactNeighborY="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EBCE14-8F59-4CAB-8270-7E3BB8249D08}" type="pres">
      <dgm:prSet presAssocID="{902FB070-19CE-4B74-9211-330EBCF7BA82}" presName="ThreeConn_1-2" presStyleLbl="fgAccFollowNode1" presStyleIdx="0" presStyleCnt="2" custAng="10800000" custLinFactX="-200000" custLinFactNeighborX="-226848" custLinFactNeighborY="-4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4F4F10-21FE-4A1A-90E4-631E382C8C99}" type="pres">
      <dgm:prSet presAssocID="{902FB070-19CE-4B74-9211-330EBCF7BA82}" presName="ThreeConn_2-3" presStyleLbl="fgAccFollowNode1" presStyleIdx="1" presStyleCnt="2" custAng="10800000" custLinFactX="-124284" custLinFactNeighborX="-200000" custLinFactNeighborY="60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A8AF7B-AB9B-4B33-A7F6-034AF6373539}" type="pres">
      <dgm:prSet presAssocID="{902FB070-19CE-4B74-9211-330EBCF7BA8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8C0625-6FAD-4033-8682-A16B8EAD9E62}" type="pres">
      <dgm:prSet presAssocID="{902FB070-19CE-4B74-9211-330EBCF7BA8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A240EF-28C1-4532-9221-A7D5A9B7EA39}" type="pres">
      <dgm:prSet presAssocID="{902FB070-19CE-4B74-9211-330EBCF7BA8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1EC150-936B-419D-94DC-80109B760EA5}" type="presOf" srcId="{A7BAA0DD-4443-4B08-BF76-ACDB639B8B9F}" destId="{3286E90C-27C2-41F2-ACEE-6858BDE0C755}" srcOrd="0" destOrd="0" presId="urn:microsoft.com/office/officeart/2005/8/layout/vProcess5"/>
    <dgm:cxn modelId="{7D2B6FA0-760E-4EDB-A872-B2A2D3667CD5}" type="presOf" srcId="{0B52DDB7-0420-4550-A5C0-E25DA712077D}" destId="{838D50EC-D552-4C3F-BE78-7A1544477623}" srcOrd="0" destOrd="0" presId="urn:microsoft.com/office/officeart/2005/8/layout/vProcess5"/>
    <dgm:cxn modelId="{65351BBD-D75F-4303-AC45-7FF873E1D885}" type="presOf" srcId="{B1E911CD-3401-4978-8E3B-589AAF232672}" destId="{C14F4F10-21FE-4A1A-90E4-631E382C8C99}" srcOrd="0" destOrd="0" presId="urn:microsoft.com/office/officeart/2005/8/layout/vProcess5"/>
    <dgm:cxn modelId="{50FFCFC1-49A6-4A07-84BB-DD91B794675F}" type="presOf" srcId="{D03E20A1-9176-40F5-9801-77DEFCC185C0}" destId="{A2A240EF-28C1-4532-9221-A7D5A9B7EA39}" srcOrd="1" destOrd="0" presId="urn:microsoft.com/office/officeart/2005/8/layout/vProcess5"/>
    <dgm:cxn modelId="{E3F5DFE0-EA7A-4979-96FB-4A1DEE30A2FF}" srcId="{902FB070-19CE-4B74-9211-330EBCF7BA82}" destId="{0B52DDB7-0420-4550-A5C0-E25DA712077D}" srcOrd="0" destOrd="0" parTransId="{013D1AF5-697C-4216-BBCE-1BF438FB3C25}" sibTransId="{A281851B-EB35-4443-87F4-4CB1C7C3D707}"/>
    <dgm:cxn modelId="{84D1DB2E-768B-4EBA-AB13-091C0F7644EF}" srcId="{902FB070-19CE-4B74-9211-330EBCF7BA82}" destId="{A7BAA0DD-4443-4B08-BF76-ACDB639B8B9F}" srcOrd="1" destOrd="0" parTransId="{5DD50945-A6BA-4648-BA1C-F3C4157CA527}" sibTransId="{B1E911CD-3401-4978-8E3B-589AAF232672}"/>
    <dgm:cxn modelId="{9C07BA8E-9F21-49C1-8E1A-17354CEF55A7}" type="presOf" srcId="{A7BAA0DD-4443-4B08-BF76-ACDB639B8B9F}" destId="{1F8C0625-6FAD-4033-8682-A16B8EAD9E62}" srcOrd="1" destOrd="0" presId="urn:microsoft.com/office/officeart/2005/8/layout/vProcess5"/>
    <dgm:cxn modelId="{E83909DD-6CA9-4F2A-BD06-5B93C55E3102}" srcId="{902FB070-19CE-4B74-9211-330EBCF7BA82}" destId="{D03E20A1-9176-40F5-9801-77DEFCC185C0}" srcOrd="2" destOrd="0" parTransId="{9FF15DC4-0F3F-4B24-AD46-CD9ED7F88342}" sibTransId="{6DB1A966-DCE0-417A-A347-7C4A3B4EAAF1}"/>
    <dgm:cxn modelId="{7118E805-002B-438B-B3C1-23BB5E139C70}" type="presOf" srcId="{902FB070-19CE-4B74-9211-330EBCF7BA82}" destId="{B5C8919C-C9F0-4EE1-AA65-F1C33956D87B}" srcOrd="0" destOrd="0" presId="urn:microsoft.com/office/officeart/2005/8/layout/vProcess5"/>
    <dgm:cxn modelId="{21E1D80E-F404-481C-ABEE-8ECFB9707098}" type="presOf" srcId="{A281851B-EB35-4443-87F4-4CB1C7C3D707}" destId="{6EEBCE14-8F59-4CAB-8270-7E3BB8249D08}" srcOrd="0" destOrd="0" presId="urn:microsoft.com/office/officeart/2005/8/layout/vProcess5"/>
    <dgm:cxn modelId="{A0490BCC-E3FE-4508-99B0-D426A70CD3B7}" type="presOf" srcId="{D03E20A1-9176-40F5-9801-77DEFCC185C0}" destId="{EE34448B-D1C9-40FA-8448-0B754D59E9B1}" srcOrd="0" destOrd="0" presId="urn:microsoft.com/office/officeart/2005/8/layout/vProcess5"/>
    <dgm:cxn modelId="{2E42D437-63AD-4852-BFBD-7A5B7849496A}" type="presOf" srcId="{0B52DDB7-0420-4550-A5C0-E25DA712077D}" destId="{E7A8AF7B-AB9B-4B33-A7F6-034AF6373539}" srcOrd="1" destOrd="0" presId="urn:microsoft.com/office/officeart/2005/8/layout/vProcess5"/>
    <dgm:cxn modelId="{605B631A-A920-4AF5-BA37-3FE7BA657CA0}" type="presParOf" srcId="{B5C8919C-C9F0-4EE1-AA65-F1C33956D87B}" destId="{1A18F74E-0BB5-47E0-AA6B-AAFDB557C68C}" srcOrd="0" destOrd="0" presId="urn:microsoft.com/office/officeart/2005/8/layout/vProcess5"/>
    <dgm:cxn modelId="{A60E2230-40A0-4A86-8F0C-4432B7E9BD95}" type="presParOf" srcId="{B5C8919C-C9F0-4EE1-AA65-F1C33956D87B}" destId="{838D50EC-D552-4C3F-BE78-7A1544477623}" srcOrd="1" destOrd="0" presId="urn:microsoft.com/office/officeart/2005/8/layout/vProcess5"/>
    <dgm:cxn modelId="{9DAFF773-3FD3-418F-91DE-CFDD1215FAA9}" type="presParOf" srcId="{B5C8919C-C9F0-4EE1-AA65-F1C33956D87B}" destId="{3286E90C-27C2-41F2-ACEE-6858BDE0C755}" srcOrd="2" destOrd="0" presId="urn:microsoft.com/office/officeart/2005/8/layout/vProcess5"/>
    <dgm:cxn modelId="{68072814-B164-4E72-85EE-7681C8DFD489}" type="presParOf" srcId="{B5C8919C-C9F0-4EE1-AA65-F1C33956D87B}" destId="{EE34448B-D1C9-40FA-8448-0B754D59E9B1}" srcOrd="3" destOrd="0" presId="urn:microsoft.com/office/officeart/2005/8/layout/vProcess5"/>
    <dgm:cxn modelId="{F7D7FFE9-C332-4020-9B7F-8A180918247D}" type="presParOf" srcId="{B5C8919C-C9F0-4EE1-AA65-F1C33956D87B}" destId="{6EEBCE14-8F59-4CAB-8270-7E3BB8249D08}" srcOrd="4" destOrd="0" presId="urn:microsoft.com/office/officeart/2005/8/layout/vProcess5"/>
    <dgm:cxn modelId="{F7EAA5B2-C03E-4AE7-AB6B-D9865AC342C6}" type="presParOf" srcId="{B5C8919C-C9F0-4EE1-AA65-F1C33956D87B}" destId="{C14F4F10-21FE-4A1A-90E4-631E382C8C99}" srcOrd="5" destOrd="0" presId="urn:microsoft.com/office/officeart/2005/8/layout/vProcess5"/>
    <dgm:cxn modelId="{C851F57A-0F33-4E6F-8DA4-DDF9A84E533B}" type="presParOf" srcId="{B5C8919C-C9F0-4EE1-AA65-F1C33956D87B}" destId="{E7A8AF7B-AB9B-4B33-A7F6-034AF6373539}" srcOrd="6" destOrd="0" presId="urn:microsoft.com/office/officeart/2005/8/layout/vProcess5"/>
    <dgm:cxn modelId="{71546D6D-402E-40CF-871A-413C4ADB5FD3}" type="presParOf" srcId="{B5C8919C-C9F0-4EE1-AA65-F1C33956D87B}" destId="{1F8C0625-6FAD-4033-8682-A16B8EAD9E62}" srcOrd="7" destOrd="0" presId="urn:microsoft.com/office/officeart/2005/8/layout/vProcess5"/>
    <dgm:cxn modelId="{715704AA-EBC0-43B0-A088-C7112386C8CA}" type="presParOf" srcId="{B5C8919C-C9F0-4EE1-AA65-F1C33956D87B}" destId="{A2A240EF-28C1-4532-9221-A7D5A9B7EA39}" srcOrd="8" destOrd="0" presId="urn:microsoft.com/office/officeart/2005/8/layout/vProcess5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7C4C9-88EF-425A-A23F-DE758F83C996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45422-C76A-4F95-9258-003EF7F210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6741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820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820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820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820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820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820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8208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820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820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820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820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8208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8208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8208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8208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8208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8208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8208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820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820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820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820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820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820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820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820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279D-7164-4650-8718-7A71120A21AC}" type="datetime1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00230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B2E4-EC8E-4898-8023-64CFC6CDE1ED}" type="datetime1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3492255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9210-65F8-43E0-8BC6-A124C24896DF}" type="datetime1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371811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8BC6-2B1F-47C7-B2F6-9424F04FF4F6}" type="datetime1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149874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866E-A22E-4304-ADFC-8A1BDF8693C8}" type="datetime1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796515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094A-4E69-45CC-8518-A07800CCC1D9}" type="datetime1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579718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48EE-7E20-4ED3-A4C9-C8242434452B}" type="datetime1">
              <a:rPr lang="ru-RU" smtClean="0"/>
              <a:pPr/>
              <a:t>14.03.2016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447106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E4C8-0965-48EF-9FEA-36654F2F2FE2}" type="datetime1">
              <a:rPr lang="ru-RU" smtClean="0"/>
              <a:pPr/>
              <a:t>14.03.2016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651368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20AF-BCCA-4D34-94A3-A87BC3BE0158}" type="datetime1">
              <a:rPr lang="ru-RU" smtClean="0"/>
              <a:pPr/>
              <a:t>14.03.2016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680807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E9CD-D348-44FF-8F1E-1B10E3F074CB}" type="datetime1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202394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9707-F0D4-427E-AD2D-0AEA09AB47DF}" type="datetime1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94104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4173B-7DFC-4FC8-A61F-AA41CC51CADA}" type="datetime1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E42CA-40DA-4789-A332-BD9F910187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735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4&amp;text=%D0%BF%D0%BE%D0%B4%D0%B5%D0%BB%D0%BA%D0%B8%20%D0%B8%D0%B7%20%D0%B1%D1%83%D0%BC%D0%B0%D0%B3%D0%B8&amp;fp=4&amp;pos=122&amp;uinfo=ww-987-wh-580-fw-765-fh-448-pd-1&amp;rpt=simage&amp;img_url=http://ejka.ru/uploads/images/c/f/4/3/13/adce10e023.jpg" TargetMode="External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апля 4"/>
          <p:cNvSpPr/>
          <p:nvPr/>
        </p:nvSpPr>
        <p:spPr>
          <a:xfrm>
            <a:off x="434901" y="286440"/>
            <a:ext cx="8400628" cy="5701002"/>
          </a:xfrm>
          <a:prstGeom prst="teardrop">
            <a:avLst/>
          </a:prstGeom>
          <a:solidFill>
            <a:srgbClr val="92D050"/>
          </a:solidFill>
          <a:ln w="38100"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565754" y="1114814"/>
            <a:ext cx="6889314" cy="35086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r"/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Техническое  конструирование </a:t>
            </a:r>
            <a:r>
              <a:rPr lang="ru-RU" sz="3600" b="1" dirty="0" smtClean="0">
                <a:solidFill>
                  <a:srgbClr val="C00000"/>
                </a:solidFill>
              </a:rPr>
              <a:t>– </a:t>
            </a:r>
          </a:p>
          <a:p>
            <a:pPr algn="r"/>
            <a:r>
              <a:rPr lang="ru-RU" sz="3600" b="1" dirty="0" smtClean="0">
                <a:solidFill>
                  <a:srgbClr val="C00000"/>
                </a:solidFill>
              </a:rPr>
              <a:t>вид детского конструирования.</a:t>
            </a:r>
          </a:p>
          <a:p>
            <a:pPr algn="r"/>
            <a:endParaRPr lang="ru-RU" b="1" dirty="0" smtClean="0">
              <a:solidFill>
                <a:srgbClr val="002060"/>
              </a:solidFill>
            </a:endParaRP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Автор-разработчик: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Раева Валентина Вячеславовна, 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методист отдела сопровождения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 дошкольного образования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8" name="Picture 4" descr="J:\конструирование\213896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827" y="3382028"/>
            <a:ext cx="3244241" cy="2931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3" descr="J:\конструирование\Original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75779" y="325677"/>
            <a:ext cx="1551446" cy="1340284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7" name="Picture 2" descr="J:\конструирование\102842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951942" y="5023775"/>
            <a:ext cx="1653435" cy="1401482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2893512" y="450937"/>
            <a:ext cx="5899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ОГБОУ ДПО «Костромской областной институт развития </a:t>
            </a:r>
            <a:r>
              <a:rPr lang="ru-RU" b="1" dirty="0" smtClean="0">
                <a:solidFill>
                  <a:srgbClr val="002060"/>
                </a:solidFill>
              </a:rPr>
              <a:t>образования»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37899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02324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390389" y="501041"/>
            <a:ext cx="7227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художественное  конструирование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4900" y="1518492"/>
            <a:ext cx="8202324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50937" y="1828800"/>
            <a:ext cx="8041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конструирование из бумаги, картона, коробок,</a:t>
            </a:r>
          </a:p>
          <a:p>
            <a:pPr marL="521208" indent="-457200" algn="ctr"/>
            <a:r>
              <a:rPr lang="ru-RU" sz="2400" b="1" dirty="0" smtClean="0">
                <a:solidFill>
                  <a:srgbClr val="0070C0"/>
                </a:solidFill>
              </a:rPr>
              <a:t>катушек и другого бросового материала;</a:t>
            </a:r>
          </a:p>
          <a:p>
            <a:pPr marL="521208" indent="-457200" algn="ctr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конструирование из природного материала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11" name="Picture 6" descr="http://img-fotki.yandex.ru/get/5906/lenivova-elena.1ef/0_7756d_8d9ad40_X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3719" y="3601779"/>
            <a:ext cx="2279737" cy="211878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027" name="Picture 3" descr="J:\конструирование\6cbb575c60306d24d70d340eb5ab7c99.jpg"/>
          <p:cNvPicPr>
            <a:picLocks noChangeAspect="1" noChangeArrowheads="1"/>
          </p:cNvPicPr>
          <p:nvPr/>
        </p:nvPicPr>
        <p:blipFill>
          <a:blip r:embed="rId5"/>
          <a:srcRect l="9984" t="2751" r="9233"/>
          <a:stretch>
            <a:fillRect/>
          </a:stretch>
        </p:blipFill>
        <p:spPr bwMode="auto">
          <a:xfrm>
            <a:off x="5466647" y="4371789"/>
            <a:ext cx="3013474" cy="181385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2" name="Рисунок 11" descr="14053224_55271nothumb65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826" y="3144032"/>
            <a:ext cx="2169459" cy="182253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3" name="Рисунок 12" descr="bozhy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9310" y="263047"/>
            <a:ext cx="1233709" cy="14585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21249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25885" y="363557"/>
            <a:ext cx="8254651" cy="1264827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67836" y="576198"/>
            <a:ext cx="59498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конструирование </a:t>
            </a:r>
          </a:p>
          <a:p>
            <a:pPr algn="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из строительного материала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004" y="2004164"/>
            <a:ext cx="8170481" cy="4572000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является наиболее доступным и лёгким видом конструирования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для детей дошкольного возраста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11" name="Рисунок 10" descr="k,MzMyNTM5NzksMTMwOTk1,f,step7696.jpg"/>
          <p:cNvPicPr>
            <a:picLocks noChangeAspect="1"/>
          </p:cNvPicPr>
          <p:nvPr/>
        </p:nvPicPr>
        <p:blipFill>
          <a:blip r:embed="rId3"/>
          <a:srcRect t="5907"/>
          <a:stretch>
            <a:fillRect/>
          </a:stretch>
        </p:blipFill>
        <p:spPr>
          <a:xfrm>
            <a:off x="5010411" y="3469710"/>
            <a:ext cx="3369501" cy="2893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DSCN11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6614" y="3507285"/>
            <a:ext cx="3632548" cy="2843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68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49" y="150312"/>
            <a:ext cx="1954061" cy="1913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8921249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25885" y="363557"/>
            <a:ext cx="8254651" cy="1264827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67836" y="576198"/>
            <a:ext cx="59498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конструирование </a:t>
            </a:r>
          </a:p>
          <a:p>
            <a:pPr algn="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из деталей конструктора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004" y="2004164"/>
            <a:ext cx="8170481" cy="4572000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15" name="Рисунок 14" descr="600-98785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951" y="4430510"/>
            <a:ext cx="3986487" cy="19702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Рисунок 15" descr="12776710.rkzlbwm8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88246">
            <a:off x="927915" y="348585"/>
            <a:ext cx="2367419" cy="1423321"/>
          </a:xfrm>
          <a:prstGeom prst="rect">
            <a:avLst/>
          </a:prstGeom>
        </p:spPr>
      </p:pic>
      <p:pic>
        <p:nvPicPr>
          <p:cNvPr id="17" name="Рисунок 16" descr="55072-800x6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075" y="4121061"/>
            <a:ext cx="3674300" cy="2420655"/>
          </a:xfrm>
          <a:prstGeom prst="rect">
            <a:avLst/>
          </a:prstGeom>
        </p:spPr>
      </p:pic>
      <p:pic>
        <p:nvPicPr>
          <p:cNvPr id="18" name="Рисунок 17" descr="0207439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1792" y="2293327"/>
            <a:ext cx="3782862" cy="1761029"/>
          </a:xfrm>
          <a:prstGeom prst="rect">
            <a:avLst/>
          </a:prstGeom>
        </p:spPr>
      </p:pic>
      <p:pic>
        <p:nvPicPr>
          <p:cNvPr id="19" name="Рисунок 18" descr="1283843453_321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7030" y="2102284"/>
            <a:ext cx="2455101" cy="20793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21249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02324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01250" y="447052"/>
            <a:ext cx="7885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конструирование из крупногабаритных модулей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4900" y="1518492"/>
            <a:ext cx="8202324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13" name="Рисунок 12" descr="razvitie-s-konstruktorom-460x36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31" y="1861889"/>
            <a:ext cx="3919603" cy="3084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12900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530" y="2627334"/>
            <a:ext cx="3483280" cy="3483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8921249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84795" y="338505"/>
            <a:ext cx="8345845" cy="152787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482235" y="626300"/>
            <a:ext cx="50479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компьютерное</a:t>
            </a:r>
          </a:p>
          <a:p>
            <a:pPr algn="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конструирование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4900" y="2242159"/>
            <a:ext cx="7907434" cy="4114574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10" name="Рисунок 9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406" y="608398"/>
            <a:ext cx="3169086" cy="2009541"/>
          </a:xfrm>
          <a:prstGeom prst="rect">
            <a:avLst/>
          </a:prstGeom>
        </p:spPr>
      </p:pic>
      <p:pic>
        <p:nvPicPr>
          <p:cNvPr id="11" name="Рисунок 10" descr="test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0778" y="2627705"/>
            <a:ext cx="5089481" cy="35376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21249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899" y="338203"/>
            <a:ext cx="8421001" cy="1240076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88099" y="447052"/>
            <a:ext cx="8442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Формы организации обучения детей конструктивной деятельности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4899" y="1703540"/>
            <a:ext cx="8383423" cy="4653193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arenR"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ru-RU" sz="2400" b="1" dirty="0" smtClean="0">
                <a:solidFill>
                  <a:srgbClr val="7030A0"/>
                </a:solidFill>
              </a:rPr>
              <a:t>Конструирование по образцу</a:t>
            </a:r>
          </a:p>
          <a:p>
            <a:pPr marL="342900" indent="-342900" algn="ctr">
              <a:buFont typeface="+mj-lt"/>
              <a:buAutoNum type="arabicParenR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Конструирование по условиям</a:t>
            </a:r>
          </a:p>
          <a:p>
            <a:pPr marL="342900" indent="-342900" algn="r">
              <a:buFont typeface="+mj-lt"/>
              <a:buAutoNum type="arabicParenR"/>
            </a:pPr>
            <a:r>
              <a:rPr lang="ru-RU" sz="2400" b="1" dirty="0" smtClean="0">
                <a:solidFill>
                  <a:srgbClr val="C00000"/>
                </a:solidFill>
              </a:rPr>
              <a:t>Конструирование по замыслу</a:t>
            </a:r>
          </a:p>
          <a:p>
            <a:pPr marL="342900" indent="-342900" algn="r">
              <a:buFont typeface="+mj-lt"/>
              <a:buAutoNum type="arabicParenR"/>
            </a:pPr>
            <a:endParaRPr lang="ru-RU" dirty="0" smtClean="0"/>
          </a:p>
          <a:p>
            <a:pPr marL="342900" indent="-342900" algn="r">
              <a:buFont typeface="+mj-lt"/>
              <a:buAutoNum type="arabicParenR"/>
            </a:pPr>
            <a:endParaRPr lang="ru-RU" dirty="0" smtClean="0"/>
          </a:p>
          <a:p>
            <a:pPr marL="342900" indent="-342900">
              <a:buFont typeface="+mj-lt"/>
              <a:buAutoNum type="arabicParenR"/>
            </a:pPr>
            <a:endParaRPr lang="ru-RU" dirty="0" smtClean="0"/>
          </a:p>
          <a:p>
            <a:pPr marL="342900" indent="-342900">
              <a:buFont typeface="+mj-lt"/>
              <a:buAutoNum type="arabicParenR"/>
            </a:pPr>
            <a:endParaRPr lang="ru-RU" dirty="0" smtClean="0"/>
          </a:p>
          <a:p>
            <a:pPr marL="342900" indent="-342900">
              <a:buFont typeface="+mj-lt"/>
              <a:buAutoNum type="arabicParenR"/>
            </a:pPr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>
              <a:buFont typeface="+mj-lt"/>
              <a:buAutoNum type="arabicParenR"/>
            </a:pPr>
            <a:endParaRPr lang="ru-RU" dirty="0" smtClean="0"/>
          </a:p>
          <a:p>
            <a:pPr marL="342900" indent="-342900">
              <a:buFont typeface="+mj-lt"/>
              <a:buAutoNum type="arabicParenR"/>
            </a:pPr>
            <a:endParaRPr lang="ru-RU" dirty="0" smtClean="0"/>
          </a:p>
          <a:p>
            <a:pPr marL="342900" indent="-342900">
              <a:buFont typeface="+mj-lt"/>
              <a:buAutoNum type="arabicParenR"/>
            </a:pPr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>
              <a:buFont typeface="+mj-lt"/>
              <a:buAutoNum type="arabicParenR"/>
            </a:pPr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6197" y="1628383"/>
            <a:ext cx="7878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2" name="Picture 3" descr="J:\конструирование\b_2000004503_0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1820" y="3782861"/>
            <a:ext cx="2004164" cy="2417523"/>
          </a:xfrm>
          <a:prstGeom prst="rect">
            <a:avLst/>
          </a:prstGeom>
          <a:noFill/>
        </p:spPr>
      </p:pic>
      <p:pic>
        <p:nvPicPr>
          <p:cNvPr id="2052" name="Picture 4" descr="J:\конструирование\259704a804c6d94861f870480d736418.jpg.jpg"/>
          <p:cNvPicPr>
            <a:picLocks noChangeAspect="1" noChangeArrowheads="1"/>
          </p:cNvPicPr>
          <p:nvPr/>
        </p:nvPicPr>
        <p:blipFill>
          <a:blip r:embed="rId4"/>
          <a:srcRect l="2525" t="2345" r="12257"/>
          <a:stretch>
            <a:fillRect/>
          </a:stretch>
        </p:blipFill>
        <p:spPr bwMode="auto">
          <a:xfrm>
            <a:off x="363255" y="2853724"/>
            <a:ext cx="2718148" cy="230699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054" name="Picture 6" descr="J:\конструирование\279_0139.jpg"/>
          <p:cNvPicPr>
            <a:picLocks noChangeAspect="1" noChangeArrowheads="1"/>
          </p:cNvPicPr>
          <p:nvPr/>
        </p:nvPicPr>
        <p:blipFill>
          <a:blip r:embed="rId5"/>
          <a:srcRect l="9890" t="10661" r="3973"/>
          <a:stretch>
            <a:fillRect/>
          </a:stretch>
        </p:blipFill>
        <p:spPr bwMode="auto">
          <a:xfrm>
            <a:off x="5586608" y="4153509"/>
            <a:ext cx="3156559" cy="232864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8921249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84795" y="338505"/>
            <a:ext cx="8345845" cy="152787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482235" y="626300"/>
            <a:ext cx="5047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rgbClr val="C00000"/>
                </a:solidFill>
              </a:rPr>
              <a:t>конструирование </a:t>
            </a:r>
          </a:p>
          <a:p>
            <a:pPr algn="r"/>
            <a:r>
              <a:rPr lang="ru-RU" sz="3600" b="1" dirty="0" smtClean="0">
                <a:solidFill>
                  <a:srgbClr val="C00000"/>
                </a:solidFill>
              </a:rPr>
              <a:t>по образцу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2790" y="2229633"/>
            <a:ext cx="7907434" cy="4114574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14" name="Рисунок 13" descr="51761_html_12e4de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014" y="2768252"/>
            <a:ext cx="5649238" cy="3482236"/>
          </a:xfrm>
          <a:prstGeom prst="rect">
            <a:avLst/>
          </a:prstGeom>
        </p:spPr>
      </p:pic>
      <p:pic>
        <p:nvPicPr>
          <p:cNvPr id="15" name="Рисунок 14" descr="1356897520_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675" y="288098"/>
            <a:ext cx="2553292" cy="2217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8921249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84795" y="338505"/>
            <a:ext cx="8345845" cy="152787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482235" y="626300"/>
            <a:ext cx="5047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rgbClr val="C00000"/>
                </a:solidFill>
              </a:rPr>
              <a:t>конструирование </a:t>
            </a:r>
          </a:p>
          <a:p>
            <a:pPr algn="r"/>
            <a:r>
              <a:rPr lang="ru-RU" sz="3600" b="1" dirty="0" smtClean="0">
                <a:solidFill>
                  <a:srgbClr val="C00000"/>
                </a:solidFill>
              </a:rPr>
              <a:t>по модели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2790" y="2229633"/>
            <a:ext cx="7907434" cy="4114574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10" name="Рисунок 9" descr="51761_html_mce7dd1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279" y="2818357"/>
            <a:ext cx="5799551" cy="2567836"/>
          </a:xfrm>
          <a:prstGeom prst="rect">
            <a:avLst/>
          </a:prstGeom>
        </p:spPr>
      </p:pic>
      <p:pic>
        <p:nvPicPr>
          <p:cNvPr id="12" name="Рисунок 11" descr="44653_html_m6bae2df1.jpg"/>
          <p:cNvPicPr>
            <a:picLocks noChangeAspect="1"/>
          </p:cNvPicPr>
          <p:nvPr/>
        </p:nvPicPr>
        <p:blipFill>
          <a:blip r:embed="rId4"/>
          <a:srcRect t="21998" b="27850"/>
          <a:stretch>
            <a:fillRect/>
          </a:stretch>
        </p:blipFill>
        <p:spPr>
          <a:xfrm>
            <a:off x="620734" y="440362"/>
            <a:ext cx="3324965" cy="1250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801666" y="300625"/>
            <a:ext cx="2730674" cy="1703539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751562" y="250521"/>
            <a:ext cx="2780778" cy="170354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921249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84795" y="338505"/>
            <a:ext cx="8345845" cy="152787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63879" y="538620"/>
            <a:ext cx="7866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конструирование </a:t>
            </a:r>
            <a:r>
              <a:rPr lang="ru-RU" sz="3600" b="1" dirty="0" smtClean="0">
                <a:solidFill>
                  <a:srgbClr val="C00000"/>
                </a:solidFill>
              </a:rPr>
              <a:t>по </a:t>
            </a:r>
            <a:r>
              <a:rPr lang="ru-RU" sz="3600" b="1" dirty="0" smtClean="0">
                <a:solidFill>
                  <a:srgbClr val="C00000"/>
                </a:solidFill>
              </a:rPr>
              <a:t>простейшим чертежам и наглядным схемам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2790" y="2054268"/>
            <a:ext cx="7907434" cy="4289939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1026" name="Picture 2" descr="C:\Users\Userr\Desktop\15638_html_730480f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9771" y="3920645"/>
            <a:ext cx="3708374" cy="224215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027" name="Picture 3" descr="C:\Users\Userr\Desktop\15047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1667" y="2214214"/>
            <a:ext cx="3732755" cy="23953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921249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84795" y="338505"/>
            <a:ext cx="8345845" cy="152787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482235" y="626300"/>
            <a:ext cx="5047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rgbClr val="C00000"/>
                </a:solidFill>
              </a:rPr>
              <a:t>конструирование </a:t>
            </a:r>
          </a:p>
          <a:p>
            <a:pPr algn="r"/>
            <a:r>
              <a:rPr lang="ru-RU" sz="3600" b="1" dirty="0" smtClean="0">
                <a:solidFill>
                  <a:srgbClr val="C00000"/>
                </a:solidFill>
              </a:rPr>
              <a:t>по условиям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2790" y="2229633"/>
            <a:ext cx="7907434" cy="4114574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11" name="Рисунок 10" descr="image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252" y="2431771"/>
            <a:ext cx="5469267" cy="3680929"/>
          </a:xfrm>
          <a:prstGeom prst="rect">
            <a:avLst/>
          </a:prstGeom>
        </p:spPr>
      </p:pic>
      <p:pic>
        <p:nvPicPr>
          <p:cNvPr id="13" name="Рисунок 12" descr="konstruktor_tsvetnoy_26_detaley_00048516_zo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6927" y="300625"/>
            <a:ext cx="1741118" cy="1741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8921249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02324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603332" y="447052"/>
            <a:ext cx="6951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АНОНС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4900" y="1518492"/>
            <a:ext cx="8202324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63538"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виртуальной выставки презентаций построек, придуманных детьми </a:t>
            </a:r>
            <a:r>
              <a:rPr lang="ru-RU" sz="20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строим </a:t>
            </a:r>
            <a:r>
              <a:rPr lang="ru-RU" sz="20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мы творим!</a:t>
            </a:r>
            <a:r>
              <a:rPr lang="ru-RU" sz="20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(май);</a:t>
            </a:r>
            <a:endParaRPr lang="ru-RU" sz="2000" dirty="0" smtClean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63538"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проведение семинара-практикума: </a:t>
            </a:r>
            <a:r>
              <a:rPr lang="ru-RU" sz="20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Конструировать </a:t>
            </a:r>
            <a:r>
              <a:rPr lang="ru-RU" sz="20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значит творить!</a:t>
            </a:r>
            <a:r>
              <a:rPr lang="ru-RU" sz="20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(октябрь);</a:t>
            </a:r>
            <a:endParaRPr lang="ru-RU" sz="2000" dirty="0" smtClean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63538"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проведения тематической недели для детей старшего дошкольного возраста </a:t>
            </a:r>
            <a:r>
              <a:rPr lang="ru-RU" sz="20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</a:t>
            </a:r>
            <a:r>
              <a:rPr lang="ru-RU" sz="20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юные конструкторы!</a:t>
            </a:r>
            <a:r>
              <a:rPr lang="ru-RU" sz="20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(октябрь);</a:t>
            </a:r>
            <a:endParaRPr lang="ru-RU" sz="2000" dirty="0" smtClean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63538"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проведение конкурса конспектов непосредственно </a:t>
            </a:r>
          </a:p>
          <a:p>
            <a:pPr marL="363538"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организованной образовательной деятельности с детьми дошкольного возраста по обучению детей </a:t>
            </a:r>
          </a:p>
          <a:p>
            <a:pPr marL="363538"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техническому виду конструирования (октябрь).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1026" name="Picture 2" descr="C:\Users\Userr\Desktop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6997" y="4070959"/>
            <a:ext cx="1644825" cy="2193099"/>
          </a:xfrm>
          <a:prstGeom prst="rect">
            <a:avLst/>
          </a:prstGeom>
          <a:noFill/>
        </p:spPr>
      </p:pic>
      <p:pic>
        <p:nvPicPr>
          <p:cNvPr id="1027" name="Picture 3" descr="C:\Users\Userr\Desktop\3418865-6ecffe6f24ee643a.jpg"/>
          <p:cNvPicPr>
            <a:picLocks noChangeAspect="1" noChangeArrowheads="1"/>
          </p:cNvPicPr>
          <p:nvPr/>
        </p:nvPicPr>
        <p:blipFill>
          <a:blip r:embed="rId4" cstate="print"/>
          <a:srcRect b="4816"/>
          <a:stretch>
            <a:fillRect/>
          </a:stretch>
        </p:blipFill>
        <p:spPr bwMode="auto">
          <a:xfrm>
            <a:off x="713983" y="212943"/>
            <a:ext cx="1177447" cy="16409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921249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84795" y="338505"/>
            <a:ext cx="8345845" cy="152787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482235" y="626300"/>
            <a:ext cx="5047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rgbClr val="C00000"/>
                </a:solidFill>
              </a:rPr>
              <a:t>конструирование </a:t>
            </a:r>
          </a:p>
          <a:p>
            <a:pPr algn="r"/>
            <a:r>
              <a:rPr lang="ru-RU" sz="3600" b="1" dirty="0" smtClean="0">
                <a:solidFill>
                  <a:srgbClr val="C00000"/>
                </a:solidFill>
              </a:rPr>
              <a:t>по замыслу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2790" y="2229633"/>
            <a:ext cx="7907434" cy="4114574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10" name="Рисунок 9" descr="9564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401" y="325676"/>
            <a:ext cx="2655257" cy="1856449"/>
          </a:xfrm>
          <a:prstGeom prst="rect">
            <a:avLst/>
          </a:prstGeom>
        </p:spPr>
      </p:pic>
      <p:pic>
        <p:nvPicPr>
          <p:cNvPr id="12" name="Рисунок 11" descr="ed6f94cb3c384d5dede1d387220c23b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6691" y="2519974"/>
            <a:ext cx="5411244" cy="35722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21249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84795" y="338505"/>
            <a:ext cx="8345845" cy="152787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482235" y="626300"/>
            <a:ext cx="5047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rgbClr val="C00000"/>
                </a:solidFill>
              </a:rPr>
              <a:t>конструирование </a:t>
            </a:r>
          </a:p>
          <a:p>
            <a:pPr algn="r"/>
            <a:r>
              <a:rPr lang="ru-RU" sz="3600" b="1" dirty="0" smtClean="0">
                <a:solidFill>
                  <a:srgbClr val="C00000"/>
                </a:solidFill>
              </a:rPr>
              <a:t>по теме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2790" y="2229633"/>
            <a:ext cx="7907434" cy="4114574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pPr/>
              <a:t>21</a:t>
            </a:fld>
            <a:endParaRPr lang="ru-RU" dirty="0"/>
          </a:p>
        </p:txBody>
      </p:sp>
      <p:pic>
        <p:nvPicPr>
          <p:cNvPr id="11" name="Рисунок 10" descr="138332_html_m50b0bc9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978" y="334774"/>
            <a:ext cx="2956143" cy="2219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8f5050aa2444695275580ba8f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3513" y="2791170"/>
            <a:ext cx="5328962" cy="3432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8921249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84795" y="338505"/>
            <a:ext cx="8345845" cy="152787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482235" y="626300"/>
            <a:ext cx="5047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rgbClr val="C00000"/>
                </a:solidFill>
              </a:rPr>
              <a:t>Каркасное конструирование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2790" y="2229633"/>
            <a:ext cx="7907434" cy="4114574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pPr/>
              <a:t>22</a:t>
            </a:fld>
            <a:endParaRPr lang="ru-RU" dirty="0"/>
          </a:p>
        </p:txBody>
      </p:sp>
      <p:pic>
        <p:nvPicPr>
          <p:cNvPr id="10" name="Рисунок 9" descr="515_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7931" y="2480153"/>
            <a:ext cx="3585576" cy="3732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d01b1d9f-d4e1-11e2-9251-0015179e3e77.jpeg"/>
          <p:cNvPicPr>
            <a:picLocks noChangeAspect="1"/>
          </p:cNvPicPr>
          <p:nvPr/>
        </p:nvPicPr>
        <p:blipFill>
          <a:blip r:embed="rId4"/>
          <a:srcRect l="22533"/>
          <a:stretch>
            <a:fillRect/>
          </a:stretch>
        </p:blipFill>
        <p:spPr>
          <a:xfrm>
            <a:off x="1114816" y="447805"/>
            <a:ext cx="2368462" cy="3057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8921249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13151" y="338505"/>
            <a:ext cx="8417489" cy="1928706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Конструирование всегда предполагает решение определенной конструктивно-технической задачи, предусматривающей организацию пространства, установление взаимного расположения элементов и частей предметов в соответствии с определенной логикой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2790" y="2442574"/>
            <a:ext cx="7907434" cy="4008329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pPr/>
              <a:t>23</a:t>
            </a:fld>
            <a:endParaRPr lang="ru-RU" dirty="0"/>
          </a:p>
        </p:txBody>
      </p:sp>
      <p:pic>
        <p:nvPicPr>
          <p:cNvPr id="11" name="Рисунок 10" descr="6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492" y="2559861"/>
            <a:ext cx="5837494" cy="3674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8921249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13567" y="338504"/>
            <a:ext cx="8267177" cy="1665659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Условия формирования</a:t>
            </a:r>
          </a:p>
          <a:p>
            <a:pPr algn="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творческого конструирования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2790" y="2530258"/>
            <a:ext cx="7907434" cy="3920645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4625" lvl="0" indent="4508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наполнение новым развивающим содержанием каждой формы обучения с учетом специфики вида конструирования (из деталей конструкторов, из бумаги, из природного материала и др.); </a:t>
            </a:r>
            <a:endParaRPr lang="ru-RU" sz="2000" dirty="0" smtClean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174625" lvl="0" indent="4508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органической взаимосвязи всех форм обучения       с целью разработки целостных взаимообогащающих видовых подсистем конструирования и выстраивание на этой основе общей системы формирования детского творческого конструирования.</a:t>
            </a:r>
          </a:p>
          <a:p>
            <a:pPr marL="174625" lvl="0" indent="4508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pPr/>
              <a:t>24</a:t>
            </a:fld>
            <a:endParaRPr lang="ru-RU" dirty="0"/>
          </a:p>
        </p:txBody>
      </p:sp>
      <p:pic>
        <p:nvPicPr>
          <p:cNvPr id="6" name="Рисунок 5" descr="i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975" y="223695"/>
            <a:ext cx="3174931" cy="2245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Digitalizar0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4608" y="5060516"/>
            <a:ext cx="1653436" cy="1528588"/>
          </a:xfrm>
          <a:prstGeom prst="rect">
            <a:avLst/>
          </a:prstGeom>
        </p:spPr>
      </p:pic>
      <p:pic>
        <p:nvPicPr>
          <p:cNvPr id="14" name="Рисунок 13" descr="113127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4032" y="5135671"/>
            <a:ext cx="2768253" cy="1546105"/>
          </a:xfrm>
          <a:prstGeom prst="rect">
            <a:avLst/>
          </a:prstGeom>
        </p:spPr>
      </p:pic>
      <p:pic>
        <p:nvPicPr>
          <p:cNvPr id="15" name="Рисунок 14" descr="i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4360" y="5170858"/>
            <a:ext cx="1945240" cy="14572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21249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13567" y="338504"/>
            <a:ext cx="8267177" cy="1665659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личности ребенка </a:t>
            </a:r>
          </a:p>
          <a:p>
            <a:pPr algn="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конструктивной </a:t>
            </a:r>
          </a:p>
          <a:p>
            <a:pPr algn="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2790" y="2292264"/>
            <a:ext cx="7907434" cy="4158640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4625" lvl="0" indent="4508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pPr/>
              <a:t>25</a:t>
            </a:fld>
            <a:endParaRPr lang="ru-RU" dirty="0"/>
          </a:p>
        </p:txBody>
      </p:sp>
      <p:pic>
        <p:nvPicPr>
          <p:cNvPr id="11" name="Рисунок 10" descr="1318_0188.jpg"/>
          <p:cNvPicPr>
            <a:picLocks noChangeAspect="1"/>
          </p:cNvPicPr>
          <p:nvPr/>
        </p:nvPicPr>
        <p:blipFill>
          <a:blip r:embed="rId3"/>
          <a:srcRect l="9178"/>
          <a:stretch>
            <a:fillRect/>
          </a:stretch>
        </p:blipFill>
        <p:spPr>
          <a:xfrm>
            <a:off x="4108537" y="3053587"/>
            <a:ext cx="4152378" cy="3055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467_0122.jpg"/>
          <p:cNvPicPr>
            <a:picLocks noChangeAspect="1"/>
          </p:cNvPicPr>
          <p:nvPr/>
        </p:nvPicPr>
        <p:blipFill>
          <a:blip r:embed="rId4"/>
          <a:srcRect l="13507" r="7425"/>
          <a:stretch>
            <a:fillRect/>
          </a:stretch>
        </p:blipFill>
        <p:spPr>
          <a:xfrm>
            <a:off x="876822" y="551144"/>
            <a:ext cx="3684028" cy="309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8921249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25885" y="351030"/>
            <a:ext cx="8267177" cy="121472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недостатки в практических действиях детей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конструировании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2790" y="1741118"/>
            <a:ext cx="7907434" cy="4709785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63525"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63525"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63525"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63525"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63525"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1. Нечеткость замысла, которая объясняется нечеткостью структуры образа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3525"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Неустойчивость замысла, когда создается один объект, а получается совсем иной, которым, к сожалению, его создатель довольствуется.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3525"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Поспешность исполнительной деятельности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3525"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Нечеткость представлений о последовательности действий, неумении их планировать.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3525"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Неумение предварительно анализировать задачу.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21249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622790" y="450937"/>
            <a:ext cx="7907434" cy="5999967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63525" fontAlgn="base">
              <a:spcBef>
                <a:spcPct val="0"/>
              </a:spcBef>
              <a:spcAft>
                <a:spcPct val="0"/>
              </a:spcAft>
            </a:pPr>
            <a:endParaRPr lang="ru-RU" sz="2000" i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63525" fontAlgn="base">
              <a:spcBef>
                <a:spcPct val="0"/>
              </a:spcBef>
              <a:spcAft>
                <a:spcPct val="0"/>
              </a:spcAft>
            </a:pPr>
            <a:endParaRPr lang="ru-RU" sz="2000" i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63525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</a:p>
          <a:p>
            <a:pPr marL="263525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</a:p>
          <a:p>
            <a:pPr marL="263525" fontAlgn="base">
              <a:spcBef>
                <a:spcPct val="0"/>
              </a:spcBef>
              <a:spcAft>
                <a:spcPct val="0"/>
              </a:spcAft>
            </a:pPr>
            <a:endParaRPr lang="ru-RU" sz="2000" i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63525" lvl="0" fontAlgn="base">
              <a:spcBef>
                <a:spcPct val="0"/>
              </a:spcBef>
              <a:spcAft>
                <a:spcPct val="0"/>
              </a:spcAft>
            </a:pPr>
            <a:endParaRPr lang="ru-RU" sz="2000" i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63525" lvl="0" fontAlgn="base">
              <a:spcBef>
                <a:spcPct val="0"/>
              </a:spcBef>
              <a:spcAft>
                <a:spcPct val="0"/>
              </a:spcAft>
            </a:pPr>
            <a:endParaRPr lang="ru-RU" sz="2000" i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63525" lvl="0" fontAlgn="base">
              <a:spcBef>
                <a:spcPct val="0"/>
              </a:spcBef>
              <a:spcAft>
                <a:spcPct val="0"/>
              </a:spcAft>
            </a:pPr>
            <a:endParaRPr lang="ru-RU" sz="2000" i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63525" lvl="0" fontAlgn="base">
              <a:spcBef>
                <a:spcPct val="0"/>
              </a:spcBef>
              <a:spcAft>
                <a:spcPct val="0"/>
              </a:spcAft>
            </a:pPr>
            <a:endParaRPr lang="ru-RU" sz="2000" i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63525" lvl="0" fontAlgn="base">
              <a:spcBef>
                <a:spcPct val="0"/>
              </a:spcBef>
              <a:spcAft>
                <a:spcPct val="0"/>
              </a:spcAft>
            </a:pPr>
            <a:endParaRPr lang="ru-RU" sz="2000" i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63525" lvl="0" fontAlgn="base">
              <a:spcBef>
                <a:spcPct val="0"/>
              </a:spcBef>
              <a:spcAft>
                <a:spcPct val="0"/>
              </a:spcAft>
            </a:pPr>
            <a:endParaRPr lang="ru-RU" sz="2400" i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63525" lvl="0" fontAlgn="base">
              <a:spcBef>
                <a:spcPct val="0"/>
              </a:spcBef>
              <a:spcAft>
                <a:spcPct val="0"/>
              </a:spcAft>
            </a:pPr>
            <a:endParaRPr lang="ru-RU" sz="24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3525" lvl="0" algn="r" fontAlgn="base">
              <a:spcBef>
                <a:spcPct val="0"/>
              </a:spcBef>
              <a:spcAft>
                <a:spcPct val="0"/>
              </a:spcAft>
            </a:pPr>
            <a:endParaRPr lang="ru-RU" sz="24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88932" y="701458"/>
          <a:ext cx="7916448" cy="563671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227357"/>
                <a:gridCol w="3689091"/>
              </a:tblGrid>
              <a:tr h="5636712"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«</a:t>
                      </a:r>
                      <a:r>
                        <a:rPr lang="ru-RU" sz="20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Детское  творчество </a:t>
                      </a:r>
                      <a:r>
                        <a:rPr lang="ru-RU" sz="2000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– сознательное отражение ребенком окружающей действительности</a:t>
                      </a:r>
                    </a:p>
                    <a:p>
                      <a:r>
                        <a:rPr lang="ru-RU" sz="2000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в рисунке, лепке, аппликации, конструировании. </a:t>
                      </a:r>
                    </a:p>
                    <a:p>
                      <a:r>
                        <a:rPr lang="ru-RU" sz="2000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Отражение, которое построено на работе воображения,</a:t>
                      </a:r>
                      <a:r>
                        <a:rPr lang="ru-RU" sz="2000" i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отражении своих наблюдений,</a:t>
                      </a:r>
                    </a:p>
                    <a:p>
                      <a:r>
                        <a:rPr lang="ru-RU" sz="2000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а также впечатлений, полученных через слово, картинку  и другие виды искусства. </a:t>
                      </a:r>
                    </a:p>
                    <a:p>
                      <a:r>
                        <a:rPr lang="ru-RU" sz="2000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Ребенок не пассивно копирует окружающее,  а перерабатывает </a:t>
                      </a:r>
                    </a:p>
                    <a:p>
                      <a:r>
                        <a:rPr lang="ru-RU" sz="2000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его в связи с накопленным опытом,  отношением  к изображаемому…».</a:t>
                      </a:r>
                    </a:p>
                    <a:p>
                      <a:pPr marL="263525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                            </a:t>
                      </a:r>
                    </a:p>
                    <a:p>
                      <a:pPr marL="263525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Флёрина Е.А.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Рисунок 9" descr="irm04.jpg"/>
          <p:cNvPicPr>
            <a:picLocks noChangeAspect="1"/>
          </p:cNvPicPr>
          <p:nvPr/>
        </p:nvPicPr>
        <p:blipFill>
          <a:blip r:embed="rId3"/>
          <a:srcRect l="10548" r="31589"/>
          <a:stretch>
            <a:fillRect/>
          </a:stretch>
        </p:blipFill>
        <p:spPr>
          <a:xfrm>
            <a:off x="4860098" y="2129426"/>
            <a:ext cx="3532341" cy="3979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8921249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02324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603332" y="447052"/>
            <a:ext cx="6951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КОНСТРУИРОВАНИЕ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2374" y="1493440"/>
            <a:ext cx="8202324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</a:p>
          <a:p>
            <a:pPr lvl="0" algn="just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</a:p>
          <a:p>
            <a:pPr algn="just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Термин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«конструирование»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произошел от латинского слова «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construere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», что означает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модели, построение, приведение в определенный порядок и взаимоотношение различных отдельных предметов, частей, элементов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/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Конструирование – вид продуктивной деятельности дошкольника, направленной            на получение определённого, заранее задуманного реального продукта, соответствующего                   его функциональному назначению. 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6197" y="1628383"/>
            <a:ext cx="7878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2051" name="Picture 3" descr="J:\конструирование\Original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00416" y="175365"/>
            <a:ext cx="1327759" cy="1302706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J:\конструирование\102842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440459" y="5374503"/>
            <a:ext cx="1440489" cy="1220985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18921249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02324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979112" y="447052"/>
            <a:ext cx="6576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Специфические требования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2374" y="1531018"/>
            <a:ext cx="8202324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Конструирование — целенаправленный процесс,                      в результате которого получается определенный реальный продукт.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just"/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то же время конструирование предъявляет специфические требования:</a:t>
            </a:r>
          </a:p>
          <a:p>
            <a:pPr marL="87313" lvl="0" indent="-87313" algn="just"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в процессе этой деятельности начинает понимать, что для создания той или иной конструкции недостаточно присоединять любые детали в любом порядке.</a:t>
            </a:r>
          </a:p>
          <a:p>
            <a:pPr marL="87313" lvl="0" indent="-87313"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конструктивная деятельность требует своих способов действия, своих приемов обследования и построения конструкции.</a:t>
            </a:r>
          </a:p>
          <a:p>
            <a:pPr algn="just"/>
            <a:endParaRPr lang="ru-RU" sz="20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2051" name="Picture 3" descr="J:\конструирование\Original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53797" y="212944"/>
            <a:ext cx="1424899" cy="1230961"/>
          </a:xfrm>
          <a:prstGeom prst="rect">
            <a:avLst/>
          </a:prstGeom>
          <a:noFill/>
          <a:ln>
            <a:solidFill>
              <a:srgbClr val="488FD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7235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21249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5677" y="187890"/>
            <a:ext cx="8430016" cy="1114817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13359" y="275573"/>
            <a:ext cx="81419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Конструирование – сложный вид деятельности для детей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4899" y="1402915"/>
            <a:ext cx="8195533" cy="5047989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7235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739036" y="2016690"/>
          <a:ext cx="7816241" cy="4258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Рисунок 12" descr="30114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1167" y="1578279"/>
            <a:ext cx="2567835" cy="2555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2-goda.jpg"/>
          <p:cNvPicPr>
            <a:picLocks noChangeAspect="1"/>
          </p:cNvPicPr>
          <p:nvPr/>
        </p:nvPicPr>
        <p:blipFill>
          <a:blip r:embed="rId8"/>
          <a:srcRect l="6772" r="13318"/>
          <a:stretch>
            <a:fillRect/>
          </a:stretch>
        </p:blipFill>
        <p:spPr>
          <a:xfrm>
            <a:off x="5598819" y="3970751"/>
            <a:ext cx="2825242" cy="2177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8921249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5677" y="363557"/>
            <a:ext cx="8430016" cy="1164618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13359" y="438412"/>
            <a:ext cx="81419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Конструирование – универсальный вид деятельности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4899" y="1828800"/>
            <a:ext cx="8195533" cy="4722312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7235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 descr="nabor-domiki-800x8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52" y="1929008"/>
            <a:ext cx="2855935" cy="2680569"/>
          </a:xfrm>
          <a:prstGeom prst="rect">
            <a:avLst/>
          </a:prstGeom>
        </p:spPr>
      </p:pic>
      <p:pic>
        <p:nvPicPr>
          <p:cNvPr id="18" name="Рисунок 17" descr="konstruktor_tomik_veselyjj_gorodok_76781_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9625" y="3369502"/>
            <a:ext cx="5305402" cy="308453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607497" y="2417523"/>
            <a:ext cx="4634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часть – </a:t>
            </a:r>
            <a:r>
              <a:rPr lang="ru-RU" sz="3600" b="1" dirty="0" smtClean="0">
                <a:solidFill>
                  <a:srgbClr val="7030A0"/>
                </a:solidFill>
              </a:rPr>
              <a:t>целое</a:t>
            </a:r>
            <a:endParaRPr lang="ru-RU" sz="3600" b="1" dirty="0" smtClean="0">
              <a:solidFill>
                <a:srgbClr val="7030A0"/>
              </a:solidFill>
            </a:endParaRPr>
          </a:p>
          <a:p>
            <a:r>
              <a:rPr lang="ru-RU" sz="3600" b="1" dirty="0" smtClean="0">
                <a:solidFill>
                  <a:srgbClr val="002060"/>
                </a:solidFill>
              </a:rPr>
              <a:t>                 целое - </a:t>
            </a:r>
            <a:r>
              <a:rPr lang="ru-RU" sz="3600" b="1" dirty="0" smtClean="0">
                <a:solidFill>
                  <a:srgbClr val="7030A0"/>
                </a:solidFill>
              </a:rPr>
              <a:t>часть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21249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02324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16274" y="447052"/>
            <a:ext cx="6670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Виды деятельности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4900" y="1518492"/>
            <a:ext cx="8202324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игровая, включая сюжетно-ролевую игру, игру с правилами и другие виды игры, 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коммуникативная (общение и взаимодействие со взрослыми и сверстниками), 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познавательно-исследовательская (исследования объектов окружающего мира и экспериментирования с ними), 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восприятие художественной литературы и фольклора, 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самообслуживание и элементарный бытовой труд (в помещении и на улице), 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конструирование из разного материала, включая конструкторы, модули, бумагу, природный и иной материал, 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изобразительная (рисование, лепка, аппликация), 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музыкальная (восприятие и понимание смысла музыкальных произведений, пение, музыкально-ритмические движения, игры на детских музыкальных инструментах),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двигательная (овладение основными движениями) формы активности ребенка.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50937" y="1615857"/>
            <a:ext cx="804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endParaRPr lang="ru-RU" sz="2400" b="1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3074" name="Picture 2" descr="J:\конструирование\10284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63044" y="200416"/>
            <a:ext cx="1415443" cy="11997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921249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02324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2800" b="1" dirty="0" smtClean="0">
                <a:solidFill>
                  <a:srgbClr val="C00000"/>
                </a:solidFill>
              </a:rPr>
              <a:t>Определите образовательные области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4900" y="1518492"/>
            <a:ext cx="8202324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«….. формирование первичных представлений о себе, других 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др.)….»;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«……</a:t>
            </a: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обеспечить реализацию самостоятельной творческой деятельности детей (изобразительной, конструктивно-модельной, музыкальной и др.)…..</a:t>
            </a:r>
            <a:r>
              <a:rPr lang="ru-RU" sz="2400" i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50937" y="1615857"/>
            <a:ext cx="804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endParaRPr lang="ru-RU" sz="2400" b="1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10" name="Рисунок 9" descr="KTn7znLTq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353" y="225468"/>
            <a:ext cx="1553227" cy="15532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21249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02324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03540" y="447052"/>
            <a:ext cx="6964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Техническое  конструирования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4899" y="1518492"/>
            <a:ext cx="8258163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38619" y="1615857"/>
            <a:ext cx="795402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850" indent="-69850">
              <a:buFont typeface="Wingdings" pitchFamily="2" charset="2"/>
              <a:buChar char="Ø"/>
              <a:tabLst>
                <a:tab pos="450850" algn="l"/>
              </a:tabLst>
            </a:pP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конструирование из строительных материалов;</a:t>
            </a:r>
          </a:p>
          <a:p>
            <a:pPr marL="69850" indent="-6985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конструирование из деталей конструкторов, имеющих разные способы крепления;</a:t>
            </a:r>
          </a:p>
          <a:p>
            <a:pPr marL="69850" indent="-69850"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конструирование из крупногабаритных модульных блоков;</a:t>
            </a:r>
          </a:p>
          <a:p>
            <a:pPr marL="69850" indent="-69850"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конструирование на базе компьютерных программ.</a:t>
            </a:r>
          </a:p>
          <a:p>
            <a:pPr marL="520700" indent="-6985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1026" name="Picture 2" descr="J:\конструирование\Fotolia_36902418_XS(1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3274" y="4459266"/>
            <a:ext cx="1934064" cy="159350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3" name="Рисунок 12" descr="21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6302" y="4509370"/>
            <a:ext cx="1601243" cy="1601243"/>
          </a:xfrm>
          <a:prstGeom prst="rect">
            <a:avLst/>
          </a:prstGeom>
        </p:spPr>
      </p:pic>
      <p:pic>
        <p:nvPicPr>
          <p:cNvPr id="16" name="Рисунок 15" descr="M_mod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1948" y="4697260"/>
            <a:ext cx="2022060" cy="1415442"/>
          </a:xfrm>
          <a:prstGeom prst="rect">
            <a:avLst/>
          </a:prstGeom>
        </p:spPr>
      </p:pic>
      <p:pic>
        <p:nvPicPr>
          <p:cNvPr id="17" name="Рисунок 16" descr="konstruktor_gonk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2759" y="4492066"/>
            <a:ext cx="1986609" cy="1645687"/>
          </a:xfrm>
          <a:prstGeom prst="rect">
            <a:avLst/>
          </a:prstGeom>
        </p:spPr>
      </p:pic>
      <p:pic>
        <p:nvPicPr>
          <p:cNvPr id="18" name="Picture 2" descr="J:\конструирование\102842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63044" y="200416"/>
            <a:ext cx="1415443" cy="11997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921249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e6a1e257e54216faa6a757a571a1341218922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74F41188AAB644A803B1FF8B48FBA3E" ma:contentTypeVersion="1" ma:contentTypeDescription="Создание документа." ma:contentTypeScope="" ma:versionID="f3d78e5b49d6283787185df9d85720dc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895E6E4-1C8F-45FF-86A8-C70CC1A47075}"/>
</file>

<file path=customXml/itemProps2.xml><?xml version="1.0" encoding="utf-8"?>
<ds:datastoreItem xmlns:ds="http://schemas.openxmlformats.org/officeDocument/2006/customXml" ds:itemID="{E32CF821-233B-4061-9DFD-218F72CB620B}"/>
</file>

<file path=customXml/itemProps3.xml><?xml version="1.0" encoding="utf-8"?>
<ds:datastoreItem xmlns:ds="http://schemas.openxmlformats.org/officeDocument/2006/customXml" ds:itemID="{9284AF57-ED2F-4106-93A1-18008EBF0C2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892</TotalTime>
  <Words>732</Words>
  <Application>Microsoft Office PowerPoint</Application>
  <PresentationFormat>Экран (4:3)</PresentationFormat>
  <Paragraphs>330</Paragraphs>
  <Slides>27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ВАЛЕНТИНА</cp:lastModifiedBy>
  <cp:revision>95</cp:revision>
  <dcterms:created xsi:type="dcterms:W3CDTF">2013-04-07T07:07:54Z</dcterms:created>
  <dcterms:modified xsi:type="dcterms:W3CDTF">2016-03-14T19:26:12Z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0x010100874F41188AAB644A803B1FF8B48FBA3E</vt:lpwstr>
  </property>
</Properties>
</file>