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9" r:id="rId3"/>
    <p:sldId id="283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08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D0449-3D07-4001-9DAD-D40C641D85DB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C90DF-1C23-4E87-93DB-A8511F56D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7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23C9FB6-13AA-465C-A1E2-69684A6C7F2F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1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5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2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2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1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6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64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8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1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2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2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8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5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898D73-DD17-49EE-9025-7B9178BF9508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711" y="1196622"/>
            <a:ext cx="10103556" cy="25851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Духовно-нравственное воспитание через внеурочную деятельность: конкурсное и </a:t>
            </a:r>
            <a:r>
              <a:rPr lang="ru-RU" sz="4000" b="1" smtClean="0">
                <a:solidFill>
                  <a:schemeClr val="accent1">
                    <a:lumMod val="50000"/>
                  </a:schemeClr>
                </a:solidFill>
              </a:rPr>
              <a:t>олимпиадное движение»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2666" y="3872089"/>
            <a:ext cx="7546317" cy="264798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marL="216000" indent="457200">
              <a:lnSpc>
                <a:spcPct val="120000"/>
              </a:lnSpc>
            </a:pPr>
            <a:r>
              <a:rPr lang="ru-RU" dirty="0"/>
              <a:t>						</a:t>
            </a:r>
            <a:r>
              <a:rPr lang="ru-RU" sz="4200" b="1" i="1" dirty="0"/>
              <a:t>Логинова  Наталья Владимировна</a:t>
            </a:r>
            <a:r>
              <a:rPr lang="ru-RU" sz="38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800" i="1" dirty="0"/>
              <a:t>кандидат культурологии, заведующий отделом сопровождения гуманитарных и художественно-эстетических дисциплин, </a:t>
            </a:r>
            <a:r>
              <a:rPr lang="ru-RU" sz="3800" i="1" dirty="0" smtClean="0"/>
              <a:t>                     доцент </a:t>
            </a:r>
            <a:r>
              <a:rPr lang="ru-RU" sz="3800" i="1" dirty="0"/>
              <a:t>кафедры теории и методики обучения ОГБОУ ДПО </a:t>
            </a:r>
            <a:r>
              <a:rPr lang="ru-RU" sz="3800" i="1" dirty="0" smtClean="0"/>
              <a:t>«</a:t>
            </a:r>
            <a:r>
              <a:rPr lang="ru-RU" sz="3800" i="1" dirty="0"/>
              <a:t>Костромской областной институт развития образования</a:t>
            </a:r>
            <a:r>
              <a:rPr lang="ru-RU" sz="3800" i="1" dirty="0" smtClean="0"/>
              <a:t>», </a:t>
            </a:r>
          </a:p>
          <a:p>
            <a:pPr marL="216000" indent="457200">
              <a:lnSpc>
                <a:spcPct val="120000"/>
              </a:lnSpc>
            </a:pPr>
            <a:r>
              <a:rPr lang="ru-RU" sz="3800" i="1" dirty="0" smtClean="0"/>
              <a:t>Почетный работник общего образования </a:t>
            </a:r>
            <a:endParaRPr lang="ru-RU" sz="3800" dirty="0"/>
          </a:p>
          <a:p>
            <a:pPr marL="216000" indent="45720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0"/>
            <a:ext cx="31146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 t="9975" r="23149" b="4433"/>
          <a:stretch>
            <a:fillRect/>
          </a:stretch>
        </p:blipFill>
        <p:spPr bwMode="auto">
          <a:xfrm>
            <a:off x="1584111" y="161925"/>
            <a:ext cx="4892675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7904" r="23344" b="3703"/>
          <a:stretch>
            <a:fillRect/>
          </a:stretch>
        </p:blipFill>
        <p:spPr bwMode="auto">
          <a:xfrm>
            <a:off x="6598508" y="161925"/>
            <a:ext cx="5189837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12775" r="22955" b="11496"/>
          <a:stretch>
            <a:fillRect/>
          </a:stretch>
        </p:blipFill>
        <p:spPr bwMode="auto">
          <a:xfrm>
            <a:off x="2014151" y="241300"/>
            <a:ext cx="5018989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3" t="18253" r="27531" b="9061"/>
          <a:stretch>
            <a:fillRect/>
          </a:stretch>
        </p:blipFill>
        <p:spPr bwMode="auto">
          <a:xfrm>
            <a:off x="7187385" y="66675"/>
            <a:ext cx="48577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772298"/>
            <a:ext cx="10018713" cy="3910913"/>
          </a:xfrm>
        </p:spPr>
        <p:txBody>
          <a:bodyPr>
            <a:normAutofit/>
          </a:bodyPr>
          <a:lstStyle/>
          <a:p>
            <a:r>
              <a:rPr lang="ru-RU" dirty="0" smtClean="0"/>
              <a:t>Сборник «Царская семья Николая </a:t>
            </a:r>
            <a:r>
              <a:rPr lang="en-US" dirty="0" smtClean="0"/>
              <a:t>II</a:t>
            </a:r>
            <a:r>
              <a:rPr lang="ru-RU" dirty="0" smtClean="0"/>
              <a:t>» можно заказать у </a:t>
            </a:r>
            <a:r>
              <a:rPr lang="ru-RU" smtClean="0"/>
              <a:t>Логиновой </a:t>
            </a:r>
            <a:r>
              <a:rPr lang="ru-RU" smtClean="0"/>
              <a:t>Н.В. </a:t>
            </a:r>
            <a:r>
              <a:rPr lang="ru-RU" dirty="0" smtClean="0"/>
              <a:t>по эл. почте: </a:t>
            </a:r>
            <a:r>
              <a:rPr lang="en-US" dirty="0" err="1" smtClean="0"/>
              <a:t>natalylogkost@yandex</a:t>
            </a:r>
            <a:r>
              <a:rPr lang="ru-RU" dirty="0" smtClean="0"/>
              <a:t>. </a:t>
            </a:r>
            <a:r>
              <a:rPr lang="en-US" dirty="0" err="1" smtClean="0"/>
              <a:t>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55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72996"/>
            <a:ext cx="10501743" cy="9020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Олимпиады и конкурсы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духовно-нравственного направления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390" y="1705232"/>
            <a:ext cx="10725664" cy="515276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500" b="1" dirty="0" smtClean="0"/>
              <a:t>Международная олимпиада «Основы </a:t>
            </a:r>
            <a:r>
              <a:rPr lang="ru-RU" sz="4500" b="1" dirty="0"/>
              <a:t>православной </a:t>
            </a:r>
            <a:r>
              <a:rPr lang="ru-RU" sz="4500" b="1" dirty="0" smtClean="0"/>
              <a:t>культуры» </a:t>
            </a:r>
            <a:r>
              <a:rPr lang="ru-RU" sz="4500" dirty="0" smtClean="0"/>
              <a:t>(</a:t>
            </a:r>
            <a:r>
              <a:rPr lang="ru-RU" sz="4500" i="1" u="sng" dirty="0" smtClean="0"/>
              <a:t>проводит</a:t>
            </a:r>
            <a:r>
              <a:rPr lang="ru-RU" sz="4500" i="1" dirty="0" smtClean="0"/>
              <a:t> Православный Свято- </a:t>
            </a:r>
            <a:r>
              <a:rPr lang="ru-RU" sz="4500" i="1" dirty="0" err="1" smtClean="0"/>
              <a:t>Тихоновский</a:t>
            </a:r>
            <a:r>
              <a:rPr lang="ru-RU" sz="4500" i="1" dirty="0" smtClean="0"/>
              <a:t> гуманитарный университет, Москва</a:t>
            </a:r>
            <a:r>
              <a:rPr lang="ru-RU" sz="4500" dirty="0" smtClean="0"/>
              <a:t>; </a:t>
            </a:r>
            <a:r>
              <a:rPr lang="ru-RU" sz="4500" b="1" i="1" dirty="0" smtClean="0">
                <a:solidFill>
                  <a:srgbClr val="0070C0"/>
                </a:solidFill>
              </a:rPr>
              <a:t>школьный дистанционный тур (сентябрь), муниципальный дистанционный тур (ноябрь), региональный очный тур «КОИРО» (февраль), </a:t>
            </a:r>
            <a:r>
              <a:rPr lang="ru-RU" sz="4500" b="1" i="1" dirty="0">
                <a:solidFill>
                  <a:srgbClr val="0070C0"/>
                </a:solidFill>
              </a:rPr>
              <a:t>В</a:t>
            </a:r>
            <a:r>
              <a:rPr lang="ru-RU" sz="4500" b="1" i="1" dirty="0" smtClean="0">
                <a:solidFill>
                  <a:srgbClr val="0070C0"/>
                </a:solidFill>
              </a:rPr>
              <a:t>сероссийский очный тур (весна),Москва;</a:t>
            </a:r>
            <a:endParaRPr lang="ru-RU" sz="4500" b="1" i="1" dirty="0">
              <a:solidFill>
                <a:srgbClr val="0070C0"/>
              </a:solidFill>
            </a:endParaRPr>
          </a:p>
          <a:p>
            <a:pPr algn="just"/>
            <a:r>
              <a:rPr lang="ru-RU" sz="4500" b="1" dirty="0" smtClean="0"/>
              <a:t>Всероссийская олимпиада «</a:t>
            </a:r>
            <a:r>
              <a:rPr lang="ru-RU" sz="4500" b="1" dirty="0" err="1" smtClean="0"/>
              <a:t>Аксиос</a:t>
            </a:r>
            <a:r>
              <a:rPr lang="ru-RU" sz="4500" b="1" dirty="0"/>
              <a:t>» » </a:t>
            </a:r>
            <a:r>
              <a:rPr lang="ru-RU" sz="4500" b="1" i="1" dirty="0"/>
              <a:t>(</a:t>
            </a:r>
            <a:r>
              <a:rPr lang="ru-RU" sz="4500" i="1" u="sng" dirty="0"/>
              <a:t>проводи</a:t>
            </a:r>
            <a:r>
              <a:rPr lang="ru-RU" sz="4500" i="1" dirty="0"/>
              <a:t>т Православный Свято- </a:t>
            </a:r>
            <a:r>
              <a:rPr lang="ru-RU" sz="4500" i="1" dirty="0" err="1"/>
              <a:t>Тихоновский</a:t>
            </a:r>
            <a:r>
              <a:rPr lang="ru-RU" sz="4500" i="1" dirty="0"/>
              <a:t> гуманитарный университет, </a:t>
            </a:r>
            <a:r>
              <a:rPr lang="ru-RU" sz="4500" i="1" dirty="0" smtClean="0"/>
              <a:t>Москва, </a:t>
            </a:r>
            <a:r>
              <a:rPr lang="ru-RU" sz="4500" b="1" i="1" dirty="0" smtClean="0">
                <a:solidFill>
                  <a:srgbClr val="0070C0"/>
                </a:solidFill>
              </a:rPr>
              <a:t>дистанционные туры);</a:t>
            </a:r>
            <a:endParaRPr lang="ru-RU" sz="4500" b="1" dirty="0"/>
          </a:p>
          <a:p>
            <a:pPr algn="just"/>
            <a:r>
              <a:rPr lang="ru-RU" sz="4500" b="1" dirty="0" smtClean="0"/>
              <a:t>Всероссийская олимпиада «Наше наследие</a:t>
            </a:r>
            <a:r>
              <a:rPr lang="ru-RU" sz="4500" b="1" dirty="0"/>
              <a:t>» (</a:t>
            </a:r>
            <a:r>
              <a:rPr lang="ru-RU" sz="4500" i="1" u="sng" dirty="0"/>
              <a:t>проводит</a:t>
            </a:r>
            <a:r>
              <a:rPr lang="ru-RU" sz="4500" i="1" dirty="0"/>
              <a:t> Православный Свято- </a:t>
            </a:r>
            <a:r>
              <a:rPr lang="ru-RU" sz="4500" i="1" dirty="0" err="1"/>
              <a:t>Тихоновский</a:t>
            </a:r>
            <a:r>
              <a:rPr lang="ru-RU" sz="4500" i="1" dirty="0"/>
              <a:t> гуманитарный университет, Москва, </a:t>
            </a:r>
            <a:r>
              <a:rPr lang="ru-RU" sz="4500" b="1" i="1" dirty="0">
                <a:solidFill>
                  <a:srgbClr val="0070C0"/>
                </a:solidFill>
              </a:rPr>
              <a:t>дистанционные </a:t>
            </a:r>
            <a:r>
              <a:rPr lang="ru-RU" sz="4500" b="1" i="1" dirty="0" smtClean="0">
                <a:solidFill>
                  <a:srgbClr val="0070C0"/>
                </a:solidFill>
              </a:rPr>
              <a:t>туры);</a:t>
            </a:r>
            <a:endParaRPr lang="ru-RU" sz="4500" b="1" dirty="0" smtClean="0"/>
          </a:p>
          <a:p>
            <a:pPr algn="just"/>
            <a:r>
              <a:rPr lang="ru-RU" sz="4500" b="1" dirty="0"/>
              <a:t>О</a:t>
            </a:r>
            <a:r>
              <a:rPr lang="ru-RU" sz="4500" b="1" dirty="0" smtClean="0"/>
              <a:t>лимпиады по предмету «Истоки» 8-9 классы </a:t>
            </a:r>
            <a:r>
              <a:rPr lang="ru-RU" sz="4500" b="1" i="1" dirty="0" smtClean="0">
                <a:solidFill>
                  <a:srgbClr val="0070C0"/>
                </a:solidFill>
              </a:rPr>
              <a:t>(школьный тур –ноябрь, муниципальный тур – декабрь, региональный тур – февраль, проводит «КОИРО»).</a:t>
            </a:r>
          </a:p>
          <a:p>
            <a:pPr algn="just"/>
            <a:endParaRPr lang="ru-RU" sz="4200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84312" y="65904"/>
            <a:ext cx="7752454" cy="16146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Конкурсы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духовно-нравственного направления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298712" y="1179443"/>
            <a:ext cx="7726017" cy="542730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900" dirty="0" smtClean="0"/>
          </a:p>
          <a:p>
            <a:pPr algn="just"/>
            <a:r>
              <a:rPr lang="ru-RU" sz="2900" dirty="0" smtClean="0"/>
              <a:t>Областной фестиваль детского творчества «Вифлеемская звезда»;</a:t>
            </a:r>
          </a:p>
          <a:p>
            <a:pPr algn="just"/>
            <a:r>
              <a:rPr lang="ru-RU" sz="2900" dirty="0" smtClean="0"/>
              <a:t>Областной детский </a:t>
            </a:r>
            <a:r>
              <a:rPr lang="ru-RU" sz="2900" dirty="0"/>
              <a:t>фестиваль, посвященный </a:t>
            </a:r>
            <a:r>
              <a:rPr lang="ru-RU" sz="2900" dirty="0" smtClean="0"/>
              <a:t>памяти  </a:t>
            </a:r>
            <a:r>
              <a:rPr lang="ru-RU" sz="2900" dirty="0"/>
              <a:t>преподобного Никиты </a:t>
            </a:r>
            <a:r>
              <a:rPr lang="ru-RU" sz="2900" dirty="0" smtClean="0"/>
              <a:t>Костромского и др.</a:t>
            </a:r>
          </a:p>
          <a:p>
            <a:pPr algn="just"/>
            <a:r>
              <a:rPr lang="ru-RU" sz="2900" dirty="0" smtClean="0"/>
              <a:t>Всероссийская АКЦИЯ «Под Царским покровом» апрель-май 2018г.</a:t>
            </a:r>
          </a:p>
          <a:p>
            <a:pPr algn="just"/>
            <a:endParaRPr lang="ru-RU" sz="2800" dirty="0"/>
          </a:p>
          <a:p>
            <a:endParaRPr lang="ru-RU" sz="2800" dirty="0"/>
          </a:p>
        </p:txBody>
      </p:sp>
      <p:pic>
        <p:nvPicPr>
          <p:cNvPr id="9" name="Рисунок 8" descr="http://dhsh-buy.muzkult.ru/img/upload/2493/image_image_6042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7695" y="0"/>
            <a:ext cx="3154305" cy="229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Documents and Settings\User\Рабочий стол\фото все\ИЛЮША фото\DSC03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555" y="4733155"/>
            <a:ext cx="3086445" cy="21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Новый рисун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42782" y="2407345"/>
            <a:ext cx="2676939" cy="2204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64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294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Конкурсы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духовно-нравственного 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69673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Международный конкурс детского творчества </a:t>
            </a:r>
            <a:r>
              <a:rPr lang="ru-RU" b="1" dirty="0"/>
              <a:t>«Красота Божьего мира»;</a:t>
            </a:r>
          </a:p>
          <a:p>
            <a:pPr algn="just"/>
            <a:r>
              <a:rPr lang="ru-RU" dirty="0"/>
              <a:t>Межрегиональный конкурс </a:t>
            </a:r>
            <a:r>
              <a:rPr lang="ru-RU" b="1" dirty="0"/>
              <a:t>«Память храня</a:t>
            </a:r>
            <a:r>
              <a:rPr lang="ru-RU" b="1" dirty="0" smtClean="0"/>
              <a:t>» - </a:t>
            </a:r>
            <a:r>
              <a:rPr lang="ru-RU" dirty="0"/>
              <a:t>конкурс исследовательских работ в рамках реализации акции «Восстановление духовно-исторической памяти» (ЦФО, Тамбов);</a:t>
            </a:r>
          </a:p>
          <a:p>
            <a:pPr algn="just"/>
            <a:r>
              <a:rPr lang="ru-RU" dirty="0"/>
              <a:t>Межрегиональный конкурс детского творчества </a:t>
            </a:r>
            <a:r>
              <a:rPr lang="ru-RU" b="1" dirty="0"/>
              <a:t>«</a:t>
            </a:r>
            <a:r>
              <a:rPr lang="ru-RU" b="1" dirty="0" err="1"/>
              <a:t>Лествица</a:t>
            </a:r>
            <a:r>
              <a:rPr lang="ru-RU" b="1" dirty="0"/>
              <a:t>» </a:t>
            </a:r>
            <a:r>
              <a:rPr lang="ru-RU" dirty="0"/>
              <a:t>(Курск</a:t>
            </a:r>
            <a:r>
              <a:rPr lang="ru-RU" dirty="0" smtClean="0"/>
              <a:t>);</a:t>
            </a:r>
          </a:p>
          <a:p>
            <a:pPr fontAlgn="base" hangingPunct="0"/>
            <a:r>
              <a:rPr lang="ru-RU" dirty="0" smtClean="0"/>
              <a:t>Всероссийский</a:t>
            </a:r>
            <a:r>
              <a:rPr lang="ru-RU" dirty="0"/>
              <a:t> </a:t>
            </a:r>
            <a:r>
              <a:rPr lang="ru-RU" dirty="0" smtClean="0"/>
              <a:t>детский фестиваль </a:t>
            </a:r>
            <a:r>
              <a:rPr lang="ru-RU" b="1" dirty="0"/>
              <a:t>«СВЯТЫЕ ЗАСТУПНИКИ РУСИ» «Заглянем в историю вместе!»</a:t>
            </a:r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80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31306"/>
            <a:ext cx="6453741" cy="113968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Конкурсы для педагогов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8222" y="1470992"/>
            <a:ext cx="6130341" cy="49471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Всероссийский конкурс в области педагогики, психологии и работы с детьми и молодежью до 20 лет на соискание премии «За нравственный подвиг учителя»;</a:t>
            </a:r>
          </a:p>
          <a:p>
            <a:pPr algn="just"/>
            <a:r>
              <a:rPr lang="ru-RU" dirty="0" smtClean="0"/>
              <a:t>Ежегодный межрегиональный        конкурс «Лучшая образовательная организация по формированию системы духовно-нравственного развития и воспитания детей и молодежи «Вифлеемская звезда»;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4" descr="C:\Users\Пользователь\Desktop\DSC0055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4185" y="3995530"/>
            <a:ext cx="4357816" cy="286247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734" r="-885" b="1648"/>
          <a:stretch/>
        </p:blipFill>
        <p:spPr>
          <a:xfrm>
            <a:off x="7563770" y="1989438"/>
            <a:ext cx="3705592" cy="2537075"/>
          </a:xfrm>
          <a:prstGeom prst="rect">
            <a:avLst/>
          </a:prstGeom>
        </p:spPr>
      </p:pic>
      <p:pic>
        <p:nvPicPr>
          <p:cNvPr id="8" name="Picture 2" descr="C:\Users\Пользователь\Desktop\DSC_7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0178" y="0"/>
            <a:ext cx="3431822" cy="2067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1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263" y="365125"/>
            <a:ext cx="9894887" cy="13255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Региональный этап общероссийской акции «Под царственным покровом»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346886" y="2005013"/>
            <a:ext cx="10521264" cy="4351337"/>
          </a:xfrm>
        </p:spPr>
        <p:txBody>
          <a:bodyPr/>
          <a:lstStyle/>
          <a:p>
            <a:pPr algn="just"/>
            <a:r>
              <a:rPr lang="ru-RU" dirty="0" smtClean="0"/>
              <a:t>В Костромской области с 13 апреля по 19 мая 2018 г.</a:t>
            </a:r>
            <a:r>
              <a:rPr lang="ru-RU" dirty="0"/>
              <a:t> </a:t>
            </a:r>
            <a:r>
              <a:rPr lang="ru-RU" dirty="0" smtClean="0"/>
              <a:t>проходил региональный этап </a:t>
            </a:r>
            <a:r>
              <a:rPr lang="ru-RU" dirty="0"/>
              <a:t>общероссийской акции «Под царственным покровом</a:t>
            </a:r>
            <a:r>
              <a:rPr lang="ru-RU" dirty="0" smtClean="0"/>
              <a:t>», приуроченный к 150-летию со Дня рождения Российского </a:t>
            </a:r>
            <a:r>
              <a:rPr lang="ru-RU" dirty="0"/>
              <a:t>и</a:t>
            </a:r>
            <a:r>
              <a:rPr lang="ru-RU" dirty="0" smtClean="0"/>
              <a:t>мператора Николая II. </a:t>
            </a:r>
          </a:p>
          <a:p>
            <a:pPr algn="just"/>
            <a:r>
              <a:rPr lang="ru-RU" dirty="0" smtClean="0"/>
              <a:t>Акция проходила в целях знакомства с неизвестными страницами благочестивой семейной жизни русского императора Николая II и формирования уважительного отношения к истории нашей страны; содействия общественному признанию значимости духовно-нравственного развития и воспитания на основе традиций отечественной культуры в образовательных организациях Костромской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0595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140" y="365125"/>
            <a:ext cx="9693747" cy="11318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Основной этап акции «Под царственным покровом» прошел 18 и 19 мая 2018 г. в образовательных организациях Костромской области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297" y="1646238"/>
            <a:ext cx="10121128" cy="502126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рамках проведения акции прошли: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утренники в детских садах «Детство Ники»,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единый классный час («Воспитание царских детей», «Святая Царская семья императора Николая II»), </a:t>
            </a:r>
          </a:p>
          <a:p>
            <a:pPr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школьные и студенческие образовательные чтения «Честь Царя – достоинство Державы».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методическом сборнике «Царская семья императора Николая II» представлены лучшие работы участников регионального этапа общероссийской акции «Под царственным покровом»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методические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разработки педагогов (сценарии классных часов, утренников для детей дошкольного возраста, литературно-музыкальных композиций), 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эссе и рефераты обучающихся образовательных организаций Костромской области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1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863" y="365125"/>
            <a:ext cx="10809287" cy="10366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Участники и победители акции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027" y="-1013254"/>
            <a:ext cx="10447123" cy="7475837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Акции приняли участие 47 педагогов и 11 обучающихся образовательных организаций г. Волгореченска, Галича, Костромы, Шарьи, Буйского, Красносельского, Островского,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Нерехтского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Нейского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Поназыревского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муниципальных районов Костромской области.                             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Победители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36682"/>
              </p:ext>
            </p:extLst>
          </p:nvPr>
        </p:nvGraphicFramePr>
        <p:xfrm>
          <a:off x="1421027" y="3558746"/>
          <a:ext cx="10220111" cy="176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5903"/>
                <a:gridCol w="3630255"/>
                <a:gridCol w="2823953"/>
              </a:tblGrid>
              <a:tr h="16514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Филатова Татьяна Александровна, </a:t>
                      </a:r>
                      <a:r>
                        <a:rPr lang="ru-RU" sz="2000" dirty="0">
                          <a:effectLst/>
                        </a:rPr>
                        <a:t>старший воспитатель,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Беляева Людмила Витальевна</a:t>
                      </a:r>
                      <a:r>
                        <a:rPr lang="ru-RU" sz="2000" dirty="0">
                          <a:effectLst/>
                        </a:rPr>
                        <a:t>, музыкальный руководитель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МАДОУ «Детский сад № 8» г. Костромы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Музыкально-литературная гостиная «Детство Ники</a:t>
                      </a:r>
                      <a:r>
                        <a:rPr lang="ru-RU" sz="1600" dirty="0" smtClean="0">
                          <a:effectLst/>
                        </a:rPr>
                        <a:t>»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26739"/>
              </p:ext>
            </p:extLst>
          </p:nvPr>
        </p:nvGraphicFramePr>
        <p:xfrm>
          <a:off x="1421027" y="5189538"/>
          <a:ext cx="10204236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0054"/>
                <a:gridCol w="3624616"/>
                <a:gridCol w="2819566"/>
              </a:tblGrid>
              <a:tr h="154489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5041900" algn="l"/>
                        </a:tabLs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5041900" algn="l"/>
                        </a:tabLst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Касаткина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Марина 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Михайловна</a:t>
                      </a:r>
                      <a:r>
                        <a:rPr lang="ru-RU" sz="2400" dirty="0" smtClean="0">
                          <a:effectLst/>
                        </a:rPr>
                        <a:t>, учитель </a:t>
                      </a:r>
                      <a:r>
                        <a:rPr lang="ru-RU" sz="2400" dirty="0">
                          <a:effectLst/>
                        </a:rPr>
                        <a:t>истории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МОУ </a:t>
                      </a:r>
                      <a:r>
                        <a:rPr lang="ru-RU" sz="1600" dirty="0" err="1">
                          <a:effectLst/>
                        </a:rPr>
                        <a:t>Шушкодомская</a:t>
                      </a:r>
                      <a:r>
                        <a:rPr lang="ru-RU" sz="1600" dirty="0">
                          <a:effectLst/>
                        </a:rPr>
                        <a:t> средняя общеобразовательная школа имени Архипова И.С. Буйского муниципального района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«</a:t>
                      </a:r>
                      <a:r>
                        <a:rPr lang="ru-RU" sz="1600" dirty="0">
                          <a:effectLst/>
                        </a:rPr>
                        <a:t>Романовы – образец христианской семьи» -классный час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3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194457"/>
            <a:ext cx="4782065" cy="644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83960"/>
            <a:ext cx="5153668" cy="664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3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3c14eb2a3e71b85b7a1c2f62318afa065ed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F232588620CAD4AA4C416B6310AAAB8" ma:contentTypeVersion="1" ma:contentTypeDescription="Создание документа." ma:contentTypeScope="" ma:versionID="2ac91cdbb66ff168c5d659169314b383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ACE9-7EEB-4A94-BCEE-D9B2C17FF2F0}"/>
</file>

<file path=customXml/itemProps2.xml><?xml version="1.0" encoding="utf-8"?>
<ds:datastoreItem xmlns:ds="http://schemas.openxmlformats.org/officeDocument/2006/customXml" ds:itemID="{6ED33FB5-286D-453B-8B23-2A812BCBC8F5}"/>
</file>

<file path=customXml/itemProps3.xml><?xml version="1.0" encoding="utf-8"?>
<ds:datastoreItem xmlns:ds="http://schemas.openxmlformats.org/officeDocument/2006/customXml" ds:itemID="{6CE24A81-3309-40B9-9431-DFF266264E0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1045</TotalTime>
  <Words>585</Words>
  <Application>Microsoft Office PowerPoint</Application>
  <PresentationFormat>Широкоэкранный</PresentationFormat>
  <Paragraphs>52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Garamond</vt:lpstr>
      <vt:lpstr>Times New Roman</vt:lpstr>
      <vt:lpstr>Параллакс</vt:lpstr>
      <vt:lpstr>Духовно-нравственное воспитание через внеурочную деятельность: конкурсное и олимпиадное движение» </vt:lpstr>
      <vt:lpstr>Олимпиады и конкурсы  духовно-нравственного направления</vt:lpstr>
      <vt:lpstr>Конкурсы  духовно-нравственного направления</vt:lpstr>
      <vt:lpstr>Конкурсы  духовно-нравственного направления</vt:lpstr>
      <vt:lpstr>Конкурсы для педагогов</vt:lpstr>
      <vt:lpstr>Региональный этап общероссийской акции «Под царственным покровом» </vt:lpstr>
      <vt:lpstr>Основной этап акции «Под царственным покровом» прошел 18 и 19 мая 2018 г. в образовательных организациях Костромской области</vt:lpstr>
      <vt:lpstr>Участники и победители акции</vt:lpstr>
      <vt:lpstr>Презентация PowerPoint</vt:lpstr>
      <vt:lpstr>Презентация PowerPoint</vt:lpstr>
      <vt:lpstr>Презентация PowerPoint</vt:lpstr>
      <vt:lpstr>Сборник «Царская семья Николая II» можно заказать у Логиновой Н.В. по эл. почте: natalylogkost@yandex. 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Шарова</dc:creator>
  <cp:lastModifiedBy>User</cp:lastModifiedBy>
  <cp:revision>120</cp:revision>
  <dcterms:created xsi:type="dcterms:W3CDTF">2016-10-27T08:04:52Z</dcterms:created>
  <dcterms:modified xsi:type="dcterms:W3CDTF">2018-08-20T10:53:46Z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0x0101003F232588620CAD4AA4C416B6310AAAB8</vt:lpwstr>
  </property>
</Properties>
</file>