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60" r:id="rId1"/>
  </p:sldMasterIdLst>
  <p:notesMasterIdLst>
    <p:notesMasterId r:id="rId27"/>
  </p:notesMasterIdLst>
  <p:sldIdLst>
    <p:sldId id="274" r:id="rId2"/>
    <p:sldId id="337" r:id="rId3"/>
    <p:sldId id="336" r:id="rId4"/>
    <p:sldId id="338" r:id="rId5"/>
    <p:sldId id="332" r:id="rId6"/>
    <p:sldId id="344" r:id="rId7"/>
    <p:sldId id="340" r:id="rId8"/>
    <p:sldId id="341" r:id="rId9"/>
    <p:sldId id="342" r:id="rId10"/>
    <p:sldId id="343" r:id="rId11"/>
    <p:sldId id="347" r:id="rId12"/>
    <p:sldId id="348" r:id="rId13"/>
    <p:sldId id="323" r:id="rId14"/>
    <p:sldId id="322" r:id="rId15"/>
    <p:sldId id="330" r:id="rId16"/>
    <p:sldId id="349" r:id="rId17"/>
    <p:sldId id="346" r:id="rId18"/>
    <p:sldId id="345" r:id="rId19"/>
    <p:sldId id="325" r:id="rId20"/>
    <p:sldId id="326" r:id="rId21"/>
    <p:sldId id="352" r:id="rId22"/>
    <p:sldId id="350" r:id="rId23"/>
    <p:sldId id="351" r:id="rId24"/>
    <p:sldId id="329" r:id="rId25"/>
    <p:sldId id="32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B1F623F-708E-4C5B-A3B1-43E00228A44A}">
          <p14:sldIdLst>
            <p14:sldId id="274"/>
            <p14:sldId id="337"/>
            <p14:sldId id="336"/>
            <p14:sldId id="338"/>
            <p14:sldId id="332"/>
            <p14:sldId id="344"/>
            <p14:sldId id="340"/>
            <p14:sldId id="341"/>
            <p14:sldId id="342"/>
            <p14:sldId id="343"/>
            <p14:sldId id="347"/>
            <p14:sldId id="348"/>
            <p14:sldId id="323"/>
            <p14:sldId id="322"/>
            <p14:sldId id="330"/>
            <p14:sldId id="349"/>
            <p14:sldId id="346"/>
            <p14:sldId id="345"/>
            <p14:sldId id="325"/>
            <p14:sldId id="326"/>
            <p14:sldId id="352"/>
            <p14:sldId id="350"/>
            <p14:sldId id="351"/>
            <p14:sldId id="329"/>
            <p14:sldId id="328"/>
          </p14:sldIdLst>
        </p14:section>
        <p14:section name="Раздел без заголовка" id="{F3FB3D4C-74DC-41BF-94F2-22291E09626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00F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BB049-426C-4637-911F-23AA2DE33FE4}" type="datetimeFigureOut">
              <a:rPr lang="ru-RU" smtClean="0"/>
              <a:t>17.08.2018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CEB85-241B-49D1-9EA7-644032C5FF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76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B48A06C-4D8C-49E8-BCF4-5B53D81041E3}" type="slidenum">
              <a:rPr lang="ru-RU">
                <a:latin typeface="Times New Roman" pitchFamily="18" charset="0"/>
              </a:rPr>
              <a:pPr/>
              <a:t>20</a:t>
            </a:fld>
            <a:endParaRPr lang="ru-RU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51754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kiro46.ru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>
          <a:xfrm>
            <a:off x="284476" y="1628800"/>
            <a:ext cx="8568952" cy="252028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vert="horz" anchor="b">
            <a:normAutofit fontScale="25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700" b="1" dirty="0" smtClean="0">
              <a:solidFill>
                <a:srgbClr val="800000"/>
              </a:solidFill>
              <a:latin typeface="Monotype Corsiva" panose="03010101010201010101" pitchFamily="66" charset="0"/>
            </a:endParaRPr>
          </a:p>
          <a:p>
            <a:endParaRPr lang="ru-RU" sz="3700" b="1" dirty="0">
              <a:solidFill>
                <a:srgbClr val="800000"/>
              </a:solidFill>
              <a:latin typeface="Monotype Corsiva" panose="03010101010201010101" pitchFamily="66" charset="0"/>
            </a:endParaRPr>
          </a:p>
          <a:p>
            <a:endParaRPr lang="ru-RU" sz="11700" b="1" dirty="0" smtClean="0">
              <a:solidFill>
                <a:srgbClr val="800000"/>
              </a:solidFill>
              <a:latin typeface="Monotype Corsiva" panose="03010101010201010101" pitchFamily="66" charset="0"/>
            </a:endParaRPr>
          </a:p>
          <a:p>
            <a:r>
              <a:rPr lang="ru-RU" sz="128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Конкурс </a:t>
            </a:r>
          </a:p>
          <a:p>
            <a:endParaRPr lang="ru-RU" sz="7200" b="1" dirty="0" smtClean="0">
              <a:solidFill>
                <a:srgbClr val="800000"/>
              </a:solidFill>
              <a:latin typeface="Monotype Corsiva" panose="03010101010201010101" pitchFamily="66" charset="0"/>
            </a:endParaRPr>
          </a:p>
          <a:p>
            <a:r>
              <a:rPr lang="ru-RU" sz="112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как фактор профессионального и личностного совершенствования педагога</a:t>
            </a:r>
          </a:p>
          <a:p>
            <a:endParaRPr lang="ru-RU" sz="9600" b="1" dirty="0" smtClean="0">
              <a:solidFill>
                <a:srgbClr val="800000"/>
              </a:solidFill>
              <a:latin typeface="Monotype Corsiva" panose="03010101010201010101" pitchFamily="66" charset="0"/>
            </a:endParaRPr>
          </a:p>
          <a:p>
            <a:r>
              <a:rPr lang="ru-RU" sz="6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подготовке конкурсных проектов; требования к содержанию и оформлению материалов межрегионального конкурса проектных и исследовательских работ обучающихся </a:t>
            </a:r>
            <a:r>
              <a:rPr lang="ru-RU" sz="11200" b="1" dirty="0">
                <a:solidFill>
                  <a:srgbClr val="8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«Лествица»</a:t>
            </a:r>
            <a:endParaRPr lang="ru-RU" sz="24000" b="1" dirty="0">
              <a:solidFill>
                <a:srgbClr val="8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9709" y="4365104"/>
            <a:ext cx="6653038" cy="18466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Дьяченко Ольга </a:t>
            </a: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</a:t>
            </a:r>
            <a:endParaRPr lang="ru-RU" sz="2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кафедры социально-гуманитарного образования ОГБУ ДПО «Курский институт развития образования», </a:t>
            </a:r>
          </a:p>
          <a:p>
            <a:pPr algn="ctr"/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философских наук </a:t>
            </a:r>
            <a:endParaRPr lang="ru-RU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</a:rPr>
              <a:t>ОГБУ ДПО «Курский институт развития образования»</a:t>
            </a:r>
            <a:endParaRPr lang="ru-RU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3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6741" y="332656"/>
            <a:ext cx="4018014" cy="11521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800000"/>
                </a:solidFill>
              </a:rPr>
              <a:t>В данной номинации могут быть представлены </a:t>
            </a:r>
            <a:r>
              <a:rPr lang="ru-RU" sz="2400" b="1" dirty="0" smtClean="0">
                <a:solidFill>
                  <a:srgbClr val="800000"/>
                </a:solidFill>
              </a:rPr>
              <a:t>работы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3909" y="1555598"/>
            <a:ext cx="401801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по </a:t>
            </a:r>
            <a:r>
              <a:rPr lang="ru-RU" dirty="0"/>
              <a:t>истории восстановления разрушенных святынь; </a:t>
            </a: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п</a:t>
            </a:r>
            <a:r>
              <a:rPr lang="ru-RU" dirty="0" smtClean="0"/>
              <a:t>о восстановлению </a:t>
            </a:r>
            <a:r>
              <a:rPr lang="ru-RU" dirty="0"/>
              <a:t>памятного места (установление поклонного креста, часовни, </a:t>
            </a:r>
            <a:r>
              <a:rPr lang="ru-RU" dirty="0" smtClean="0"/>
              <a:t>включение </a:t>
            </a:r>
            <a:r>
              <a:rPr lang="ru-RU" dirty="0"/>
              <a:t>храма в паломнический маршрут, совершение молебна на месте разрушенного храма священнослужителем в день памяти святого, в память которого был освящен </a:t>
            </a:r>
            <a:r>
              <a:rPr lang="ru-RU" dirty="0" smtClean="0"/>
              <a:t>храм);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п</a:t>
            </a:r>
            <a:r>
              <a:rPr lang="ru-RU" dirty="0" smtClean="0"/>
              <a:t>о составлению </a:t>
            </a:r>
            <a:r>
              <a:rPr lang="ru-RU" dirty="0"/>
              <a:t>каталога разрушенных храмов района, села, области, края и </a:t>
            </a:r>
            <a:r>
              <a:rPr lang="ru-RU" dirty="0" smtClean="0"/>
              <a:t>распространению </a:t>
            </a:r>
            <a:r>
              <a:rPr lang="ru-RU" dirty="0"/>
              <a:t>информации о храме в </a:t>
            </a:r>
            <a:r>
              <a:rPr lang="ru-RU" dirty="0" smtClean="0"/>
              <a:t>СМИ</a:t>
            </a: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и</a:t>
            </a:r>
            <a:r>
              <a:rPr lang="ru-RU" dirty="0" smtClean="0"/>
              <a:t> другие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1008"/>
            <a:ext cx="4310608" cy="2736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56"/>
            <a:ext cx="431060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6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3301299"/>
            <a:ext cx="5807943" cy="1866155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ОГБУ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ДПО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«Курский институт развития образования» </a:t>
            </a:r>
            <a:b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</a:t>
            </a:r>
            <a:r>
              <a:rPr lang="ru-RU" sz="4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://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kiro</a:t>
            </a:r>
            <a:r>
              <a:rPr lang="ru-RU" sz="4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46.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ru</a:t>
            </a:r>
            <a:r>
              <a:rPr lang="ru-RU" sz="36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закладка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«КОНКУРСЫ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ln w="28575">
            <a:solidFill>
              <a:schemeClr val="bg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45109" y="692696"/>
            <a:ext cx="580794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Положение и информация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Конкурсе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размещена на сайтах</a:t>
            </a:r>
          </a:p>
          <a:p>
            <a:pPr algn="ctr">
              <a:spcAft>
                <a:spcPts val="0"/>
              </a:spcAft>
            </a:pP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комитета образования и науки Курской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  </a:t>
            </a:r>
          </a:p>
          <a:p>
            <a:pPr algn="ctr"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http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://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komobr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46.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ru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707904" y="5344622"/>
            <a:ext cx="4752527" cy="903778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сайтах соучредителей и соорганизаторов Конкурса </a:t>
            </a:r>
            <a:endParaRPr lang="ru-RU" b="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183" r="59838" b="57767"/>
          <a:stretch/>
        </p:blipFill>
        <p:spPr>
          <a:xfrm>
            <a:off x="506709" y="1124744"/>
            <a:ext cx="2186981" cy="200343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8" t="18029" r="5500" b="65334"/>
          <a:stretch/>
        </p:blipFill>
        <p:spPr>
          <a:xfrm>
            <a:off x="506708" y="5191338"/>
            <a:ext cx="2217403" cy="859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575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4" y="3001020"/>
            <a:ext cx="5867400" cy="3247380"/>
          </a:xfrm>
        </p:spPr>
        <p:txBody>
          <a:bodyPr/>
          <a:lstStyle/>
          <a:p>
            <a:r>
              <a:rPr lang="ru-RU" sz="1400" dirty="0">
                <a:solidFill>
                  <a:schemeClr val="tx1"/>
                </a:solidFill>
              </a:rPr>
              <a:t>Диплом I степени в </a:t>
            </a:r>
            <a:r>
              <a:rPr lang="ru-RU" sz="1400" dirty="0" smtClean="0">
                <a:solidFill>
                  <a:schemeClr val="tx1"/>
                </a:solidFill>
              </a:rPr>
              <a:t>номинации «</a:t>
            </a:r>
            <a:r>
              <a:rPr lang="ru-RU" sz="1400" dirty="0">
                <a:solidFill>
                  <a:schemeClr val="tx1"/>
                </a:solidFill>
              </a:rPr>
              <a:t>Лучший проект, посвященный сохранению и укреплению семейных </a:t>
            </a:r>
            <a:r>
              <a:rPr lang="ru-RU" sz="1400" dirty="0" smtClean="0">
                <a:solidFill>
                  <a:schemeClr val="tx1"/>
                </a:solidFill>
              </a:rPr>
              <a:t>ценностей» </a:t>
            </a:r>
            <a:r>
              <a:rPr lang="ru-RU" sz="1400" b="0" dirty="0" smtClean="0">
                <a:solidFill>
                  <a:schemeClr val="tx1"/>
                </a:solidFill>
              </a:rPr>
              <a:t>получил </a:t>
            </a:r>
            <a:r>
              <a:rPr lang="ru-RU" sz="1400" b="0" dirty="0">
                <a:solidFill>
                  <a:schemeClr val="tx1"/>
                </a:solidFill>
              </a:rPr>
              <a:t>проект воспитанников духовно-просветительского центра при Никольском храме города Льгова, авторами которого стали члены многодетной семьи Клименко: Надежда, Анастасия, Юлия, Николай, Мария, Андрей. </a:t>
            </a:r>
            <a:r>
              <a:rPr lang="ru-RU" sz="1400" b="0" dirty="0" smtClean="0">
                <a:solidFill>
                  <a:schemeClr val="tx1"/>
                </a:solidFill>
              </a:rPr>
              <a:t/>
            </a:r>
            <a:br>
              <a:rPr lang="ru-RU" sz="1400" b="0" dirty="0" smtClean="0">
                <a:solidFill>
                  <a:schemeClr val="tx1"/>
                </a:solidFill>
              </a:rPr>
            </a:br>
            <a:r>
              <a:rPr lang="ru-RU" sz="1400" b="0" dirty="0">
                <a:solidFill>
                  <a:schemeClr val="tx1"/>
                </a:solidFill>
              </a:rPr>
              <a:t/>
            </a:r>
            <a:br>
              <a:rPr lang="ru-RU" sz="1400" b="0" dirty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В сентябре </a:t>
            </a:r>
            <a:r>
              <a:rPr lang="ru-RU" sz="1400" dirty="0">
                <a:solidFill>
                  <a:schemeClr val="tx1"/>
                </a:solidFill>
              </a:rPr>
              <a:t>2016 года данный проект стал победителем в международном открытом грантовом конкурсе «Православная инициатива». Конкурс малых грантов проводился по благословению Святейшего Патриарха Московского и всея Руси Кирилла. Всего в конкурсе приняли участие 695 проектов из 74 регионов РФ и 10 стран ближнего и дальнего зарубежья. 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 smtClean="0"/>
              <a:t>2016 год</a:t>
            </a:r>
            <a:endParaRPr lang="ru-RU" sz="7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43649" y="692696"/>
            <a:ext cx="58673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dirty="0" smtClean="0"/>
              <a:t>конкурсе </a:t>
            </a:r>
            <a:r>
              <a:rPr lang="ru-RU" dirty="0"/>
              <a:t>«Лествица» приняли участие </a:t>
            </a:r>
            <a:r>
              <a:rPr lang="ru-RU" b="1" dirty="0"/>
              <a:t>более 150 работ</a:t>
            </a:r>
            <a:r>
              <a:rPr lang="ru-RU" dirty="0"/>
              <a:t> авторов и авторских коллективов.  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Конкурс </a:t>
            </a:r>
            <a:r>
              <a:rPr lang="ru-RU" dirty="0"/>
              <a:t>объединил </a:t>
            </a:r>
            <a:r>
              <a:rPr lang="ru-RU" b="1" dirty="0"/>
              <a:t> 259 обучающихся</a:t>
            </a:r>
            <a:r>
              <a:rPr lang="ru-RU" dirty="0"/>
              <a:t>, в том числе  воспитанников муниципальных духовно-просветительских центров и воскресных школ, и более 200 педагогов из образовательных организаций г. Курска и Курской области.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8" t="18029" r="5500" b="65334"/>
          <a:stretch/>
        </p:blipFill>
        <p:spPr>
          <a:xfrm>
            <a:off x="256752" y="5229200"/>
            <a:ext cx="2452150" cy="859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7415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1338815"/>
            <a:ext cx="83632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/>
          </a:p>
          <a:p>
            <a:pPr lvl="0" algn="just"/>
            <a:r>
              <a:rPr lang="ru-RU" sz="2400" dirty="0"/>
              <a:t>	</a:t>
            </a:r>
          </a:p>
          <a:p>
            <a:pPr algn="just"/>
            <a:endParaRPr lang="ru-RU" sz="2400" dirty="0" smtClean="0"/>
          </a:p>
          <a:p>
            <a:pPr algn="ctr"/>
            <a:endParaRPr lang="ru-RU" sz="2400" b="1" u="sng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7905" y="4144352"/>
            <a:ext cx="5376172" cy="113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2967831"/>
            <a:ext cx="4248150" cy="1790700"/>
          </a:xfr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210836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ятно 1 4"/>
          <p:cNvSpPr/>
          <p:nvPr/>
        </p:nvSpPr>
        <p:spPr>
          <a:xfrm>
            <a:off x="1002011" y="404663"/>
            <a:ext cx="473645" cy="559699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ятно 1 11"/>
          <p:cNvSpPr/>
          <p:nvPr/>
        </p:nvSpPr>
        <p:spPr>
          <a:xfrm>
            <a:off x="8172400" y="260648"/>
            <a:ext cx="457200" cy="546625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56" y="21864"/>
            <a:ext cx="8507288" cy="6836135"/>
          </a:xfrm>
          <a:prstGeom prst="rect">
            <a:avLst/>
          </a:prstGeom>
          <a:noFill/>
        </p:spPr>
      </p:pic>
      <p:pic>
        <p:nvPicPr>
          <p:cNvPr id="11" name="Picture 2" descr="C:\Users\Use\Desktop\Закрытие Лествицы\Lestv_logo.jp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75" t="77753" r="19547" b="4823"/>
          <a:stretch/>
        </p:blipFill>
        <p:spPr bwMode="auto">
          <a:xfrm>
            <a:off x="457200" y="309310"/>
            <a:ext cx="4474839" cy="9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21599" y="5731442"/>
            <a:ext cx="3378334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800000"/>
                </a:solidFill>
                <a:effectLst/>
              </a:rPr>
              <a:t>2017 год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8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704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1338815"/>
            <a:ext cx="83632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/>
          </a:p>
          <a:p>
            <a:pPr lvl="0" algn="just"/>
            <a:r>
              <a:rPr lang="ru-RU" sz="2400" dirty="0"/>
              <a:t>	</a:t>
            </a:r>
          </a:p>
          <a:p>
            <a:pPr algn="just"/>
            <a:endParaRPr lang="ru-RU" sz="2400" dirty="0" smtClean="0"/>
          </a:p>
          <a:p>
            <a:pPr algn="ctr"/>
            <a:endParaRPr lang="ru-RU" sz="2400" b="1" u="sng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7905" y="4144352"/>
            <a:ext cx="5376172" cy="113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210836" cy="6858000"/>
          </a:xfrm>
          <a:prstGeom prst="rect">
            <a:avLst/>
          </a:prstGeom>
          <a:gradFill flip="none" rotWithShape="1">
            <a:gsLst>
              <a:gs pos="0">
                <a:srgbClr val="CC6600">
                  <a:tint val="66000"/>
                  <a:satMod val="160000"/>
                </a:srgbClr>
              </a:gs>
              <a:gs pos="50000">
                <a:srgbClr val="CC6600">
                  <a:tint val="44500"/>
                  <a:satMod val="160000"/>
                </a:srgbClr>
              </a:gs>
              <a:gs pos="100000">
                <a:srgbClr val="CC66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ятно 1 4"/>
          <p:cNvSpPr/>
          <p:nvPr/>
        </p:nvSpPr>
        <p:spPr>
          <a:xfrm>
            <a:off x="1002011" y="404663"/>
            <a:ext cx="473645" cy="559699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ятно 1 11"/>
          <p:cNvSpPr/>
          <p:nvPr/>
        </p:nvSpPr>
        <p:spPr>
          <a:xfrm>
            <a:off x="7655226" y="2829400"/>
            <a:ext cx="457200" cy="546625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8" t="18029" r="5500" b="65334"/>
          <a:stretch/>
        </p:blipFill>
        <p:spPr>
          <a:xfrm>
            <a:off x="786408" y="205271"/>
            <a:ext cx="7704856" cy="1664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25649" t="36219" r="20668" b="8657"/>
          <a:stretch/>
        </p:blipFill>
        <p:spPr>
          <a:xfrm>
            <a:off x="688640" y="2693655"/>
            <a:ext cx="7900392" cy="40324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45740" y="1692494"/>
            <a:ext cx="32159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2017 год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042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17" y="1600200"/>
            <a:ext cx="3200566" cy="4525963"/>
          </a:xfrm>
        </p:spPr>
      </p:pic>
      <p:sp>
        <p:nvSpPr>
          <p:cNvPr id="4" name="Блок-схема: процесс 3"/>
          <p:cNvSpPr/>
          <p:nvPr/>
        </p:nvSpPr>
        <p:spPr>
          <a:xfrm>
            <a:off x="27352" y="-4046"/>
            <a:ext cx="9144000" cy="6919193"/>
          </a:xfrm>
          <a:prstGeom prst="flowChartProcess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sz="2800" b="1" dirty="0" smtClean="0"/>
          </a:p>
          <a:p>
            <a:pPr algn="ctr"/>
            <a:endParaRPr lang="ru-RU" sz="2800" b="1" u="sng" dirty="0" smtClean="0">
              <a:solidFill>
                <a:srgbClr val="7030A0"/>
              </a:solidFill>
              <a:latin typeface="Georgia" pitchFamily="18" charset="0"/>
            </a:endParaRPr>
          </a:p>
          <a:p>
            <a:pPr algn="ctr"/>
            <a:r>
              <a:rPr lang="ru-RU" sz="2400" b="1" dirty="0">
                <a:solidFill>
                  <a:srgbClr val="7030A0"/>
                </a:solidFill>
              </a:rPr>
              <a:t>	</a:t>
            </a:r>
            <a:endParaRPr lang="ru-RU" sz="2400" b="1" dirty="0" smtClean="0"/>
          </a:p>
          <a:p>
            <a:pPr algn="ctr"/>
            <a:endParaRPr lang="ru-RU" dirty="0"/>
          </a:p>
          <a:p>
            <a:r>
              <a:rPr lang="ru-RU" dirty="0" smtClean="0"/>
              <a:t>	</a:t>
            </a:r>
          </a:p>
        </p:txBody>
      </p:sp>
      <p:sp>
        <p:nvSpPr>
          <p:cNvPr id="10" name="Пятно 1 9"/>
          <p:cNvSpPr/>
          <p:nvPr/>
        </p:nvSpPr>
        <p:spPr>
          <a:xfrm>
            <a:off x="463733" y="332656"/>
            <a:ext cx="510487" cy="698376"/>
          </a:xfrm>
          <a:prstGeom prst="irregularSeal1">
            <a:avLst/>
          </a:prstGeom>
          <a:solidFill>
            <a:srgbClr val="8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ятно 1 10"/>
          <p:cNvSpPr/>
          <p:nvPr/>
        </p:nvSpPr>
        <p:spPr>
          <a:xfrm>
            <a:off x="8565228" y="110878"/>
            <a:ext cx="510487" cy="698376"/>
          </a:xfrm>
          <a:prstGeom prst="irregularSeal1">
            <a:avLst/>
          </a:prstGeom>
          <a:solidFill>
            <a:srgbClr val="CC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Use\Desktop\Закрытие Лествицы\Lestv_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225" b="4507"/>
          <a:stretch/>
        </p:blipFill>
        <p:spPr bwMode="auto">
          <a:xfrm>
            <a:off x="1352559" y="224083"/>
            <a:ext cx="6834329" cy="796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Пятно 1 14"/>
          <p:cNvSpPr/>
          <p:nvPr/>
        </p:nvSpPr>
        <p:spPr>
          <a:xfrm>
            <a:off x="4572000" y="6308725"/>
            <a:ext cx="366471" cy="404946"/>
          </a:xfrm>
          <a:prstGeom prst="irregularSeal1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25914" t="30645" r="24277" b="24074"/>
          <a:stretch/>
        </p:blipFill>
        <p:spPr>
          <a:xfrm>
            <a:off x="1475656" y="1071588"/>
            <a:ext cx="6720717" cy="523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9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8" y="2924944"/>
            <a:ext cx="8352928" cy="3550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9191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оценке конкурсных работ приняли участие </a:t>
            </a:r>
            <a:endParaRPr lang="ru-RU" sz="2400" b="1" dirty="0" smtClean="0">
              <a:solidFill>
                <a:srgbClr val="19191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19191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400" b="1" dirty="0">
                <a:solidFill>
                  <a:srgbClr val="19191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 экспертов и членов жюри </a:t>
            </a:r>
            <a:endParaRPr lang="ru-RU" sz="2400" b="1" dirty="0" smtClean="0">
              <a:solidFill>
                <a:srgbClr val="19191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19191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400" b="1" dirty="0">
                <a:solidFill>
                  <a:srgbClr val="19191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числа педагогов и преподавателей образовательных организаций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rgbClr val="19191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19191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>
                <a:solidFill>
                  <a:srgbClr val="19191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19191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Курска и Курской области, Православного Свято-Тихоновского гуманитарного университета (г. Москва), представителей духовенства Курской, Железногорской и Щигровской епархий Курской митрополии, сотрудники историко-архивной комиссии Курской епархии, историко-церковного кабинета Курского Свято-Троицкого женского монастыря</a:t>
            </a:r>
            <a:r>
              <a:rPr lang="ru-RU" sz="2000" dirty="0" smtClean="0">
                <a:solidFill>
                  <a:srgbClr val="19191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solidFill>
                <a:srgbClr val="19191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76672"/>
            <a:ext cx="8352928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участников из других регионов была организована защита конкурсных проектов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режиме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видеоконференцсвязи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3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Победители и призеры из Костромы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200" b="1" dirty="0" smtClean="0"/>
              <a:t>«</a:t>
            </a:r>
            <a:r>
              <a:rPr lang="ru-RU" sz="2200" b="1" dirty="0"/>
              <a:t>Лучшее исследование, посвященное новомученикам и исповедникам Церкви Русской</a:t>
            </a:r>
            <a:r>
              <a:rPr lang="ru-RU" sz="2200" b="1" dirty="0" smtClean="0"/>
              <a:t>»</a:t>
            </a:r>
          </a:p>
          <a:p>
            <a:pPr marL="0" indent="0" algn="ctr">
              <a:buNone/>
            </a:pPr>
            <a:endParaRPr lang="ru-RU" sz="2200" b="1" dirty="0" smtClean="0"/>
          </a:p>
          <a:p>
            <a:pPr marL="0" indent="0" algn="ctr">
              <a:buNone/>
            </a:pPr>
            <a:r>
              <a:rPr lang="ru-RU" sz="2200" b="1" dirty="0" smtClean="0"/>
              <a:t>в </a:t>
            </a:r>
            <a:r>
              <a:rPr lang="ru-RU" sz="2200" b="1" dirty="0"/>
              <a:t>возрастной группе 5-9 классы </a:t>
            </a:r>
            <a:endParaRPr lang="ru-RU" sz="2200" dirty="0"/>
          </a:p>
          <a:p>
            <a:pPr marL="0" indent="0" algn="just">
              <a:buNone/>
            </a:pPr>
            <a:endParaRPr lang="ru-RU" sz="2200" dirty="0" smtClean="0"/>
          </a:p>
          <a:p>
            <a:pPr marL="0" indent="0" algn="just">
              <a:buNone/>
            </a:pPr>
            <a:r>
              <a:rPr lang="ru-RU" sz="2200" dirty="0" smtClean="0"/>
              <a:t>дипломом </a:t>
            </a:r>
            <a:r>
              <a:rPr lang="en-US" sz="2200" dirty="0"/>
              <a:t>III</a:t>
            </a:r>
            <a:r>
              <a:rPr lang="ru-RU" sz="2200" dirty="0"/>
              <a:t> степени </a:t>
            </a:r>
            <a:r>
              <a:rPr lang="ru-RU" sz="2200" dirty="0" smtClean="0"/>
              <a:t>награждена </a:t>
            </a:r>
            <a:r>
              <a:rPr lang="ru-RU" sz="2200" b="1" dirty="0" smtClean="0"/>
              <a:t>Богомолова Александра Андреевна</a:t>
            </a:r>
            <a:r>
              <a:rPr lang="ru-RU" sz="2200" dirty="0" smtClean="0"/>
              <a:t>, </a:t>
            </a:r>
            <a:r>
              <a:rPr lang="ru-RU" sz="2200" dirty="0"/>
              <a:t>МБОУ «Средняя общеобразовательная школа №6» г. Костромы, руководитель Смирнова Елена </a:t>
            </a:r>
            <a:r>
              <a:rPr lang="ru-RU" sz="2200" dirty="0" smtClean="0"/>
              <a:t>Владимировна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2200" dirty="0" smtClean="0"/>
              <a:t>«</a:t>
            </a:r>
            <a:r>
              <a:rPr lang="ru-RU" sz="2200" b="1" dirty="0"/>
              <a:t>Лучший проект, посвященный сохранению и укреплению семейных ценностей» </a:t>
            </a:r>
            <a:endParaRPr lang="ru-RU" sz="2200" b="1" dirty="0" smtClean="0"/>
          </a:p>
          <a:p>
            <a:pPr marL="0" indent="0">
              <a:buNone/>
            </a:pPr>
            <a:endParaRPr lang="ru-RU" sz="2200" b="1" dirty="0"/>
          </a:p>
          <a:p>
            <a:pPr marL="0" indent="0" algn="ctr">
              <a:buNone/>
            </a:pPr>
            <a:r>
              <a:rPr lang="ru-RU" sz="2200" b="1" dirty="0" smtClean="0"/>
              <a:t>в </a:t>
            </a:r>
            <a:r>
              <a:rPr lang="ru-RU" sz="2200" b="1" dirty="0"/>
              <a:t>возрастной группе 1-4 классы</a:t>
            </a:r>
            <a:r>
              <a:rPr lang="ru-RU" sz="2200" dirty="0"/>
              <a:t> </a:t>
            </a:r>
            <a:endParaRPr lang="ru-RU" sz="2200" dirty="0" smtClean="0"/>
          </a:p>
          <a:p>
            <a:pPr marL="0" indent="0">
              <a:buNone/>
            </a:pPr>
            <a:endParaRPr lang="ru-RU" sz="2200" b="1" u="sng" dirty="0"/>
          </a:p>
          <a:p>
            <a:pPr marL="0" indent="0" algn="just">
              <a:buNone/>
            </a:pPr>
            <a:r>
              <a:rPr lang="ru-RU" sz="2200" dirty="0"/>
              <a:t>л</a:t>
            </a:r>
            <a:r>
              <a:rPr lang="ru-RU" sz="2200" dirty="0" smtClean="0"/>
              <a:t>ауреатом стал</a:t>
            </a:r>
            <a:r>
              <a:rPr lang="ru-RU" sz="2200" b="1" dirty="0" smtClean="0"/>
              <a:t> Федотов Виталий Александрович</a:t>
            </a:r>
            <a:r>
              <a:rPr lang="ru-RU" sz="2200" dirty="0" smtClean="0"/>
              <a:t>, </a:t>
            </a:r>
            <a:r>
              <a:rPr lang="ru-RU" sz="2200" dirty="0"/>
              <a:t>МБОУ «Средняя общеобразовательная школа №6» города Костромы, руководитель Киселёва Евгения Александровна.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233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1" y="223830"/>
            <a:ext cx="4345707" cy="41044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4504" t="10791" r="32290" b="5888"/>
          <a:stretch/>
        </p:blipFill>
        <p:spPr>
          <a:xfrm>
            <a:off x="218587" y="223830"/>
            <a:ext cx="4360739" cy="6085490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76" y="3716933"/>
            <a:ext cx="4405312" cy="259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8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9" name="Rectangle 5"/>
          <p:cNvSpPr>
            <a:spLocks noChangeArrowheads="1"/>
          </p:cNvSpPr>
          <p:nvPr/>
        </p:nvSpPr>
        <p:spPr bwMode="auto">
          <a:xfrm>
            <a:off x="173316" y="219434"/>
            <a:ext cx="4170362" cy="2492990"/>
          </a:xfrm>
          <a:prstGeom prst="rect">
            <a:avLst/>
          </a:prstGeom>
          <a:gradFill rotWithShape="1">
            <a:gsLst>
              <a:gs pos="0">
                <a:srgbClr val="76765E"/>
              </a:gs>
              <a:gs pos="50000">
                <a:srgbClr val="FFFFCC"/>
              </a:gs>
              <a:gs pos="100000">
                <a:srgbClr val="76765E"/>
              </a:gs>
            </a:gsLst>
            <a:lin ang="5400000" scaled="1"/>
          </a:gradFill>
          <a:ln w="76200" cmpd="tri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>
              <a:solidFill>
                <a:srgbClr val="000066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000066"/>
                </a:solidFill>
              </a:rPr>
              <a:t>50% идея и результаты</a:t>
            </a:r>
          </a:p>
          <a:p>
            <a:pPr algn="ctr"/>
            <a:endParaRPr lang="ru-RU" sz="4400" b="1" dirty="0" smtClean="0">
              <a:solidFill>
                <a:srgbClr val="000066"/>
              </a:solidFill>
            </a:endParaRPr>
          </a:p>
        </p:txBody>
      </p:sp>
      <p:sp>
        <p:nvSpPr>
          <p:cNvPr id="328712" name="Rectangle 8"/>
          <p:cNvSpPr>
            <a:spLocks noChangeArrowheads="1"/>
          </p:cNvSpPr>
          <p:nvPr/>
        </p:nvSpPr>
        <p:spPr bwMode="auto">
          <a:xfrm>
            <a:off x="371182" y="3628435"/>
            <a:ext cx="3384376" cy="2677656"/>
          </a:xfrm>
          <a:prstGeom prst="rect">
            <a:avLst/>
          </a:prstGeom>
          <a:gradFill rotWithShape="1">
            <a:gsLst>
              <a:gs pos="0">
                <a:srgbClr val="76765E"/>
              </a:gs>
              <a:gs pos="50000">
                <a:srgbClr val="FFFFCC"/>
              </a:gs>
              <a:gs pos="100000">
                <a:srgbClr val="76765E"/>
              </a:gs>
            </a:gsLst>
            <a:lin ang="5400000" scaled="1"/>
          </a:gradFill>
          <a:ln w="76200" cmpd="tri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</a:rPr>
              <a:t>20 % соответствие работы  требованиям, указанным в положении</a:t>
            </a:r>
            <a:endParaRPr lang="ru-RU" sz="2800" b="1" dirty="0">
              <a:solidFill>
                <a:srgbClr val="000066"/>
              </a:solidFill>
            </a:endParaRPr>
          </a:p>
        </p:txBody>
      </p:sp>
      <p:sp>
        <p:nvSpPr>
          <p:cNvPr id="328713" name="Rectangle 9"/>
          <p:cNvSpPr>
            <a:spLocks noChangeArrowheads="1"/>
          </p:cNvSpPr>
          <p:nvPr/>
        </p:nvSpPr>
        <p:spPr bwMode="auto">
          <a:xfrm>
            <a:off x="4644008" y="360744"/>
            <a:ext cx="4279840" cy="1815882"/>
          </a:xfrm>
          <a:prstGeom prst="rect">
            <a:avLst/>
          </a:prstGeom>
          <a:gradFill rotWithShape="1">
            <a:gsLst>
              <a:gs pos="0">
                <a:srgbClr val="76765E"/>
              </a:gs>
              <a:gs pos="50000">
                <a:srgbClr val="FFFFCC"/>
              </a:gs>
              <a:gs pos="100000">
                <a:srgbClr val="76765E"/>
              </a:gs>
            </a:gsLst>
            <a:lin ang="5400000" scaled="1"/>
          </a:gradFill>
          <a:ln w="76200" cmpd="tri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</a:rPr>
              <a:t>30 % качественное описание, оформление</a:t>
            </a:r>
          </a:p>
          <a:p>
            <a:pPr algn="ctr"/>
            <a:r>
              <a:rPr lang="ru-RU" sz="2800" b="1" dirty="0">
                <a:solidFill>
                  <a:srgbClr val="000066"/>
                </a:solidFill>
              </a:rPr>
              <a:t>и</a:t>
            </a:r>
            <a:r>
              <a:rPr lang="ru-RU" sz="2800" b="1" dirty="0" smtClean="0">
                <a:solidFill>
                  <a:srgbClr val="000066"/>
                </a:solidFill>
              </a:rPr>
              <a:t> представление</a:t>
            </a:r>
            <a:endParaRPr lang="ru-RU" sz="2400" b="1" dirty="0" smtClean="0">
              <a:solidFill>
                <a:srgbClr val="000066"/>
              </a:solidFill>
            </a:endParaRPr>
          </a:p>
        </p:txBody>
      </p:sp>
      <p:sp>
        <p:nvSpPr>
          <p:cNvPr id="328716" name="AutoShape 12"/>
          <p:cNvSpPr>
            <a:spLocks noChangeArrowheads="1"/>
          </p:cNvSpPr>
          <p:nvPr/>
        </p:nvSpPr>
        <p:spPr bwMode="auto">
          <a:xfrm rot="-5400000">
            <a:off x="6314788" y="1998839"/>
            <a:ext cx="1228751" cy="15843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666699"/>
              </a:gs>
              <a:gs pos="50000">
                <a:srgbClr val="FFFFCC"/>
              </a:gs>
              <a:gs pos="100000">
                <a:srgbClr val="666699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8717" name="AutoShape 13"/>
          <p:cNvSpPr>
            <a:spLocks noChangeArrowheads="1"/>
          </p:cNvSpPr>
          <p:nvPr/>
        </p:nvSpPr>
        <p:spPr bwMode="auto">
          <a:xfrm rot="12939426">
            <a:off x="3470334" y="2756883"/>
            <a:ext cx="2968214" cy="12969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666699"/>
              </a:gs>
              <a:gs pos="50000">
                <a:srgbClr val="FFFFCC"/>
              </a:gs>
              <a:gs pos="100000">
                <a:srgbClr val="666699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 rot="8919908">
            <a:off x="3755048" y="4627002"/>
            <a:ext cx="1918183" cy="12731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666699"/>
              </a:gs>
              <a:gs pos="50000">
                <a:srgbClr val="FFFFCC"/>
              </a:gs>
              <a:gs pos="100000">
                <a:srgbClr val="666699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168337" y="3316788"/>
            <a:ext cx="3755511" cy="298930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  <a:shade val="30000"/>
                  <a:satMod val="115000"/>
                </a:schemeClr>
              </a:gs>
              <a:gs pos="50000">
                <a:schemeClr val="bg2">
                  <a:lumMod val="25000"/>
                  <a:shade val="67500"/>
                  <a:satMod val="115000"/>
                </a:schemeClr>
              </a:gs>
              <a:gs pos="100000">
                <a:schemeClr val="bg2">
                  <a:lumMod val="2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 cmpd="tri">
            <a:solidFill>
              <a:srgbClr val="824B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</a:rPr>
              <a:t>Работа</a:t>
            </a: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</a:rPr>
              <a:t>победителя</a:t>
            </a:r>
            <a:endParaRPr lang="ru-RU" sz="5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3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2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328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8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8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8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8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8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8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9" grpId="0" animBg="1"/>
      <p:bldP spid="328712" grpId="0" animBg="1"/>
      <p:bldP spid="328713" grpId="0" animBg="1"/>
      <p:bldP spid="328716" grpId="0" animBg="1"/>
      <p:bldP spid="328717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Идея конкурса </a:t>
            </a:r>
            <a:r>
              <a:rPr lang="ru-RU" sz="1800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родилась на </a:t>
            </a:r>
            <a:r>
              <a:rPr lang="en-US" sz="1800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XII</a:t>
            </a:r>
            <a:r>
              <a:rPr lang="ru-RU" sz="1800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Дамиановских чтениях в 2015 году. Его инициаторами стали «Курский институт развития образования», Историко-архивная комиссия Курской епархии, Свято-Троицкий женский монастырь города Курска. </a:t>
            </a:r>
            <a:endParaRPr lang="ru-RU" sz="1800" dirty="0">
              <a:solidFill>
                <a:srgbClr val="8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1752" y="1700808"/>
            <a:ext cx="8662736" cy="5130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христианской культуре лестница – образ восхождения человека к Богу. Ступени лестницы символизируют борьбу человека с грехами.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Лествица» – произведение,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написанное в VI веке великим подвижником благочестия, игуменом Синайской обители преподобным Иоанном. В честь своего замечательного творения он получил именование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Лествичник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Иоанн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Лествичник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описал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путь внутреннего освобождения от греховных поступков, помыслов и чувств, которые в христианской литературе именуются «страстями».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Творение Иоанна «Лествица» есть практическое руководство в духовной жизни. Много веков «Лествица» является настольной книгой христианина.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Православии 4 неделя Великого Поста посвящена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Иоанну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Лествичнику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1700808"/>
            <a:ext cx="6784432" cy="1361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получил свое название от старославянского слова 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«Лествица»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которое в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переводе означает «лестница»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3119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9" name="AutoShape 11"/>
          <p:cNvSpPr>
            <a:spLocks noChangeArrowheads="1"/>
          </p:cNvSpPr>
          <p:nvPr/>
        </p:nvSpPr>
        <p:spPr bwMode="auto">
          <a:xfrm>
            <a:off x="251521" y="332656"/>
            <a:ext cx="8640960" cy="1440160"/>
          </a:xfrm>
          <a:prstGeom prst="downArrowCallout">
            <a:avLst>
              <a:gd name="adj1" fmla="val 61749"/>
              <a:gd name="adj2" fmla="val 61761"/>
              <a:gd name="adj3" fmla="val 16667"/>
              <a:gd name="adj4" fmla="val 6666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</a:rPr>
              <a:t>Типичные ошибки и затруднения:</a:t>
            </a:r>
            <a:endParaRPr lang="ru-RU" sz="2800" b="1" dirty="0">
              <a:solidFill>
                <a:srgbClr val="8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772816"/>
            <a:ext cx="8568953" cy="47089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dirty="0" smtClean="0"/>
              <a:t>неправильно </a:t>
            </a:r>
            <a:r>
              <a:rPr lang="ru-RU" sz="2000" dirty="0"/>
              <a:t>выбранная тема, то есть </a:t>
            </a:r>
            <a:r>
              <a:rPr lang="ru-RU" sz="2000" b="1" dirty="0"/>
              <a:t>не содержащая в себе новизны</a:t>
            </a:r>
            <a:r>
              <a:rPr lang="ru-RU" sz="2000" dirty="0" smtClean="0"/>
              <a:t>,</a:t>
            </a:r>
          </a:p>
          <a:p>
            <a:endParaRPr lang="ru-RU" sz="2000" dirty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материалы не соответствуют видовым особенностям </a:t>
            </a:r>
            <a:r>
              <a:rPr lang="ru-RU" sz="2000" dirty="0"/>
              <a:t>работ (участники путают </a:t>
            </a:r>
            <a:r>
              <a:rPr lang="ru-RU" sz="2000" b="1" dirty="0"/>
              <a:t>исследовательскую работу, проектно-исследовательскую работу, проект</a:t>
            </a:r>
            <a:r>
              <a:rPr lang="ru-RU" sz="2000" dirty="0"/>
              <a:t>), следовательно, ошибки по </a:t>
            </a:r>
            <a:r>
              <a:rPr lang="ru-RU" sz="2000" dirty="0" smtClean="0"/>
              <a:t>структуре;</a:t>
            </a:r>
          </a:p>
          <a:p>
            <a:pPr marL="342900" indent="-342900">
              <a:buFontTx/>
              <a:buChar char="-"/>
            </a:pPr>
            <a:endParaRPr lang="ru-RU" sz="2000" dirty="0"/>
          </a:p>
          <a:p>
            <a:pPr marL="342900" indent="-342900">
              <a:buFontTx/>
              <a:buChar char="-"/>
            </a:pPr>
            <a:r>
              <a:rPr lang="ru-RU" sz="2000" b="1" dirty="0" smtClean="0"/>
              <a:t>рассогласование </a:t>
            </a:r>
            <a:r>
              <a:rPr lang="ru-RU" sz="2000" b="1" dirty="0"/>
              <a:t>темы и содержания</a:t>
            </a:r>
            <a:r>
              <a:rPr lang="ru-RU" sz="2000" dirty="0"/>
              <a:t> конкурсного продукта</a:t>
            </a:r>
            <a:r>
              <a:rPr lang="ru-RU" sz="2000" dirty="0" smtClean="0"/>
              <a:t>;</a:t>
            </a:r>
          </a:p>
          <a:p>
            <a:pPr marL="342900" indent="-342900">
              <a:buFontTx/>
              <a:buChar char="-"/>
            </a:pPr>
            <a:endParaRPr lang="ru-RU" sz="2000" dirty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неумение </a:t>
            </a:r>
            <a:r>
              <a:rPr lang="ru-RU" sz="2000" dirty="0"/>
              <a:t>описать </a:t>
            </a:r>
            <a:r>
              <a:rPr lang="ru-RU" sz="2000" b="1" dirty="0" smtClean="0"/>
              <a:t>результаты </a:t>
            </a:r>
            <a:r>
              <a:rPr lang="ru-RU" sz="2000" b="1" dirty="0"/>
              <a:t>и перспективы </a:t>
            </a:r>
            <a:r>
              <a:rPr lang="ru-RU" sz="2000" dirty="0"/>
              <a:t>проделанной работы</a:t>
            </a:r>
            <a:r>
              <a:rPr lang="ru-RU" sz="2000" dirty="0" smtClean="0"/>
              <a:t>;</a:t>
            </a:r>
          </a:p>
          <a:p>
            <a:pPr marL="342900" indent="-342900">
              <a:buFontTx/>
              <a:buChar char="-"/>
            </a:pPr>
            <a:endParaRPr lang="ru-RU" sz="2000" dirty="0"/>
          </a:p>
          <a:p>
            <a:pPr marL="285750" indent="-285750">
              <a:buFontTx/>
              <a:buChar char="-"/>
            </a:pPr>
            <a:r>
              <a:rPr lang="ru-RU" sz="2000" dirty="0" smtClean="0"/>
              <a:t>отсутствие готовности конкурсанта </a:t>
            </a:r>
            <a:r>
              <a:rPr lang="ru-RU" sz="2000" b="1" dirty="0" smtClean="0"/>
              <a:t>представить работу в очном этапе</a:t>
            </a:r>
            <a:r>
              <a:rPr lang="ru-RU" sz="1600" dirty="0" smtClean="0"/>
              <a:t>.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1266381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464840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Для </a:t>
            </a:r>
            <a:r>
              <a:rPr lang="ru-RU" dirty="0"/>
              <a:t>педагогов: 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608856"/>
          </a:xfrm>
        </p:spPr>
        <p:txBody>
          <a:bodyPr/>
          <a:lstStyle/>
          <a:p>
            <a:pPr algn="ctr"/>
            <a:r>
              <a:rPr lang="ru-RU" dirty="0" smtClean="0"/>
              <a:t>Для обучающихся 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2"/>
          </p:nvPr>
        </p:nvSpPr>
        <p:spPr>
          <a:xfrm>
            <a:off x="179513" y="2348880"/>
            <a:ext cx="4392488" cy="3822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/>
              <a:t>Областной конкурс «</a:t>
            </a:r>
            <a:r>
              <a:rPr lang="ru-RU" sz="1400" b="1" dirty="0"/>
              <a:t>Курянин </a:t>
            </a:r>
            <a:r>
              <a:rPr lang="en-US" sz="1400" b="1" dirty="0"/>
              <a:t>XXI</a:t>
            </a:r>
            <a:r>
              <a:rPr lang="ru-RU" sz="1400" b="1" dirty="0"/>
              <a:t> века</a:t>
            </a:r>
            <a:r>
              <a:rPr lang="ru-RU" sz="1400" dirty="0"/>
              <a:t>». </a:t>
            </a:r>
            <a:endParaRPr lang="ru-RU" sz="1400" dirty="0" smtClean="0"/>
          </a:p>
          <a:p>
            <a:pPr marL="0" indent="0">
              <a:buNone/>
            </a:pPr>
            <a:r>
              <a:rPr lang="ru-RU" sz="1400" dirty="0" smtClean="0"/>
              <a:t>Конкурс </a:t>
            </a:r>
            <a:r>
              <a:rPr lang="ru-RU" sz="1400" dirty="0"/>
              <a:t>методических разработок по профилактике асоциального поведения несовершеннолетних.  </a:t>
            </a:r>
          </a:p>
          <a:p>
            <a:pPr marL="0" indent="0">
              <a:buNone/>
            </a:pPr>
            <a:r>
              <a:rPr lang="ru-RU" sz="1400" dirty="0"/>
              <a:t>Областной конкурс </a:t>
            </a:r>
            <a:r>
              <a:rPr lang="ru-RU" sz="1400" dirty="0" smtClean="0"/>
              <a:t>программно-методических </a:t>
            </a:r>
            <a:r>
              <a:rPr lang="ru-RU" sz="1400" dirty="0"/>
              <a:t>материалов к хрестоматии для внеклассного чтения в начальной школе «Соловушка».</a:t>
            </a:r>
          </a:p>
          <a:p>
            <a:pPr marL="0" indent="0">
              <a:buNone/>
            </a:pPr>
            <a:r>
              <a:rPr lang="ru-RU" sz="1400" dirty="0"/>
              <a:t>Областной конкурс разработок </a:t>
            </a:r>
            <a:r>
              <a:rPr lang="ru-RU" sz="1400" dirty="0" smtClean="0"/>
              <a:t>к </a:t>
            </a:r>
            <a:r>
              <a:rPr lang="ru-RU" sz="1400" dirty="0"/>
              <a:t>программе внеурочной деятельности для начальной школы «Я - курянин». </a:t>
            </a:r>
          </a:p>
          <a:p>
            <a:pPr marL="0" indent="0">
              <a:buNone/>
            </a:pPr>
            <a:r>
              <a:rPr lang="ru-RU" sz="1400" dirty="0" smtClean="0"/>
              <a:t>Смотр-конкурс </a:t>
            </a:r>
            <a:r>
              <a:rPr lang="ru-RU" sz="1400" dirty="0"/>
              <a:t>по организации воспитательной работы в </a:t>
            </a:r>
            <a:r>
              <a:rPr lang="ru-RU" sz="1400" dirty="0" smtClean="0"/>
              <a:t>общежитиях учреждений </a:t>
            </a:r>
            <a:r>
              <a:rPr lang="ru-RU" sz="1400" dirty="0" smtClean="0"/>
              <a:t>СПО.</a:t>
            </a:r>
            <a:endParaRPr lang="ru-RU" sz="1400" dirty="0"/>
          </a:p>
          <a:p>
            <a:pPr marL="0" indent="0">
              <a:buNone/>
            </a:pPr>
            <a:r>
              <a:rPr lang="ru-RU" sz="1400" dirty="0" smtClean="0"/>
              <a:t>Областной </a:t>
            </a:r>
            <a:r>
              <a:rPr lang="ru-RU" sz="1400" dirty="0"/>
              <a:t>профессиональный конкурс им. </a:t>
            </a:r>
            <a:r>
              <a:rPr lang="ru-RU" sz="1400" dirty="0" smtClean="0"/>
              <a:t>Н</a:t>
            </a:r>
            <a:r>
              <a:rPr lang="ru-RU" sz="1400" dirty="0" smtClean="0"/>
              <a:t>. А. Рубакина </a:t>
            </a:r>
            <a:r>
              <a:rPr lang="ru-RU" sz="1400" dirty="0" smtClean="0"/>
              <a:t>«</a:t>
            </a:r>
            <a:r>
              <a:rPr lang="ru-RU" sz="1400" dirty="0"/>
              <a:t>Лучший исследовательский проект в сфере библиотечной деятельности» среди библиотечных специалистов образовательных организаций. </a:t>
            </a:r>
          </a:p>
          <a:p>
            <a:pPr marL="0" indent="0">
              <a:buNone/>
            </a:pPr>
            <a:r>
              <a:rPr lang="ru-RU" sz="1400" dirty="0"/>
              <a:t>Областной конкурс инновационных библиотечных проектов </a:t>
            </a:r>
          </a:p>
          <a:p>
            <a:pPr marL="0" indent="0">
              <a:buNone/>
            </a:pPr>
            <a:r>
              <a:rPr lang="ru-RU" sz="1200" dirty="0" smtClean="0"/>
              <a:t>и </a:t>
            </a:r>
            <a:r>
              <a:rPr lang="ru-RU" sz="1200" dirty="0" smtClean="0"/>
              <a:t>другие </a:t>
            </a:r>
            <a:endParaRPr lang="ru-RU" sz="1200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4716016" y="2348880"/>
            <a:ext cx="4427984" cy="39446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100" dirty="0" smtClean="0"/>
              <a:t>Фестиваль </a:t>
            </a:r>
            <a:r>
              <a:rPr lang="ru-RU" sz="1100" dirty="0"/>
              <a:t>научно-исследовательских работ обучающихся образовательных </a:t>
            </a:r>
            <a:r>
              <a:rPr lang="ru-RU" sz="1100" dirty="0" smtClean="0"/>
              <a:t>организаций Курской области </a:t>
            </a:r>
            <a:r>
              <a:rPr lang="ru-RU" sz="1100" b="1" dirty="0" smtClean="0"/>
              <a:t>«Леонардо</a:t>
            </a:r>
            <a:r>
              <a:rPr lang="ru-RU" sz="1100" dirty="0" smtClean="0"/>
              <a:t>».</a:t>
            </a:r>
          </a:p>
          <a:p>
            <a:pPr marL="0" indent="0">
              <a:buNone/>
            </a:pPr>
            <a:r>
              <a:rPr lang="ru-RU" sz="1100" dirty="0" smtClean="0"/>
              <a:t>Региональный конкурс риторов, посвященный Десятилетию детства в РФ.</a:t>
            </a:r>
          </a:p>
          <a:p>
            <a:pPr marL="0" indent="0">
              <a:buNone/>
            </a:pPr>
            <a:r>
              <a:rPr lang="ru-RU" sz="1100" dirty="0" smtClean="0"/>
              <a:t>Конкурс </a:t>
            </a:r>
            <a:r>
              <a:rPr lang="ru-RU" sz="1100" dirty="0"/>
              <a:t>буклетов для обучающихся старших классов ОО и СПО «Выбор: завтра начинается сегодня». </a:t>
            </a:r>
          </a:p>
          <a:p>
            <a:pPr marL="0" indent="0">
              <a:buNone/>
            </a:pPr>
            <a:r>
              <a:rPr lang="ru-RU" sz="1100" dirty="0" smtClean="0"/>
              <a:t>Конкурс творческих работ по правовой тематике среди обучающихся общеобразовательных учреждений «Я выбираю ответственность»</a:t>
            </a:r>
          </a:p>
          <a:p>
            <a:pPr marL="0" indent="0">
              <a:buNone/>
            </a:pPr>
            <a:r>
              <a:rPr lang="ru-RU" sz="1100" dirty="0" smtClean="0"/>
              <a:t>Областной </a:t>
            </a:r>
            <a:r>
              <a:rPr lang="ru-RU" sz="1100" dirty="0"/>
              <a:t>смотр-конкурс на звание «</a:t>
            </a:r>
            <a:r>
              <a:rPr lang="ru-RU" sz="1100" b="1" dirty="0"/>
              <a:t>Лучший казачий кадетский класс Курской области»</a:t>
            </a:r>
          </a:p>
          <a:p>
            <a:pPr marL="0" indent="0">
              <a:buNone/>
            </a:pPr>
            <a:r>
              <a:rPr lang="ru-RU" sz="1100" dirty="0"/>
              <a:t>Ежегодно проводится </a:t>
            </a:r>
            <a:r>
              <a:rPr lang="ru-RU" sz="1100" b="1" dirty="0"/>
              <a:t>конкурс краеведческих проектов</a:t>
            </a:r>
            <a:r>
              <a:rPr lang="ru-RU" sz="1100" dirty="0"/>
              <a:t>, обучающихся </a:t>
            </a:r>
            <a:r>
              <a:rPr lang="ru-RU" sz="1100" b="1" dirty="0"/>
              <a:t>«Я-курянин»</a:t>
            </a:r>
            <a:r>
              <a:rPr lang="ru-RU" sz="1100" dirty="0"/>
              <a:t>. </a:t>
            </a:r>
            <a:endParaRPr lang="ru-RU" sz="1100" dirty="0" smtClean="0"/>
          </a:p>
          <a:p>
            <a:pPr marL="0" indent="0">
              <a:buNone/>
            </a:pPr>
            <a:r>
              <a:rPr lang="ru-RU" sz="1100" dirty="0" smtClean="0"/>
              <a:t>Региональный </a:t>
            </a:r>
            <a:r>
              <a:rPr lang="ru-RU" sz="1100" dirty="0"/>
              <a:t>конкурс-фестиваль «Поверь в себя» для обучающихся с </a:t>
            </a:r>
            <a:r>
              <a:rPr lang="ru-RU" sz="1100" dirty="0" smtClean="0"/>
              <a:t>ОВЗ. </a:t>
            </a:r>
            <a:endParaRPr lang="ru-RU" sz="1100" dirty="0"/>
          </a:p>
          <a:p>
            <a:pPr marL="0" indent="0">
              <a:buNone/>
            </a:pPr>
            <a:r>
              <a:rPr lang="ru-RU" sz="1100" dirty="0" smtClean="0"/>
              <a:t>Региональный </a:t>
            </a:r>
            <a:r>
              <a:rPr lang="ru-RU" sz="1100" dirty="0"/>
              <a:t>конкурс социальных проектов детей и подростков, направленных на развитие жизнеутверждающего нормативного поведения, предотвращения рисков для жизни «Детство без опасности».</a:t>
            </a:r>
          </a:p>
          <a:p>
            <a:pPr marL="0" indent="0">
              <a:buNone/>
            </a:pPr>
            <a:r>
              <a:rPr lang="ru-RU" sz="1100" dirty="0"/>
              <a:t>Областной конкурс детских электронных презентаций на лучшую социальную рекламу «Подросток. Правонарушения и ответственность».</a:t>
            </a:r>
          </a:p>
          <a:p>
            <a:pPr marL="0" indent="0" fontAlgn="base">
              <a:buNone/>
            </a:pPr>
            <a:r>
              <a:rPr lang="ru-RU" sz="1100" dirty="0"/>
              <a:t>Региональный фестиваль школьных СМИ (радио и телевидения), посвященный Десятилетию детства в </a:t>
            </a:r>
            <a:r>
              <a:rPr lang="ru-RU" sz="1100" dirty="0" smtClean="0"/>
              <a:t>РФ</a:t>
            </a:r>
          </a:p>
          <a:p>
            <a:pPr marL="0" indent="0" fontAlgn="base">
              <a:buNone/>
            </a:pPr>
            <a:r>
              <a:rPr lang="ru-RU" sz="1100" b="1" dirty="0" smtClean="0"/>
              <a:t>и другие.</a:t>
            </a:r>
            <a:r>
              <a:rPr lang="ru-RU" sz="1100" b="1" dirty="0" smtClean="0"/>
              <a:t> </a:t>
            </a:r>
            <a:endParaRPr lang="ru-RU" sz="11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92347" y="277641"/>
            <a:ext cx="8534400" cy="758952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800000"/>
                </a:solidFill>
              </a:rPr>
              <a:t/>
            </a:r>
            <a:br>
              <a:rPr lang="ru-RU" sz="1800" dirty="0" smtClean="0">
                <a:solidFill>
                  <a:srgbClr val="800000"/>
                </a:solidFill>
              </a:rPr>
            </a:br>
            <a:r>
              <a:rPr lang="ru-RU" sz="1800" dirty="0">
                <a:solidFill>
                  <a:srgbClr val="800000"/>
                </a:solidFill>
              </a:rPr>
              <a:t/>
            </a:r>
            <a:br>
              <a:rPr lang="ru-RU" sz="1800" dirty="0">
                <a:solidFill>
                  <a:srgbClr val="800000"/>
                </a:solidFill>
              </a:rPr>
            </a:br>
            <a:r>
              <a:rPr lang="ru-RU" sz="1800" dirty="0" smtClean="0">
                <a:solidFill>
                  <a:srgbClr val="800000"/>
                </a:solidFill>
              </a:rPr>
              <a:t>ОГБУ </a:t>
            </a:r>
            <a:r>
              <a:rPr lang="ru-RU" sz="1800" dirty="0">
                <a:solidFill>
                  <a:srgbClr val="800000"/>
                </a:solidFill>
              </a:rPr>
              <a:t>ДПО «Курский институт развития образования» осуществляет научно-методическое сопровождение около </a:t>
            </a:r>
            <a:r>
              <a:rPr lang="ru-RU" sz="1800" dirty="0" smtClean="0">
                <a:solidFill>
                  <a:srgbClr val="800000"/>
                </a:solidFill>
              </a:rPr>
              <a:t/>
            </a:r>
            <a:br>
              <a:rPr lang="ru-RU" sz="1800" dirty="0" smtClean="0">
                <a:solidFill>
                  <a:srgbClr val="800000"/>
                </a:solidFill>
              </a:rPr>
            </a:br>
            <a:r>
              <a:rPr lang="ru-RU" sz="1800" b="1" dirty="0" smtClean="0">
                <a:solidFill>
                  <a:srgbClr val="800000"/>
                </a:solidFill>
              </a:rPr>
              <a:t>50 </a:t>
            </a:r>
            <a:r>
              <a:rPr lang="ru-RU" sz="1800" b="1" dirty="0">
                <a:solidFill>
                  <a:srgbClr val="800000"/>
                </a:solidFill>
              </a:rPr>
              <a:t>конкурсов для педагогов и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1463464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800000"/>
                </a:solidFill>
              </a:rPr>
              <a:t>Конкурсы</a:t>
            </a:r>
            <a:endParaRPr lang="ru-RU" b="1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</a:t>
            </a:r>
            <a:r>
              <a:rPr lang="ru-RU" dirty="0" smtClean="0"/>
              <a:t>озволяют активизировать </a:t>
            </a:r>
            <a:r>
              <a:rPr lang="ru-RU" dirty="0"/>
              <a:t>в образовательных организациях </a:t>
            </a:r>
            <a:r>
              <a:rPr lang="ru-RU" dirty="0" smtClean="0"/>
              <a:t>инновационную </a:t>
            </a:r>
            <a:r>
              <a:rPr lang="ru-RU" dirty="0"/>
              <a:t>и </a:t>
            </a:r>
            <a:r>
              <a:rPr lang="ru-RU" dirty="0" smtClean="0"/>
              <a:t>проектно-исследовательскую деятельность </a:t>
            </a:r>
            <a:r>
              <a:rPr lang="ru-RU" dirty="0"/>
              <a:t>педагогов и обучающихся региона, </a:t>
            </a:r>
            <a:r>
              <a:rPr lang="ru-RU" dirty="0" smtClean="0"/>
              <a:t> </a:t>
            </a:r>
            <a:r>
              <a:rPr lang="ru-RU" b="1" dirty="0" smtClean="0"/>
              <a:t>выявить </a:t>
            </a:r>
            <a:r>
              <a:rPr lang="ru-RU" b="1" dirty="0"/>
              <a:t>педагогические дефициты, понять слабые стороны и типичные затруднения</a:t>
            </a:r>
            <a:r>
              <a:rPr lang="ru-RU" dirty="0"/>
              <a:t>, что позволяет совершенствовать систему подготовки педагогических кадров Курской области и продолжить системную работу по устранению существующих недостатков.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4237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2656"/>
            <a:ext cx="8503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pPr algn="just"/>
            <a:r>
              <a:rPr lang="ru-RU" dirty="0" smtClean="0"/>
              <a:t>С </a:t>
            </a:r>
            <a:r>
              <a:rPr lang="ru-RU" dirty="0"/>
              <a:t>2017 года реализуется программа дополнительного </a:t>
            </a:r>
            <a:r>
              <a:rPr lang="ru-RU" dirty="0" smtClean="0"/>
              <a:t>образования «</a:t>
            </a:r>
            <a:r>
              <a:rPr lang="ru-RU" dirty="0"/>
              <a:t>Организация проектно-исследовательской деятельности педагога</a:t>
            </a:r>
            <a:r>
              <a:rPr lang="ru-RU" dirty="0" smtClean="0"/>
              <a:t>», объемом 54 </a:t>
            </a:r>
            <a:r>
              <a:rPr lang="ru-RU" dirty="0"/>
              <a:t>часа, направленная на  обеспечение теоретической и практической готовности педагогических работников системы образования к проектно-исследовательской и научно-методической деятельности; к моделированию организационно-педагогических и методических условий, обеспечивающих достижение личностного роста и профессионального развития педагогических кадров; совершенствование общекультурных и научно-исследовательских компетенций.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5028" y="334514"/>
            <a:ext cx="8280920" cy="2642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С 2017 года кафедрой СГО ОГБУ ДПО КИРО </a:t>
            </a:r>
            <a:r>
              <a:rPr lang="ru-RU" sz="2000" dirty="0" smtClean="0"/>
              <a:t>проводятся </a:t>
            </a:r>
            <a:r>
              <a:rPr lang="ru-RU" sz="2000" dirty="0"/>
              <a:t>мониторинги по выявлению </a:t>
            </a:r>
            <a:r>
              <a:rPr lang="ru-RU" sz="2000" b="1" dirty="0"/>
              <a:t>уровня сформированности проектно-исследовательских компетенций </a:t>
            </a:r>
            <a:r>
              <a:rPr lang="ru-RU" sz="2000" b="1" dirty="0" smtClean="0"/>
              <a:t>педагогов</a:t>
            </a:r>
            <a:r>
              <a:rPr lang="ru-RU" sz="2000" dirty="0" smtClean="0"/>
              <a:t>  </a:t>
            </a:r>
            <a:r>
              <a:rPr lang="ru-RU" sz="2000" dirty="0"/>
              <a:t>с целью выявления степени готовности педагогов к </a:t>
            </a:r>
            <a:r>
              <a:rPr lang="ru-RU" sz="2000" dirty="0" smtClean="0"/>
              <a:t>выполнению </a:t>
            </a:r>
            <a:r>
              <a:rPr lang="ru-RU" sz="2000" dirty="0"/>
              <a:t>проектно-исследовательских работ, направленных на реализацию задач духовно-нравственного воспитания.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2778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Организация проектно-исследовательской деятельности педагога (54 часа)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112" y="919200"/>
            <a:ext cx="2592288" cy="540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900" dirty="0" smtClean="0">
              <a:solidFill>
                <a:schemeClr val="tx1"/>
              </a:solidFill>
            </a:endParaRPr>
          </a:p>
          <a:p>
            <a:r>
              <a:rPr lang="ru-RU" sz="1600" b="1" dirty="0" smtClean="0">
                <a:solidFill>
                  <a:schemeClr val="tx1"/>
                </a:solidFill>
              </a:rPr>
              <a:t>Модуль </a:t>
            </a:r>
            <a:r>
              <a:rPr lang="en-US" sz="1600" b="1" dirty="0" smtClean="0">
                <a:solidFill>
                  <a:schemeClr val="tx1"/>
                </a:solidFill>
              </a:rPr>
              <a:t>I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</a:p>
          <a:p>
            <a:endParaRPr lang="ru-RU" sz="1600" b="1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Инновационная и проектно-исследовательская деятельность педагога </a:t>
            </a:r>
          </a:p>
          <a:p>
            <a:endParaRPr lang="ru-RU" sz="1600" dirty="0">
              <a:solidFill>
                <a:schemeClr val="tx1"/>
              </a:solidFill>
            </a:endParaRPr>
          </a:p>
          <a:p>
            <a:r>
              <a:rPr lang="ru-RU" sz="1600" b="1" dirty="0" smtClean="0">
                <a:solidFill>
                  <a:schemeClr val="tx1"/>
                </a:solidFill>
              </a:rPr>
              <a:t>8 часов</a:t>
            </a:r>
          </a:p>
          <a:p>
            <a:endParaRPr lang="ru-RU" sz="1600" dirty="0">
              <a:solidFill>
                <a:schemeClr val="tx1"/>
              </a:solidFill>
            </a:endParaRPr>
          </a:p>
          <a:p>
            <a:endParaRPr lang="ru-RU" sz="1600" dirty="0">
              <a:solidFill>
                <a:schemeClr val="tx1"/>
              </a:solidFill>
            </a:endParaRPr>
          </a:p>
          <a:p>
            <a:r>
              <a:rPr lang="ru-RU" sz="1600" b="1" dirty="0" smtClean="0">
                <a:solidFill>
                  <a:schemeClr val="tx1"/>
                </a:solidFill>
              </a:rPr>
              <a:t>Модуль </a:t>
            </a:r>
            <a:r>
              <a:rPr lang="en-US" sz="1600" b="1" dirty="0" smtClean="0">
                <a:solidFill>
                  <a:schemeClr val="tx1"/>
                </a:solidFill>
              </a:rPr>
              <a:t>II</a:t>
            </a:r>
            <a:r>
              <a:rPr lang="ru-RU" sz="1600" b="1" dirty="0" smtClean="0">
                <a:solidFill>
                  <a:schemeClr val="tx1"/>
                </a:solidFill>
              </a:rPr>
              <a:t>. </a:t>
            </a:r>
          </a:p>
          <a:p>
            <a:endParaRPr lang="ru-RU" sz="1600" b="1" dirty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Конкурсы </a:t>
            </a:r>
            <a:r>
              <a:rPr lang="ru-RU" sz="1600" dirty="0">
                <a:solidFill>
                  <a:schemeClr val="tx1"/>
                </a:solidFill>
              </a:rPr>
              <a:t>профессионального мастерства в контексте развития и совершенствования образовательного </a:t>
            </a:r>
            <a:r>
              <a:rPr lang="ru-RU" sz="1600" dirty="0" smtClean="0">
                <a:solidFill>
                  <a:schemeClr val="tx1"/>
                </a:solidFill>
              </a:rPr>
              <a:t>процесса </a:t>
            </a:r>
          </a:p>
          <a:p>
            <a:r>
              <a:rPr lang="ru-RU" sz="1600" b="1" dirty="0" smtClean="0">
                <a:solidFill>
                  <a:schemeClr val="tx1"/>
                </a:solidFill>
              </a:rPr>
              <a:t>6 часов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9" name="Picture 10" descr="http://vlados.ru/wp-content/uploads/kirooo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1" r="10901"/>
          <a:stretch/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://kiro46.ru/templates/maxedmag/images/s5_logo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831929"/>
            <a:ext cx="1081442" cy="962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381000" y="3429000"/>
            <a:ext cx="2071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61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7560840" cy="576064"/>
          </a:xfrm>
          <a:gradFill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1"/>
          </a:gradFill>
          <a:ln>
            <a:solidFill>
              <a:srgbClr val="990033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Благодарим за внимание! </a:t>
            </a:r>
          </a:p>
        </p:txBody>
      </p:sp>
      <p:pic>
        <p:nvPicPr>
          <p:cNvPr id="604165" name="Picture 5" descr="58385541_anim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772817"/>
            <a:ext cx="7776864" cy="45365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54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04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\Desktop\В добавление к ролику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" y="2313121"/>
            <a:ext cx="58293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C:\Users\Use\Desktop\В добавление к ролику\i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84" y="24088"/>
            <a:ext cx="3170919" cy="224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\Desktop\В добавление к ролику\Прп. Иоанна Лествичника 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4089"/>
            <a:ext cx="3281771" cy="318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\Desktop\В добавление к ролику\Книг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" y="24088"/>
            <a:ext cx="2625452" cy="224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57" y="3212976"/>
            <a:ext cx="3297408" cy="3634045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6070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Организаторы и учредители конкурса 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«Лествица»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16992" y="1556792"/>
            <a:ext cx="8503920" cy="4608512"/>
          </a:xfr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 </a:t>
            </a:r>
            <a:r>
              <a:rPr lang="ru-RU" sz="2000" dirty="0"/>
              <a:t>Комитет образования и науки Курской области</a:t>
            </a:r>
            <a:r>
              <a:rPr lang="ru-RU" sz="2000" dirty="0" smtClean="0"/>
              <a:t>;</a:t>
            </a:r>
            <a:endParaRPr lang="ru-RU" sz="2000" dirty="0"/>
          </a:p>
          <a:p>
            <a:pPr algn="ctr" hangingPunct="0"/>
            <a:r>
              <a:rPr lang="ru-RU" sz="2000" dirty="0" smtClean="0"/>
              <a:t>Курская </a:t>
            </a:r>
            <a:r>
              <a:rPr lang="ru-RU" sz="2000" dirty="0"/>
              <a:t>епархия </a:t>
            </a:r>
            <a:r>
              <a:rPr lang="ru-RU" sz="2000" dirty="0" smtClean="0"/>
              <a:t>Русской Православной Церкви Московского Патриархата;</a:t>
            </a:r>
            <a:endParaRPr lang="ru-RU" sz="2000" dirty="0"/>
          </a:p>
          <a:p>
            <a:pPr algn="ctr" hangingPunct="0"/>
            <a:r>
              <a:rPr lang="ru-RU" sz="2000" dirty="0" smtClean="0"/>
              <a:t>ОГБУ </a:t>
            </a:r>
            <a:r>
              <a:rPr lang="ru-RU" sz="2000" dirty="0"/>
              <a:t>ДПО «Курский институт развития образования</a:t>
            </a:r>
            <a:r>
              <a:rPr lang="ru-RU" sz="2000" dirty="0" smtClean="0"/>
              <a:t>»;</a:t>
            </a:r>
            <a:endParaRPr lang="ru-RU" sz="2000" dirty="0"/>
          </a:p>
          <a:p>
            <a:pPr algn="ctr" hangingPunct="0"/>
            <a:r>
              <a:rPr lang="ru-RU" sz="2000" dirty="0" smtClean="0"/>
              <a:t>Православный </a:t>
            </a:r>
            <a:r>
              <a:rPr lang="ru-RU" sz="2000" dirty="0"/>
              <a:t>Свято-Тихоновский гуманитарный университет, педагогический факультет; </a:t>
            </a:r>
          </a:p>
          <a:p>
            <a:pPr algn="ctr" hangingPunct="0"/>
            <a:r>
              <a:rPr lang="ru-RU" sz="2000" dirty="0" smtClean="0"/>
              <a:t>ФГБОУ </a:t>
            </a:r>
            <a:r>
              <a:rPr lang="ru-RU" sz="2000" dirty="0"/>
              <a:t>ВО «Курский государственный университет», кафедра теологии и религиоведения</a:t>
            </a:r>
            <a:r>
              <a:rPr lang="ru-RU" sz="2000" dirty="0" smtClean="0"/>
              <a:t>;</a:t>
            </a:r>
            <a:endParaRPr lang="ru-RU" sz="2000" dirty="0"/>
          </a:p>
          <a:p>
            <a:pPr algn="ctr" hangingPunct="0"/>
            <a:r>
              <a:rPr lang="ru-RU" sz="2000" dirty="0" smtClean="0"/>
              <a:t>ОГБОУ </a:t>
            </a:r>
            <a:r>
              <a:rPr lang="ru-RU" sz="2000" dirty="0"/>
              <a:t>ДПО «Костромской областной институт развития образования», кафедра теории и методики обучения</a:t>
            </a:r>
            <a:r>
              <a:rPr lang="ru-RU" sz="2000" dirty="0" smtClean="0"/>
              <a:t>;</a:t>
            </a:r>
            <a:endParaRPr lang="ru-RU" sz="2000" dirty="0"/>
          </a:p>
          <a:p>
            <a:pPr algn="ctr" hangingPunct="0"/>
            <a:r>
              <a:rPr lang="ru-RU" sz="2000" dirty="0" smtClean="0"/>
              <a:t>Историко-архивная </a:t>
            </a:r>
            <a:r>
              <a:rPr lang="ru-RU" sz="2000" dirty="0"/>
              <a:t>комиссия Курской епархии</a:t>
            </a:r>
            <a:r>
              <a:rPr lang="ru-RU" sz="2000" dirty="0" smtClean="0"/>
              <a:t>;</a:t>
            </a:r>
            <a:endParaRPr lang="ru-RU" sz="2000" dirty="0"/>
          </a:p>
          <a:p>
            <a:pPr algn="ctr" hangingPunct="0"/>
            <a:r>
              <a:rPr lang="ru-RU" sz="2000" dirty="0" smtClean="0"/>
              <a:t>Курский </a:t>
            </a:r>
            <a:r>
              <a:rPr lang="ru-RU" sz="2000" dirty="0"/>
              <a:t>Свято-Троицкий женский монастырь</a:t>
            </a:r>
            <a:r>
              <a:rPr lang="ru-RU" sz="2000" dirty="0" smtClean="0"/>
              <a:t>;</a:t>
            </a:r>
            <a:endParaRPr lang="ru-RU" sz="2000" dirty="0"/>
          </a:p>
          <a:p>
            <a:pPr algn="ctr"/>
            <a:r>
              <a:rPr lang="ru-RU" sz="2000" dirty="0" smtClean="0"/>
              <a:t>МБОУ </a:t>
            </a:r>
            <a:r>
              <a:rPr lang="ru-RU" sz="2000" dirty="0"/>
              <a:t>«Средняя общеобразовательная школа №59» г. Курска.</a:t>
            </a:r>
          </a:p>
        </p:txBody>
      </p:sp>
    </p:spTree>
    <p:extLst>
      <p:ext uri="{BB962C8B-B14F-4D97-AF65-F5344CB8AC3E}">
        <p14:creationId xmlns:p14="http://schemas.microsoft.com/office/powerpoint/2010/main" val="9696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17" y="1600200"/>
            <a:ext cx="3200566" cy="4525963"/>
          </a:xfrm>
        </p:spPr>
      </p:pic>
      <p:sp>
        <p:nvSpPr>
          <p:cNvPr id="4" name="Блок-схема: процесс 3"/>
          <p:cNvSpPr/>
          <p:nvPr/>
        </p:nvSpPr>
        <p:spPr>
          <a:xfrm>
            <a:off x="-17379" y="0"/>
            <a:ext cx="9144000" cy="68580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/>
              <a:t>3.	Разработка электронного образовательного ресурса. </a:t>
            </a:r>
          </a:p>
          <a:p>
            <a:pPr lvl="0"/>
            <a:r>
              <a:rPr lang="ru-RU" dirty="0"/>
              <a:t>4.	Образцы методических разработок уроков по теме новомучеников и исповедников Церкви Русской, в соответствии со Стандартом.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1338815"/>
            <a:ext cx="83632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/>
          </a:p>
          <a:p>
            <a:pPr lvl="0" algn="just"/>
            <a:r>
              <a:rPr lang="ru-RU" sz="2400" dirty="0"/>
              <a:t>	</a:t>
            </a:r>
          </a:p>
          <a:p>
            <a:pPr algn="just"/>
            <a:endParaRPr lang="ru-RU" sz="3200" dirty="0" smtClean="0"/>
          </a:p>
          <a:p>
            <a:pPr algn="ctr"/>
            <a:endParaRPr lang="ru-RU" sz="2400" b="1" u="sng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7905" y="4144352"/>
            <a:ext cx="5376172" cy="113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ятно 1 9"/>
          <p:cNvSpPr/>
          <p:nvPr/>
        </p:nvSpPr>
        <p:spPr>
          <a:xfrm>
            <a:off x="201956" y="6113871"/>
            <a:ext cx="510487" cy="698376"/>
          </a:xfrm>
          <a:prstGeom prst="irregularSeal1">
            <a:avLst/>
          </a:prstGeom>
          <a:solidFill>
            <a:srgbClr val="00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t="13055" r="62168" b="44433"/>
          <a:stretch/>
        </p:blipFill>
        <p:spPr bwMode="auto">
          <a:xfrm>
            <a:off x="-54623" y="3121815"/>
            <a:ext cx="4214302" cy="3721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" y="162519"/>
            <a:ext cx="4572000" cy="3086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0" y="0"/>
            <a:ext cx="1403648" cy="11304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6" descr="http://www.kursksu.ru/img/logo-ma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68" y="32593"/>
            <a:ext cx="66675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http://kiro46.ru/templates/maxedmag/images/s5_logo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40" y="5690141"/>
            <a:ext cx="1343725" cy="1167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Picture 10" descr="http://vlados.ru/wp-content/uploads/kiroo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9" b="17380"/>
          <a:stretch/>
        </p:blipFill>
        <p:spPr bwMode="auto">
          <a:xfrm>
            <a:off x="3962114" y="3557985"/>
            <a:ext cx="5233987" cy="3254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 descr="http://kiro46.ru/templates/maxedmag/images/s5_logo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863667"/>
            <a:ext cx="1081442" cy="962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2" name="Picture 14" descr="http://bezformata.ru/content/Images/000/004/417/image441785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369" y="57150"/>
            <a:ext cx="4647252" cy="3588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8" t="-784" r="-466" b="784"/>
          <a:stretch/>
        </p:blipFill>
        <p:spPr>
          <a:xfrm>
            <a:off x="3826422" y="2392091"/>
            <a:ext cx="1728192" cy="1790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" y="6061068"/>
            <a:ext cx="3028950" cy="79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2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Цели конкурса «Лествица</a:t>
            </a:r>
            <a:r>
              <a:rPr lang="ru-RU" sz="48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»</a:t>
            </a:r>
            <a:endParaRPr lang="ru-RU" sz="2000" dirty="0">
              <a:solidFill>
                <a:srgbClr val="8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1800" dirty="0"/>
              <a:t>изучение и сохранение </a:t>
            </a:r>
            <a:r>
              <a:rPr lang="ru-RU" sz="1800" b="1" dirty="0"/>
              <a:t>отечественного культурного </a:t>
            </a:r>
            <a:r>
              <a:rPr lang="ru-RU" sz="1800" b="1" dirty="0" smtClean="0"/>
              <a:t>наследия</a:t>
            </a:r>
            <a:endParaRPr lang="ru-RU" sz="1800" dirty="0" smtClean="0"/>
          </a:p>
          <a:p>
            <a:pPr lvl="0"/>
            <a:r>
              <a:rPr lang="ru-RU" sz="1800" b="1" dirty="0" smtClean="0"/>
              <a:t>реализация </a:t>
            </a:r>
            <a:r>
              <a:rPr lang="ru-RU" sz="1800" b="1" dirty="0"/>
              <a:t>исследовательских </a:t>
            </a:r>
            <a:r>
              <a:rPr lang="ru-RU" sz="1800" b="1" dirty="0" smtClean="0"/>
              <a:t>компетенций</a:t>
            </a:r>
            <a:r>
              <a:rPr lang="ru-RU" sz="1800" dirty="0"/>
              <a:t> </a:t>
            </a:r>
            <a:r>
              <a:rPr lang="ru-RU" sz="1800" dirty="0" smtClean="0"/>
              <a:t>обучающихся </a:t>
            </a:r>
            <a:r>
              <a:rPr lang="ru-RU" sz="1800" dirty="0"/>
              <a:t>в проектах поискового, информационного, организационного и практического характера как средства духовно-нравственного развития детей и </a:t>
            </a:r>
            <a:r>
              <a:rPr lang="ru-RU" sz="1800" dirty="0" smtClean="0"/>
              <a:t>молодежи</a:t>
            </a:r>
            <a:endParaRPr lang="ru-RU" sz="1800" dirty="0" smtClean="0"/>
          </a:p>
          <a:p>
            <a:pPr lvl="0"/>
            <a:r>
              <a:rPr lang="ru-RU" sz="1800" b="1" dirty="0" smtClean="0"/>
              <a:t>внедрение </a:t>
            </a:r>
            <a:r>
              <a:rPr lang="ru-RU" sz="1800" b="1" dirty="0"/>
              <a:t>технологии социального проектирования</a:t>
            </a:r>
            <a:r>
              <a:rPr lang="ru-RU" sz="1800" dirty="0"/>
              <a:t> как средства социализации детей и молодежи, воспитания гражданственности и </a:t>
            </a:r>
            <a:r>
              <a:rPr lang="ru-RU" sz="1800" dirty="0" smtClean="0"/>
              <a:t>патриотизма</a:t>
            </a:r>
            <a:endParaRPr lang="ru-RU" sz="1800" dirty="0" smtClean="0"/>
          </a:p>
          <a:p>
            <a:pPr lvl="0"/>
            <a:r>
              <a:rPr lang="ru-RU" sz="1800" b="1" dirty="0" smtClean="0"/>
              <a:t>популяризация </a:t>
            </a:r>
            <a:r>
              <a:rPr lang="ru-RU" sz="1800" b="1" dirty="0"/>
              <a:t>волонтерских инициатив</a:t>
            </a:r>
            <a:r>
              <a:rPr lang="ru-RU" sz="1800" dirty="0"/>
              <a:t>, участие в культурно-просветительских или социальных проектах в системе воспитательной работы образовательных </a:t>
            </a:r>
            <a:r>
              <a:rPr lang="ru-RU" sz="1800" dirty="0" smtClean="0"/>
              <a:t>организаций</a:t>
            </a:r>
            <a:endParaRPr lang="ru-RU" sz="1800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5013176"/>
            <a:ext cx="5541568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r">
              <a:buFont typeface="Arial" panose="020B0604020202020204" pitchFamily="34" charset="0"/>
              <a:buChar char="•"/>
            </a:pPr>
            <a:r>
              <a:rPr lang="ru-RU" b="1" dirty="0"/>
              <a:t>выявление одаренных детей</a:t>
            </a:r>
            <a:r>
              <a:rPr lang="ru-RU" dirty="0"/>
              <a:t>, обладающих способностями к творческой и исследовательской деятельности.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86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84632" cy="68012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Конкурс проводится по следующим номинациям</a:t>
            </a:r>
            <a:r>
              <a:rPr lang="ru-RU" sz="24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>
              <a:solidFill>
                <a:srgbClr val="8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6656" y="1412776"/>
            <a:ext cx="822459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 «Лучшая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проектно-исследовательская работа по историко-церковному краеведению».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«Лучшее исследование, посвященное новомученикам и исповедникам Церкви Русской».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3.«Лучшая волонтерская организация или волонтерская акция года».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«Лучший проект, посвященный сохранению и укреплению семейных ценностей».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«Лучшая работа в области литературного или художественного творчества».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«Лучший мульти-медиа или интерактивный проект по православной культуре или краеведению».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46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800000"/>
                </a:solidFill>
              </a:rPr>
              <a:t>7. </a:t>
            </a:r>
            <a:r>
              <a:rPr lang="ru-RU" sz="1800" b="1" dirty="0" smtClean="0">
                <a:solidFill>
                  <a:srgbClr val="800000"/>
                </a:solidFill>
              </a:rPr>
              <a:t>Проект </a:t>
            </a:r>
            <a:r>
              <a:rPr lang="ru-RU" sz="1800" b="1" dirty="0">
                <a:solidFill>
                  <a:srgbClr val="800000"/>
                </a:solidFill>
              </a:rPr>
              <a:t>по теме, определяемой согласно памятным и иным датам в российской культуре, истории Русской Православной Церкви. </a:t>
            </a:r>
            <a:endParaRPr lang="ru-RU" sz="1800" dirty="0">
              <a:solidFill>
                <a:srgbClr val="8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25000" lnSpcReduction="20000"/>
          </a:bodyPr>
          <a:lstStyle/>
          <a:p>
            <a:pPr marL="0" indent="0" algn="just" hangingPunct="0">
              <a:buNone/>
            </a:pPr>
            <a:r>
              <a:rPr lang="ru-RU" sz="7200" dirty="0">
                <a:solidFill>
                  <a:srgbClr val="800000"/>
                </a:solidFill>
              </a:rPr>
              <a:t>В данной номинации могут быть</a:t>
            </a:r>
            <a:r>
              <a:rPr lang="ru-RU" sz="7200" b="1" dirty="0">
                <a:solidFill>
                  <a:srgbClr val="800000"/>
                </a:solidFill>
              </a:rPr>
              <a:t> </a:t>
            </a:r>
            <a:r>
              <a:rPr lang="ru-RU" sz="7200" dirty="0">
                <a:solidFill>
                  <a:srgbClr val="800000"/>
                </a:solidFill>
              </a:rPr>
              <a:t>представлены работы по</a:t>
            </a:r>
            <a:r>
              <a:rPr lang="ru-RU" sz="7200" b="1" dirty="0">
                <a:solidFill>
                  <a:srgbClr val="800000"/>
                </a:solidFill>
              </a:rPr>
              <a:t> одной</a:t>
            </a:r>
            <a:r>
              <a:rPr lang="ru-RU" sz="7200" dirty="0">
                <a:solidFill>
                  <a:srgbClr val="800000"/>
                </a:solidFill>
              </a:rPr>
              <a:t> из вышеуказанных тем в соответствии с памятными датами</a:t>
            </a:r>
            <a:r>
              <a:rPr lang="ru-RU" sz="7200" dirty="0" smtClean="0">
                <a:solidFill>
                  <a:srgbClr val="800000"/>
                </a:solidFill>
              </a:rPr>
              <a:t>:</a:t>
            </a:r>
          </a:p>
          <a:p>
            <a:pPr hangingPunct="0"/>
            <a:endParaRPr lang="ru-RU" sz="7200" dirty="0">
              <a:solidFill>
                <a:srgbClr val="800000"/>
              </a:solidFill>
            </a:endParaRPr>
          </a:p>
          <a:p>
            <a:pPr hangingPunct="0"/>
            <a:r>
              <a:rPr lang="ru-RU" sz="7200" b="1" dirty="0" smtClean="0"/>
              <a:t>1155-летие</a:t>
            </a:r>
            <a:r>
              <a:rPr lang="ru-RU" sz="7200" dirty="0" smtClean="0"/>
              <a:t> </a:t>
            </a:r>
            <a:r>
              <a:rPr lang="ru-RU" sz="7200" dirty="0"/>
              <a:t>возникновения славянской письменности (863г. – равноапостольные братья Кирилл и Мефодий создали славянскую азбуку); </a:t>
            </a:r>
          </a:p>
          <a:p>
            <a:pPr hangingPunct="0"/>
            <a:r>
              <a:rPr lang="ru-RU" sz="7200" b="1" dirty="0"/>
              <a:t>1030-летие</a:t>
            </a:r>
            <a:r>
              <a:rPr lang="ru-RU" sz="7200" dirty="0"/>
              <a:t> Крещения Руси (988г.); </a:t>
            </a:r>
          </a:p>
          <a:p>
            <a:pPr hangingPunct="0"/>
            <a:r>
              <a:rPr lang="ru-RU" sz="7200" b="1" dirty="0"/>
              <a:t>435 лет</a:t>
            </a:r>
            <a:r>
              <a:rPr lang="ru-RU" sz="7200" dirty="0"/>
              <a:t> «Азбуке» Ивана Федорова (1578г.) Первая книга мирского назначения – русский букварь «Азбука»;</a:t>
            </a:r>
          </a:p>
          <a:p>
            <a:pPr hangingPunct="0"/>
            <a:r>
              <a:rPr lang="ru-RU" sz="7200" b="1" dirty="0"/>
              <a:t>120</a:t>
            </a:r>
            <a:r>
              <a:rPr lang="ru-RU" sz="7200" dirty="0"/>
              <a:t> лет Государственному Русскому музею (открыт для посетителей в 1898 г.); </a:t>
            </a:r>
          </a:p>
          <a:p>
            <a:pPr hangingPunct="0"/>
            <a:r>
              <a:rPr lang="ru-RU" sz="7200" b="1" dirty="0"/>
              <a:t>100 лет</a:t>
            </a:r>
            <a:r>
              <a:rPr lang="ru-RU" sz="7200" dirty="0"/>
              <a:t> со дня мученической кончины Царственных страстотерпцев: императора Николая II и его семьи; всех новомучеников Церкви Русской, пострадавших в 1918 году; </a:t>
            </a:r>
            <a:r>
              <a:rPr lang="ru-RU" sz="7200" b="1" dirty="0"/>
              <a:t>80 лет</a:t>
            </a:r>
            <a:r>
              <a:rPr lang="ru-RU" sz="7200" dirty="0"/>
              <a:t> всех новомучеников Церкви Русской, пострадавших в 1938 году.</a:t>
            </a:r>
          </a:p>
          <a:p>
            <a:pPr hangingPunct="0"/>
            <a:r>
              <a:rPr lang="ru-RU" sz="7200" b="1" dirty="0"/>
              <a:t>75 лет</a:t>
            </a:r>
            <a:r>
              <a:rPr lang="ru-RU" sz="7200" dirty="0"/>
              <a:t> Курской битве; </a:t>
            </a:r>
          </a:p>
          <a:p>
            <a:pPr hangingPunct="0"/>
            <a:r>
              <a:rPr lang="ru-RU" sz="7200" b="1" dirty="0"/>
              <a:t>75 лет</a:t>
            </a:r>
            <a:r>
              <a:rPr lang="ru-RU" sz="7200" dirty="0"/>
              <a:t> со времени прорыва блокады Ленинграда (1943 г.); </a:t>
            </a:r>
          </a:p>
          <a:p>
            <a:pPr hangingPunct="0"/>
            <a:r>
              <a:rPr lang="ru-RU" sz="7200" b="1" dirty="0"/>
              <a:t>75 лет</a:t>
            </a:r>
            <a:r>
              <a:rPr lang="ru-RU" sz="7200" dirty="0"/>
              <a:t> Сталинградской битве (1943 г.);</a:t>
            </a:r>
          </a:p>
          <a:p>
            <a:pPr hangingPunct="0"/>
            <a:r>
              <a:rPr lang="ru-RU" sz="7200" b="1" dirty="0"/>
              <a:t>15 лет</a:t>
            </a:r>
            <a:r>
              <a:rPr lang="ru-RU" sz="7200" dirty="0"/>
              <a:t> (2003 г.) – Собора Курских Святых.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499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6159" y="2636912"/>
            <a:ext cx="3456384" cy="3600400"/>
          </a:xfr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Autofit/>
          </a:bodyPr>
          <a:lstStyle/>
          <a:p>
            <a:endParaRPr lang="ru-RU" sz="1400" dirty="0" smtClean="0">
              <a:solidFill>
                <a:srgbClr val="800000"/>
              </a:solidFill>
            </a:endParaRPr>
          </a:p>
          <a:p>
            <a:r>
              <a:rPr lang="ru-RU" sz="1400" dirty="0" smtClean="0">
                <a:solidFill>
                  <a:srgbClr val="800000"/>
                </a:solidFill>
              </a:rPr>
              <a:t>Новая номинация</a:t>
            </a:r>
          </a:p>
          <a:p>
            <a:endParaRPr lang="ru-RU" sz="1400" dirty="0">
              <a:solidFill>
                <a:srgbClr val="800000"/>
              </a:solidFill>
            </a:endParaRPr>
          </a:p>
          <a:p>
            <a:endParaRPr lang="ru-RU" sz="1400" dirty="0" smtClean="0">
              <a:solidFill>
                <a:srgbClr val="800000"/>
              </a:solidFill>
            </a:endParaRPr>
          </a:p>
          <a:p>
            <a:endParaRPr lang="ru-RU" sz="1400" dirty="0">
              <a:solidFill>
                <a:srgbClr val="800000"/>
              </a:solidFill>
            </a:endParaRPr>
          </a:p>
          <a:p>
            <a:r>
              <a:rPr lang="ru-RU" sz="2000" dirty="0" smtClean="0">
                <a:solidFill>
                  <a:srgbClr val="800000"/>
                </a:solidFill>
              </a:rPr>
              <a:t>8.</a:t>
            </a:r>
            <a:r>
              <a:rPr lang="ru-RU" sz="1400" dirty="0" smtClean="0">
                <a:solidFill>
                  <a:srgbClr val="800000"/>
                </a:solidFill>
              </a:rPr>
              <a:t> </a:t>
            </a:r>
            <a:r>
              <a:rPr lang="ru-RU" sz="1800" dirty="0">
                <a:solidFill>
                  <a:srgbClr val="800000"/>
                </a:solidFill>
              </a:rPr>
              <a:t>«Возродим храм: восстановление разрушенных святынь родного края». </a:t>
            </a:r>
            <a:endParaRPr lang="ru-RU" sz="1400" dirty="0" smtClean="0">
              <a:solidFill>
                <a:srgbClr val="8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496944" cy="1656184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Лествица 2018</a:t>
            </a:r>
            <a:endParaRPr lang="ru-RU" sz="72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323528" y="2564904"/>
            <a:ext cx="3384376" cy="3600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600" b="1" kern="1200" cap="all" spc="2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None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 smtClean="0">
              <a:solidFill>
                <a:srgbClr val="800000"/>
              </a:solidFill>
            </a:endParaRPr>
          </a:p>
          <a:p>
            <a:r>
              <a:rPr lang="ru-RU" sz="1400" dirty="0" smtClean="0">
                <a:solidFill>
                  <a:srgbClr val="800000"/>
                </a:solidFill>
              </a:rPr>
              <a:t>Сроки приема конкурсных работ </a:t>
            </a:r>
          </a:p>
          <a:p>
            <a:endParaRPr lang="ru-RU" sz="1400" dirty="0">
              <a:solidFill>
                <a:srgbClr val="800000"/>
              </a:solidFill>
            </a:endParaRPr>
          </a:p>
          <a:p>
            <a:endParaRPr lang="ru-RU" sz="1400" dirty="0" smtClean="0">
              <a:solidFill>
                <a:srgbClr val="800000"/>
              </a:solidFill>
            </a:endParaRPr>
          </a:p>
          <a:p>
            <a:r>
              <a:rPr lang="ru-RU" sz="1400" dirty="0" smtClean="0">
                <a:solidFill>
                  <a:srgbClr val="800000"/>
                </a:solidFill>
              </a:rPr>
              <a:t>До </a:t>
            </a:r>
            <a:r>
              <a:rPr lang="ru-RU" sz="6600" dirty="0" smtClean="0">
                <a:solidFill>
                  <a:srgbClr val="800000"/>
                </a:solidFill>
              </a:rPr>
              <a:t>1</a:t>
            </a:r>
            <a:r>
              <a:rPr lang="ru-RU" sz="1400" dirty="0" smtClean="0">
                <a:solidFill>
                  <a:srgbClr val="800000"/>
                </a:solidFill>
              </a:rPr>
              <a:t> октября</a:t>
            </a:r>
          </a:p>
          <a:p>
            <a:r>
              <a:rPr lang="ru-RU" sz="1400" dirty="0" smtClean="0">
                <a:solidFill>
                  <a:srgbClr val="800000"/>
                </a:solidFill>
              </a:rPr>
              <a:t>2018 года</a:t>
            </a:r>
            <a:endParaRPr lang="ru-RU" sz="1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8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F232588620CAD4AA4C416B6310AAAB8" ma:contentTypeVersion="1" ma:contentTypeDescription="Создание документа." ma:contentTypeScope="" ma:versionID="2ac91cdbb66ff168c5d659169314b383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E57E728-A490-4635-9F7F-F521D404E69A}"/>
</file>

<file path=customXml/itemProps2.xml><?xml version="1.0" encoding="utf-8"?>
<ds:datastoreItem xmlns:ds="http://schemas.openxmlformats.org/officeDocument/2006/customXml" ds:itemID="{E444DAF7-1D8F-4E74-8A06-16091C76571F}"/>
</file>

<file path=customXml/itemProps3.xml><?xml version="1.0" encoding="utf-8"?>
<ds:datastoreItem xmlns:ds="http://schemas.openxmlformats.org/officeDocument/2006/customXml" ds:itemID="{814F1200-051F-4CEA-B466-1F1792D66161}"/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934</TotalTime>
  <Words>1454</Words>
  <Application>Microsoft Office PowerPoint</Application>
  <PresentationFormat>Экран (4:3)</PresentationFormat>
  <Paragraphs>221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Georgia</vt:lpstr>
      <vt:lpstr>Monotype Corsiva</vt:lpstr>
      <vt:lpstr>Times New Roman</vt:lpstr>
      <vt:lpstr>Wingdings</vt:lpstr>
      <vt:lpstr>Wingdings 2</vt:lpstr>
      <vt:lpstr>Официальная</vt:lpstr>
      <vt:lpstr>ОГБУ ДПО «Курский институт развития образования»</vt:lpstr>
      <vt:lpstr>Идея конкурса родилась на XII Дамиановских чтениях в 2015 году. Его инициаторами стали «Курский институт развития образования», Историко-архивная комиссия Курской епархии, Свято-Троицкий женский монастырь города Курска. </vt:lpstr>
      <vt:lpstr>Презентация PowerPoint</vt:lpstr>
      <vt:lpstr>Организаторы и учредители конкурса  «Лествица»</vt:lpstr>
      <vt:lpstr>Презентация PowerPoint</vt:lpstr>
      <vt:lpstr>Цели конкурса «Лествица»</vt:lpstr>
      <vt:lpstr>Конкурс проводится по следующим номинациям </vt:lpstr>
      <vt:lpstr>7. Проект по теме, определяемой согласно памятным и иным датам в российской культуре, истории Русской Православной Церкви. </vt:lpstr>
      <vt:lpstr>Лествица 2018</vt:lpstr>
      <vt:lpstr>Презентация PowerPoint</vt:lpstr>
      <vt:lpstr>ОГБУ ДПО «Курский институт развития образования»  http://kiro46.ru закладка «КОНКУРСЫ»</vt:lpstr>
      <vt:lpstr>Диплом I степени в номинации «Лучший проект, посвященный сохранению и укреплению семейных ценностей» получил проект воспитанников духовно-просветительского центра при Никольском храме города Льгова, авторами которого стали члены многодетной семьи Клименко: Надежда, Анастасия, Юлия, Николай, Мария, Андрей.   В сентябре 2016 года данный проект стал победителем в международном открытом грантовом конкурсе «Православная инициатива». Конкурс малых грантов проводился по благословению Святейшего Патриарха Московского и всея Руси Кирилла. Всего в конкурсе приняли участие 695 проектов из 74 регионов РФ и 10 стран ближнего и дальнего зарубежья. </vt:lpstr>
      <vt:lpstr>Презентация PowerPoint</vt:lpstr>
      <vt:lpstr>Презентация PowerPoint</vt:lpstr>
      <vt:lpstr>Презентация PowerPoint</vt:lpstr>
      <vt:lpstr>Презентация PowerPoint</vt:lpstr>
      <vt:lpstr>Победители и призеры из Костромы</vt:lpstr>
      <vt:lpstr>Презентация PowerPoint</vt:lpstr>
      <vt:lpstr>Презентация PowerPoint</vt:lpstr>
      <vt:lpstr>Презентация PowerPoint</vt:lpstr>
      <vt:lpstr>  ОГБУ ДПО «Курский институт развития образования» осуществляет научно-методическое сопровождение около  50 конкурсов для педагогов и обучающихся</vt:lpstr>
      <vt:lpstr>Конкурсы</vt:lpstr>
      <vt:lpstr>Презентация PowerPoint</vt:lpstr>
      <vt:lpstr>Организация проектно-исследовательской деятельности педагога (54 часа)</vt:lpstr>
      <vt:lpstr>Благодарим за внимание!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</dc:creator>
  <cp:lastModifiedBy>User</cp:lastModifiedBy>
  <cp:revision>216</cp:revision>
  <dcterms:created xsi:type="dcterms:W3CDTF">2018-03-17T16:01:02Z</dcterms:created>
  <dcterms:modified xsi:type="dcterms:W3CDTF">2018-08-17T13:00:37Z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0x0101003F232588620CAD4AA4C416B6310AAAB8</vt:lpwstr>
  </property>
</Properties>
</file>