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sldIdLst>
    <p:sldId id="256" r:id="rId3"/>
    <p:sldId id="259" r:id="rId4"/>
    <p:sldId id="262" r:id="rId5"/>
    <p:sldId id="263" r:id="rId6"/>
    <p:sldId id="284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86" r:id="rId15"/>
    <p:sldId id="285" r:id="rId16"/>
    <p:sldId id="272" r:id="rId17"/>
    <p:sldId id="274" r:id="rId18"/>
    <p:sldId id="287" r:id="rId19"/>
    <p:sldId id="288" r:id="rId20"/>
    <p:sldId id="273" r:id="rId21"/>
    <p:sldId id="275" r:id="rId22"/>
    <p:sldId id="276" r:id="rId23"/>
    <p:sldId id="277" r:id="rId24"/>
    <p:sldId id="278" r:id="rId25"/>
    <p:sldId id="279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z="2400" smtClean="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3366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3366"/>
                </a:solidFill>
              </a:endParaRPr>
            </a:p>
          </p:txBody>
        </p:sp>
      </p:grpSp>
      <p:sp>
        <p:nvSpPr>
          <p:cNvPr id="2458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458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24304930-F754-45ED-83C3-DA53366FAE2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837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9B915-9606-422A-8F5F-2C17044FC8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7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39AAC-B4EE-4261-B625-20CB4B81950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63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304930-F754-45ED-83C3-DA53366FAE22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95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1733FF-F7F9-48D7-8151-59BD33F1728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28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6A517-56EC-4F62-8274-117D3959339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87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DD51F-3A21-42CD-95D6-BEBFA800F71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514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3A010-556A-41F4-9E20-3FA56F8C1CAF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87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ACB193-BCB6-417E-B920-0CF6FB09E0D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557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0ED831-80E1-4A5E-874F-E26EDA1E73E1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652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D62BE-851C-42EF-89D8-F469AB17F3D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9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733FF-F7F9-48D7-8151-59BD33F1728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85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69640-AAC9-4153-A3AB-138EBF3A835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6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9B915-9606-422A-8F5F-2C17044FC87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65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A39AAC-B4EE-4261-B625-20CB4B81950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25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6A517-56EC-4F62-8274-117D3959339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50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DD51F-3A21-42CD-95D6-BEBFA800F71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6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3A010-556A-41F4-9E20-3FA56F8C1CA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CB193-BCB6-417E-B920-0CF6FB09E0D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78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ED831-80E1-4A5E-874F-E26EDA1E73E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8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D62BE-851C-42EF-89D8-F469AB17F3D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8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69640-AAC9-4153-A3AB-138EBF3A83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070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3366"/>
                  </a:solidFill>
                </a:endParaRPr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6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2356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2356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C8D0EE-CAFE-4651-B8C0-B6EF54E2CE90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C8D0EE-CAFE-4651-B8C0-B6EF54E2CE90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9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784976" cy="446449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 необходимости систематизации знаний при подготовке школьников к олимпиадам, ЕГЭ и вступительным испытаниям в ВУЗы по физике</a:t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(на примере УМК по физике авторов </a:t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А.В. Грачев, В.А. </a:t>
            </a:r>
            <a:r>
              <a:rPr lang="ru-RU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Погожев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А.М. </a:t>
            </a:r>
            <a:r>
              <a:rPr lang="ru-RU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Салецкий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др.)</a:t>
            </a: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653136"/>
            <a:ext cx="8928992" cy="1944216"/>
          </a:xfrm>
        </p:spPr>
        <p:txBody>
          <a:bodyPr>
            <a:normAutofit fontScale="92500" lnSpcReduction="10000"/>
          </a:bodyPr>
          <a:lstStyle/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Россия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Москва, физический факультет МГУ им. М.В. Ломоносова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47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Итог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Наличие итоговых таблиц (схем) </a:t>
            </a:r>
            <a:endParaRPr lang="en-US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dirty="0" smtClean="0"/>
              <a:t>позволяет школьникам прочувствовать логическую структуру каждого из разделов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ru-RU" dirty="0" smtClean="0"/>
              <a:t>создает возможность поэтапного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194039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4" descr="str-180-181_609_Fizika_7klUch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8424862" cy="651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99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Результат. Опыт аппробаторов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2636912"/>
            <a:ext cx="7693025" cy="3724275"/>
          </a:xfrm>
        </p:spPr>
        <p:txBody>
          <a:bodyPr/>
          <a:lstStyle/>
          <a:p>
            <a:pPr eaLnBrk="1" hangingPunct="1"/>
            <a:r>
              <a:rPr lang="ru-RU" dirty="0" smtClean="0"/>
              <a:t>Школьники стали лучше понимать «откуда что берется, и что из чего вытекает». </a:t>
            </a:r>
          </a:p>
        </p:txBody>
      </p:sp>
    </p:spTree>
    <p:extLst>
      <p:ext uri="{BB962C8B-B14F-4D97-AF65-F5344CB8AC3E}">
        <p14:creationId xmlns:p14="http://schemas.microsoft.com/office/powerpoint/2010/main" val="360478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Понимание логической структуры раздела позволяет школьникам осознанно справляться с поставленными перед ними проблемами.</a:t>
            </a:r>
          </a:p>
          <a:p>
            <a:pPr marL="0" indent="0" algn="just">
              <a:buNone/>
            </a:pPr>
            <a:r>
              <a:rPr lang="ru-RU" dirty="0" smtClean="0"/>
              <a:t>Например, описывать причины наблюдаемых явлений, грамотно выбирать модели при решении задач и решать эти задачи.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8625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4" descr="mk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" t="4736" r="3387" b="7310"/>
          <a:stretch>
            <a:fillRect/>
          </a:stretch>
        </p:blipFill>
        <p:spPr bwMode="auto">
          <a:xfrm>
            <a:off x="1763713" y="0"/>
            <a:ext cx="56626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1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8532440" cy="1143000"/>
          </a:xfrm>
        </p:spPr>
        <p:txBody>
          <a:bodyPr/>
          <a:lstStyle/>
          <a:p>
            <a:pPr algn="just"/>
            <a:r>
              <a:rPr lang="ru-RU" sz="2800" dirty="0" smtClean="0"/>
              <a:t>Схема последовательности действий при решении задач по термодинамике (применение первого </a:t>
            </a:r>
            <a:r>
              <a:rPr lang="ru-RU" sz="2800" smtClean="0"/>
              <a:t>закона термодинамики)</a:t>
            </a:r>
            <a:endParaRPr lang="ru-RU" sz="2800" dirty="0" smtClean="0"/>
          </a:p>
        </p:txBody>
      </p:sp>
      <p:sp>
        <p:nvSpPr>
          <p:cNvPr id="29700" name="Объект 2"/>
          <p:cNvSpPr>
            <a:spLocks noGrp="1"/>
          </p:cNvSpPr>
          <p:nvPr>
            <p:ph idx="1"/>
          </p:nvPr>
        </p:nvSpPr>
        <p:spPr>
          <a:xfrm>
            <a:off x="2267744" y="2924944"/>
            <a:ext cx="5924550" cy="3457575"/>
          </a:xfrm>
        </p:spPr>
        <p:txBody>
          <a:bodyPr/>
          <a:lstStyle/>
          <a:p>
            <a:pPr marL="514350" indent="-514350">
              <a:buFontTx/>
              <a:buAutoNum type="arabicPeriod"/>
            </a:pPr>
            <a:r>
              <a:rPr lang="ru-RU" sz="2800" dirty="0" smtClean="0"/>
              <a:t>Изменение Т -</a:t>
            </a:r>
            <a:r>
              <a:rPr lang="en-US" sz="2800" dirty="0" smtClean="0"/>
              <a:t>&gt; </a:t>
            </a:r>
            <a:r>
              <a:rPr lang="ru-RU" sz="2800" dirty="0" smtClean="0"/>
              <a:t>Изменение </a:t>
            </a:r>
            <a:r>
              <a:rPr lang="en-US" sz="2800" dirty="0" smtClean="0"/>
              <a:t>U</a:t>
            </a:r>
          </a:p>
          <a:p>
            <a:pPr marL="514350" indent="-514350">
              <a:buFontTx/>
              <a:buAutoNum type="arabicPeriod"/>
            </a:pPr>
            <a:r>
              <a:rPr lang="ru-RU" sz="2800" dirty="0" smtClean="0"/>
              <a:t>Изменение </a:t>
            </a:r>
            <a:r>
              <a:rPr lang="en-US" sz="2800" dirty="0" smtClean="0"/>
              <a:t>V </a:t>
            </a:r>
            <a:r>
              <a:rPr lang="ru-RU" sz="2800" dirty="0" smtClean="0"/>
              <a:t>-</a:t>
            </a:r>
            <a:r>
              <a:rPr lang="en-US" sz="2800" dirty="0" smtClean="0"/>
              <a:t>&gt; </a:t>
            </a:r>
            <a:r>
              <a:rPr lang="ru-RU" sz="2800" dirty="0" smtClean="0"/>
              <a:t>Работа газа А</a:t>
            </a:r>
          </a:p>
          <a:p>
            <a:pPr marL="514350" indent="-514350">
              <a:buFontTx/>
              <a:buAutoNum type="arabicPeriod"/>
            </a:pPr>
            <a:r>
              <a:rPr lang="ru-RU" sz="2800" dirty="0" smtClean="0"/>
              <a:t>Определение знака </a:t>
            </a:r>
            <a:r>
              <a:rPr lang="en-US" sz="2800" dirty="0" smtClean="0"/>
              <a:t>Q</a:t>
            </a:r>
          </a:p>
          <a:p>
            <a:pPr marL="514350" indent="-514350">
              <a:buFontTx/>
              <a:buAutoNum type="arabicPeriod"/>
            </a:pPr>
            <a:r>
              <a:rPr lang="ru-RU" sz="2800" dirty="0" smtClean="0"/>
              <a:t>Расчет </a:t>
            </a:r>
            <a:r>
              <a:rPr lang="en-US" sz="2800" dirty="0" smtClean="0"/>
              <a:t>Q</a:t>
            </a:r>
            <a:r>
              <a:rPr lang="ru-RU" sz="2800" dirty="0" smtClean="0"/>
              <a:t> из первого закона ТД</a:t>
            </a:r>
            <a:endParaRPr lang="en-US" sz="2800" dirty="0" smtClean="0"/>
          </a:p>
          <a:p>
            <a:pPr marL="514350" indent="-514350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0482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4" descr="dvigat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2" t="4691" r="9570" b="51653"/>
          <a:stretch>
            <a:fillRect/>
          </a:stretch>
        </p:blipFill>
        <p:spPr bwMode="auto">
          <a:xfrm>
            <a:off x="107950" y="260350"/>
            <a:ext cx="8842375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9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Рисунок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404813"/>
            <a:ext cx="4933950" cy="5965825"/>
          </a:xfrm>
        </p:spPr>
      </p:pic>
    </p:spTree>
    <p:extLst>
      <p:ext uri="{BB962C8B-B14F-4D97-AF65-F5344CB8AC3E}">
        <p14:creationId xmlns:p14="http://schemas.microsoft.com/office/powerpoint/2010/main" val="11291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Рисунок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3644900"/>
            <a:ext cx="7997825" cy="2990850"/>
          </a:xfrm>
        </p:spPr>
      </p:pic>
      <p:pic>
        <p:nvPicPr>
          <p:cNvPr id="69635" name="Picture 3" descr="Рисунок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0"/>
            <a:ext cx="4010025" cy="3697288"/>
          </a:xfrm>
        </p:spPr>
      </p:pic>
    </p:spTree>
    <p:extLst>
      <p:ext uri="{BB962C8B-B14F-4D97-AF65-F5344CB8AC3E}">
        <p14:creationId xmlns:p14="http://schemas.microsoft.com/office/powerpoint/2010/main" val="238009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решения задач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тепловых машинах</a:t>
            </a:r>
          </a:p>
        </p:txBody>
      </p:sp>
      <p:sp>
        <p:nvSpPr>
          <p:cNvPr id="34820" name="Объект 2"/>
          <p:cNvSpPr>
            <a:spLocks noGrp="1"/>
          </p:cNvSpPr>
          <p:nvPr>
            <p:ph idx="1"/>
          </p:nvPr>
        </p:nvSpPr>
        <p:spPr>
          <a:xfrm>
            <a:off x="1835696" y="2332037"/>
            <a:ext cx="5831383" cy="4525963"/>
          </a:xfrm>
        </p:spPr>
        <p:txBody>
          <a:bodyPr/>
          <a:lstStyle/>
          <a:p>
            <a:pPr marL="514350" indent="-514350" algn="just">
              <a:buFontTx/>
              <a:buAutoNum type="arabicPeriod"/>
            </a:pPr>
            <a:r>
              <a:rPr lang="ru-RU" sz="2400" dirty="0" smtClean="0"/>
              <a:t>График </a:t>
            </a:r>
            <a:r>
              <a:rPr lang="en-US" sz="2400" dirty="0" smtClean="0"/>
              <a:t>p(V)</a:t>
            </a:r>
            <a:r>
              <a:rPr lang="ru-RU" sz="2400" dirty="0" smtClean="0"/>
              <a:t>. При этом используются: условие задачи+ </a:t>
            </a:r>
            <a:r>
              <a:rPr lang="ru-RU" sz="2400" dirty="0" err="1" smtClean="0"/>
              <a:t>ур</a:t>
            </a:r>
            <a:r>
              <a:rPr lang="ru-RU" sz="2400" dirty="0" smtClean="0"/>
              <a:t>-е Менделеева-</a:t>
            </a:r>
            <a:r>
              <a:rPr lang="ru-RU" sz="2400" dirty="0" err="1" smtClean="0"/>
              <a:t>Клапейрона</a:t>
            </a:r>
            <a:r>
              <a:rPr lang="ru-RU" sz="2400" dirty="0" smtClean="0"/>
              <a:t>.</a:t>
            </a:r>
          </a:p>
          <a:p>
            <a:pPr marL="514350" indent="-514350" algn="just">
              <a:buFontTx/>
              <a:buAutoNum type="arabicPeriod"/>
            </a:pPr>
            <a:r>
              <a:rPr lang="ru-RU" sz="2400" dirty="0" smtClean="0"/>
              <a:t>Определяются параметры </a:t>
            </a:r>
            <a:r>
              <a:rPr lang="en-US" sz="2400" dirty="0" smtClean="0"/>
              <a:t>p, V, T </a:t>
            </a:r>
            <a:r>
              <a:rPr lang="ru-RU" sz="2400" dirty="0" smtClean="0"/>
              <a:t>в характерных точках. Полученные значения отмечаются на графике</a:t>
            </a:r>
          </a:p>
          <a:p>
            <a:pPr marL="514350" indent="-514350" algn="just">
              <a:buFontTx/>
              <a:buAutoNum type="arabicPeriod"/>
            </a:pPr>
            <a:r>
              <a:rPr lang="ru-RU" sz="2400" dirty="0" smtClean="0"/>
              <a:t>Определяются знаки </a:t>
            </a:r>
            <a:r>
              <a:rPr lang="en-US" sz="2400" dirty="0" smtClean="0"/>
              <a:t>Q </a:t>
            </a:r>
            <a:r>
              <a:rPr lang="ru-RU" sz="2400" dirty="0" smtClean="0"/>
              <a:t>на участках графика (если есть возможность – определяются </a:t>
            </a:r>
            <a:r>
              <a:rPr lang="en-US" sz="2400" dirty="0" smtClean="0"/>
              <a:t>Q</a:t>
            </a:r>
            <a:r>
              <a:rPr lang="ru-RU" sz="2400" dirty="0" smtClean="0"/>
              <a:t>н и </a:t>
            </a:r>
            <a:r>
              <a:rPr lang="en-US" sz="2400" dirty="0" smtClean="0"/>
              <a:t>Q</a:t>
            </a:r>
            <a:r>
              <a:rPr lang="ru-RU" sz="2400" dirty="0" smtClean="0"/>
              <a:t>х)</a:t>
            </a:r>
          </a:p>
        </p:txBody>
      </p:sp>
    </p:spTree>
    <p:extLst>
      <p:ext uri="{BB962C8B-B14F-4D97-AF65-F5344CB8AC3E}">
        <p14:creationId xmlns:p14="http://schemas.microsoft.com/office/powerpoint/2010/main" val="104133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Задача – изменить ситуацию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2348880"/>
            <a:ext cx="7992888" cy="3724275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Необходимо:</a:t>
            </a:r>
          </a:p>
          <a:p>
            <a:pPr marL="514350" indent="-514350" algn="just" eaLnBrk="1" hangingPunct="1">
              <a:buFont typeface="Wingdings" pitchFamily="2" charset="2"/>
              <a:buAutoNum type="arabicPeriod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Убедить школьника в том, что курс физики представляет собой логически стройную теорию, базирующуюся на более чем ограниченном количестве утверждений</a:t>
            </a:r>
          </a:p>
        </p:txBody>
      </p:sp>
    </p:spTree>
    <p:extLst>
      <p:ext uri="{BB962C8B-B14F-4D97-AF65-F5344CB8AC3E}">
        <p14:creationId xmlns:p14="http://schemas.microsoft.com/office/powerpoint/2010/main" val="68875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Объект 2"/>
          <p:cNvSpPr>
            <a:spLocks noGrp="1"/>
          </p:cNvSpPr>
          <p:nvPr>
            <p:ph idx="1"/>
          </p:nvPr>
        </p:nvSpPr>
        <p:spPr>
          <a:xfrm>
            <a:off x="755576" y="1484784"/>
            <a:ext cx="7308000" cy="3731940"/>
          </a:xfrm>
          <a:solidFill>
            <a:schemeClr val="bg1"/>
          </a:solidFill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dirty="0" smtClean="0"/>
              <a:t>4. Определяется полезная работа А за цикл (площадь внутри цикла или по формуле </a:t>
            </a:r>
            <a:r>
              <a:rPr lang="en-US" dirty="0" smtClean="0"/>
              <a:t>A=Q</a:t>
            </a:r>
            <a:r>
              <a:rPr lang="ru-RU" dirty="0" smtClean="0"/>
              <a:t>н-</a:t>
            </a:r>
            <a:r>
              <a:rPr lang="en-US" dirty="0" smtClean="0"/>
              <a:t>Q</a:t>
            </a:r>
            <a:r>
              <a:rPr lang="ru-RU" dirty="0" smtClean="0"/>
              <a:t>х)</a:t>
            </a:r>
          </a:p>
          <a:p>
            <a:pPr marL="0" indent="0" algn="just">
              <a:buFontTx/>
              <a:buNone/>
            </a:pPr>
            <a:r>
              <a:rPr lang="ru-RU" dirty="0" smtClean="0"/>
              <a:t>5. Используется определение КПД тепловой машины:</a:t>
            </a:r>
          </a:p>
          <a:p>
            <a:pPr marL="0" indent="0">
              <a:buFontTx/>
              <a:buNone/>
            </a:pPr>
            <a:endParaRPr lang="ru-RU" dirty="0" smtClean="0"/>
          </a:p>
        </p:txBody>
      </p:sp>
      <p:graphicFrame>
        <p:nvGraphicFramePr>
          <p:cNvPr id="3584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222612"/>
              </p:ext>
            </p:extLst>
          </p:nvPr>
        </p:nvGraphicFramePr>
        <p:xfrm>
          <a:off x="1835696" y="4653136"/>
          <a:ext cx="281463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3" imgW="1155700" imgH="419100" progId="Equation.DSMT4">
                  <p:embed/>
                </p:oleObj>
              </mc:Choice>
              <mc:Fallback>
                <p:oleObj name="Equation" r:id="rId3" imgW="1155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4653136"/>
                        <a:ext cx="2814638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190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/>
              <a:t>Пример решения задачи</a:t>
            </a:r>
          </a:p>
        </p:txBody>
      </p:sp>
      <p:pic>
        <p:nvPicPr>
          <p:cNvPr id="36868" name="Picture 5" descr="сканирование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" t="1425" r="3891" b="65547"/>
          <a:stretch>
            <a:fillRect/>
          </a:stretch>
        </p:blipFill>
        <p:spPr bwMode="auto">
          <a:xfrm>
            <a:off x="182764" y="1196752"/>
            <a:ext cx="8424862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 descr="сканирование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4" t="33058" r="8798"/>
          <a:stretch>
            <a:fillRect/>
          </a:stretch>
        </p:blipFill>
        <p:spPr bwMode="auto">
          <a:xfrm>
            <a:off x="2771775" y="3074988"/>
            <a:ext cx="3816350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0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13071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/>
              <a:t>Перестраиваем цикл</a:t>
            </a:r>
          </a:p>
        </p:txBody>
      </p:sp>
      <p:pic>
        <p:nvPicPr>
          <p:cNvPr id="37892" name="Picture 4" descr="сканирование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4" t="33058" r="8798"/>
          <a:stretch>
            <a:fillRect/>
          </a:stretch>
        </p:blipFill>
        <p:spPr bwMode="auto">
          <a:xfrm>
            <a:off x="822282" y="1646351"/>
            <a:ext cx="3816350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893" name="Группа 5"/>
          <p:cNvGrpSpPr>
            <a:grpSpLocks/>
          </p:cNvGrpSpPr>
          <p:nvPr/>
        </p:nvGrpSpPr>
        <p:grpSpPr bwMode="auto">
          <a:xfrm>
            <a:off x="4572000" y="1767422"/>
            <a:ext cx="3887787" cy="3600450"/>
            <a:chOff x="4427538" y="1773238"/>
            <a:chExt cx="3887787" cy="3600450"/>
          </a:xfrm>
        </p:grpSpPr>
        <p:grpSp>
          <p:nvGrpSpPr>
            <p:cNvPr id="37894" name="Group 13"/>
            <p:cNvGrpSpPr>
              <a:grpSpLocks/>
            </p:cNvGrpSpPr>
            <p:nvPr/>
          </p:nvGrpSpPr>
          <p:grpSpPr bwMode="auto">
            <a:xfrm>
              <a:off x="4427538" y="1773238"/>
              <a:ext cx="3887787" cy="3600450"/>
              <a:chOff x="2789" y="1162"/>
              <a:chExt cx="2449" cy="2268"/>
            </a:xfrm>
          </p:grpSpPr>
          <p:pic>
            <p:nvPicPr>
              <p:cNvPr id="3789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3" t="8797" r="52715" b="25578"/>
              <a:stretch>
                <a:fillRect/>
              </a:stretch>
            </p:blipFill>
            <p:spPr bwMode="auto">
              <a:xfrm>
                <a:off x="2789" y="1162"/>
                <a:ext cx="2449" cy="2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7899" name="Text Box 6"/>
              <p:cNvSpPr txBox="1">
                <a:spLocks noChangeArrowheads="1"/>
              </p:cNvSpPr>
              <p:nvPr/>
            </p:nvSpPr>
            <p:spPr bwMode="auto">
              <a:xfrm>
                <a:off x="3593" y="1356"/>
                <a:ext cx="196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mtClean="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37900" name="Text Box 7"/>
              <p:cNvSpPr txBox="1">
                <a:spLocks noChangeArrowheads="1"/>
              </p:cNvSpPr>
              <p:nvPr/>
            </p:nvSpPr>
            <p:spPr bwMode="auto">
              <a:xfrm>
                <a:off x="4680" y="1356"/>
                <a:ext cx="196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mtClean="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37901" name="Text Box 8"/>
              <p:cNvSpPr txBox="1">
                <a:spLocks noChangeArrowheads="1"/>
              </p:cNvSpPr>
              <p:nvPr/>
            </p:nvSpPr>
            <p:spPr bwMode="auto">
              <a:xfrm>
                <a:off x="4771" y="2309"/>
                <a:ext cx="196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mtClean="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37902" name="Text Box 9"/>
              <p:cNvSpPr txBox="1">
                <a:spLocks noChangeArrowheads="1"/>
              </p:cNvSpPr>
              <p:nvPr/>
            </p:nvSpPr>
            <p:spPr bwMode="auto">
              <a:xfrm>
                <a:off x="3470" y="2387"/>
                <a:ext cx="196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mtClean="0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37903" name="Text Box 10"/>
              <p:cNvSpPr txBox="1">
                <a:spLocks noChangeArrowheads="1"/>
              </p:cNvSpPr>
              <p:nvPr/>
            </p:nvSpPr>
            <p:spPr bwMode="auto">
              <a:xfrm>
                <a:off x="2834" y="2251"/>
                <a:ext cx="409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mtClean="0">
                    <a:solidFill>
                      <a:srgbClr val="000000"/>
                    </a:solidFill>
                  </a:rPr>
                  <a:t> </a:t>
                </a:r>
                <a:r>
                  <a:rPr lang="en-US" smtClean="0">
                    <a:solidFill>
                      <a:srgbClr val="000000"/>
                    </a:solidFill>
                  </a:rPr>
                  <a:t>P</a:t>
                </a:r>
                <a:r>
                  <a:rPr lang="en-US" baseline="-25000" smtClean="0">
                    <a:solidFill>
                      <a:srgbClr val="000000"/>
                    </a:solidFill>
                  </a:rPr>
                  <a:t>0</a:t>
                </a:r>
                <a:endParaRPr lang="ru-RU" baseline="-250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04" name="Text Box 11"/>
              <p:cNvSpPr txBox="1">
                <a:spLocks noChangeArrowheads="1"/>
              </p:cNvSpPr>
              <p:nvPr/>
            </p:nvSpPr>
            <p:spPr bwMode="auto">
              <a:xfrm>
                <a:off x="2835" y="1525"/>
                <a:ext cx="423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mtClean="0">
                    <a:solidFill>
                      <a:srgbClr val="000000"/>
                    </a:solidFill>
                  </a:rPr>
                  <a:t> </a:t>
                </a:r>
                <a:r>
                  <a:rPr lang="en-US" smtClean="0">
                    <a:solidFill>
                      <a:srgbClr val="000000"/>
                    </a:solidFill>
                  </a:rPr>
                  <a:t>nP</a:t>
                </a:r>
                <a:r>
                  <a:rPr lang="en-US" baseline="-25000" smtClean="0">
                    <a:solidFill>
                      <a:srgbClr val="000000"/>
                    </a:solidFill>
                  </a:rPr>
                  <a:t>0</a:t>
                </a:r>
                <a:endParaRPr lang="ru-RU" baseline="-250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7895" name="TextBox 1"/>
            <p:cNvSpPr txBox="1">
              <a:spLocks noChangeArrowheads="1"/>
            </p:cNvSpPr>
            <p:nvPr/>
          </p:nvSpPr>
          <p:spPr bwMode="auto">
            <a:xfrm>
              <a:off x="5889502" y="3284984"/>
              <a:ext cx="4106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T</a:t>
              </a:r>
              <a:r>
                <a:rPr lang="en-US" baseline="-25000" smtClean="0">
                  <a:solidFill>
                    <a:srgbClr val="000000"/>
                  </a:solidFill>
                </a:rPr>
                <a:t>0</a:t>
              </a:r>
              <a:endParaRPr lang="ru-RU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37896" name="TextBox 3"/>
            <p:cNvSpPr txBox="1">
              <a:spLocks noChangeArrowheads="1"/>
            </p:cNvSpPr>
            <p:nvPr/>
          </p:nvSpPr>
          <p:spPr bwMode="auto">
            <a:xfrm>
              <a:off x="7505230" y="2433132"/>
              <a:ext cx="6671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3nT</a:t>
              </a:r>
              <a:r>
                <a:rPr lang="en-US" baseline="-25000" smtClean="0">
                  <a:solidFill>
                    <a:srgbClr val="000000"/>
                  </a:solidFill>
                </a:rPr>
                <a:t>0</a:t>
              </a:r>
              <a:endParaRPr lang="ru-RU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37897" name="TextBox 4"/>
            <p:cNvSpPr txBox="1">
              <a:spLocks noChangeArrowheads="1"/>
            </p:cNvSpPr>
            <p:nvPr/>
          </p:nvSpPr>
          <p:spPr bwMode="auto">
            <a:xfrm>
              <a:off x="5724128" y="4365104"/>
              <a:ext cx="213712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V</a:t>
              </a:r>
              <a:r>
                <a:rPr lang="en-US" baseline="-25000" smtClean="0">
                  <a:solidFill>
                    <a:srgbClr val="000000"/>
                  </a:solidFill>
                </a:rPr>
                <a:t>0</a:t>
              </a:r>
              <a:r>
                <a:rPr lang="en-US" smtClean="0">
                  <a:solidFill>
                    <a:srgbClr val="000000"/>
                  </a:solidFill>
                </a:rPr>
                <a:t>                     3V</a:t>
              </a:r>
              <a:r>
                <a:rPr lang="en-US" baseline="-25000" smtClean="0">
                  <a:solidFill>
                    <a:srgbClr val="000000"/>
                  </a:solidFill>
                </a:rPr>
                <a:t>0</a:t>
              </a:r>
              <a:endParaRPr lang="ru-RU" baseline="-250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579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5" name="Группа 3"/>
          <p:cNvGrpSpPr>
            <a:grpSpLocks/>
          </p:cNvGrpSpPr>
          <p:nvPr/>
        </p:nvGrpSpPr>
        <p:grpSpPr bwMode="auto">
          <a:xfrm>
            <a:off x="279400" y="635000"/>
            <a:ext cx="3887788" cy="3600450"/>
            <a:chOff x="4427538" y="1773238"/>
            <a:chExt cx="3887787" cy="3600450"/>
          </a:xfrm>
        </p:grpSpPr>
        <p:grpSp>
          <p:nvGrpSpPr>
            <p:cNvPr id="38917" name="Group 13"/>
            <p:cNvGrpSpPr>
              <a:grpSpLocks/>
            </p:cNvGrpSpPr>
            <p:nvPr/>
          </p:nvGrpSpPr>
          <p:grpSpPr bwMode="auto">
            <a:xfrm>
              <a:off x="4427538" y="1773238"/>
              <a:ext cx="3887787" cy="3600450"/>
              <a:chOff x="2789" y="1162"/>
              <a:chExt cx="2449" cy="2268"/>
            </a:xfrm>
          </p:grpSpPr>
          <p:pic>
            <p:nvPicPr>
              <p:cNvPr id="38921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3" t="8797" r="52715" b="25578"/>
              <a:stretch>
                <a:fillRect/>
              </a:stretch>
            </p:blipFill>
            <p:spPr bwMode="auto">
              <a:xfrm>
                <a:off x="2789" y="1162"/>
                <a:ext cx="2449" cy="2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922" name="Text Box 6"/>
              <p:cNvSpPr txBox="1">
                <a:spLocks noChangeArrowheads="1"/>
              </p:cNvSpPr>
              <p:nvPr/>
            </p:nvSpPr>
            <p:spPr bwMode="auto">
              <a:xfrm>
                <a:off x="3593" y="1356"/>
                <a:ext cx="196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mtClean="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38923" name="Text Box 7"/>
              <p:cNvSpPr txBox="1">
                <a:spLocks noChangeArrowheads="1"/>
              </p:cNvSpPr>
              <p:nvPr/>
            </p:nvSpPr>
            <p:spPr bwMode="auto">
              <a:xfrm>
                <a:off x="4680" y="1356"/>
                <a:ext cx="196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mtClean="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38924" name="Text Box 8"/>
              <p:cNvSpPr txBox="1">
                <a:spLocks noChangeArrowheads="1"/>
              </p:cNvSpPr>
              <p:nvPr/>
            </p:nvSpPr>
            <p:spPr bwMode="auto">
              <a:xfrm>
                <a:off x="4771" y="2309"/>
                <a:ext cx="196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mtClean="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38925" name="Text Box 9"/>
              <p:cNvSpPr txBox="1">
                <a:spLocks noChangeArrowheads="1"/>
              </p:cNvSpPr>
              <p:nvPr/>
            </p:nvSpPr>
            <p:spPr bwMode="auto">
              <a:xfrm>
                <a:off x="3470" y="2387"/>
                <a:ext cx="196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mtClean="0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38926" name="Text Box 10"/>
              <p:cNvSpPr txBox="1">
                <a:spLocks noChangeArrowheads="1"/>
              </p:cNvSpPr>
              <p:nvPr/>
            </p:nvSpPr>
            <p:spPr bwMode="auto">
              <a:xfrm>
                <a:off x="2834" y="2251"/>
                <a:ext cx="409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mtClean="0">
                    <a:solidFill>
                      <a:srgbClr val="000000"/>
                    </a:solidFill>
                  </a:rPr>
                  <a:t> </a:t>
                </a:r>
                <a:r>
                  <a:rPr lang="en-US" smtClean="0">
                    <a:solidFill>
                      <a:srgbClr val="000000"/>
                    </a:solidFill>
                  </a:rPr>
                  <a:t>P</a:t>
                </a:r>
                <a:r>
                  <a:rPr lang="en-US" baseline="-25000" smtClean="0">
                    <a:solidFill>
                      <a:srgbClr val="000000"/>
                    </a:solidFill>
                  </a:rPr>
                  <a:t>0</a:t>
                </a:r>
                <a:endParaRPr lang="ru-RU" baseline="-250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8927" name="Text Box 11"/>
              <p:cNvSpPr txBox="1">
                <a:spLocks noChangeArrowheads="1"/>
              </p:cNvSpPr>
              <p:nvPr/>
            </p:nvSpPr>
            <p:spPr bwMode="auto">
              <a:xfrm>
                <a:off x="2835" y="1525"/>
                <a:ext cx="423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mtClean="0">
                    <a:solidFill>
                      <a:srgbClr val="000000"/>
                    </a:solidFill>
                  </a:rPr>
                  <a:t> </a:t>
                </a:r>
                <a:r>
                  <a:rPr lang="en-US" smtClean="0">
                    <a:solidFill>
                      <a:srgbClr val="000000"/>
                    </a:solidFill>
                  </a:rPr>
                  <a:t>nP</a:t>
                </a:r>
                <a:r>
                  <a:rPr lang="en-US" baseline="-25000" smtClean="0">
                    <a:solidFill>
                      <a:srgbClr val="000000"/>
                    </a:solidFill>
                  </a:rPr>
                  <a:t>0</a:t>
                </a:r>
                <a:endParaRPr lang="ru-RU" baseline="-250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8918" name="TextBox 5"/>
            <p:cNvSpPr txBox="1">
              <a:spLocks noChangeArrowheads="1"/>
            </p:cNvSpPr>
            <p:nvPr/>
          </p:nvSpPr>
          <p:spPr bwMode="auto">
            <a:xfrm>
              <a:off x="5889502" y="3284984"/>
              <a:ext cx="4106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T</a:t>
              </a:r>
              <a:r>
                <a:rPr lang="en-US" baseline="-25000" smtClean="0">
                  <a:solidFill>
                    <a:srgbClr val="000000"/>
                  </a:solidFill>
                </a:rPr>
                <a:t>0</a:t>
              </a:r>
              <a:endParaRPr lang="ru-RU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38919" name="TextBox 6"/>
            <p:cNvSpPr txBox="1">
              <a:spLocks noChangeArrowheads="1"/>
            </p:cNvSpPr>
            <p:nvPr/>
          </p:nvSpPr>
          <p:spPr bwMode="auto">
            <a:xfrm>
              <a:off x="7505230" y="2433132"/>
              <a:ext cx="6671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3nT</a:t>
              </a:r>
              <a:r>
                <a:rPr lang="en-US" baseline="-25000" smtClean="0">
                  <a:solidFill>
                    <a:srgbClr val="000000"/>
                  </a:solidFill>
                </a:rPr>
                <a:t>0</a:t>
              </a:r>
              <a:endParaRPr lang="ru-RU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38920" name="TextBox 7"/>
            <p:cNvSpPr txBox="1">
              <a:spLocks noChangeArrowheads="1"/>
            </p:cNvSpPr>
            <p:nvPr/>
          </p:nvSpPr>
          <p:spPr bwMode="auto">
            <a:xfrm>
              <a:off x="5724128" y="4365104"/>
              <a:ext cx="213712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V</a:t>
              </a:r>
              <a:r>
                <a:rPr lang="en-US" baseline="-25000" smtClean="0">
                  <a:solidFill>
                    <a:srgbClr val="000000"/>
                  </a:solidFill>
                </a:rPr>
                <a:t>0</a:t>
              </a:r>
              <a:r>
                <a:rPr lang="en-US" smtClean="0">
                  <a:solidFill>
                    <a:srgbClr val="000000"/>
                  </a:solidFill>
                </a:rPr>
                <a:t>                     3V</a:t>
              </a:r>
              <a:r>
                <a:rPr lang="en-US" baseline="-25000" smtClean="0">
                  <a:solidFill>
                    <a:srgbClr val="000000"/>
                  </a:solidFill>
                </a:rPr>
                <a:t>0</a:t>
              </a:r>
              <a:endParaRPr lang="ru-RU" baseline="-25000" smtClean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38916" name="Объект 15"/>
          <p:cNvGraphicFramePr>
            <a:graphicFrameLocks noChangeAspect="1"/>
          </p:cNvGraphicFramePr>
          <p:nvPr/>
        </p:nvGraphicFramePr>
        <p:xfrm>
          <a:off x="1187450" y="4581525"/>
          <a:ext cx="6216650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4" imgW="2552700" imgH="685800" progId="Equation.DSMT4">
                  <p:embed/>
                </p:oleObj>
              </mc:Choice>
              <mc:Fallback>
                <p:oleObj name="Equation" r:id="rId4" imgW="25527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581525"/>
                        <a:ext cx="6216650" cy="167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45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9" name="Группа 3"/>
          <p:cNvGrpSpPr>
            <a:grpSpLocks/>
          </p:cNvGrpSpPr>
          <p:nvPr/>
        </p:nvGrpSpPr>
        <p:grpSpPr bwMode="auto">
          <a:xfrm>
            <a:off x="107950" y="373063"/>
            <a:ext cx="3887788" cy="3600450"/>
            <a:chOff x="4427538" y="1773238"/>
            <a:chExt cx="3887787" cy="3600450"/>
          </a:xfrm>
        </p:grpSpPr>
        <p:grpSp>
          <p:nvGrpSpPr>
            <p:cNvPr id="39941" name="Group 13"/>
            <p:cNvGrpSpPr>
              <a:grpSpLocks/>
            </p:cNvGrpSpPr>
            <p:nvPr/>
          </p:nvGrpSpPr>
          <p:grpSpPr bwMode="auto">
            <a:xfrm>
              <a:off x="4427538" y="1773238"/>
              <a:ext cx="3887787" cy="3600450"/>
              <a:chOff x="2789" y="1162"/>
              <a:chExt cx="2449" cy="2268"/>
            </a:xfrm>
          </p:grpSpPr>
          <p:pic>
            <p:nvPicPr>
              <p:cNvPr id="39945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3" t="8797" r="52715" b="25578"/>
              <a:stretch>
                <a:fillRect/>
              </a:stretch>
            </p:blipFill>
            <p:spPr bwMode="auto">
              <a:xfrm>
                <a:off x="2789" y="1162"/>
                <a:ext cx="2449" cy="2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946" name="Text Box 6"/>
              <p:cNvSpPr txBox="1">
                <a:spLocks noChangeArrowheads="1"/>
              </p:cNvSpPr>
              <p:nvPr/>
            </p:nvSpPr>
            <p:spPr bwMode="auto">
              <a:xfrm>
                <a:off x="3593" y="1356"/>
                <a:ext cx="196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mtClean="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39947" name="Text Box 7"/>
              <p:cNvSpPr txBox="1">
                <a:spLocks noChangeArrowheads="1"/>
              </p:cNvSpPr>
              <p:nvPr/>
            </p:nvSpPr>
            <p:spPr bwMode="auto">
              <a:xfrm>
                <a:off x="4680" y="1356"/>
                <a:ext cx="196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mtClean="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39948" name="Text Box 8"/>
              <p:cNvSpPr txBox="1">
                <a:spLocks noChangeArrowheads="1"/>
              </p:cNvSpPr>
              <p:nvPr/>
            </p:nvSpPr>
            <p:spPr bwMode="auto">
              <a:xfrm>
                <a:off x="4771" y="2309"/>
                <a:ext cx="196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mtClean="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39949" name="Text Box 9"/>
              <p:cNvSpPr txBox="1">
                <a:spLocks noChangeArrowheads="1"/>
              </p:cNvSpPr>
              <p:nvPr/>
            </p:nvSpPr>
            <p:spPr bwMode="auto">
              <a:xfrm>
                <a:off x="3470" y="2387"/>
                <a:ext cx="196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mtClean="0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39950" name="Text Box 10"/>
              <p:cNvSpPr txBox="1">
                <a:spLocks noChangeArrowheads="1"/>
              </p:cNvSpPr>
              <p:nvPr/>
            </p:nvSpPr>
            <p:spPr bwMode="auto">
              <a:xfrm>
                <a:off x="2834" y="2251"/>
                <a:ext cx="409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mtClean="0">
                    <a:solidFill>
                      <a:srgbClr val="000000"/>
                    </a:solidFill>
                  </a:rPr>
                  <a:t> </a:t>
                </a:r>
                <a:r>
                  <a:rPr lang="en-US" smtClean="0">
                    <a:solidFill>
                      <a:srgbClr val="000000"/>
                    </a:solidFill>
                  </a:rPr>
                  <a:t>P</a:t>
                </a:r>
                <a:r>
                  <a:rPr lang="en-US" baseline="-25000" smtClean="0">
                    <a:solidFill>
                      <a:srgbClr val="000000"/>
                    </a:solidFill>
                  </a:rPr>
                  <a:t>0</a:t>
                </a:r>
                <a:endParaRPr lang="ru-RU" baseline="-250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51" name="Text Box 11"/>
              <p:cNvSpPr txBox="1">
                <a:spLocks noChangeArrowheads="1"/>
              </p:cNvSpPr>
              <p:nvPr/>
            </p:nvSpPr>
            <p:spPr bwMode="auto">
              <a:xfrm>
                <a:off x="2835" y="1525"/>
                <a:ext cx="423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mtClean="0">
                    <a:solidFill>
                      <a:srgbClr val="000000"/>
                    </a:solidFill>
                  </a:rPr>
                  <a:t> </a:t>
                </a:r>
                <a:r>
                  <a:rPr lang="en-US" smtClean="0">
                    <a:solidFill>
                      <a:srgbClr val="000000"/>
                    </a:solidFill>
                  </a:rPr>
                  <a:t>nP</a:t>
                </a:r>
                <a:r>
                  <a:rPr lang="en-US" baseline="-25000" smtClean="0">
                    <a:solidFill>
                      <a:srgbClr val="000000"/>
                    </a:solidFill>
                  </a:rPr>
                  <a:t>0</a:t>
                </a:r>
                <a:endParaRPr lang="ru-RU" baseline="-250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9942" name="TextBox 5"/>
            <p:cNvSpPr txBox="1">
              <a:spLocks noChangeArrowheads="1"/>
            </p:cNvSpPr>
            <p:nvPr/>
          </p:nvSpPr>
          <p:spPr bwMode="auto">
            <a:xfrm>
              <a:off x="5889502" y="3284984"/>
              <a:ext cx="4106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T</a:t>
              </a:r>
              <a:r>
                <a:rPr lang="en-US" baseline="-25000" smtClean="0">
                  <a:solidFill>
                    <a:srgbClr val="000000"/>
                  </a:solidFill>
                </a:rPr>
                <a:t>0</a:t>
              </a:r>
              <a:endParaRPr lang="ru-RU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39943" name="TextBox 6"/>
            <p:cNvSpPr txBox="1">
              <a:spLocks noChangeArrowheads="1"/>
            </p:cNvSpPr>
            <p:nvPr/>
          </p:nvSpPr>
          <p:spPr bwMode="auto">
            <a:xfrm>
              <a:off x="7505230" y="2433132"/>
              <a:ext cx="66717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3nT</a:t>
              </a:r>
              <a:r>
                <a:rPr lang="en-US" baseline="-25000" smtClean="0">
                  <a:solidFill>
                    <a:srgbClr val="000000"/>
                  </a:solidFill>
                </a:rPr>
                <a:t>0</a:t>
              </a:r>
              <a:endParaRPr lang="ru-RU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39944" name="TextBox 7"/>
            <p:cNvSpPr txBox="1">
              <a:spLocks noChangeArrowheads="1"/>
            </p:cNvSpPr>
            <p:nvPr/>
          </p:nvSpPr>
          <p:spPr bwMode="auto">
            <a:xfrm>
              <a:off x="5724128" y="4365104"/>
              <a:ext cx="213712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srgbClr val="000000"/>
                  </a:solidFill>
                </a:rPr>
                <a:t>V</a:t>
              </a:r>
              <a:r>
                <a:rPr lang="en-US" baseline="-25000" smtClean="0">
                  <a:solidFill>
                    <a:srgbClr val="000000"/>
                  </a:solidFill>
                </a:rPr>
                <a:t>0</a:t>
              </a:r>
              <a:r>
                <a:rPr lang="en-US" smtClean="0">
                  <a:solidFill>
                    <a:srgbClr val="000000"/>
                  </a:solidFill>
                </a:rPr>
                <a:t>                     3V</a:t>
              </a:r>
              <a:r>
                <a:rPr lang="en-US" baseline="-25000" smtClean="0">
                  <a:solidFill>
                    <a:srgbClr val="000000"/>
                  </a:solidFill>
                </a:rPr>
                <a:t>0</a:t>
              </a:r>
              <a:endParaRPr lang="ru-RU" baseline="-25000" smtClean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39940" name="Объект 15"/>
          <p:cNvGraphicFramePr>
            <a:graphicFrameLocks noChangeAspect="1"/>
          </p:cNvGraphicFramePr>
          <p:nvPr/>
        </p:nvGraphicFramePr>
        <p:xfrm>
          <a:off x="3170238" y="3198813"/>
          <a:ext cx="5938837" cy="359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4" imgW="2438400" imgH="1473200" progId="Equation.DSMT4">
                  <p:embed/>
                </p:oleObj>
              </mc:Choice>
              <mc:Fallback>
                <p:oleObj name="Equation" r:id="rId4" imgW="2438400" imgH="147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0238" y="3198813"/>
                        <a:ext cx="5938837" cy="359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26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Вывод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76872"/>
            <a:ext cx="7406207" cy="3724275"/>
          </a:xfrm>
        </p:spPr>
        <p:txBody>
          <a:bodyPr/>
          <a:lstStyle/>
          <a:p>
            <a:pPr marL="0" indent="0" algn="just">
              <a:buNone/>
            </a:pPr>
            <a:r>
              <a:rPr lang="ru-RU" sz="3200" dirty="0" smtClean="0"/>
              <a:t>Путь к успеху – логически последовательное изложение при параллельном заполнении логически структурных таблиц</a:t>
            </a:r>
          </a:p>
          <a:p>
            <a:pPr marL="0" indent="0" algn="just">
              <a:buNone/>
            </a:pPr>
            <a:r>
              <a:rPr lang="ru-RU" sz="3200" dirty="0" smtClean="0"/>
              <a:t>Результат: осознанные систематизированные знания, т.е. наличие компетенций и освоенные (осознанные) универсальные учебные действия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164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Задача – изменить ситуацию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Необходимо: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Раскрыть школьникам логическую структуру построения курса: от аксиоматики и определений до практического применения (в частности, до решения задач)</a:t>
            </a:r>
          </a:p>
        </p:txBody>
      </p:sp>
    </p:spTree>
    <p:extLst>
      <p:ext uri="{BB962C8B-B14F-4D97-AF65-F5344CB8AC3E}">
        <p14:creationId xmlns:p14="http://schemas.microsoft.com/office/powerpoint/2010/main" val="20966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Задача – изменить ситуацию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420888"/>
            <a:ext cx="7693025" cy="3724275"/>
          </a:xfrm>
        </p:spPr>
        <p:txBody>
          <a:bodyPr/>
          <a:lstStyle/>
          <a:p>
            <a:pPr marL="514350" indent="-514350" algn="just">
              <a:buFont typeface="+mj-lt"/>
              <a:buAutoNum type="arabicPeriod" startAt="3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этом необходимо раскрыть школьнику логическую структуру построения каждого раздела физики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2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Задача – изменить ситуацию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 smtClean="0"/>
              <a:t>Пример – механика Ньютона</a:t>
            </a:r>
          </a:p>
          <a:p>
            <a:pPr eaLnBrk="1" hangingPunct="1"/>
            <a:r>
              <a:rPr lang="ru-RU" dirty="0" smtClean="0"/>
              <a:t>Три закона Ньютона</a:t>
            </a:r>
          </a:p>
          <a:p>
            <a:pPr eaLnBrk="1" hangingPunct="1"/>
            <a:r>
              <a:rPr lang="ru-RU" dirty="0" smtClean="0"/>
              <a:t>Три закона, описывающие индивидуальные свойства сил (Гука, Всемирного тяготения и </a:t>
            </a:r>
            <a:r>
              <a:rPr lang="ru-RU" dirty="0" err="1" smtClean="0"/>
              <a:t>Амонтона</a:t>
            </a:r>
            <a:r>
              <a:rPr lang="ru-RU" dirty="0" smtClean="0"/>
              <a:t>-Кулона)</a:t>
            </a:r>
          </a:p>
          <a:p>
            <a:pPr eaLnBrk="1" hangingPunct="1"/>
            <a:r>
              <a:rPr lang="ru-RU" dirty="0" smtClean="0"/>
              <a:t>Все остальное (закон Архимеда, законы статики, законы сохранения) - следствия</a:t>
            </a:r>
          </a:p>
        </p:txBody>
      </p:sp>
    </p:spTree>
    <p:extLst>
      <p:ext uri="{BB962C8B-B14F-4D97-AF65-F5344CB8AC3E}">
        <p14:creationId xmlns:p14="http://schemas.microsoft.com/office/powerpoint/2010/main" val="400724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УМК «Физика» 7-9 и 10-11, базовый и профильный уровни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/>
              <a:t>Грачев А.В., доцент, к.ф.-м.н., Лауреат Ломоносовской премии 2008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Погожев В.А., доцент, к.ф.-м.н., Лауреат Ломоносовской премии 2010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Салецкий А.М., профессор, д.ф.-м.н., зав. кафедрой общей физики, Лауреат Ломоносовской премии 1998, 2004 (наука)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Боков П.Ю., доцент, к.ф.-м.н., учитель физики Московской гимназии на Юго-Западе №1543</a:t>
            </a:r>
          </a:p>
          <a:p>
            <a:pPr eaLnBrk="1" hangingPunct="1">
              <a:lnSpc>
                <a:spcPct val="90000"/>
              </a:lnSpc>
            </a:pPr>
            <a:endParaRPr lang="ru-RU" sz="2000" smtClean="0"/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Преподаватели кафедры общей физики физического факультета МГУ им. М.В. Ломоносова</a:t>
            </a:r>
          </a:p>
          <a:p>
            <a:pPr eaLnBrk="1" hangingPunct="1">
              <a:lnSpc>
                <a:spcPct val="90000"/>
              </a:lnSpc>
            </a:pPr>
            <a:endParaRPr lang="ru-RU" sz="2000" smtClean="0"/>
          </a:p>
        </p:txBody>
      </p:sp>
    </p:spTree>
    <p:extLst>
      <p:ext uri="{BB962C8B-B14F-4D97-AF65-F5344CB8AC3E}">
        <p14:creationId xmlns:p14="http://schemas.microsoft.com/office/powerpoint/2010/main" val="212774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Пример («Физика-7») – о необходимости введения СО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5092700"/>
            <a:ext cx="7693025" cy="1504950"/>
          </a:xfrm>
        </p:spPr>
        <p:txBody>
          <a:bodyPr/>
          <a:lstStyle/>
          <a:p>
            <a:pPr eaLnBrk="1" hangingPunct="1"/>
            <a:r>
              <a:rPr lang="ru-RU" smtClean="0"/>
              <a:t>Нет смысла говорить о движении, если не указана СО!</a:t>
            </a:r>
          </a:p>
        </p:txBody>
      </p:sp>
      <p:pic>
        <p:nvPicPr>
          <p:cNvPr id="11268" name="Picture 4" descr="str-116-117_609_Fizika_7klUch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5" r="51389" b="71063"/>
          <a:stretch>
            <a:fillRect/>
          </a:stretch>
        </p:blipFill>
        <p:spPr bwMode="auto">
          <a:xfrm>
            <a:off x="250825" y="2420938"/>
            <a:ext cx="87122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17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Решение проблем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Логически последовательное изложение каждого из разделов курса физики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Наличие итоговых схем (таблиц), раскрывающих логическую структуру раздела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По мнению аппробаторов, эффективность последовательного освоения каждого из разделов возрастает при параллельном изучении итоговых схем</a:t>
            </a:r>
          </a:p>
        </p:txBody>
      </p:sp>
    </p:spTree>
    <p:extLst>
      <p:ext uri="{BB962C8B-B14F-4D97-AF65-F5344CB8AC3E}">
        <p14:creationId xmlns:p14="http://schemas.microsoft.com/office/powerpoint/2010/main" val="204752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4" descr="C:\Documents and Settings\Lev Avakyants\My Documents\pb\lomon10\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87"/>
          <a:stretch>
            <a:fillRect/>
          </a:stretch>
        </p:blipFill>
        <p:spPr bwMode="auto">
          <a:xfrm>
            <a:off x="1116013" y="260350"/>
            <a:ext cx="7416800" cy="641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39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Капсулы">
  <a:themeElements>
    <a:clrScheme name="Капсулы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02511EAE12B554BBD6F4C38202637E2" ma:contentTypeVersion="1" ma:contentTypeDescription="Создание документа." ma:contentTypeScope="" ma:versionID="7720e2e3bc88c98809321b95ba70e5c7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2133633-B5C2-47B2-9747-41051B2FC35F}"/>
</file>

<file path=customXml/itemProps2.xml><?xml version="1.0" encoding="utf-8"?>
<ds:datastoreItem xmlns:ds="http://schemas.openxmlformats.org/officeDocument/2006/customXml" ds:itemID="{A962F09F-CC7B-46F4-8101-DB2AFD360ED9}"/>
</file>

<file path=customXml/itemProps3.xml><?xml version="1.0" encoding="utf-8"?>
<ds:datastoreItem xmlns:ds="http://schemas.openxmlformats.org/officeDocument/2006/customXml" ds:itemID="{86748991-C93B-46CD-9558-472159A7684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547</Words>
  <Application>Microsoft Office PowerPoint</Application>
  <PresentationFormat>Экран (4:3)</PresentationFormat>
  <Paragraphs>80</Paragraphs>
  <Slides>25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6_Капсулы</vt:lpstr>
      <vt:lpstr>Тема Office</vt:lpstr>
      <vt:lpstr>Equation</vt:lpstr>
      <vt:lpstr>О необходимости систематизации знаний при подготовке школьников к олимпиадам, ЕГЭ и вступительным испытаниям в ВУЗы по физике (на примере УМК по физике авторов  А.В. Грачев, В.А. Погожев, А.М. Салецкий  и др.)</vt:lpstr>
      <vt:lpstr>Задача – изменить ситуацию</vt:lpstr>
      <vt:lpstr>Задача – изменить ситуацию</vt:lpstr>
      <vt:lpstr>Задача – изменить ситуацию</vt:lpstr>
      <vt:lpstr>Задача – изменить ситуацию</vt:lpstr>
      <vt:lpstr>УМК «Физика» 7-9 и 10-11, базовый и профильный уровни</vt:lpstr>
      <vt:lpstr>Пример («Физика-7») – о необходимости введения СО</vt:lpstr>
      <vt:lpstr>Решение проблем</vt:lpstr>
      <vt:lpstr>Презентация PowerPoint</vt:lpstr>
      <vt:lpstr>Итог</vt:lpstr>
      <vt:lpstr>Презентация PowerPoint</vt:lpstr>
      <vt:lpstr>Результат. Опыт аппробаторов</vt:lpstr>
      <vt:lpstr>Презентация PowerPoint</vt:lpstr>
      <vt:lpstr>Презентация PowerPoint</vt:lpstr>
      <vt:lpstr>Схема последовательности действий при решении задач по термодинамике (применение первого закона термодинамики)</vt:lpstr>
      <vt:lpstr>Презентация PowerPoint</vt:lpstr>
      <vt:lpstr>Презентация PowerPoint</vt:lpstr>
      <vt:lpstr>Презентация PowerPoint</vt:lpstr>
      <vt:lpstr>Схема решения задач  о тепловых машинах</vt:lpstr>
      <vt:lpstr>Презентация PowerPoint</vt:lpstr>
      <vt:lpstr>Пример решения задачи</vt:lpstr>
      <vt:lpstr>Перестраиваем цикл</vt:lpstr>
      <vt:lpstr>Презентация PowerPoint</vt:lpstr>
      <vt:lpstr>Презентация PowerPoint</vt:lpstr>
      <vt:lpstr>Вывод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необходимости систематизации знаний при подготовке школьников к олимпиадам, ЕГЭ и вступительным испытаниям в ВУЗы по физике (на примере УМК по физике авторов  А.В. Грачев, В.А. Погожев, А.М. Салецкий  и др.)</dc:title>
  <dc:creator>MyAccount</dc:creator>
  <cp:lastModifiedBy>User</cp:lastModifiedBy>
  <cp:revision>21</cp:revision>
  <dcterms:created xsi:type="dcterms:W3CDTF">2017-09-16T18:48:36Z</dcterms:created>
  <dcterms:modified xsi:type="dcterms:W3CDTF">2019-03-04T07:05:44Z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0x010100A02511EAE12B554BBD6F4C38202637E2</vt:lpwstr>
  </property>
</Properties>
</file>