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9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2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300" r:id="rId3"/>
    <p:sldId id="301" r:id="rId4"/>
    <p:sldId id="337" r:id="rId5"/>
    <p:sldId id="257" r:id="rId6"/>
    <p:sldId id="283" r:id="rId7"/>
    <p:sldId id="336" r:id="rId8"/>
    <p:sldId id="284" r:id="rId9"/>
    <p:sldId id="285" r:id="rId10"/>
    <p:sldId id="286" r:id="rId11"/>
    <p:sldId id="287" r:id="rId12"/>
    <p:sldId id="288" r:id="rId13"/>
    <p:sldId id="333" r:id="rId14"/>
    <p:sldId id="289" r:id="rId15"/>
    <p:sldId id="290" r:id="rId16"/>
    <p:sldId id="292" r:id="rId17"/>
    <p:sldId id="265" r:id="rId18"/>
    <p:sldId id="266" r:id="rId19"/>
    <p:sldId id="294" r:id="rId20"/>
    <p:sldId id="296" r:id="rId21"/>
    <p:sldId id="297" r:id="rId22"/>
    <p:sldId id="298" r:id="rId23"/>
    <p:sldId id="302" r:id="rId24"/>
    <p:sldId id="304" r:id="rId25"/>
    <p:sldId id="305" r:id="rId26"/>
    <p:sldId id="306" r:id="rId27"/>
    <p:sldId id="307" r:id="rId28"/>
    <p:sldId id="310" r:id="rId29"/>
    <p:sldId id="309" r:id="rId30"/>
    <p:sldId id="312" r:id="rId31"/>
    <p:sldId id="332" r:id="rId32"/>
    <p:sldId id="314" r:id="rId33"/>
    <p:sldId id="316" r:id="rId34"/>
    <p:sldId id="317" r:id="rId35"/>
    <p:sldId id="319" r:id="rId36"/>
    <p:sldId id="320" r:id="rId37"/>
    <p:sldId id="322" r:id="rId38"/>
    <p:sldId id="324" r:id="rId39"/>
    <p:sldId id="334" r:id="rId40"/>
  </p:sldIdLst>
  <p:sldSz cx="9144000" cy="6858000" type="screen4x3"/>
  <p:notesSz cx="6858000" cy="9144000"/>
  <p:custDataLst>
    <p:tags r:id="rId4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ев" initials="ЛГ" lastIdx="4" clrIdx="0">
    <p:extLst>
      <p:ext uri="{19B8F6BF-5375-455C-9EA6-DF929625EA0E}">
        <p15:presenceInfo xmlns:p15="http://schemas.microsoft.com/office/powerpoint/2012/main" userId="Ле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61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6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62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59520-595D-4F5E-AC5B-B99BD8E10426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0CAE6-5F4C-49BD-814F-00B0509FD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59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CAE6-5F4C-49BD-814F-00B0509FDA5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63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CAE6-5F4C-49BD-814F-00B0509FDA5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0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CAE6-5F4C-49BD-814F-00B0509FDA5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470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CAE6-5F4C-49BD-814F-00B0509FDA5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5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4DB7-6B24-41C3-BBFA-D1F3C4B8B4C5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1A4A-0768-4A20-A776-80E72179C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20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4DB7-6B24-41C3-BBFA-D1F3C4B8B4C5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1A4A-0768-4A20-A776-80E72179C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16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4DB7-6B24-41C3-BBFA-D1F3C4B8B4C5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1A4A-0768-4A20-A776-80E72179C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01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4DB7-6B24-41C3-BBFA-D1F3C4B8B4C5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1A4A-0768-4A20-A776-80E72179C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23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4DB7-6B24-41C3-BBFA-D1F3C4B8B4C5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1A4A-0768-4A20-A776-80E72179C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20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4DB7-6B24-41C3-BBFA-D1F3C4B8B4C5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1A4A-0768-4A20-A776-80E72179C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86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4DB7-6B24-41C3-BBFA-D1F3C4B8B4C5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1A4A-0768-4A20-A776-80E72179C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01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4DB7-6B24-41C3-BBFA-D1F3C4B8B4C5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1A4A-0768-4A20-A776-80E72179C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49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4DB7-6B24-41C3-BBFA-D1F3C4B8B4C5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1A4A-0768-4A20-A776-80E72179C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66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4DB7-6B24-41C3-BBFA-D1F3C4B8B4C5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1A4A-0768-4A20-A776-80E72179C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38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4DB7-6B24-41C3-BBFA-D1F3C4B8B4C5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1A4A-0768-4A20-A776-80E72179C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3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34DB7-6B24-41C3-BBFA-D1F3C4B8B4C5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D1A4A-0768-4A20-A776-80E72179C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22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842" y="490246"/>
            <a:ext cx="778033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МЕТОД ИССЛЕДОВАНИЯ 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КЛЮЧЕВЫХ СИТУАЦИЙ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>
                <a:solidFill>
                  <a:srgbClr val="FF0000"/>
                </a:solidFill>
              </a:rPr>
              <a:t>(</a:t>
            </a:r>
            <a:r>
              <a:rPr lang="ru-RU" sz="4000" b="1" dirty="0" err="1">
                <a:solidFill>
                  <a:srgbClr val="FF0000"/>
                </a:solidFill>
              </a:rPr>
              <a:t>МИКС</a:t>
            </a:r>
            <a:r>
              <a:rPr lang="ru-RU" sz="4000" b="1" dirty="0">
                <a:solidFill>
                  <a:srgbClr val="FF0000"/>
                </a:solidFill>
              </a:rPr>
              <a:t>) </a:t>
            </a:r>
            <a:r>
              <a:rPr lang="ru-RU" sz="4000" b="1" dirty="0">
                <a:solidFill>
                  <a:srgbClr val="0070C0"/>
                </a:solidFill>
              </a:rPr>
              <a:t>—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РЕАЛИЗАЦИЯ </a:t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УЧЕБНО-ИССЛЕДОВАТЕЛЬСКОЙ</a:t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ДЕЯТЕЛЬНОСТИ УЧАЩИХСЯ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6093" y="4025153"/>
            <a:ext cx="3430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Л. Э. </a:t>
            </a:r>
            <a:r>
              <a:rPr lang="ru-RU" sz="3200" b="1" dirty="0" err="1">
                <a:solidFill>
                  <a:srgbClr val="0070C0"/>
                </a:solidFill>
              </a:rPr>
              <a:t>Генденштейн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585" y="4849906"/>
            <a:ext cx="4710830" cy="160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7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249"/>
            <a:ext cx="4861905" cy="292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005" y="908720"/>
            <a:ext cx="3505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8" y="3645024"/>
            <a:ext cx="8650605" cy="63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7112"/>
            <a:ext cx="26955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01208"/>
            <a:ext cx="33909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363120"/>
            <a:ext cx="35147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4283968" y="5661248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5" y="6360388"/>
            <a:ext cx="7304151" cy="34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53" y="6360388"/>
            <a:ext cx="8295894" cy="36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10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79" y="686696"/>
            <a:ext cx="4861905" cy="292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864" y="1303167"/>
            <a:ext cx="3505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84" y="4042667"/>
            <a:ext cx="7304151" cy="65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35" y="5019379"/>
            <a:ext cx="2667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авая фигурная скобка 5"/>
          <p:cNvSpPr/>
          <p:nvPr/>
        </p:nvSpPr>
        <p:spPr>
          <a:xfrm>
            <a:off x="4182335" y="5019379"/>
            <a:ext cx="353516" cy="164306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668623" y="5732898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058" y="5253745"/>
            <a:ext cx="1857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17845" y="95957"/>
            <a:ext cx="6708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Ставим </a:t>
            </a:r>
            <a:r>
              <a:rPr lang="ru-RU" sz="2800" b="1" dirty="0">
                <a:solidFill>
                  <a:srgbClr val="FF0000"/>
                </a:solidFill>
              </a:rPr>
              <a:t>новые</a:t>
            </a:r>
            <a:r>
              <a:rPr lang="ru-RU" sz="2800" b="1" dirty="0"/>
              <a:t> задачи по той же 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224677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249"/>
            <a:ext cx="4861905" cy="292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005" y="908720"/>
            <a:ext cx="3505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92" y="3429000"/>
            <a:ext cx="6833616" cy="98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81761"/>
            <a:ext cx="15049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2411760" y="5373216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5580112" y="2924944"/>
            <a:ext cx="1800200" cy="18722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200" y="4962115"/>
            <a:ext cx="36004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62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670" y="439271"/>
            <a:ext cx="78383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«Чистый эксперимент» на ЕГЭ</a:t>
            </a:r>
          </a:p>
          <a:p>
            <a:r>
              <a:rPr lang="ru-RU" sz="2800" dirty="0"/>
              <a:t>Подвесили к шайбе груз: и почти никто не решил!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692" y="1756523"/>
            <a:ext cx="3259096" cy="33687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9271" y="5262282"/>
            <a:ext cx="79302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А если бы задачу про соскальзывание шайбы </a:t>
            </a:r>
            <a:br>
              <a:rPr lang="ru-RU" sz="2800" dirty="0"/>
            </a:br>
            <a:r>
              <a:rPr lang="ru-RU" sz="2800" dirty="0"/>
              <a:t>действительно </a:t>
            </a:r>
            <a:r>
              <a:rPr lang="ru-RU" sz="2800" dirty="0">
                <a:solidFill>
                  <a:srgbClr val="FF0000"/>
                </a:solidFill>
              </a:rPr>
              <a:t>РЕШАЛИ</a:t>
            </a:r>
            <a:r>
              <a:rPr lang="ru-RU" sz="2800" dirty="0"/>
              <a:t>, а не заучивали решение, </a:t>
            </a:r>
            <a:br>
              <a:rPr lang="ru-RU" sz="2800" dirty="0"/>
            </a:br>
            <a:r>
              <a:rPr lang="ru-RU" sz="2800" dirty="0"/>
              <a:t>то решили бы и эту: она ненамного сложнее. </a:t>
            </a:r>
          </a:p>
        </p:txBody>
      </p:sp>
    </p:spTree>
    <p:extLst>
      <p:ext uri="{BB962C8B-B14F-4D97-AF65-F5344CB8AC3E}">
        <p14:creationId xmlns:p14="http://schemas.microsoft.com/office/powerpoint/2010/main" val="94953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75" y="1292226"/>
            <a:ext cx="3601220" cy="360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7"/>
          <a:stretch/>
        </p:blipFill>
        <p:spPr bwMode="auto">
          <a:xfrm>
            <a:off x="1813941" y="5391570"/>
            <a:ext cx="5516118" cy="93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012" y="1443080"/>
            <a:ext cx="47243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Если шайба движется внутри </a:t>
            </a:r>
            <a:r>
              <a:rPr lang="ru-RU" sz="2800" dirty="0">
                <a:solidFill>
                  <a:srgbClr val="FF0000"/>
                </a:solidFill>
              </a:rPr>
              <a:t>кольцевого жёлоба</a:t>
            </a:r>
            <a:r>
              <a:rPr lang="ru-RU" sz="2800" dirty="0"/>
              <a:t>,</a:t>
            </a:r>
            <a:br>
              <a:rPr lang="ru-RU" sz="2800" dirty="0"/>
            </a:br>
            <a:r>
              <a:rPr lang="ru-RU" sz="2800" dirty="0"/>
              <a:t>то она может давить и на внутреннюю и на наружную поверхность.</a:t>
            </a:r>
          </a:p>
          <a:p>
            <a:r>
              <a:rPr lang="ru-RU" sz="2800" dirty="0"/>
              <a:t>Уравнения остаются теми же!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6019" y="270882"/>
            <a:ext cx="3651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Расширение ситуации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6805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472" y="402789"/>
            <a:ext cx="884816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Частный случай «Золотого правила» решения задач — известный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решения задач по динамике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(изобразите на чертеже все силы, запишите уравнения второго закона Ньютона в проекциях и т. п.).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Вам ничего не напоминает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«Золотое правило» решения задач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Почему анализ условия практически никогда не используют?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На одном уроке можно так подробно разобрать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одну-две задачи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а в школьном курсе —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тысячи задач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486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376" y="367904"/>
            <a:ext cx="8489576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К счастью,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действительно различных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задач в школьном курсе физики не так уж много!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Сюжеты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тысяч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задач группируются вокруг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нескольких десятков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ситуаций.</a:t>
            </a:r>
          </a:p>
          <a:p>
            <a:pPr marL="252000" indent="-252000">
              <a:spcAft>
                <a:spcPts val="24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Их мы и называем </a:t>
            </a: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КЛЮЧЕВЫМИ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52000" indent="-2520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Примеры в механике: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8000">
              <a:buClr>
                <a:srgbClr val="FF0000"/>
              </a:buClr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свободное падение тела, </a:t>
            </a:r>
          </a:p>
          <a:p>
            <a:pPr marL="288000">
              <a:buClr>
                <a:srgbClr val="FF0000"/>
              </a:buClr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движение тела по наклонной плоскости, </a:t>
            </a:r>
          </a:p>
          <a:p>
            <a:pPr marL="288000">
              <a:buClr>
                <a:srgbClr val="FF0000"/>
              </a:buClr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движение планеты по круговой орбите, </a:t>
            </a:r>
          </a:p>
          <a:p>
            <a:pPr marL="288000">
              <a:spcAft>
                <a:spcPts val="1200"/>
              </a:spcAft>
              <a:buClr>
                <a:srgbClr val="FF0000"/>
              </a:buClr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колебания математического маятника…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Группировка задач вокруг ситуаций — это свойство задач или ситуаций?</a:t>
            </a:r>
          </a:p>
        </p:txBody>
      </p:sp>
    </p:spTree>
    <p:extLst>
      <p:ext uri="{BB962C8B-B14F-4D97-AF65-F5344CB8AC3E}">
        <p14:creationId xmlns:p14="http://schemas.microsoft.com/office/powerpoint/2010/main" val="113836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279" y="4506812"/>
            <a:ext cx="83114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Ключевые ситуации — первый уровень обобщения — переход к </a:t>
            </a:r>
            <a:r>
              <a:rPr lang="ru-RU" sz="2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моделям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КС — элемент научного метода познания.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КС — основные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задач!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51" y="310085"/>
            <a:ext cx="4437897" cy="4032512"/>
          </a:xfrm>
          <a:prstGeom prst="rect">
            <a:avLst/>
          </a:prstGeom>
        </p:spPr>
      </p:pic>
      <p:sp>
        <p:nvSpPr>
          <p:cNvPr id="4" name="Белый"/>
          <p:cNvSpPr/>
          <p:nvPr/>
        </p:nvSpPr>
        <p:spPr>
          <a:xfrm>
            <a:off x="1631577" y="125507"/>
            <a:ext cx="6015318" cy="4282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51" y="310085"/>
            <a:ext cx="4437897" cy="3788672"/>
          </a:xfrm>
          <a:prstGeom prst="rect">
            <a:avLst/>
          </a:prstGeom>
        </p:spPr>
      </p:pic>
      <p:sp>
        <p:nvSpPr>
          <p:cNvPr id="6" name="Грустно"/>
          <p:cNvSpPr txBox="1"/>
          <p:nvPr/>
        </p:nvSpPr>
        <p:spPr>
          <a:xfrm>
            <a:off x="833719" y="1532702"/>
            <a:ext cx="761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Вот как грустно всё выглядит без ключевых ситуаций… </a:t>
            </a:r>
          </a:p>
        </p:txBody>
      </p:sp>
    </p:spTree>
    <p:extLst>
      <p:ext uri="{BB962C8B-B14F-4D97-AF65-F5344CB8AC3E}">
        <p14:creationId xmlns:p14="http://schemas.microsoft.com/office/powerpoint/2010/main" val="1289967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4" grpId="1" animBg="1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889" y="80655"/>
            <a:ext cx="840095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Clr>
                <a:srgbClr val="FF0000"/>
              </a:buClr>
            </a:pP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ОБРАЗЕЦ МЕТОДИКИ С ИСПОЛЬЗОВАНИЕМ КС</a:t>
            </a:r>
          </a:p>
          <a:p>
            <a:pPr>
              <a:spcAft>
                <a:spcPts val="1200"/>
              </a:spcAft>
              <a:buClr>
                <a:srgbClr val="FF0000"/>
              </a:buClr>
            </a:pP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Галилей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— научный метод познания: наблюдение, гипотеза, опыт;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сочинения — диалоги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Опыт, в котором проверяется гипотеза, —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ключевая ситуация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: при постановке опыта протекающее явление максимально приближают его к модели.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Ключевые ситуации восходят к Галилею: они —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часть научного метода познания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Знаменитые мысленные эксперименты Галилея — яркие примеры исследований ключевых ситуаций.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Пример: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логическое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доказательство того, что все тела должны падать одинаково. И только потом — Пизанская башня.  </a:t>
            </a:r>
          </a:p>
        </p:txBody>
      </p:sp>
    </p:spTree>
    <p:extLst>
      <p:ext uri="{BB962C8B-B14F-4D97-AF65-F5344CB8AC3E}">
        <p14:creationId xmlns:p14="http://schemas.microsoft.com/office/powerpoint/2010/main" val="314360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3054" y="389982"/>
            <a:ext cx="769377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изучение физики наиболее эффективно (и интересно!), когда оно построено как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исследование ключевых ситуаций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Исследовать небольшое число ключевых ситуаций </a:t>
            </a: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Стирается искусственная грань между «теорией» и «задачами»: вместо «запоминания» и «применения заученного» — </a:t>
            </a: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исследование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 наших </a:t>
            </a:r>
            <a:r>
              <a:rPr lang="ru-RU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УМК</a:t>
            </a: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для 7-11 классов — достаточно полный набор (</a:t>
            </a: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разбор!</a:t>
            </a: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) ключевых ситуаций по всем темам школьного курса физики.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999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535969" y="188640"/>
            <a:ext cx="8072062" cy="6480720"/>
            <a:chOff x="463961" y="188640"/>
            <a:chExt cx="8072062" cy="6480720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868" y="188640"/>
              <a:ext cx="2235831" cy="31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61" y="188640"/>
              <a:ext cx="2235831" cy="31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188640"/>
              <a:ext cx="2235831" cy="31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61" y="3501360"/>
              <a:ext cx="2235831" cy="31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868" y="3501360"/>
              <a:ext cx="2235831" cy="31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3501360"/>
              <a:ext cx="2235831" cy="31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64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259" y="484094"/>
            <a:ext cx="874058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Каждый параграф учебника — основа </a:t>
            </a:r>
            <a:r>
              <a:rPr lang="ru-RU" sz="2400" dirty="0">
                <a:solidFill>
                  <a:srgbClr val="FF0000"/>
                </a:solidFill>
              </a:rPr>
              <a:t>сценария</a:t>
            </a:r>
            <a:r>
              <a:rPr lang="ru-RU" sz="2400" dirty="0"/>
              <a:t> урока, реализующего </a:t>
            </a:r>
            <a:r>
              <a:rPr lang="ru-RU" sz="2400" dirty="0">
                <a:solidFill>
                  <a:srgbClr val="FF0000"/>
                </a:solidFill>
              </a:rPr>
              <a:t>учебно-исследовательскую деятельность</a:t>
            </a:r>
            <a:r>
              <a:rPr lang="ru-RU" sz="2400" dirty="0"/>
              <a:t> учеников. Благодаря этому ученики становятся </a:t>
            </a:r>
            <a:r>
              <a:rPr lang="ru-RU" sz="2400" dirty="0">
                <a:solidFill>
                  <a:srgbClr val="FF0000"/>
                </a:solidFill>
              </a:rPr>
              <a:t>активными участниками</a:t>
            </a:r>
            <a:r>
              <a:rPr lang="ru-RU" sz="2400" dirty="0"/>
              <a:t> процесса обучения.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Вопросы и задания органично </a:t>
            </a:r>
            <a:r>
              <a:rPr lang="ru-RU" sz="2400" dirty="0">
                <a:solidFill>
                  <a:srgbClr val="FF0000"/>
                </a:solidFill>
              </a:rPr>
              <a:t>включены в тексты параграфов</a:t>
            </a:r>
            <a:r>
              <a:rPr lang="ru-RU" sz="2400" dirty="0"/>
              <a:t>. Благодаря этому теория изучается учениками </a:t>
            </a:r>
            <a:r>
              <a:rPr lang="ru-RU" sz="2400" dirty="0">
                <a:solidFill>
                  <a:srgbClr val="FF0000"/>
                </a:solidFill>
              </a:rPr>
              <a:t>в процессе деятельности</a:t>
            </a:r>
            <a:r>
              <a:rPr lang="ru-RU" sz="2400" dirty="0"/>
              <a:t>, а не пассивно заучивается.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В конце каждого параграфа — </a:t>
            </a:r>
            <a:r>
              <a:rPr lang="ru-RU" sz="2400" dirty="0">
                <a:solidFill>
                  <a:srgbClr val="FF0000"/>
                </a:solidFill>
              </a:rPr>
              <a:t>дополнительные вопросы и задания</a:t>
            </a:r>
            <a:r>
              <a:rPr lang="ru-RU" sz="2400" dirty="0"/>
              <a:t>, распределённые по </a:t>
            </a:r>
            <a:r>
              <a:rPr lang="ru-RU" sz="2400" dirty="0">
                <a:solidFill>
                  <a:srgbClr val="FF0000"/>
                </a:solidFill>
              </a:rPr>
              <a:t>трём уровням сложности</a:t>
            </a:r>
            <a:r>
              <a:rPr lang="ru-RU" sz="2400" dirty="0"/>
              <a:t>.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Учебники построены на основе </a:t>
            </a:r>
            <a:r>
              <a:rPr lang="ru-RU" sz="2400" dirty="0">
                <a:solidFill>
                  <a:srgbClr val="FF0000"/>
                </a:solidFill>
              </a:rPr>
              <a:t>метода исследования ключевых ситуаций</a:t>
            </a:r>
            <a:r>
              <a:rPr lang="ru-RU" sz="2400" dirty="0"/>
              <a:t>, который учит школьников </a:t>
            </a:r>
            <a:r>
              <a:rPr lang="ru-RU" sz="2400" dirty="0">
                <a:solidFill>
                  <a:srgbClr val="FF0000"/>
                </a:solidFill>
              </a:rPr>
              <a:t>решать</a:t>
            </a:r>
            <a:r>
              <a:rPr lang="ru-RU" sz="2400" dirty="0"/>
              <a:t> задачи, а не запоминать готовые решения.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Метод исследования ключевых ситуаций учит также </a:t>
            </a:r>
            <a:r>
              <a:rPr lang="ru-RU" sz="2400" dirty="0">
                <a:solidFill>
                  <a:srgbClr val="FF0000"/>
                </a:solidFill>
              </a:rPr>
              <a:t>ставить</a:t>
            </a:r>
            <a:r>
              <a:rPr lang="ru-RU" sz="2400" dirty="0"/>
              <a:t> задачи. Это делает изучение физики </a:t>
            </a:r>
            <a:r>
              <a:rPr lang="ru-RU" sz="2400" dirty="0">
                <a:solidFill>
                  <a:srgbClr val="FF0000"/>
                </a:solidFill>
              </a:rPr>
              <a:t>творческим процессом</a:t>
            </a:r>
            <a:r>
              <a:rPr lang="ru-RU" sz="2400" dirty="0"/>
              <a:t> и позволяет провести </a:t>
            </a:r>
            <a:r>
              <a:rPr lang="ru-RU" sz="2400" dirty="0">
                <a:solidFill>
                  <a:srgbClr val="FF0000"/>
                </a:solidFill>
              </a:rPr>
              <a:t>дифференциацию обучения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656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081" y="86916"/>
            <a:ext cx="8624047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2400"/>
            </a:lvl1pPr>
          </a:lstStyle>
          <a:p>
            <a:r>
              <a:rPr lang="ru-RU" dirty="0"/>
              <a:t>Учебники для 7-9 классов — </a:t>
            </a:r>
            <a:r>
              <a:rPr lang="ru-RU" dirty="0">
                <a:solidFill>
                  <a:srgbClr val="FF0000"/>
                </a:solidFill>
              </a:rPr>
              <a:t>двухуровневые</a:t>
            </a:r>
            <a:r>
              <a:rPr lang="ru-RU" dirty="0"/>
              <a:t>: почти в каждом параграфе есть рубрика </a:t>
            </a:r>
            <a:r>
              <a:rPr lang="ru-RU" dirty="0">
                <a:solidFill>
                  <a:srgbClr val="FF0000"/>
                </a:solidFill>
              </a:rPr>
              <a:t>«Хочешь узнать больше?»</a:t>
            </a:r>
            <a:r>
              <a:rPr lang="ru-RU" dirty="0"/>
              <a:t>. В ней приводятся дополнительные интересные сведения и рассматриваются более трудные задачи.</a:t>
            </a:r>
          </a:p>
          <a:p>
            <a:r>
              <a:rPr lang="ru-RU" dirty="0"/>
              <a:t>Почти в каждом параграфе учебников для 7-8 классов есть </a:t>
            </a:r>
            <a:r>
              <a:rPr lang="ru-RU" dirty="0">
                <a:solidFill>
                  <a:srgbClr val="FF0000"/>
                </a:solidFill>
              </a:rPr>
              <a:t>«Домашняя лаборатория»</a:t>
            </a:r>
            <a:r>
              <a:rPr lang="ru-RU" dirty="0"/>
              <a:t>, в которой предлагаются доступные каждому физические опыты и наблюдения. </a:t>
            </a:r>
          </a:p>
          <a:p>
            <a:r>
              <a:rPr lang="ru-RU" dirty="0"/>
              <a:t>Учебники для 10-11 классов </a:t>
            </a:r>
            <a:r>
              <a:rPr lang="ru-RU" dirty="0">
                <a:solidFill>
                  <a:srgbClr val="FF0000"/>
                </a:solidFill>
              </a:rPr>
              <a:t>двух видов</a:t>
            </a:r>
            <a:r>
              <a:rPr lang="ru-RU" dirty="0"/>
              <a:t>: для </a:t>
            </a:r>
            <a:r>
              <a:rPr lang="ru-RU" dirty="0">
                <a:solidFill>
                  <a:srgbClr val="FF0000"/>
                </a:solidFill>
              </a:rPr>
              <a:t>базового и углублённого </a:t>
            </a:r>
            <a:r>
              <a:rPr lang="ru-RU" dirty="0"/>
              <a:t>уровней и для </a:t>
            </a:r>
            <a:r>
              <a:rPr lang="ru-RU" dirty="0">
                <a:solidFill>
                  <a:srgbClr val="FF0000"/>
                </a:solidFill>
              </a:rPr>
              <a:t>базового</a:t>
            </a:r>
            <a:r>
              <a:rPr lang="ru-RU" dirty="0"/>
              <a:t> уровня. </a:t>
            </a:r>
          </a:p>
          <a:p>
            <a:r>
              <a:rPr lang="ru-RU" dirty="0"/>
              <a:t>Комбинированные учебники позволят подготовить к ЕГЭ тех учеников в «базовых классах», которые хотят сдавать ЕГЭ. </a:t>
            </a:r>
          </a:p>
          <a:p>
            <a:r>
              <a:rPr lang="ru-RU" dirty="0"/>
              <a:t>В конце каждого параграфа есть рубрика </a:t>
            </a:r>
            <a:r>
              <a:rPr lang="ru-RU" dirty="0">
                <a:solidFill>
                  <a:srgbClr val="FF0000"/>
                </a:solidFill>
              </a:rPr>
              <a:t>«Что мы узнали»</a:t>
            </a:r>
            <a:r>
              <a:rPr lang="ru-RU" dirty="0"/>
              <a:t>. Она </a:t>
            </a:r>
            <a:r>
              <a:rPr lang="ru-RU" dirty="0">
                <a:solidFill>
                  <a:srgbClr val="FF0000"/>
                </a:solidFill>
              </a:rPr>
              <a:t>избавляет учителя от необходимости диктовки</a:t>
            </a:r>
            <a:r>
              <a:rPr lang="ru-RU" dirty="0"/>
              <a:t> основных положений и помогает ученикам при подготовке к уроку. </a:t>
            </a:r>
          </a:p>
          <a:p>
            <a:r>
              <a:rPr lang="ru-RU" dirty="0"/>
              <a:t>В конце каждого учебника приведены </a:t>
            </a:r>
            <a:r>
              <a:rPr lang="ru-RU" dirty="0">
                <a:solidFill>
                  <a:srgbClr val="FF0000"/>
                </a:solidFill>
              </a:rPr>
              <a:t>«Ответы и решения»</a:t>
            </a:r>
            <a:r>
              <a:rPr lang="ru-RU" dirty="0"/>
              <a:t>, а также </a:t>
            </a:r>
            <a:r>
              <a:rPr lang="ru-RU" dirty="0">
                <a:solidFill>
                  <a:srgbClr val="FF0000"/>
                </a:solidFill>
              </a:rPr>
              <a:t>«Полезные советы»</a:t>
            </a:r>
            <a:r>
              <a:rPr lang="ru-RU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5095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507" y="197224"/>
            <a:ext cx="891988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2400"/>
            </a:lvl1pPr>
          </a:lstStyle>
          <a:p>
            <a:r>
              <a:rPr lang="ru-RU" dirty="0"/>
              <a:t>Приведены сведения о </a:t>
            </a:r>
            <a:r>
              <a:rPr lang="ru-RU" dirty="0">
                <a:solidFill>
                  <a:srgbClr val="FF0000"/>
                </a:solidFill>
              </a:rPr>
              <a:t>расчёте погрешностей</a:t>
            </a:r>
            <a:r>
              <a:rPr lang="ru-RU" dirty="0"/>
              <a:t> при проведении лабораторных работ. Написаны совместно с Г. Г. Никифоровым. </a:t>
            </a:r>
          </a:p>
          <a:p>
            <a:r>
              <a:rPr lang="ru-RU" dirty="0"/>
              <a:t>Даны описания </a:t>
            </a:r>
            <a:r>
              <a:rPr lang="ru-RU" dirty="0">
                <a:solidFill>
                  <a:srgbClr val="FF0000"/>
                </a:solidFill>
              </a:rPr>
              <a:t>всех требуемых типов</a:t>
            </a:r>
            <a:r>
              <a:rPr lang="ru-RU" dirty="0"/>
              <a:t> лабораторных работ. </a:t>
            </a:r>
          </a:p>
          <a:p>
            <a:r>
              <a:rPr lang="ru-RU" dirty="0"/>
              <a:t>Учебники для 7-9 классов содержат </a:t>
            </a:r>
            <a:r>
              <a:rPr lang="ru-RU" dirty="0">
                <a:solidFill>
                  <a:srgbClr val="FF0000"/>
                </a:solidFill>
              </a:rPr>
              <a:t>олимпиадные задачи</a:t>
            </a:r>
            <a:r>
              <a:rPr lang="ru-RU" dirty="0"/>
              <a:t>, распределённые по темам.</a:t>
            </a:r>
          </a:p>
          <a:p>
            <a:r>
              <a:rPr lang="ru-RU" dirty="0"/>
              <a:t>В конце каждого учебника предложены </a:t>
            </a:r>
            <a:r>
              <a:rPr lang="ru-RU" dirty="0">
                <a:solidFill>
                  <a:srgbClr val="FF0000"/>
                </a:solidFill>
              </a:rPr>
              <a:t>доступные большинству учеников задания для проектно-исследовательской деятельности</a:t>
            </a:r>
            <a:r>
              <a:rPr lang="ru-RU" dirty="0"/>
              <a:t>.</a:t>
            </a:r>
          </a:p>
          <a:p>
            <a:r>
              <a:rPr lang="ru-RU" dirty="0">
                <a:solidFill>
                  <a:srgbClr val="FF0000"/>
                </a:solidFill>
              </a:rPr>
              <a:t>Дополнительные материалы:</a:t>
            </a:r>
            <a:r>
              <a:rPr lang="ru-RU" dirty="0"/>
              <a:t> электронная форма учебников, тетради для лабораторных, самостоятельных и контрольных работ.</a:t>
            </a:r>
          </a:p>
          <a:p>
            <a:r>
              <a:rPr lang="ru-RU" dirty="0"/>
              <a:t>В Казанском федеральном университете создаются </a:t>
            </a:r>
            <a:r>
              <a:rPr lang="ru-RU" dirty="0">
                <a:solidFill>
                  <a:srgbClr val="FF0000"/>
                </a:solidFill>
              </a:rPr>
              <a:t>поурочные интерактивные презентации</a:t>
            </a:r>
            <a:r>
              <a:rPr lang="ru-RU" dirty="0"/>
              <a:t> для всех классов. Они могут также использоваться учениками при подготовке домашних заданий и для повторения. </a:t>
            </a:r>
          </a:p>
        </p:txBody>
      </p:sp>
    </p:spTree>
    <p:extLst>
      <p:ext uri="{BB962C8B-B14F-4D97-AF65-F5344CB8AC3E}">
        <p14:creationId xmlns:p14="http://schemas.microsoft.com/office/powerpoint/2010/main" val="307202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1799" y="1093694"/>
            <a:ext cx="5460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</a:rPr>
              <a:t>ОТКРОЕМ УЧЕБНИКИ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214" y="2635624"/>
            <a:ext cx="7727574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3200" b="1" dirty="0">
                <a:solidFill>
                  <a:srgbClr val="FF0000"/>
                </a:solidFill>
              </a:rPr>
              <a:t>Задача учебника изменилась!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</a:rPr>
              <a:t>Раньше: в основном было </a:t>
            </a:r>
            <a:r>
              <a:rPr lang="ru-RU" sz="3200" b="1" dirty="0">
                <a:solidFill>
                  <a:srgbClr val="FF0000"/>
                </a:solidFill>
              </a:rPr>
              <a:t>ЧТО</a:t>
            </a:r>
            <a:r>
              <a:rPr lang="ru-RU" sz="3200" dirty="0">
                <a:solidFill>
                  <a:srgbClr val="FF0000"/>
                </a:solidFill>
              </a:rPr>
              <a:t> учить.  </a:t>
            </a:r>
          </a:p>
          <a:p>
            <a:pPr algn="ctr">
              <a:spcAft>
                <a:spcPts val="1200"/>
              </a:spcAft>
            </a:pPr>
            <a:r>
              <a:rPr lang="ru-RU" sz="3200" dirty="0">
                <a:solidFill>
                  <a:srgbClr val="FF0000"/>
                </a:solidFill>
              </a:rPr>
              <a:t>А теперь: ещё и </a:t>
            </a:r>
            <a:r>
              <a:rPr lang="ru-RU" sz="3200" b="1" dirty="0">
                <a:solidFill>
                  <a:srgbClr val="FF0000"/>
                </a:solidFill>
              </a:rPr>
              <a:t>КАК</a:t>
            </a:r>
            <a:r>
              <a:rPr lang="ru-RU" sz="3200" dirty="0">
                <a:solidFill>
                  <a:srgbClr val="FF0000"/>
                </a:solidFill>
              </a:rPr>
              <a:t> учить.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МЕТОДИКА ОБУЧЕНИЯ должна стать 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важной частью учебника.</a:t>
            </a:r>
            <a:r>
              <a:rPr lang="ru-RU" sz="3200" dirty="0">
                <a:solidFill>
                  <a:srgbClr val="FF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1580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548680"/>
            <a:ext cx="8407908" cy="367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224568"/>
            <a:ext cx="8311896" cy="118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0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548680"/>
            <a:ext cx="8311896" cy="233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8311896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05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311896" cy="46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41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404664"/>
            <a:ext cx="8290560" cy="615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99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3" y="1412776"/>
            <a:ext cx="903413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0" y="502024"/>
            <a:ext cx="3007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Ответы и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364481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0"/>
          <a:stretch/>
        </p:blipFill>
        <p:spPr bwMode="auto">
          <a:xfrm>
            <a:off x="331934" y="692696"/>
            <a:ext cx="8480132" cy="476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61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75556" y="188640"/>
            <a:ext cx="7992888" cy="6480720"/>
            <a:chOff x="539552" y="260648"/>
            <a:chExt cx="7992888" cy="648072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60648"/>
              <a:ext cx="2236079" cy="316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868" y="274697"/>
              <a:ext cx="2236079" cy="316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361" y="260648"/>
              <a:ext cx="2236079" cy="316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573368"/>
              <a:ext cx="2235830" cy="31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868" y="3573368"/>
              <a:ext cx="2232334" cy="31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361" y="3573368"/>
              <a:ext cx="2232334" cy="31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822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6055"/>
            <a:ext cx="7776864" cy="626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91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24" y="548680"/>
            <a:ext cx="858175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98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" y="2132856"/>
            <a:ext cx="89704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33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49" y="980728"/>
            <a:ext cx="873110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4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6055"/>
            <a:ext cx="6480720" cy="632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80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376" y="116632"/>
            <a:ext cx="5807248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DMIN\Downloads\погрешности 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373215"/>
            <a:ext cx="2880320" cy="111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61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8612"/>
            <a:ext cx="6480720" cy="620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9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9715"/>
            <a:ext cx="6624736" cy="633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85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928" y="169763"/>
            <a:ext cx="6060144" cy="65184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80112" y="5661247"/>
            <a:ext cx="1656184" cy="1125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22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4169" y="77644"/>
            <a:ext cx="8489858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7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«АЛГОРИТМ» ИССЛЕДОВАНИЯ КЛЮЧЕВОЙ СИТУАЦИИ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законы и закономерности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справедливы для данной ситуации? Как это обосновать?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Записываем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эти законы и закономерности в виде уравнений.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Какие задачи можно поставить</a:t>
            </a:r>
            <a:r>
              <a:rPr lang="ru-RU" sz="2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используя эту систему уравнений?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решить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эти задачи?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Решение каждой из этих задач —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новые закономерности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данной ситуации.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Как можно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модифицировать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исходную ситуацию для постановки и решения новых задач?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4169" y="2698541"/>
            <a:ext cx="8104372" cy="35500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47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mtClean="0"/>
              <a:t>Изложение </a:t>
            </a:r>
            <a:r>
              <a:rPr lang="ru-RU" dirty="0"/>
              <a:t>учебного материала в учебниках характеризуется структурированностью, систематичностью, последовательностью, разнообразием используемых видов текстовых и графических материалов. Язык изложения учебного материала доступен, интересен, понятен. </a:t>
            </a:r>
            <a:endParaRPr lang="en-US" dirty="0" smtClean="0"/>
          </a:p>
          <a:p>
            <a:r>
              <a:rPr lang="ru-RU" dirty="0" smtClean="0"/>
              <a:t>Учебники </a:t>
            </a:r>
            <a:r>
              <a:rPr lang="ru-RU" dirty="0"/>
              <a:t>реализуют системно-</a:t>
            </a:r>
            <a:r>
              <a:rPr lang="ru-RU" dirty="0" err="1"/>
              <a:t>деятельностный</a:t>
            </a:r>
            <a:r>
              <a:rPr lang="ru-RU" dirty="0"/>
              <a:t> подход, предполагающий ориентацию на современные результаты образования, выражающиеся не только в овладении учащимися определёнными знаниями, умениями и способами деятельности, но и в формировании </a:t>
            </a:r>
            <a:r>
              <a:rPr lang="ru-RU" dirty="0" err="1"/>
              <a:t>метапредметных</a:t>
            </a:r>
            <a:r>
              <a:rPr lang="ru-RU" dirty="0"/>
              <a:t> умений и личностных качеств. </a:t>
            </a:r>
          </a:p>
          <a:p>
            <a:r>
              <a:rPr lang="ru-RU" dirty="0"/>
              <a:t>Учебники содержат сведения о достижениях современной физики в области промышленных технологических процессов, влиянии их на окружающую среду, при этом большое внимание уделяется работам российских учёных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59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2636" y="1234293"/>
            <a:ext cx="75213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dirty="0">
                <a:ea typeface="Times New Roman" panose="02020603050405020304" pitchFamily="18" charset="0"/>
                <a:cs typeface="Times New Roman" panose="02020603050405020304" pitchFamily="18" charset="0"/>
              </a:rPr>
              <a:t>Ты мне рассказал — и я забыл. </a:t>
            </a:r>
          </a:p>
          <a:p>
            <a:pPr algn="just">
              <a:spcAft>
                <a:spcPts val="0"/>
              </a:spcAft>
            </a:pPr>
            <a:r>
              <a:rPr lang="ru-RU" sz="3600" dirty="0">
                <a:ea typeface="Times New Roman" panose="02020603050405020304" pitchFamily="18" charset="0"/>
                <a:cs typeface="Times New Roman" panose="02020603050405020304" pitchFamily="18" charset="0"/>
              </a:rPr>
              <a:t>Ты мне показал — и я запомнил. </a:t>
            </a:r>
          </a:p>
          <a:p>
            <a:pPr algn="just">
              <a:spcAft>
                <a:spcPts val="0"/>
              </a:spcAft>
            </a:pPr>
            <a:r>
              <a:rPr lang="ru-RU" sz="3600" dirty="0">
                <a:ea typeface="Times New Roman" panose="02020603050405020304" pitchFamily="18" charset="0"/>
                <a:cs typeface="Times New Roman" panose="02020603050405020304" pitchFamily="18" charset="0"/>
              </a:rPr>
              <a:t>Ты меня </a:t>
            </a:r>
            <a:r>
              <a:rPr lang="ru-RU" sz="3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вовлёк</a:t>
            </a:r>
            <a:r>
              <a:rPr lang="ru-RU" sz="3600" dirty="0">
                <a:ea typeface="Times New Roman" panose="02020603050405020304" pitchFamily="18" charset="0"/>
                <a:cs typeface="Times New Roman" panose="02020603050405020304" pitchFamily="18" charset="0"/>
              </a:rPr>
              <a:t> — и я </a:t>
            </a:r>
            <a:r>
              <a:rPr lang="ru-RU" sz="3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научился</a:t>
            </a:r>
            <a:r>
              <a:rPr lang="ru-RU" sz="36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3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 Конфуций (6-й век до нашей эры)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159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4169" y="382444"/>
            <a:ext cx="848985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«ЗОЛОТОЕ ПРАВИЛО» РЕШЕНИЯ ЗАДАЧ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Закрываем вопрос задачи</a:t>
            </a:r>
            <a:r>
              <a:rPr lang="ru-RU" sz="2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и сосредотачиваемся на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описанной в условии задачи. Переключаем внимание с бесполезного поиска прямого ответа на вопрос задачи на плодотворное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исследование ситуации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законы и закономерности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справедливы для данной ситуации? Как это обосновать?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Записываем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эти законы и закономерности в виде уравнений.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Открываем вопрос задачи</a:t>
            </a:r>
            <a:r>
              <a:rPr lang="ru-RU" sz="2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и решаем полученную систему уравнений относительно искомых</a:t>
            </a:r>
            <a:r>
              <a:rPr lang="ru-RU" sz="2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величин. </a:t>
            </a:r>
          </a:p>
        </p:txBody>
      </p:sp>
    </p:spTree>
    <p:extLst>
      <p:ext uri="{BB962C8B-B14F-4D97-AF65-F5344CB8AC3E}">
        <p14:creationId xmlns:p14="http://schemas.microsoft.com/office/powerpoint/2010/main" val="117966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1444684" y="5163672"/>
            <a:ext cx="2241178" cy="771860"/>
            <a:chOff x="1632943" y="5154706"/>
            <a:chExt cx="2241178" cy="77186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632943" y="5154706"/>
              <a:ext cx="2241178" cy="77186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34613" y="5279026"/>
              <a:ext cx="12378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>
                  <a:solidFill>
                    <a:srgbClr val="0070C0"/>
                  </a:solidFill>
                </a:rPr>
                <a:t>Задача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444684" y="3389549"/>
            <a:ext cx="2241178" cy="771860"/>
            <a:chOff x="1632943" y="3380583"/>
            <a:chExt cx="2241178" cy="77186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32943" y="3380583"/>
              <a:ext cx="2241178" cy="77186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53473" y="3504903"/>
              <a:ext cx="16001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>
                  <a:solidFill>
                    <a:srgbClr val="0070C0"/>
                  </a:solidFill>
                </a:rPr>
                <a:t>Ситуация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194744" y="1529182"/>
            <a:ext cx="2741058" cy="954107"/>
            <a:chOff x="1383003" y="1520216"/>
            <a:chExt cx="2741058" cy="95410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383003" y="1530369"/>
              <a:ext cx="2741058" cy="943954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94955" y="1520216"/>
              <a:ext cx="271715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dirty="0">
                  <a:solidFill>
                    <a:srgbClr val="0070C0"/>
                  </a:solidFill>
                </a:rPr>
                <a:t>Законы и </a:t>
              </a:r>
              <a:br>
                <a:rPr lang="ru-RU" sz="2800" dirty="0">
                  <a:solidFill>
                    <a:srgbClr val="0070C0"/>
                  </a:solidFill>
                </a:rPr>
              </a:br>
              <a:r>
                <a:rPr lang="ru-RU" sz="2800" dirty="0">
                  <a:solidFill>
                    <a:srgbClr val="0070C0"/>
                  </a:solidFill>
                </a:rPr>
                <a:t>закономерности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362166" y="1529182"/>
            <a:ext cx="2741058" cy="954107"/>
            <a:chOff x="5550425" y="1520216"/>
            <a:chExt cx="2741058" cy="954107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5550425" y="1530369"/>
              <a:ext cx="2741058" cy="943954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06282" y="1520216"/>
              <a:ext cx="182934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dirty="0">
                  <a:solidFill>
                    <a:srgbClr val="0070C0"/>
                  </a:solidFill>
                </a:rPr>
                <a:t>Система</a:t>
              </a:r>
              <a:br>
                <a:rPr lang="ru-RU" sz="2800" dirty="0">
                  <a:solidFill>
                    <a:srgbClr val="0070C0"/>
                  </a:solidFill>
                </a:rPr>
              </a:br>
              <a:r>
                <a:rPr lang="ru-RU" sz="2800" dirty="0">
                  <a:solidFill>
                    <a:srgbClr val="0070C0"/>
                  </a:solidFill>
                </a:rPr>
                <a:t>уравнений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362166" y="3378696"/>
            <a:ext cx="2741058" cy="793566"/>
            <a:chOff x="5550425" y="3369730"/>
            <a:chExt cx="2741058" cy="79356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550425" y="3369730"/>
              <a:ext cx="2741058" cy="793566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62939" y="3504903"/>
              <a:ext cx="19160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dirty="0">
                  <a:solidFill>
                    <a:srgbClr val="0070C0"/>
                  </a:solidFill>
                </a:rPr>
                <a:t>Что ищем? 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701955" y="5163672"/>
            <a:ext cx="2061480" cy="768599"/>
            <a:chOff x="5890214" y="5154706"/>
            <a:chExt cx="2061480" cy="768599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5890214" y="5154706"/>
              <a:ext cx="2061480" cy="768599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55644" y="5277395"/>
              <a:ext cx="11306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dirty="0">
                  <a:solidFill>
                    <a:srgbClr val="0070C0"/>
                  </a:solidFill>
                </a:rPr>
                <a:t>Ответ </a:t>
              </a:r>
            </a:p>
          </p:txBody>
        </p:sp>
      </p:grpSp>
      <p:sp>
        <p:nvSpPr>
          <p:cNvPr id="23" name="Стрелка вверх 22"/>
          <p:cNvSpPr/>
          <p:nvPr/>
        </p:nvSpPr>
        <p:spPr>
          <a:xfrm>
            <a:off x="2426320" y="4258237"/>
            <a:ext cx="277906" cy="753035"/>
          </a:xfrm>
          <a:prstGeom prst="upArrow">
            <a:avLst>
              <a:gd name="adj1" fmla="val 50000"/>
              <a:gd name="adj2" fmla="val 1145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>
            <a:off x="2426320" y="2559901"/>
            <a:ext cx="277906" cy="753035"/>
          </a:xfrm>
          <a:prstGeom prst="upArrow">
            <a:avLst>
              <a:gd name="adj1" fmla="val 50000"/>
              <a:gd name="adj2" fmla="val 1145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 rot="5400000">
            <a:off x="4544268" y="1629717"/>
            <a:ext cx="277906" cy="753035"/>
          </a:xfrm>
          <a:prstGeom prst="upArrow">
            <a:avLst>
              <a:gd name="adj1" fmla="val 50000"/>
              <a:gd name="adj2" fmla="val 1145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 rot="10800000">
            <a:off x="6593742" y="2559901"/>
            <a:ext cx="277906" cy="753035"/>
          </a:xfrm>
          <a:prstGeom prst="upArrow">
            <a:avLst>
              <a:gd name="adj1" fmla="val 50000"/>
              <a:gd name="adj2" fmla="val 1145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 rot="10800000">
            <a:off x="6593742" y="4291449"/>
            <a:ext cx="277906" cy="753035"/>
          </a:xfrm>
          <a:prstGeom prst="upArrow">
            <a:avLst>
              <a:gd name="adj1" fmla="val 50000"/>
              <a:gd name="adj2" fmla="val 1145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96740" y="342253"/>
            <a:ext cx="6350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«ЗОЛОТОЕ ПРАВИЛО» РЕШЕНИЯ ЗАДАЧ</a:t>
            </a:r>
          </a:p>
        </p:txBody>
      </p:sp>
    </p:spTree>
    <p:extLst>
      <p:ext uri="{BB962C8B-B14F-4D97-AF65-F5344CB8AC3E}">
        <p14:creationId xmlns:p14="http://schemas.microsoft.com/office/powerpoint/2010/main" val="275953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" y="1577620"/>
            <a:ext cx="9092184" cy="96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3815058"/>
            <a:ext cx="51689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Бел"/>
          <p:cNvSpPr/>
          <p:nvPr/>
        </p:nvSpPr>
        <p:spPr>
          <a:xfrm>
            <a:off x="755576" y="2205632"/>
            <a:ext cx="75608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53" y="2761445"/>
            <a:ext cx="8295894" cy="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37020" y="564776"/>
            <a:ext cx="4069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Пример (тот самый…)</a:t>
            </a:r>
          </a:p>
        </p:txBody>
      </p:sp>
    </p:spTree>
    <p:extLst>
      <p:ext uri="{BB962C8B-B14F-4D97-AF65-F5344CB8AC3E}">
        <p14:creationId xmlns:p14="http://schemas.microsoft.com/office/powerpoint/2010/main" val="80052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249"/>
            <a:ext cx="51689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ф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0" y="3789040"/>
            <a:ext cx="33432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ф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0" y="5177043"/>
            <a:ext cx="1390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ф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0" y="4872615"/>
            <a:ext cx="35147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ф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39" y="4886672"/>
            <a:ext cx="18383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лево 6"/>
          <p:cNvSpPr/>
          <p:nvPr/>
        </p:nvSpPr>
        <p:spPr>
          <a:xfrm>
            <a:off x="4427984" y="5246500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ф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0" y="4872615"/>
            <a:ext cx="30384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Бел"/>
          <p:cNvSpPr/>
          <p:nvPr/>
        </p:nvSpPr>
        <p:spPr>
          <a:xfrm>
            <a:off x="323528" y="3573016"/>
            <a:ext cx="8064896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ф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7" y="3753722"/>
            <a:ext cx="3505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текст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" y="6021288"/>
            <a:ext cx="8990838" cy="64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ф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80" y="4644015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" y="6025779"/>
            <a:ext cx="8990838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01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МИКС=1"/>
  <p:tag name="ISPRING_PLAYERS_CUSTOMIZATION" val="UEsDBBQAAgAIAHp+sEp/1RzKugUAAAMTAAAdAAAAdW5pdmVyc2FsL2NvbW1vbl9tZXNzYWdlcy5sbmfFWF9P21YUf6/U72BFqrRJK20ntaom/shJLsGqY1PbAbppstBACAmCNNapjwlsoxPbylgRjBW6smkv3YOXJiWQOHyFe7/CPsnOOddO7JDWTvuwhyDfi+/v/O655/zOuR6deLS6ony9+OX68lp5LHNr5GZGWSx/sbawXF4ay5Scyet3M8r6V/PlhfmVtfLiWKa8llEmxq9eGV2ZLy89nF9ahOerVxRldHVxfR2G6+M46o2V5YWxzHTWzZnFadV44OpmwXSzWiEzzn/jHf6Kd8QGb/ILhZ/DsM0vuMd9mGh+8PGdu49u3b7z4eiNACoNsl1UdT0RWyHw2zdTYBuOZeouGGC6a7A5B7Cf8h3A3+N7w602S46uGQwAXsDyHf4rAL0cDmLaYjOw/ghW78PvaeLqkmUxw3FtXcszV7Ndw3TIXzpzWJ620hJPFH4hKuCgOvxa/DVvoJNw2ofHDv9HfEv/bIIHO8G7oooDsQHPDfj7gwITLfDuGa8riCM97ovvuJfEMW8WVc1wLWY7lpZzNNMAXju8BkfXERWFnwLshbQDFFqXCMiJBrwHvOEdD4ziEQN7TxE/IgxvEylYgVtrjCRSstRZzSi4jmnqtsuMfDgDzPaBTg3IVMRjcBJtvQIPVYCvBeHVGBLfUm1mUcx6okq7PH8HBFcG/rHYQjoIQ+zAkdVhGU1phSkdfg7Rega0KnCesOfhYKYZHuWfEBjoerm3FCAQsMyCgLftWdPCIN1Fh2MA4noFs5jCtYW7q0cCOBKU3huiIsm2ZuRMSJmcE7V/BBh05IC0zc9iDJIAi8y21QJzs+YcJB+B7fGTYVaZ9/BU+eEwax4wW+pU0iJDndEKKiYdqkOYgyQNu2JbQX+iIASOH5z5G9ITmPHoGnyjIb6nVEN/NSLaILaHI2Sz+yUIB03VQ0KhRvk46BHyiFATU1BG/YDTFz+F9FoUTh35Njwje593kriB+uZYHuP7fkn71J1UNZ3lXQj4vDnrOrI2EEkfvRV3HYVPg59hXgbS1PXKR5IXCZXYVMQWPmLiSiixCa8iwGMkKQWxq0CA0VQoryC7JPC1QO2NPJu7FjGTQvj6dhirFn0bPRpUG04vi2OM2lu4xVO5vxa9A3FM4FSs+/0rCciTSuvZS+xb8vQl+zR+t6XsZTUUiZ+BGvQvKGTim5T7DwAYVFPIFnZ9dX55Jf0yzZg0STI6kMe4rTrWkeRC1EMwzBDkCKNegdU+kIcaTvkZFOWOTOGYjeTy1LMyAwdgUk1oot8H43np8WZZ1tYc2ZR5eOhJSym+ZBzEQ+u5THEZWjJegFBFbGIfClUj2iHVYOY0VAjuD9TQFkZVNKHCtiyMSe4lxlWkqYrVB0dzdEZlhWKMgLekAbTqk9UmEE9ZNsFOqchCt0r5vqyL6BrZl6AR6QNIRsw6NNcT7hTdnaiG/3lNbeordFw7dMzE+xAOfPM8pkPNt5SVJGM2U63clJtTjRyTLdpG0Ip6KZdCbiFj3bFdXc0SyAtyGt5o6sHBnQWFxw9FKU1NCwzI60WeTapgpBfRHepsz/+t/JUSp5/l79Dt7PM/oLX9m59AV3/CXyqAe8wPYAOHfOeToXBBYFDaWRf/M2rH21Rlz3nz8yQ0R83GAega9QxbMmBzkGZ5cIvrAhzzX+g2t0tXwiPYWOK10NEg9OL3nV06NgrejnhC3ROmCEVbe0CDi6qHaeuTtLz5BtRQKL9PSZlIQhQJ7YUXLGw6RpIZQ04EQaI6jpqbKkLa2HTAmHKbIFDV5OYuClNUrXugv3RTAJwDYF7FnYFetuU+UDH6rlbJhTBqgk46uLJ1Y2QYgN6NHYSS1LtGvWOqS14U6P3rLPrJ0aZdNZ+nDx2AcYi9H6D4oaIGLUidRDXCFSdb0e8hWJr6voiktZ+bUg0oIv8HBSr9oUqDIspxmIdB01EL+4I4Wne0Tp+rRm9Evl79B1BLAwQUAAIACAB6frBKM9LasikEAADEDgAAJwAAAHVuaXZlcnNhbC9mbGFzaF9wdWJsaXNoaW5nX3NldHRpbmdzLnhtbOVX3W4TRxS+91OMtuKueBMIJY1sRyixhVXnR/VWolfR2DuJR+yPtTtuSK+SRgWqoIJoURFtqdSLXrshLk5DkleYeYU+Sc/Z2bW9sUk3RSAkZK3tnTnnO9/55syc3cL8HdchX7Eg5L5XNKbzUwZhXtO3ubdRNL6wKpdnDRIK6tnU8T1WNDzfIPOlXKHdaTg8bNWZEGAaEoDxwrm2KBotIdpzprm5uZnnYTvAWd/pCMAP803fNdsBC5knWGC2HboFP2KrzUIjRsgAAJfre7FbKZcjpKCRlny74zDCbWDucUyKOhWHhi3D1GYN2ry9Efgdz17wHT8gwUajaHw0ewM/iY2GWuQu81CTsASDOCzmqG1zZEGdOv+akRbjGy2ge33GIJvcFq2icXXqCsKAuTkOE4Hr3CnCLPgggidifJcJalNB9a0OKNgdESYDesje8qjLmxbMEBSgaCxaa/VadbG8trxiletrN62lmuZwASerfMu6gJNVtWrlTPY3v1wtf16rLn+2Zq2s1Kzq6tALJEplWDDTEhRAKr8TNNlAgQIVgjZboCj4rFMnZAVzdCgxW/e9lGx4Txq+A2UReUGFuw1mL1OXjRRK/Tb3KmA5bZB1SMTZKho3Ak4dg3BBHd4cOIedRii4iAqyMmpJAAt2DiNLdWMYXqvTbNEgZKO0kpkQq6FZko/VHlHfyhP1jezD1SNyX57Il3D9KY/hex+H1QMiT9U2WO3IV2irtvVADyx78hgcu+qu7Ms+UTvJzF/g35Mv5AkBn57aQaP5SP449ms5/QbmgIC05AEBmC6RB2pb7SKaPIQY8kh25SFOarZACuIBEwJRTuSReiD/xsCnEeUjTOsleOwjsLqPhpDWQzSOieUzEfsVPEEYTQzShbBE7UKEU8C5j3rFOslD1HOAr3O4pMu4urxYvnVpJAlkdwCcHybOcJPkgzT/P7dU0nod05QuwglkHXLKRAlrC4uAJOujC+xUL2+sUcRjGPhjvWi4iq/ULlH38C8scwx1Vu1UgoCRXfNsqv54jgYRoXHNz2wUzBp1H6nZAzSD+oSNc1d2s0uZVnFymAnl31PfRZSP1R44Domoveyhk9SP8WYYuhuF7sMSdIenxJlDQX0/sg8joMga/iNPWMUsLKamr1ydufbJ9dlP5/LmP9t/XD7XKW4Kqw7lXtIVFl7bRv7D65xmMuZb8QMXegOzx6JO7nhxPxo/pgsmto/J3UQEnfe0mTyXP8if5SP5GL6fwIn0VD7JVGI/gc8v4PG7fCafZtyXjzKeioCayfK5fJatOaWOgv45ZZ8x7Avw7UYnyj19suDuPo7OtT40vLixvrVN8k5K9o0egHS9v52SfX8le5Nd/qEopu8GT/KpR/eCOfGtB2dc7nEXdHS4zQavSqVrM1PwMjBxKpcDtPSbZyn3L1BLAwQUAAIACAB6frBKRAjU2r4CAABaCgAAIQAAAHVuaXZlcnNhbC9mbGFzaF9za2luX3NldHRpbmdzLnhtbJVWUW+bMBB+36+IsvfCumzpJBqpyVKpUrdWa5V3AxewYmxkm3T59/OBCXYCCeMUCd99n+98dz4SqR3li0+TSZQIJuQbaE15plDT6iY0vZ/GldaC3ySCa+D6hgtZEDZdfH6snyiokddYYg9yLGdLEujczOtnDMX6+DZHGSIkoigJPzyLTNzEJNllUlQ8vRpafihBMsp3Bhn+mK/Wgw4YVfpJQ+HFtL5DGUcpJSgFGNL3NcpVFiMxsNbTQxjOw3Akp3N1+fQntD1VVNe02+Xs8W42RCtJBn6S7x5QhvHc7O5XZY5ymaDhrzbQr7cog1BGDiD9zX/OUAYZoqzK/+mRUooME+pzLhfxyGGCpOb6YVQhylUCHggdYc2/oAwxbHrC+nFA9tW99xFeVynYK+b1ZCBg0WMGCy0riIJ21dhULj5eKm3uByy2hCkDcFUd6NUE/Uoq1W7j6zrcH/igPHVAVtEhNoJVBayaeB2gr+/wq9WyHhVufEedE6CE/TnQ0XbQ3yav51BH20HfGE3hhbPDOf7U1JDaKi+JreflAhgrcGKWbcraVWtFT894d5Xr22paUCFSWCiM550WgJWLglrXxBScBRVxsqcZ0VTwX4iLD/VpVBScGGy39fdWpKlm0NdydYxmUHsx49rvSGv1W7L5MHSHa9YTbeb4/ZRoTZK8MB8mNZ1Y3v203mca9FNwVBo8yCe+FWNJBZE7kO9CsNF+uNAwGiyaCzYEjwInC1HQn+fIbtJXAF4VMci1qRuFY+f4ygaY0yxn5qc3FD4gbY1NMw4YG6bOzXac0K4zHY1tAyAyyY9N0KwaU1ExTRnsoR0BjqI+89DhImUadajnHvQzbLUzVKxiVFfaedE1y8kgcQw9hI0Jq5/RWK7PYk1iVR/Mu/ztKO7O5A3ndqRh83nTrFbYZvJ2NvbzDBol/qf8B1BLAwQUAAIACAB6frBKbmH9EvsDAADVDQAAJgAAAHVuaXZlcnNhbC9odG1sX3B1Ymxpc2hpbmdfc2V0dGluZ3MueG1s3VdRTxtHEH73r1hdlbfGB0naUHQ2isAIqw6gcpWSJ7TcLfaq5zvrbl1Cn6CoSSqiJkobJUrbVOpDn12CG1Ni+Au7f6G/pDO3d9iHHeeI2qiq0Bnv7sw333w7O3u25u40PfIlCyMe+CVjujhlEOY7gcv9esn43F68PGOQSFDfpV7gs5LhBwaZKxesVnvD41FjjQkBphEBGD+abYmS0RCiNWuaW1tbRR61QlwNvLYA/KjoBE2zFbKI+YKFZsuj2/BPbLdYZCQIOQDgaQZ+4lYuFAixNNLNwG17jHAXmPsck6Lekmh6hqmtNqjzRT0M2r47H3hBSML6Rsn4YOYG/qU2GmmBN5mPkkRlmMRpMUtdlyMJ6q3xrxhpMF5vANvr1wyyxV3RKBlXp64gDJibozAxuE6dIsx8ABr4IsFvMkFdKqge6oCC3RFROqGn3G2fNrljwwrB/EvGgr2+VqsuVNaXV+zK2vqSfbOmOVzAya7csi/gZFftWiWX/dLt1cpnteryp+v2ykrNrq4OvECiTIaWmZXAAqmCduiwMwUsKgR1GqAo+GxSL2KWOTyVmm0GfkY2HJONwIOqiL0MsglMve2ScSPk1DMIF9TjztmqoGGdiUXuQQ7oO13c9IUxANT5Og0aRmw4ULoS4f46ZflY7RP1jTxRX8sePF0iD+SJfAXP77IPnwc4rR4Qeap2wGpXvkZbtaMnumDZlX1w7Ki7sid7RO2mK3+Af1e+lCcEfLpqF43mYkGT2G/k9AuYAwLSkocEYDpEHqodtYdo8ghiyGPZkUe4qNkCKYgHTAhEOZHH6oH8EwOfxpSPMa1X4HGAwOo+GkJaD9E4IVbMRexn8ARhNDFIF8IStQcRTgHnPuqV6CSPUM8zfJ3DJV2Y1eWFyq1LQ0kgu0Pg/DB1hkGaD9J8d26ZpPU+ZildhBPIOuCUixLWFhYBSfdHF9ip3t5Eo5jHIPCHetNwF1+rPaLu4VfY5gTqvNqZBAEjv+b5VP1hggYxoVHNzx0UzBp1H6rZQzSD+oSDc1d28kuZVXF8mDHl31XfxpT7ah8cB0TUfv7Qaep9HAxCd+LQPdiCzqBLnGsK6ruhcxgDxdbwHXnCLuZhMTV95eq1jz6+PvPJbNH8a+e3yxOdkja/6lHup31+/o0Xw1u8JlwPI76LQdiEbs/ckajj77Dkhhlt05aJTX38/SDC9nu7Hl7I7+WP8pF8DJ9PoMc8k09yFc1T8PkJPH6Vz+WznCftUc4+B6i5LF/I5/mum8zh7k0o5JxhX4JvJ+4R93SvwPPajztVD66w5Kr818r+vRTh5JcUXaL/UBH+d0WYeBL/txro0dkbceYV2DLH/noowHz2p1i58DdQSwMEFAACAAgAen6wSqvZMVqOAQAABQYAAB8AAAB1bml2ZXJzYWwvaHRtbF9za2luX3NldHRpbmdzLmpzjZTPT8IwFMfv/BVLvRoyER16Q4XEhIOJ3oyHbpSx0LVN200m4X+XV361XSf2Xeh3H76v7zWvm160WyhD0WO0Mb/N/s3dG42ApmVFrl2dgr7AVPkfSviAFC3m5KMoCS0YQR5SHz1P8vZMBJ0RM65p8w6+yjJEPISL9qmRDIEqANYB7TugrUOGPyexZxW2L8pqdVppzVk/40wTpvuMyxIbBl1NzbJL9GBeE3kBXeCMOKaJWV3k2fEugbC5jJcCs2bGc95PcbbKJa/YvCv/shFE7u58tQfih+R54tjRQulXTUo/8WQE0U0KSZQih7z3E4ggTHFKqOU7juMkjv9AHeN2QR5dF6rQR3rwNJyOhjYtcE5aXRqNIVyM7bxa3Uwg2pwma70nbgcQDkFxQ2TL6mUI4YBcVOIfFygkz6EjLbTd8xNKOZ4XLD+kjiGCHBwWbA83cwNhg+dCY7OQM0LcG6FlYCTLgMY6594XdXh2lZd4FkjS/Wj5Ig/8W4RA95U8Hkb7DwnsP6OvS2epvdp6219QSwMEFAACAAgAen6wSpZRcFq6AAAAowEAABoAAAB1bml2ZXJzYWwvaTE4bl9wcmVzZXRzLnhtbJ2QsQrCMBCG9z5FuN3GbqUkcRPcHHSWmqYaaS8ll1gf35SKdJGCQyD/8X0/yYndq+/Y03iyDiUU+RaYQe0aizcJ59N+UwKjUGNTdw6NBHTAdioTtijx6A2ZQCxVIEm4hzBUnI/jmFsafGog18WQiinXrufp9A75ZPJhVmF2K/uX/ZmByjLGxDXaLhxQpXtKM8LIawmTc9GYW2wd8F+AWQNavwI8hhXAxwUg+PfFU9KRQvpmCoIvlquyN1BLAwQUAAIACAB6frBKOefJP2UAAABnAAAAHAAAAHVuaXZlcnNhbC9sb2NhbF9zZXR0aW5ncy54bWyzsa/IzVEoSy0qzszPs1Uy1DNQUkjNS85PycxLt1UKDXHTtVBSKC5JzEtJzMnPS7VVystXUrC347LJyU9OzAlOLSkBKixWKMhJrEwtCknNBTJKUv0Sc4EqDU11DUx0jQyU9O24AFBLAwQUAAIACADtkkJHiiTiqPoCAACwCAAAFAAAAHVuaXZlcnNhbC9wbGF5ZXIueG1srVVNb9swDD2nwP6DoXulpF3XNrBbdAWCHdahQNZtt0C1GVuLvybJddNfP8ry95xuBXZIYFN8jxT5SLvXz0nsPIFUIks9sqBz4kDqZ4FIQ488fF0dX5Drq3dHbh7zPUhHBB4pUmEAPCZOAMqXItcIvuc68kjPQJGZOLkUmRR6j9xnyN1FuiTvjmbokiqPRFrnS8bKsqRCISINVRYXhkRRP0tYLkFBqkEymwZxGuxS/x2NvyRLmd7noHrIXL89cE3ScjwrMSApT2kmQ3Yyny/Yj7vPaz+ChB+LVGme+kAcrOSsKuUj93d3WVDEoIxt5tok16C1SaKyzVy9FIuL1FHS94h12CSgFA9B0TgNCbNYNgF2tzFXUc2jBrSGV+1EzVv5bcz7pnGrOsc657x4jIWK8KgP6ayTQJcNo7pJdd1KQQ+NglaGiTgSfhVCQlC9fmslMl8QG7BVXJUnVaWPB/i04r7O5P4WYaiiuoO0bRq1TaMVqOWgbfR1R0Ga226B60JCU6qZ+yQCyL5wKbmRxZWWBbhsZKyxbAh2mb1y3aSuIW6kk/jsH3pj/Eat+ale60wF+B+N+YREbU1EGsDzSqCPhgRrqgGLbWxU5zE1MbucVPGY9HQ9MNkc66bgRRzNZQg4hgHXnHV2dggKkit08Qs5wvYODoIjEUYx/vQkw/j0IE3C5W6SoXdwEBxn/m4C2prbMrJxHUdiahXksol14vqF0lkiXip5DvaMXlY6fG3kmqObXLQH5/M/RnEQoxnMLZlYXeapt6+aw3szp1p1PpvcWgZqxXkAXeTWq5mFIh/5BLDlRaxv+zk1+7AHHeU8NR3TXN9R71m5Fi/glCIwX7rFqalJBEYzHvlwcdpjwH7idhmEr0yHIm6ztKkDpax6s/9VRZstX7fOdv1Qh12s4ZOA0mLsTH1EdYQyK9Jg1EOadx8RFeNOu5HAnRi2eKPFCYo0yz3yHh/qO1+eXXZXPsdPOOt9a+5tYJvLG1Z6nXCnIFbrur2IW+8GfPwNUEsDBBQAAgAIAHp+sEqbt0yuCQoAAPwjAAApAAAAdW5pdmVyc2FsL3NraW5fY3VzdG9taXphdGlvbl9zZXR0aW5ncy54bWzFWt1u29gRvu9TEC4WaIHG+v9xobigSMohVpa8EuNkWxQCbZ3YRCjSoKgkLnRhJ22zRdpumm6QNN1ku2nRm+2F6rU3Tmwpr0C+wj5JZ84hJZKSFSpNUQsKxOHMN3PmzHznHDKl7k3NEHpd2+xov1JtzTSaxLY1Y6e7+gOOK22bumltWKRL7G5iIrmmGW3ztmzcMFEG0q6tGm3Vagt4t7ua5Cr0jysW+KJYhKtsOZvmClkpLRU5UcoJcG8lI65kBLgnplNCKRGBYLgW2SaGPRu1lAjdnTaQjS6xbNlokzurmbB28FZ4BGuW2tZAr7uaz+Kn73vti1n8cNlUrpCT+mk+k8nkOSEnpsRkv1BYKfApTkpmc8lMv1xMZ9IZLpXLpVby/VQhncvAVWUlDyhZaSXPZQvZbFrsp6U0WHM8XxbTQr+QWUmlePAmFVeEfqVSLiSTXCqVymTFfi6fqZSTHGhnAIPPFDGBGTFTzuT7fJlPFTNcRaiUK9m+JEp5IccV01I+mexny+VMMjlJ7mR0wXRNpLGH46fzHYAzp2DmXaytxIziKm33LAuUFdLZ01WbcIbaIZeXUrlLyeyldHLJq0pawb6OH0xYyoQgRoRVH6CUoJf+PRpBsAWCck5rX17a6tm2aSxvm4YNYS0bptVR9aXVH7Iq8cYQx9K8RaxF7G6o22TirkD/4pp5vqBy4TPPaNvs7KnGftXcMZe31O2bO5bZM9qxwtzd3yOWrhk3QTu5UhCkuY50rWvLNumE4pOK+IlvtgfM1CUYXl7CTyxLXd0iuu+RTyYL2CCx7SYu352RiOktravZ1DRdzlaK2Xmme+oOCU9AkcfPfBsDvIRnrYCfdxvZ5I4N6hls9PRcdV3dJ1bYCSPGuVbmXm9v0Xras8wdTHbY7t0TPbbTTeAZYwcjTOInlhEOEB1ibaTwM8/KS1uS/kUUvcsol5Q64AUmN0gunohCbpRbQn19g6992qrW1+qtsry2tOr81Rk53zoj965z6rzlnDdwee68dQbOEASnP0rni3dSufyPSwkPKiZ4c52vVt8Jz1H8XDIefE1p1Kst8CFVWzXpugLwXzgPwcVj5/HCAPWrSlWuSYDxNSA8dP4CWN8sjLLRkDYB4jkAPIHvF3EArjYaUk1pNauyKLXkZqtWV2juqpIiiXRMZ+7nnPPWPYBkHcP3zPnOOcGEoXgIP0fOv93f0JunkM2Rp+se4oV7F36fwL+/50BwBpl+7RxziMOyP3R/6wxihCnW13m51mpITaUhC4pcr0FoD50jmMmRe8A5rwD5LXMFUZxNxcAEJ6AHoYPOAPzijMMABpz7B4RxzmlcYIGjO1mOE1WDvybX1lpKvV5ttqSa6EsguCcQ0RHEc+B+BqmiCTiAH4fg4cgruJPFXTT4ptSghTxwD+lY37wfSIs1xAv3PgaFSDRGyOjhe8R1RV67UoWvQoP7EoI7gOmFwS+MtCHhzP4DSgVngg0yHg5UsdSARmg2r9UbWLmPMP9YlQjBYZvTGj7DYR4HqjpQqYML6iSGe7km1KGVBCUYwnOAoUUAYA+c16EgYmCuS80mvya1yvXr0JcU77HzckHD+sc4z86zBc0+lZqM0WLY1fhNeY3HrkQG8ZuU0scj9wGH6UXS8OZhNjvcZVlBVsA0ocaJ+zvai5i7kwB/uA8WjqkpfXIVCkTmq35MPpUN8WIS04DGdIo9yhpiRj24f/QjPKMFNmLa8BsHMHRGMcIDqhYkEev+k6vyz1sVXq5KYgsaQaxfaylsOaFxDjFn4QTSgjpxXmPXegw2zs1PWGiUz9x7nHsff2JbMyj3HqgiwGcYJ+PNMUsBxilH+w26jgF/5K0LNVG6/lHATTx+nD9IWanigvcVHcyxe89L9XeIHpsfIy5Cq1cknc9nrVWvpmk6lIA5GQizSHRt/FCx/6+yhCwVK0XRkmGjZcUXt1imUnXGCpqlavmDjOBDJarJFpKyjIT7J7CDLSMuDe6v40+rhyHBpgUIR7rUUTV9IUu5VqlT+h0BIWIaj3GhjrXYT0BqdR/nOXIHBwBDGAVsmCjReTugEePCkJsFc7UJ016nK+4pzfZMyMFCkNekclNW2IZ4gNUWw5pWBqvBcFl/xRiTlTWrVQjrAGrkWyzl0Nb0CCSvfMJ1hjMXpjOs6CBz+Pthvx+cwfL7xftBijiwSw4t6T76C1bQNOb7Pi5NCwzoFHISf9cDrq6uS/68seV2ehHDxLMtJvphGQaaQT5Bj5OFNsaO3T3kxknB08e3OC3nftp/9l/GHMj/hNFP5+wEYvhrSnxDuNIS+JogsT33Xe+QMYhvDb2McVeVZqvKlynO1zR7eHr1i+O1t10Y+rwbczPi+WCHSFGq8OBn0jsjemx58/3BP+NDRWP9G2xcnzh/h3PLv5yXcHB76XzDAfQL5ykM45nz8KeLQgOz4SIgjV38gp64zukm6Y1z+ssYgApfDmPQU/OXuMeGmJ7GRPCO7mOMF86f6RH+EX0U8BxGGOdxgCJDSYaPt4/oRNK6Hrmf070wdg+twvMZpxckXWzqIeW0iw+8Jxzt/leUEil3cQx64J+ncfO4HCtoaBevbHhF4YUr69BRTTrf2JD3gBwPY+3Wg0jrfONjWAHoeRCgnkL8hzg+YMNzNhqklMhhOtbKHPRCJ947p4+rZkGMyVMboFS6hBzRI0Fcog5ifZC1H3OmyBstXhTpgy+AeYa7egAa+vTr7cSOKQMHIkbhWfD5GK6SkSdkC4QgXOFrsO78n6KgOxKf1YE72bXfot526MjfrkwBjgWTx5m6um/27NDTUcO2TH0DnytPv0gBBXwMvqWTVdvqkVLCvwpqdHfN2/WerWsGWb2h6l1QC4qiqhsQw4ba6/qQYVlUu0Fua0Y7oOoJonqbpt7rEIGNJqAelketBKFMX7sE4x7LpgK3yK1p9YA0alAjd+xpg4A0atDUtTapG/r+tFX0VtDUfxpeVq2gPM7kgQ4xVBD6KfavwjoYQRXfinSDMXmSsGrHbJPVLkaraB2CFQBliLJgxIkLQi4Z6i1th77YXkebrX067i6+9gvdmBRwYn4Fl2zN1snF5U3HYe6YoXHh9awe8HRmNQF7fRdNBpNy9v4eubyk2ra6vdvBV6lLnIdxeYlisveiFxniSyywIha+ZV3MtKNaN4mlmKa+oE/DtMmCJiZr+PlGpcRUpkqJeXNU8mAvnkKj19kilgRVoJFxfYaFQfVdbWdXh6+9qZHbpO2rsPK/4GbQ3t4FaAOOwmNfAUmotIhqbe+OC4tdBRU6Pd3WdHKL+IQVEASyMz8BpS40yPz65u0quWEHSNETLNwHHt9NijFChIEbF5ptQriz7didxdYeW93q0sHPICx/AZqMe8aS5FM1lnuIpU07Mu+JGb5A96LslxLBtRZoaup/N0RlYAp4F/4Hn/8AUEsDBBQAAgAIAH1+sEqnyuFNpRIAAOk2AAAXAAAAdW5pdmVyc2FsL3VuaXZlcnNhbC5wbmftW21cE1e6x7JFu0Vpa3crgqRd3dWt2yKNCoEkU19qfKPU7Uuua0nWpQWtXTGNvCQkGV3uqq3oqJWrQJLRBYwtxZRbbRRCUmUlrZKMEDXcRhJqIEOMYYAJhGSSzJ0gWHfv3ftl7/108yG/yTznnP/5n+c8z/+cD898/MbrnJk/nfvTmJiYmevWrv5tTMzjnJiY2NwZcZRFs9LIoh7ThL/lrIw5Z0p2US8/KViRvSImpgl6Mrj1cer9iV1rNwtjYma1RX7TDIVn34uJWS5bt3rFW6U8Tw/yidO/OTzMKE9eOeuF/UdWfXtFMWPFv89e987cGXfH9//+sfXPpF8GXpixcvXRA0/mHjCtfO7pfz0bv3Jp9Wt/+Y+/PrEyed6hm1hJiZMuQ6sadpxx9PRwS/S2oT80f678XCU+NXj1qrkntSdXHBq1YLrRxsKekBkImWPVusCLFLOYb+juDxVflZnCIk+jwMsP9/PvLoyNNDBT86ezWHM4/DLPhfFXI5Y9qPH+6YT2znRb6Xx2xBDTK1rWMrABL/CYp0+LvCu5Xx3UeS+opS/Jnvqx3TWBF4NkORZFnkMrXzn8WORP6oJ/aAicbu9UgyF3ibp17Psen87XmrWuesuS9K07VzUnRrocShElh1r0REsLxcZhXLf6WFhzaaZwfpcn0roN/9YxoA9Z9a2M8rVdWTVJR3dOp8yv1nBSOL909azXRBidOiR4q0vsKo4MOJ92eP3vUntmRVa5vH3TOne9NbKgG+0ZL25v3Z0V6fL9HM4vG09M4ixkH5Y5kuwXy/oruSkn+XxisERP3DbslI428KVDJ92ovTkkNoskge42JaZTfyo32H0n0xQoUw+/KSZH8XM9OlKrqLMf9F7c8ICMcXYSB8CrkDutmBRrKXPVn7A582hEdw00fvnbEmLYUU4L9pYbtMGR68OOPHaxVWKT3JeELxBKLCDNxvpFWFnHSZPQJgNcIQuSJR0+yJcYCMS6LgD+gjU45ZbV7Z2JawrO1gh2tzc7Kurp49mWppHARUEKXa+EkAOl7OK4G/7RC6JbfX6xY+zt46jfRoZ9+tEL+c8qNGgIZaj83VpMh2ZDl6rDqY4BbbM3cwlssroYqHt9TvOkp5hjgt1x39EHpP7rfBneCmyzKX3IHEauoXP/snJ74mM5Lqk5XoGH6X+w6eZ6t67q9+vOYWAqUpMitJLvJ7P0sNVn173E8kzR7jZ04p930vfYinn1DNDiHMvIrL1/kvuuyYBaLCZc2htLKx1yO1bRAjfKfXzDHd+IFvUkgONthYTYof2gSKZQ4kFQ3J0h5j1eFgYVvhzU47Zk1ak2Nc+LzPDHFCJDHNdm5a5XOkOWrVi8NMFdfETeRZjsRhHvJXEc4qZV6tn2RlHwwgR2H9OpQ5MTkjgIqcI/v42HXVrF2pzaqfVrHAP+Zvo+k6U1/DRhFulEy5ySwTT1PbmPP73Lm6zBsgoL9R954/+CEgwMUGjUfOyIcs1kKIruOwYSx0y0Qn1xaPq+fKY8bYJPa8VxFDoFdHjeEGXd4QEkc6yVWSju+GNCmckbFpV1lGaRsMn3kQ1slm4Rfz8Zv84mqNbsL3sF/VmlxekRkYk/ob2frOD+TrmT8527YTUqNWhZGADeDFObEAyp8LAgrgdP9rEwj/UzWn5ya6galaqsmnpV7qSjlN9mZOY5RH8eCApGEmMQWi7sQwyqkiQOipssVYYILn4SL8op8MqhHAu6wXSS4ME+bWgJfgllROYmuRYTQbm/b0xUt3DTI6jGxUsKzrbMGzwH3pS1XxfZ2+Ja8SYr+JvtYV6niPQTr5nzXsfD/nHmYECiyZ/DsltFdilSJiW2Ov0moZKrVnYRCGr0iT1acrft9Z0wR/zMlBc+PlR7jCefjKa85MrzvMmJK2qP3d7wz6pBkuNs3ej/B/DNNA4fDI22UOcH0EoY7UFjS+TA0BFVsD+xNzEduI7TWYAVp4d3Ts6bX5QcMpXohL5hCAwO1tJCi4bk1fCwf7NePcnmi8O1EaGeZ3i21/8K4PZVTirsLcHNhjU/XF3yN6alhxZ9g7t0Dxk/Lls01ZrkWDS06pL64Rr30q5JH24/VAuSPpDWOnJt8fBwzpXgdat+OEk/3Gvh+69xbcPDhvdlCJ5grbCTITsE7X3n4ZSUzr+uDzToA8vpa02vVqeQCzoyRLr99GPsJ+CwV2UX2/xF4vjzzVPzMisF3jEp6OWA3q8Fu/ddoctNu0TSO1op0QQTl+CyoaY0h1MrDclxdwMexi+YCBRHK+tQT4O/GR22pOFM3y1/N3NQiwWKKGnDhDyGWAe5MfQi++dz73Ant+cepeJPUFTJ0GUaA/aBeI1dsuOA3CkoWMKE6bV3S3S4QmMD9OxVfUvJ1iIbyC6QsWL7mL6is6z8Awp1ltorNyAOU0aWQk0/IyLjGxMInZNhmpMJ1TjT8OJASG5YeZCYPCazezLE854yVBzNk7Fy+SsYsf3xB+nJvOlG+hdKhIHpMzEgti8YKAw7C1MkiqWHTXnn7BYmVnSehel1Up0GD7uFCupAuJ24x+Dv9mAoc0w7c+bg4skoLXJsuxdocqNGAhUWZDDV48nmxNkqkb0CohyiXlYIJb6CGFA9yjgc0YRr+IUuK76+23+HOk0BPhZ/CR+jjiQy/orFoNScvjy152c+osRrPE0BXGPnD8m5QtOuUjbYYanh7o1whhGF82ewWXQ//jj+yS28RMrT3xZkvWFS08Y4PsSKEhnqJQqNISjW2eJVOKX3eJMfG+Wr9dKd23bxJ7PhsyROwUa5BpmRGTtQcQJ3u+IP0H+u1PvwYkph9yo7BZkY2J2RyUclPW7fR8vy+iWFKDQKpwmVhKTRoWVBjPko08dE/K0dBqeHLlaq06kd8wQDko6M9TVT3jfOpnEKBlqkdu1jeMU++i9MM0SZGM0cFODb913FP+nwY5KeBkoofXDTRzIWqUCVfDhtLNB6JxNh5XJM+Iu3HBJP4vYc+ohJCAMvAzAYqsUpn/GOuZiPhJRyPCMADi9QOrbXvLC0lXxtvBX/8JFsui7XG7y3/fN9N+5OZR++8VBt2JY9IJjyh+hM+6ZTBumPmc8izz49JKmBRx+u5V5G4Et96uxSXQcSkP6tRDhu1Q7Ja/5eGszpen82uesZpspZUCZrtzdONUG1x47/Xwkkc1jgjdy2tvBk/v4WROKkF8r6vhtrgqT3B1vsocHYnHtl4/e4+sBtoRFEL9WjTY8MrD/Ba47cCm0jexMkvZfXBupqTo+00cJD5UeLZaG66k27lcL2zS7RS5Mcct5Pbh3rTwX9jb6JO9uS4zwpdbMsHWoSVfYnvoUsfhnNwxm4ndpiE4FYqkyoPP/LjXCWcZeYWObUa+yoxGgOKqm2oUxYKO3QgmxZc6iVT1vM2jGlf59Rdw2tWJgZ+wNhJ8PTMZgPv/CRrWRfm39uwXmJnbD5bjfkIOhGNA+V4n4UOo/gRoOKblIiLcshBkLJBdOOjoYcgbKTGtRC8bmA+pbAwhS60SdZ88N2drHO4rZ8qrw6FRlvUfoUbg+K4zqswG02LcvRv3RVn+iWc3fcX+m/VTrd8ssCtkw62s8sVu7I5IO8vZnz+9vC20jm4JgIWfwvaJ7KbcWpS3SHRQnxacLwtpAnIxOq2qnXeb+YUmZV2HAPOSUKGT4+t+qH3QSjgLlx/l3mWGB4B+qWQ8aGFQUdco05Q0xoVVa0VcfSQ/g1BL93wz8u6ohX0Qd4ZOZel+TD5lCg66t3ppIgQF1Dnsoo73WNefxyd2lm2939bO/p6VDVtJGlUJXB9G0GPy+lpBrK5TMy1TamOlOhsV/PyFSvVqDaeanqQlgt3WcSEQEGLoXVwlAALav5O9Ilh01HSufFqeiLlPlvMB39FXL6AdMQA6pSl6y5gb94Y7tuUGJL/DV6S47yD8CGDqESPflgGVQQvItCV2HKfRrq2ghmfzNK1PARFDYooGz6v5l8Jc0ylmvzb6biSpKs6MQ+WHPZvZipSkxTgwmuxNUFG5MLvpQ/LaBOhOWkwqB07oCRqtO45ENduKhCrlGDgMsV0NI/NOU5iWqsLK7LrMXi1bjdLTT5MiEWnG7Hd0vLeJfFYTAZ1y3tXo+snEr+u46BfKRt8W9Q35E1N0Sw4C3kg4cZx+53QiGY+ymvxlfv2/DjmDOGTn8eZgFkqZ89vDqbqXQ2RW9qUfAoeBQ8Ch4Fj4JHwaPgUfAoeBQ8Ch4Fj4JHwaPgUfAoeBQ8Ch4Fj4JHwaPgUfAoeBQ8Ch4Fj4L/z+DG+VBtpOTDJgcWuBTGQ2t/NPPJgAXTkSFMHymbJpdrtu5cPVUgK0qexye+twzywNBoOvrUuuayXbOdy+tqJtgM7J/LeVAAXtS+aaLw+8/vJUcK32N4a/83Dd4uMGgA70xMpd1WUTtRwP7kdxk/nTAc+ScMLmoFeqIHs4WGaeRwDwqQ/hZ+oJ7fTIwbAF6BTu0POwk5lh6aKHzf85wl4sXwmAaL1AhlrP26GivRYV5ighlvI8Q8LHNt4H8S+16LX2fGppe+8jVfEG7TZWr7iQk36TgpHPgC91AKLlXZE4bGWYNcud7C3a+R0CLbuJ9qNj8/9MVaPa13uOwZdQaYqp5V6I/MvWdW+6bepjK5+jbTyegS8i88GDHdsWioux42GF5g+d4OyKlHemRjDBliCBzfD14kRvnkaEuO9N6bhXSsBqpHptl+HWKyZ7kuqbtQJvWgmO9ht3f+fh+SuAIIdEI2acAM64g7KNu3HA72LcRkdxfK7l7Oq6gbGuxCHI32QKO9uWz0FhcLRzw2WAL6Shx5tmzxYIOXAa0S74wEFfJmEqewTE0j9Gv18BYyoCbFvjeB0TcT4m4k7khxPskfv1Ju6MhDhV2Wx2TPh5gpcOh+ARb2w6TfCI/RvAvBkYXDTdivJtZUgn+Jvb8eoz3kmoRfu5EjuTtb8FS2swlnuHZMA47IUgxBx2uRrwZqAFdJgkzBYwT2Ux5IYC/H9Bjt7fWItJKNbnWKnGVVXQbaWPioMoliOpCX3Dpu1Yes08F32YdO+fxNNKKpBRgvBy4Sbn14hzJN7yvT+3rVOb0/OCsVLrR/Ux1sELQbXDruQRNNox/jgqPcBJ3aaqhHdc3SYFvwe3Xo+x63Wh92ftWKs3PJmjo08rlIYA4n1Un7XbU+z1sclHc6U8N3U1NO8u2y4HPg8HOYLIyC7MOF3g3lzxeekPFSXguI5Ny9yvz7GyFGym3PqWolcS/QvcVXRFx0g59670T2nuYYuJoT7sthl17tLhqXA6ayrDNG4hzkD6IA6KsFArVYaTKyb2ncSPEkcfyDG37HiC+0ye9PbFmuHpBv2h1ecd5qODPB/ZZUAanIXz3080FI0je/MInFmWtu9zhkfRzZAvZh2fb4Pk8Xcr12LQCpABIHIBrgfLve4qQVroeSJsIq2VfEVoYfWXdFbeqZR1iYpaBlIAOsvBr0HU9Jp2K5HmEMuiXMUPo6ZCY1xJt2mFcHvAOUd3hOFrdXt9EawK/r045oNgCp0C9CTKXNU1lrYA4eZ7P/+7GSQSF8kHzeDIf+A25dVmdUFwJs6nUhe/hjzcydzKyuOd9a6+ETnKOyFET/FgCi2wLjjX6H12wO5I1aDH+zZbqRSjVzzp92GpAS3AGEHSV6PEs/e396c6ifH+7P2veqbVAFBlSOBw6xgI3hnvC2UFCucNJWb4ASJ/yxwAJcAXKBYhubzO4SRlRXWlGbLhsrAMcGP6VyLCvuxv4qgwmtUz8efDUgSsY/7zS3xXX5GTXgaVk1afOlWlWobj2ML8G5H8rRbBrYTXAeJBok8LZrdKON00HfQGrwSqo2b0Zr4MpzuqHeNLzbL/de2EOjaDm+ovJrS2zfUvA92Zouxy0uX4rPB7bJxrosjAkXXkLim3ADaTac8U4lBn6zvVP1Qkh2LDELxWgK4HUm2TpvDdjPlfVfpqUrocQ1P/RQuuN4Ew7c3ALCA23V04p431WxyRf/ixBxeaL+y7vwo1Q4/dEpxZu8jG+yqKENoj87g7l/sQD5gNGKq28iyLsB7Za/EyZK8zYAEKUrj8oLJHi29P4gwTn+dYewDtV98IhAEl0ndM+Cv0o3PtpAyTL7Yy6PNYtnfDwH0ehDHoM4y7kD+Yd9LOm64UMtCBjGh1Gc/IPOKfF45euu+yIyz5RGug5Odo2o+h1xn2A389wjlgXAzQcHzdAX9H/0zVPdiTAOkHTZIx9UkZRY/wyYMdFPW53rrScpRfyY9pOIoZRnfDnQ1UMiDRMn7p7nrt4/bS4X7A5gZBib+k7r6v1TKk17pytS7tmTVKh9GnhiAn3zshb0Pkxae3rI2KM9L7/PitXcjTSse+311edW/v5P/wlQSwMEFAACAAgAfX6wSs9d2hJPAAAAbAAAABsAAAB1bml2ZXJzYWwvdW5pdmVyc2FsLnBuZy54bWyzsa/IzVEoSy0qzszPs1Uy1DNQsrfj5bIpKEoty0wtV6iwVTKyNNAzgAAlhUqgGiMEtzwzpSQDKGRgYokQzEjNTM8osVUytzCHC+oDDQUAUEsBAgAAFAACAAgAen6wSn/VHMq6BQAAAxMAAB0AAAAAAAAAAQAAAAAAAAAAAHVuaXZlcnNhbC9jb21tb25fbWVzc2FnZXMubG5nUEsBAgAAFAACAAgAen6wSjPS2rIpBAAAxA4AACcAAAAAAAAAAQAAAAAA9QUAAHVuaXZlcnNhbC9mbGFzaF9wdWJsaXNoaW5nX3NldHRpbmdzLnhtbFBLAQIAABQAAgAIAHp+sEpECNTavgIAAFoKAAAhAAAAAAAAAAEAAAAAAGMKAAB1bml2ZXJzYWwvZmxhc2hfc2tpbl9zZXR0aW5ncy54bWxQSwECAAAUAAIACAB6frBKbmH9EvsDAADVDQAAJgAAAAAAAAABAAAAAABgDQAAdW5pdmVyc2FsL2h0bWxfcHVibGlzaGluZ19zZXR0aW5ncy54bWxQSwECAAAUAAIACAB6frBKq9kxWo4BAAAFBgAAHwAAAAAAAAABAAAAAACfEQAAdW5pdmVyc2FsL2h0bWxfc2tpbl9zZXR0aW5ncy5qc1BLAQIAABQAAgAIAHp+sEqWUXBaugAAAKMBAAAaAAAAAAAAAAEAAAAAAGoTAAB1bml2ZXJzYWwvaTE4bl9wcmVzZXRzLnhtbFBLAQIAABQAAgAIAHp+sEo558k/ZQAAAGcAAAAcAAAAAAAAAAEAAAAAAFwUAAB1bml2ZXJzYWwvbG9jYWxfc2V0dGluZ3MueG1sUEsBAgAAFAACAAgA7ZJCR4ok4qj6AgAAsAgAABQAAAAAAAAAAQAAAAAA+xQAAHVuaXZlcnNhbC9wbGF5ZXIueG1sUEsBAgAAFAACAAgAen6wSpu3TK4JCgAA/CMAACkAAAAAAAAAAQAAAAAAJxgAAHVuaXZlcnNhbC9za2luX2N1c3RvbWl6YXRpb25fc2V0dGluZ3MueG1sUEsBAgAAFAACAAgAfX6wSqfK4U2lEgAA6TYAABcAAAAAAAAAAAAAAAAAdyIAAHVuaXZlcnNhbC91bml2ZXJzYWwucG5nUEsBAgAAFAACAAgAfX6wSs9d2hJPAAAAbAAAABsAAAAAAAAAAQAAAAAAUTUAAHVuaXZlcnNhbC91bml2ZXJzYWwucG5nLnhtbFBLBQYAAAAACwALAEkDAADZNQAAAAA="/>
  <p:tag name="ISPRING_ULTRA_SCORM_COURSE_ID" val="DE6CA2BA-C72B-4FDF-8590-90A740864797"/>
  <p:tag name="ISPRING_ULTRA_SCORM_SLIDE_COUNT" val="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RESOURCE_PATHS_HASH_PRESENTER" val="37737f6a2335e0ba81e0aa6f6db1f4c11e93b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02511EAE12B554BBD6F4C38202637E2" ma:contentTypeVersion="1" ma:contentTypeDescription="Создание документа." ma:contentTypeScope="" ma:versionID="7720e2e3bc88c98809321b95ba70e5c7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2EF033-1200-45EB-9ED9-1AA97CE09535}"/>
</file>

<file path=customXml/itemProps2.xml><?xml version="1.0" encoding="utf-8"?>
<ds:datastoreItem xmlns:ds="http://schemas.openxmlformats.org/officeDocument/2006/customXml" ds:itemID="{7C7F7319-0A8F-4344-B751-0A8742DAD0DD}"/>
</file>

<file path=customXml/itemProps3.xml><?xml version="1.0" encoding="utf-8"?>
<ds:datastoreItem xmlns:ds="http://schemas.openxmlformats.org/officeDocument/2006/customXml" ds:itemID="{F8FDCCFD-C2E3-4CE0-9D83-742ADD7261D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3004</TotalTime>
  <Words>1014</Words>
  <Application>Microsoft Office PowerPoint</Application>
  <PresentationFormat>Экран (4:3)</PresentationFormat>
  <Paragraphs>91</Paragraphs>
  <Slides>39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МИКС=1</dc:title>
  <dc:creator>Лев</dc:creator>
  <cp:lastModifiedBy>User</cp:lastModifiedBy>
  <cp:revision>171</cp:revision>
  <dcterms:created xsi:type="dcterms:W3CDTF">2017-05-16T03:41:37Z</dcterms:created>
  <dcterms:modified xsi:type="dcterms:W3CDTF">2019-03-05T06:49:36Z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0x010100A02511EAE12B554BBD6F4C38202637E2</vt:lpwstr>
  </property>
</Properties>
</file>