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46.xml" ContentType="application/vnd.openxmlformats-officedocument.presentationml.slide+xml"/>
  <Override PartName="/ppt/slides/slide2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51.xml" ContentType="application/vnd.openxmlformats-officedocument.presentationml.slide+xml"/>
  <Override PartName="/ppt/slides/slide45.xml" ContentType="application/vnd.openxmlformats-officedocument.presentationml.slide+xml"/>
  <Override PartName="/ppt/slides/slide53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89.xml" ContentType="application/vnd.openxmlformats-officedocument.presentationml.slide+xml"/>
  <Override PartName="/ppt/slides/slide88.xml" ContentType="application/vnd.openxmlformats-officedocument.presentationml.slide+xml"/>
  <Override PartName="/ppt/slides/slide87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67.xml" ContentType="application/vnd.openxmlformats-officedocument.presentationml.slide+xml"/>
  <Override PartName="/ppt/slides/slide52.xml" ContentType="application/vnd.openxmlformats-officedocument.presentationml.slide+xml"/>
  <Override PartName="/ppt/slides/slide66.xml" ContentType="application/vnd.openxmlformats-officedocument.presentationml.slide+xml"/>
  <Override PartName="/ppt/slides/slide61.xml" ContentType="application/vnd.openxmlformats-officedocument.presentationml.slide+xml"/>
  <Override PartName="/ppt/slides/slide55.xml" ContentType="application/vnd.openxmlformats-officedocument.presentationml.slide+xml"/>
  <Override PartName="/ppt/slides/slide60.xml" ContentType="application/vnd.openxmlformats-officedocument.presentationml.slide+xml"/>
  <Override PartName="/ppt/slides/slide56.xml" ContentType="application/vnd.openxmlformats-officedocument.presentationml.slide+xml"/>
  <Override PartName="/ppt/slides/slide59.xml" ContentType="application/vnd.openxmlformats-officedocument.presentationml.slide+xml"/>
  <Override PartName="/ppt/slides/slide57.xml" ContentType="application/vnd.openxmlformats-officedocument.presentationml.slide+xml"/>
  <Override PartName="/ppt/slides/slide62.xml" ContentType="application/vnd.openxmlformats-officedocument.presentationml.slide+xml"/>
  <Override PartName="/ppt/slides/slide58.xml" ContentType="application/vnd.openxmlformats-officedocument.presentationml.slide+xml"/>
  <Override PartName="/ppt/slides/slide64.xml" ContentType="application/vnd.openxmlformats-officedocument.presentationml.slide+xml"/>
  <Override PartName="/ppt/slides/slide54.xml" ContentType="application/vnd.openxmlformats-officedocument.presentationml.slide+xml"/>
  <Override PartName="/ppt/slides/slide63.xml" ContentType="application/vnd.openxmlformats-officedocument.presentationml.slide+xml"/>
  <Override PartName="/ppt/slides/slide65.xml" ContentType="application/vnd.openxmlformats-officedocument.presentationml.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6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2"/>
  </p:sldMasterIdLst>
  <p:notesMasterIdLst>
    <p:notesMasterId r:id="rId97"/>
  </p:notesMasterIdLst>
  <p:handoutMasterIdLst>
    <p:handoutMasterId r:id="rId98"/>
  </p:handoutMasterIdLst>
  <p:sldIdLst>
    <p:sldId id="425" r:id="rId3"/>
    <p:sldId id="417" r:id="rId4"/>
    <p:sldId id="372" r:id="rId5"/>
    <p:sldId id="373" r:id="rId6"/>
    <p:sldId id="374" r:id="rId7"/>
    <p:sldId id="398" r:id="rId8"/>
    <p:sldId id="399" r:id="rId9"/>
    <p:sldId id="401" r:id="rId10"/>
    <p:sldId id="418" r:id="rId11"/>
    <p:sldId id="400" r:id="rId12"/>
    <p:sldId id="431" r:id="rId13"/>
    <p:sldId id="419" r:id="rId14"/>
    <p:sldId id="432" r:id="rId15"/>
    <p:sldId id="405" r:id="rId16"/>
    <p:sldId id="406" r:id="rId17"/>
    <p:sldId id="407" r:id="rId18"/>
    <p:sldId id="408" r:id="rId19"/>
    <p:sldId id="421" r:id="rId20"/>
    <p:sldId id="422" r:id="rId21"/>
    <p:sldId id="423" r:id="rId22"/>
    <p:sldId id="257" r:id="rId23"/>
    <p:sldId id="278" r:id="rId24"/>
    <p:sldId id="279" r:id="rId25"/>
    <p:sldId id="280" r:id="rId26"/>
    <p:sldId id="412" r:id="rId27"/>
    <p:sldId id="409" r:id="rId28"/>
    <p:sldId id="281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434" r:id="rId43"/>
    <p:sldId id="300" r:id="rId44"/>
    <p:sldId id="301" r:id="rId45"/>
    <p:sldId id="302" r:id="rId46"/>
    <p:sldId id="303" r:id="rId47"/>
    <p:sldId id="304" r:id="rId48"/>
    <p:sldId id="305" r:id="rId49"/>
    <p:sldId id="307" r:id="rId50"/>
    <p:sldId id="426" r:id="rId51"/>
    <p:sldId id="429" r:id="rId52"/>
    <p:sldId id="310" r:id="rId53"/>
    <p:sldId id="311" r:id="rId54"/>
    <p:sldId id="312" r:id="rId55"/>
    <p:sldId id="316" r:id="rId56"/>
    <p:sldId id="317" r:id="rId57"/>
    <p:sldId id="430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7" r:id="rId67"/>
    <p:sldId id="435" r:id="rId68"/>
    <p:sldId id="328" r:id="rId69"/>
    <p:sldId id="337" r:id="rId70"/>
    <p:sldId id="346" r:id="rId71"/>
    <p:sldId id="375" r:id="rId72"/>
    <p:sldId id="376" r:id="rId73"/>
    <p:sldId id="377" r:id="rId74"/>
    <p:sldId id="378" r:id="rId75"/>
    <p:sldId id="379" r:id="rId76"/>
    <p:sldId id="381" r:id="rId77"/>
    <p:sldId id="424" r:id="rId78"/>
    <p:sldId id="380" r:id="rId79"/>
    <p:sldId id="383" r:id="rId80"/>
    <p:sldId id="384" r:id="rId81"/>
    <p:sldId id="385" r:id="rId82"/>
    <p:sldId id="386" r:id="rId83"/>
    <p:sldId id="387" r:id="rId84"/>
    <p:sldId id="388" r:id="rId85"/>
    <p:sldId id="391" r:id="rId86"/>
    <p:sldId id="393" r:id="rId87"/>
    <p:sldId id="395" r:id="rId88"/>
    <p:sldId id="433" r:id="rId89"/>
    <p:sldId id="413" r:id="rId90"/>
    <p:sldId id="414" r:id="rId91"/>
    <p:sldId id="415" r:id="rId92"/>
    <p:sldId id="416" r:id="rId93"/>
    <p:sldId id="351" r:id="rId94"/>
    <p:sldId id="344" r:id="rId95"/>
    <p:sldId id="345" r:id="rId96"/>
  </p:sldIdLst>
  <p:sldSz cx="9144000" cy="6858000" type="screen4x3"/>
  <p:notesSz cx="6858000" cy="9144000"/>
  <p:defaultTextStyle>
    <a:defPPr>
      <a:defRPr lang="en-US"/>
    </a:defPPr>
    <a:lvl1pPr algn="l" rtl="0" fontAlgn="base">
      <a:lnSpc>
        <a:spcPct val="80000"/>
      </a:lnSpc>
      <a:spcBef>
        <a:spcPct val="2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lnSpc>
        <a:spcPct val="80000"/>
      </a:lnSpc>
      <a:spcBef>
        <a:spcPct val="2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lnSpc>
        <a:spcPct val="80000"/>
      </a:lnSpc>
      <a:spcBef>
        <a:spcPct val="2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lnSpc>
        <a:spcPct val="80000"/>
      </a:lnSpc>
      <a:spcBef>
        <a:spcPct val="2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lnSpc>
        <a:spcPct val="80000"/>
      </a:lnSpc>
      <a:spcBef>
        <a:spcPct val="2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6E0F3"/>
    <a:srgbClr val="171717"/>
    <a:srgbClr val="003399"/>
    <a:srgbClr val="006666"/>
    <a:srgbClr val="0099FF"/>
    <a:srgbClr val="00FFCC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96" autoAdjust="0"/>
    <p:restoredTop sz="89011" autoAdjust="0"/>
  </p:normalViewPr>
  <p:slideViewPr>
    <p:cSldViewPr snapToGrid="0">
      <p:cViewPr varScale="1">
        <p:scale>
          <a:sx n="58" d="100"/>
          <a:sy n="58" d="100"/>
        </p:scale>
        <p:origin x="1066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-242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tableStyles" Target="tableStyle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customXml" Target="../customXml/item2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notesMaster" Target="notesMasters/notesMaster1.xml"/><Relationship Id="rId104" Type="http://schemas.openxmlformats.org/officeDocument/2006/relationships/customXml" Target="../customXml/item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handoutMaster" Target="handoutMasters/handoutMaster1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wmf"/><Relationship Id="rId1" Type="http://schemas.openxmlformats.org/officeDocument/2006/relationships/image" Target="../media/image16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F36945-DA39-4D29-8D9A-AA36E3A11382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097BA5-440D-4243-A886-8DC4B873D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2288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/>
            </a:lvl1pPr>
          </a:lstStyle>
          <a:p>
            <a:endParaRPr lang="en-US" dirty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/>
            </a:lvl1pPr>
          </a:lstStyle>
          <a:p>
            <a:endParaRPr lang="en-US" dirty="0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/>
            </a:lvl1pPr>
          </a:lstStyle>
          <a:p>
            <a:endParaRPr lang="en-US" dirty="0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/>
            </a:lvl1pPr>
          </a:lstStyle>
          <a:p>
            <a:fld id="{27E35BBE-AD12-48C5-8DCC-805B4F1FD10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0672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7526EC-2B31-4D73-B6C0-EC9886E91D36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4388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7526EC-2B31-4D73-B6C0-EC9886E91D36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657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065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D893A09-7206-4E9D-8639-B272607FCE19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466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FABC072-21DE-4025-B3BB-0D67EB6533BC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268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085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741A820-0DEC-4928-9E16-F86A94C6EEF3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1439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095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4B7CB8E-A82C-4B17-9E80-071D77CD9860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7571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105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FD6BF91-AEF7-4559-BDB1-DD53A12ADA90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531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116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8870932-9AFC-41BA-AFCF-6D575CC92143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4815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E72614F-948F-4844-900C-294CBCC4F782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1573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EE1B93-432B-4A36-9C82-195276416060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4656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146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E8206D0-F640-48E3-8F30-264B3C2F6788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997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/>
          </a:p>
        </p:txBody>
      </p:sp>
      <p:sp>
        <p:nvSpPr>
          <p:cNvPr id="178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5DF646B-709B-44CE-8B94-C4BA5D6A9767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0376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157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E46534C-FF41-42B0-9807-63F4C3B2CEAA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8986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35BBE-AD12-48C5-8DCC-805B4F1FD104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8105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/>
          </a:p>
        </p:txBody>
      </p:sp>
      <p:sp>
        <p:nvSpPr>
          <p:cNvPr id="1105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FD6BF91-AEF7-4559-BDB1-DD53A12ADA90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5313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167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FBAF683-1BFD-4942-A13C-334D061A8420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8462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218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ED1C859-C2E5-4C87-9FE4-D523A00CC22E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3183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228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3525709-5038-4CCB-84DB-5E2D4CB7160C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5768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239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2EE62A6-C619-4CD7-AD53-58D58CBD7579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5048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249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C604D3F-5C9E-45E0-B52B-0E8C0AB4293F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6160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259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A4A851C-C2C0-4A90-8C5D-061D1AA5B162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2104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269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493483E-8224-4C5B-B660-D69F536D81EA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764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044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B6C76E-E7C1-41CD-86AE-CEF1CF35F1E9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7565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280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48F03E-1EEE-4672-BDE6-CA6BD756687C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3833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290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1B4A753-5E02-444E-B860-2EAF890A46CE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3585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300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6F83FF5-3907-4DB9-A353-F29F7E345696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1287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98A4E5C-FEB9-4277-A723-6608DB10C8BC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1170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32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7E5DDE4-5155-45AB-93AA-813DF75B1F0C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8172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33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662033E-8FF0-41E0-A03B-0949A08FEE96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9741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35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306EA5-CF03-41A5-9976-A0B11B9FF57A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5737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36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7B89C5-9920-4855-96C3-85ADD39D6FD5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9946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37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FF092E4-FE45-4E20-876E-B9771C869E30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7541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38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68923A8-DFC1-4F1B-8FDD-18D69F0699C5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018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7526EC-2B31-4D73-B6C0-EC9886E91D36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0974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39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83A8BAE-BDCE-4AD8-BC1F-8526DD7543DC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7257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40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E365666-F1CE-4BA3-B203-1AE6C45CF151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0417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42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7F8988C-C862-4263-9028-75E0227ED92F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9581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45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2A21DE-AEC2-4826-81D0-090C2B175A43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9520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464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DCE7A00-1B33-41E9-9F80-328E7DEBFC96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5937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47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B9CACFA-AE02-499C-B8E4-6192987A94AC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2325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51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9551906-747D-4FBE-88AB-7256D80D208A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4991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525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C4A20A-6C62-4719-A058-A47B23C95256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0937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53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8092ED9-06E0-4BE2-811D-3B875E611494}" type="slidenum">
              <a:rPr lang="ru-RU" smtClean="0"/>
              <a:pPr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5102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35BBE-AD12-48C5-8DCC-805B4F1FD104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639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7526EC-2B31-4D73-B6C0-EC9886E91D36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77895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54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F2760AE-D80B-431A-9502-E675DEE042FA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37541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55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300C4A-5F8D-4465-AC19-852F4BBB92CC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6147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56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FF40282-5D5F-4E2D-8135-EC99964AFF25}" type="slidenum">
              <a:rPr lang="ru-RU" smtClean="0"/>
              <a:pPr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5783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57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705E-B28F-4551-AC8D-25775078B4E9}" type="slidenum">
              <a:rPr lang="ru-RU" smtClean="0"/>
              <a:pPr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8163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58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2623C40-7174-4E2E-ADE7-979074AA9311}" type="slidenum">
              <a:rPr lang="ru-RU" smtClean="0"/>
              <a:pPr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46931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59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18339D2-C88E-40F1-BA10-7FBF15947404}" type="slidenum">
              <a:rPr lang="ru-RU" smtClean="0"/>
              <a:pPr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29709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60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1743486-5086-46C3-8CA3-F13A64C11639}" type="slidenum">
              <a:rPr lang="ru-RU" smtClean="0"/>
              <a:pPr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66197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61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10D23AD-663A-411C-A687-542F8F309A04}" type="slidenum">
              <a:rPr lang="ru-RU" smtClean="0"/>
              <a:pPr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58368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71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EC99EB2-23B6-4189-90E3-D5CEF9D0E1D1}" type="slidenum">
              <a:rPr lang="ru-RU" smtClean="0"/>
              <a:pPr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97465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71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EC99EB2-23B6-4189-90E3-D5CEF9D0E1D1}" type="slidenum">
              <a:rPr lang="ru-RU" smtClean="0"/>
              <a:pPr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808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7526EC-2B31-4D73-B6C0-EC9886E91D36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43795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35BBE-AD12-48C5-8DCC-805B4F1FD104}" type="slidenum">
              <a:rPr lang="en-US" smtClean="0"/>
              <a:pPr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58086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771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BC26EBD-FD75-4B0F-A5EA-143A7C79BE54}" type="slidenum">
              <a:rPr lang="ru-RU" smtClean="0"/>
              <a:pPr/>
              <a:t>92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16631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771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BC26EBD-FD75-4B0F-A5EA-143A7C79BE54}" type="slidenum">
              <a:rPr lang="ru-RU" smtClean="0"/>
              <a:pPr/>
              <a:t>93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27839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78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5DF646B-709B-44CE-8B94-C4BA5D6A9767}" type="slidenum">
              <a:rPr lang="ru-RU" smtClean="0"/>
              <a:pPr/>
              <a:t>94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547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7526EC-2B31-4D73-B6C0-EC9886E91D36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437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7526EC-2B31-4D73-B6C0-EC9886E91D36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657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35BBE-AD12-48C5-8DCC-805B4F1FD10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878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7EF97-6DD9-4C08-95BF-3732CE90822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577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D24C3-7813-4391-B3D5-F787C4FC252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159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B40DD-B601-4DAE-98E3-D14EBE930F2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391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CE5C8-9B96-4D63-A910-E82DFF62AB5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77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85A75-B55A-4D42-83DB-23302A6868B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53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0CD71-D27D-407B-B37E-31DDAED38CF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128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60727-8377-4BB6-85A5-1B74ED63EDC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724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45280-4F6A-452B-B9A5-9953EFD67D2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067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36B2E-B430-4AC0-93D8-213C06E06AD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23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73E60-EAB2-498F-9CD1-F4DE8068DB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7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62015-AB82-4D1F-B284-4141B93967E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58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717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defRPr/>
            </a:pPr>
            <a:fld id="{4BE5C283-B1CE-45E5-8F8E-579AC6B1577D}" type="slidenum">
              <a:rPr lang="ru-RU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021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17" Type="http://schemas.openxmlformats.org/officeDocument/2006/relationships/image" Target="../media/image17.png"/><Relationship Id="rId25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jpeg"/><Relationship Id="rId23" Type="http://schemas.openxmlformats.org/officeDocument/2006/relationships/image" Target="../media/image23.jpeg"/><Relationship Id="rId10" Type="http://schemas.openxmlformats.org/officeDocument/2006/relationships/image" Target="../media/image10.png"/><Relationship Id="rId19" Type="http://schemas.openxmlformats.org/officeDocument/2006/relationships/image" Target="../media/image19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jpeg"/><Relationship Id="rId22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http://school.discovery.com/clipart/images/dmbtest.gif" TargetMode="External"/><Relationship Id="rId7" Type="http://schemas.openxmlformats.org/officeDocument/2006/relationships/image" Target="../media/image7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http://is.freefoto.com/ImageServer?imageSize=prev&amp;imageRef=2032-25-37" TargetMode="External"/><Relationship Id="rId11" Type="http://schemas.openxmlformats.org/officeDocument/2006/relationships/image" Target="../media/image83.jpeg"/><Relationship Id="rId5" Type="http://schemas.openxmlformats.org/officeDocument/2006/relationships/image" Target="../media/image78.jpeg"/><Relationship Id="rId10" Type="http://schemas.openxmlformats.org/officeDocument/2006/relationships/image" Target="../media/image82.png"/><Relationship Id="rId4" Type="http://schemas.openxmlformats.org/officeDocument/2006/relationships/image" Target="../media/image77.wmf"/><Relationship Id="rId9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&#1084;&#1080;&#1085;&#1086;&#1073;&#1088;&#1085;&#1072;&#1091;&#1082;&#1080;.&#1088;&#1092;/%D0%BD%D0%BE%D0%B2%D0%BE%D1%81%D1%82%D0%B8/4136/%D1%84%D0%B0%D0%B9%D0%BB/3091/%D0%9F%D1%80%D0%B8%D0%BA%D0%B0%D0%B7%20%E2%84%96%20253%20%D0%BE%D1%82%2031.03.2014%20%D0%B3..pdf" TargetMode="Externa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02.png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10" Type="http://schemas.openxmlformats.org/officeDocument/2006/relationships/image" Target="../media/image154.png"/><Relationship Id="rId4" Type="http://schemas.openxmlformats.org/officeDocument/2006/relationships/image" Target="../media/image148.png"/><Relationship Id="rId9" Type="http://schemas.openxmlformats.org/officeDocument/2006/relationships/image" Target="../media/image15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jpeg"/><Relationship Id="rId4" Type="http://schemas.openxmlformats.org/officeDocument/2006/relationships/image" Target="../media/image161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wmf"/><Relationship Id="rId3" Type="http://schemas.openxmlformats.org/officeDocument/2006/relationships/image" Target="../media/image167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5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69.png"/><Relationship Id="rId4" Type="http://schemas.openxmlformats.org/officeDocument/2006/relationships/image" Target="../media/image168.png"/><Relationship Id="rId9" Type="http://schemas.openxmlformats.org/officeDocument/2006/relationships/oleObject" Target="../embeddings/oleObject3.bin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Relationship Id="rId9" Type="http://schemas.openxmlformats.org/officeDocument/2006/relationships/image" Target="../media/image18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7" Type="http://schemas.openxmlformats.org/officeDocument/2006/relationships/image" Target="../media/image18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mailto:belaga@sunhe.jinr.ru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4691" y="1885208"/>
            <a:ext cx="8894618" cy="3087584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/>
              <a:t>Использование ресурсов современного учебно-методического комплекса для достижения образовательных результатов и создания положительной мотивации в изучении предмета физика</a:t>
            </a:r>
            <a:endParaRPr lang="ru-RU" sz="3600" b="1" i="1" dirty="0">
              <a:solidFill>
                <a:schemeClr val="tx1">
                  <a:lumMod val="95000"/>
                  <a:lumOff val="5000"/>
                </a:schemeClr>
              </a:solidFill>
              <a:latin typeface="Cambria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48441" y="5842659"/>
            <a:ext cx="2404753" cy="90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400" dirty="0" err="1">
                <a:solidFill>
                  <a:srgbClr val="171717"/>
                </a:solidFill>
                <a:latin typeface="Cambria" pitchFamily="18" charset="0"/>
              </a:rPr>
              <a:t>Белага</a:t>
            </a:r>
            <a:r>
              <a:rPr lang="en-US" sz="2400" dirty="0">
                <a:solidFill>
                  <a:srgbClr val="171717"/>
                </a:solidFill>
                <a:latin typeface="Cambria" pitchFamily="18" charset="0"/>
              </a:rPr>
              <a:t> </a:t>
            </a:r>
            <a:r>
              <a:rPr lang="ru-RU" sz="2400" dirty="0">
                <a:solidFill>
                  <a:srgbClr val="171717"/>
                </a:solidFill>
                <a:latin typeface="Cambria" pitchFamily="18" charset="0"/>
              </a:rPr>
              <a:t>В.В.</a:t>
            </a:r>
            <a:endParaRPr lang="en-US" sz="2400" dirty="0">
              <a:solidFill>
                <a:srgbClr val="171717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083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0"/>
          <p:cNvSpPr>
            <a:spLocks noGrp="1" noChangeArrowheads="1"/>
          </p:cNvSpPr>
          <p:nvPr>
            <p:ph type="title"/>
          </p:nvPr>
        </p:nvSpPr>
        <p:spPr>
          <a:xfrm>
            <a:off x="1618984" y="203354"/>
            <a:ext cx="5748228" cy="838200"/>
          </a:xfrm>
        </p:spPr>
        <p:txBody>
          <a:bodyPr>
            <a:normAutofit/>
          </a:bodyPr>
          <a:lstStyle/>
          <a:p>
            <a:pPr lvl="0"/>
            <a:r>
              <a:rPr lang="en-US" dirty="0">
                <a:latin typeface="+mn-lt"/>
              </a:rPr>
              <a:t>www.spheres.ru</a:t>
            </a:r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959" y="51078"/>
            <a:ext cx="2009524" cy="990476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88" y="1294409"/>
            <a:ext cx="8134517" cy="535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8061588"/>
      </p:ext>
    </p:extLst>
  </p:cSld>
  <p:clrMapOvr>
    <a:masterClrMapping/>
  </p:clrMapOvr>
  <p:transition advTm="29985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9000" t="13358" r="7555" b="4469"/>
          <a:stretch/>
        </p:blipFill>
        <p:spPr>
          <a:xfrm>
            <a:off x="732062" y="1418284"/>
            <a:ext cx="8253421" cy="5194286"/>
          </a:xfrm>
          <a:prstGeom prst="rect">
            <a:avLst/>
          </a:prstGeom>
        </p:spPr>
      </p:pic>
      <p:sp>
        <p:nvSpPr>
          <p:cNvPr id="5" name="Rectangle 10"/>
          <p:cNvSpPr txBox="1">
            <a:spLocks noChangeArrowheads="1"/>
          </p:cNvSpPr>
          <p:nvPr/>
        </p:nvSpPr>
        <p:spPr bwMode="auto">
          <a:xfrm>
            <a:off x="1578344" y="246519"/>
            <a:ext cx="57482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latin typeface="+mn-lt"/>
              </a:rPr>
              <a:t>www.spheres.ru</a:t>
            </a:r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959" y="51078"/>
            <a:ext cx="2009524" cy="9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14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0"/>
          <p:cNvSpPr>
            <a:spLocks noGrp="1" noChangeArrowheads="1"/>
          </p:cNvSpPr>
          <p:nvPr>
            <p:ph type="title"/>
          </p:nvPr>
        </p:nvSpPr>
        <p:spPr>
          <a:xfrm>
            <a:off x="1524614" y="14176"/>
            <a:ext cx="5748228" cy="838200"/>
          </a:xfrm>
        </p:spPr>
        <p:txBody>
          <a:bodyPr>
            <a:normAutofit/>
          </a:bodyPr>
          <a:lstStyle/>
          <a:p>
            <a:pPr lvl="0"/>
            <a:r>
              <a:rPr lang="en-US" sz="3600" dirty="0">
                <a:latin typeface="+mn-lt"/>
              </a:rPr>
              <a:t>www.prosv.ru</a:t>
            </a:r>
            <a:endParaRPr lang="en-US" sz="3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842" y="0"/>
            <a:ext cx="1681153" cy="828625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905" y="801516"/>
            <a:ext cx="7517082" cy="605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4144488" y="801516"/>
            <a:ext cx="475013" cy="33851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600766"/>
      </p:ext>
    </p:extLst>
  </p:cSld>
  <p:clrMapOvr>
    <a:masterClrMapping/>
  </p:clrMapOvr>
  <p:transition advTm="29985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878" y="946299"/>
            <a:ext cx="8229600" cy="1143000"/>
          </a:xfrm>
        </p:spPr>
        <p:txBody>
          <a:bodyPr/>
          <a:lstStyle/>
          <a:p>
            <a:r>
              <a:rPr lang="ru-RU" sz="2800" b="1" dirty="0">
                <a:latin typeface="Cambria" pitchFamily="18" charset="0"/>
              </a:rPr>
              <a:t>«Физика. Сферы» 10  ̶ 11 класс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297172" y="42530"/>
            <a:ext cx="6899012" cy="1095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400" dirty="0" err="1">
                <a:solidFill>
                  <a:srgbClr val="171717"/>
                </a:solidFill>
                <a:latin typeface="Cambria" pitchFamily="18" charset="0"/>
              </a:rPr>
              <a:t>Белага</a:t>
            </a:r>
            <a:r>
              <a:rPr lang="en-US" sz="2400" dirty="0">
                <a:solidFill>
                  <a:srgbClr val="171717"/>
                </a:solidFill>
                <a:latin typeface="Cambria" pitchFamily="18" charset="0"/>
              </a:rPr>
              <a:t> </a:t>
            </a:r>
            <a:r>
              <a:rPr lang="ru-RU" sz="2400" dirty="0">
                <a:solidFill>
                  <a:srgbClr val="171717"/>
                </a:solidFill>
                <a:latin typeface="Cambria" pitchFamily="18" charset="0"/>
              </a:rPr>
              <a:t>В.В., </a:t>
            </a:r>
            <a:r>
              <a:rPr lang="ru-RU" sz="2400" dirty="0" err="1">
                <a:solidFill>
                  <a:srgbClr val="171717"/>
                </a:solidFill>
                <a:latin typeface="Cambria" pitchFamily="18" charset="0"/>
              </a:rPr>
              <a:t>Ломаченков</a:t>
            </a:r>
            <a:r>
              <a:rPr lang="ru-RU" sz="2400" dirty="0">
                <a:solidFill>
                  <a:srgbClr val="171717"/>
                </a:solidFill>
                <a:latin typeface="Cambria" pitchFamily="18" charset="0"/>
              </a:rPr>
              <a:t> И.А., </a:t>
            </a:r>
            <a:r>
              <a:rPr lang="ru-RU" sz="2400" dirty="0" err="1">
                <a:solidFill>
                  <a:srgbClr val="171717"/>
                </a:solidFill>
                <a:latin typeface="Cambria" pitchFamily="18" charset="0"/>
              </a:rPr>
              <a:t>Панебратцев</a:t>
            </a:r>
            <a:r>
              <a:rPr lang="ru-RU" sz="2400" dirty="0">
                <a:solidFill>
                  <a:srgbClr val="171717"/>
                </a:solidFill>
                <a:latin typeface="Cambria" pitchFamily="18" charset="0"/>
              </a:rPr>
              <a:t> Ю.А.</a:t>
            </a:r>
            <a:endParaRPr lang="ru-RU" sz="2400" dirty="0">
              <a:latin typeface="Cambri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" t="311" r="3301" b="11783"/>
          <a:stretch/>
        </p:blipFill>
        <p:spPr>
          <a:xfrm>
            <a:off x="1297172" y="2126991"/>
            <a:ext cx="3138779" cy="41776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" r="3704" b="12713"/>
          <a:stretch/>
        </p:blipFill>
        <p:spPr>
          <a:xfrm rot="10800000">
            <a:off x="5027685" y="2126992"/>
            <a:ext cx="3168499" cy="417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62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702" y="216864"/>
            <a:ext cx="8199475" cy="8382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Особенности УМК </a:t>
            </a:r>
            <a:br>
              <a:rPr lang="ru-RU" sz="3200" b="1" dirty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ru-RU" sz="3200" b="1" dirty="0">
                <a:solidFill>
                  <a:schemeClr val="tx1">
                    <a:lumMod val="75000"/>
                  </a:schemeClr>
                </a:solidFill>
              </a:rPr>
              <a:t>«Физика. СФЕРЫ» 7 – 9 класс </a:t>
            </a:r>
            <a:endParaRPr lang="ru-RU" sz="3200" b="1" dirty="0">
              <a:solidFill>
                <a:schemeClr val="tx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35380" y="1273249"/>
            <a:ext cx="7943850" cy="5214938"/>
          </a:xfrm>
          <a:prstGeom prst="rect">
            <a:avLst/>
          </a:prstGeom>
        </p:spPr>
        <p:txBody>
          <a:bodyPr anchor="b">
            <a:normAutofit lnSpcReduction="10000"/>
          </a:bodyPr>
          <a:lstStyle/>
          <a:p>
            <a:pPr fontAlgn="auto"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ru-RU" sz="3200" b="1" dirty="0">
                <a:solidFill>
                  <a:schemeClr val="accent4">
                    <a:lumMod val="10000"/>
                  </a:schemeClr>
                </a:solidFill>
                <a:latin typeface="+mn-lt"/>
              </a:rPr>
              <a:t> </a:t>
            </a:r>
            <a:r>
              <a:rPr lang="ru-RU" sz="3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«Физика. СФЕРЫ» </a:t>
            </a:r>
            <a:r>
              <a:rPr lang="ru-RU" sz="28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– это КОМПЛЕКТ, каждая составляющая которого выполняет свои педагогические функции</a:t>
            </a:r>
          </a:p>
          <a:p>
            <a:pPr fontAlgn="auto"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/>
            </a:pPr>
            <a:endParaRPr lang="ru-RU" sz="2800" dirty="0">
              <a:solidFill>
                <a:schemeClr val="tx1">
                  <a:lumMod val="75000"/>
                </a:schemeClr>
              </a:solidFill>
              <a:latin typeface="Arial" pitchFamily="34" charset="0"/>
            </a:endParaRPr>
          </a:p>
          <a:p>
            <a:pPr fontAlgn="auto"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ru-RU" sz="28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Принципиальная избыточность каждой единицы комплекта</a:t>
            </a:r>
          </a:p>
          <a:p>
            <a:pPr fontAlgn="auto"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/>
            </a:pPr>
            <a:endParaRPr lang="ru-RU" sz="2800" dirty="0">
              <a:solidFill>
                <a:schemeClr val="tx1">
                  <a:lumMod val="75000"/>
                </a:schemeClr>
              </a:solidFill>
              <a:latin typeface="Arial" pitchFamily="34" charset="0"/>
            </a:endParaRPr>
          </a:p>
          <a:p>
            <a:pPr fontAlgn="auto"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ru-RU" sz="28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Особая роль и функциональные возможности электронного приложения</a:t>
            </a:r>
          </a:p>
          <a:p>
            <a:pPr fontAlgn="auto"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/>
            </a:pPr>
            <a:endParaRPr lang="ru-RU" sz="2800" dirty="0">
              <a:solidFill>
                <a:schemeClr val="tx1">
                  <a:lumMod val="75000"/>
                </a:schemeClr>
              </a:solidFill>
              <a:latin typeface="Arial" pitchFamily="34" charset="0"/>
            </a:endParaRPr>
          </a:p>
          <a:p>
            <a:pPr fontAlgn="auto"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ru-RU" sz="28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Интернет-поддержка проекта</a:t>
            </a:r>
          </a:p>
          <a:p>
            <a:pPr fontAlgn="auto"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/>
            </a:pPr>
            <a:endParaRPr lang="ru-RU" sz="2800" dirty="0">
              <a:solidFill>
                <a:schemeClr val="tx1">
                  <a:lumMod val="75000"/>
                </a:schemeClr>
              </a:solidFill>
              <a:latin typeface="Arial" pitchFamily="34" charset="0"/>
            </a:endParaRPr>
          </a:p>
          <a:p>
            <a:pPr fontAlgn="auto"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ru-RU" sz="28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Учебник имеет жесткий формат  и красочный видеоряд</a:t>
            </a:r>
            <a:endParaRPr lang="ru-RU" sz="1900" b="1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6503569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1125" y="-180975"/>
            <a:ext cx="701040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СОДЕРЖАНИЕ КУРСА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92554" y="712264"/>
            <a:ext cx="7839075" cy="613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12700" dir="2700000" algn="tl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2800" dirty="0">
                <a:solidFill>
                  <a:srgbClr val="000000"/>
                </a:solidFill>
                <a:latin typeface="Times New Roman" pitchFamily="18" charset="0"/>
              </a:rPr>
              <a:t>7 класс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</a:rPr>
              <a:t>Физика и мир в котором мы живем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</a:rPr>
              <a:t>Строение вещества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</a:rPr>
              <a:t>Движение, взаимодействие, масса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</a:rPr>
              <a:t>Силы вокруг нас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</a:rPr>
              <a:t>Давление твердых тел, жидкостей и газов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</a:rPr>
              <a:t>Атмосфера и атмосферное давление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</a:rPr>
              <a:t>Закон Архимеда. Плавание тел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</a:rPr>
              <a:t>Работа, мощность, энергия</a:t>
            </a: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</a:rPr>
              <a:t>Простые механизмы. «Золотое правило» механики</a:t>
            </a:r>
          </a:p>
        </p:txBody>
      </p:sp>
    </p:spTree>
    <p:extLst>
      <p:ext uri="{BB962C8B-B14F-4D97-AF65-F5344CB8AC3E}">
        <p14:creationId xmlns:p14="http://schemas.microsoft.com/office/powerpoint/2010/main" val="601762501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0175" y="0"/>
            <a:ext cx="701040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latin typeface="+mn-lt"/>
                <a:ea typeface="+mn-ea"/>
                <a:cs typeface="+mn-cs"/>
              </a:rPr>
              <a:t>СОДЕРЖАНИЕ КУРСА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90551" y="1095809"/>
            <a:ext cx="8226392" cy="5311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12700" dir="2700000" algn="tl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3200" dirty="0">
                <a:solidFill>
                  <a:srgbClr val="000000"/>
                </a:solidFill>
                <a:latin typeface="Times New Roman" pitchFamily="18" charset="0"/>
              </a:rPr>
              <a:t>8 класс</a:t>
            </a:r>
          </a:p>
          <a:p>
            <a:pPr marL="342900" indent="-342900">
              <a:lnSpc>
                <a:spcPct val="114000"/>
              </a:lnSpc>
              <a:buFontTx/>
              <a:buAutoNum type="arabicPeriod"/>
              <a:defRPr/>
            </a:pPr>
            <a:r>
              <a:rPr lang="ru-RU" sz="2600" dirty="0">
                <a:solidFill>
                  <a:srgbClr val="000000"/>
                </a:solidFill>
                <a:latin typeface="Times New Roman" pitchFamily="18" charset="0"/>
              </a:rPr>
              <a:t>Внутренняя энергия</a:t>
            </a:r>
          </a:p>
          <a:p>
            <a:pPr marL="342900" indent="-342900">
              <a:lnSpc>
                <a:spcPct val="114000"/>
              </a:lnSpc>
              <a:buFontTx/>
              <a:buAutoNum type="arabicPeriod"/>
              <a:defRPr/>
            </a:pPr>
            <a:r>
              <a:rPr lang="ru-RU" sz="2600" dirty="0">
                <a:solidFill>
                  <a:srgbClr val="000000"/>
                </a:solidFill>
                <a:latin typeface="Times New Roman" pitchFamily="18" charset="0"/>
              </a:rPr>
              <a:t>Изменение агрегатного состояния вещества</a:t>
            </a:r>
          </a:p>
          <a:p>
            <a:pPr marL="342900" indent="-342900">
              <a:lnSpc>
                <a:spcPct val="114000"/>
              </a:lnSpc>
              <a:buFontTx/>
              <a:buAutoNum type="arabicPeriod"/>
              <a:defRPr/>
            </a:pPr>
            <a:r>
              <a:rPr lang="ru-RU" sz="2600" dirty="0">
                <a:solidFill>
                  <a:srgbClr val="000000"/>
                </a:solidFill>
                <a:latin typeface="Times New Roman" pitchFamily="18" charset="0"/>
              </a:rPr>
              <a:t>Тепловые двигатели</a:t>
            </a:r>
          </a:p>
          <a:p>
            <a:pPr marL="342900" indent="-342900">
              <a:lnSpc>
                <a:spcPct val="114000"/>
              </a:lnSpc>
              <a:buFontTx/>
              <a:buAutoNum type="arabicPeriod"/>
              <a:defRPr/>
            </a:pPr>
            <a:r>
              <a:rPr lang="ru-RU" sz="2600" dirty="0">
                <a:solidFill>
                  <a:srgbClr val="000000"/>
                </a:solidFill>
                <a:latin typeface="Times New Roman" pitchFamily="18" charset="0"/>
              </a:rPr>
              <a:t>Электрический заряд. Электрическое поле</a:t>
            </a:r>
          </a:p>
          <a:p>
            <a:pPr marL="342900" indent="-342900">
              <a:lnSpc>
                <a:spcPct val="114000"/>
              </a:lnSpc>
              <a:buFontTx/>
              <a:buAutoNum type="arabicPeriod"/>
              <a:defRPr/>
            </a:pPr>
            <a:r>
              <a:rPr lang="ru-RU" sz="2600" dirty="0">
                <a:solidFill>
                  <a:srgbClr val="000000"/>
                </a:solidFill>
                <a:latin typeface="Times New Roman" pitchFamily="18" charset="0"/>
              </a:rPr>
              <a:t>Электрический ток</a:t>
            </a:r>
          </a:p>
          <a:p>
            <a:pPr marL="342900" indent="-342900">
              <a:lnSpc>
                <a:spcPct val="114000"/>
              </a:lnSpc>
              <a:buFontTx/>
              <a:buAutoNum type="arabicPeriod"/>
              <a:defRPr/>
            </a:pPr>
            <a:r>
              <a:rPr lang="ru-RU" sz="2600" dirty="0">
                <a:solidFill>
                  <a:srgbClr val="000000"/>
                </a:solidFill>
                <a:latin typeface="Times New Roman" pitchFamily="18" charset="0"/>
              </a:rPr>
              <a:t>Расчет характеристик электрических цепей</a:t>
            </a:r>
          </a:p>
          <a:p>
            <a:pPr marL="342900" indent="-342900">
              <a:lnSpc>
                <a:spcPct val="114000"/>
              </a:lnSpc>
              <a:buFontTx/>
              <a:buAutoNum type="arabicPeriod"/>
              <a:defRPr/>
            </a:pPr>
            <a:r>
              <a:rPr lang="ru-RU" sz="2600" dirty="0">
                <a:solidFill>
                  <a:srgbClr val="000000"/>
                </a:solidFill>
                <a:latin typeface="Times New Roman" pitchFamily="18" charset="0"/>
              </a:rPr>
              <a:t>Магнитное поле</a:t>
            </a:r>
          </a:p>
          <a:p>
            <a:pPr marL="342900" indent="-342900">
              <a:lnSpc>
                <a:spcPct val="114000"/>
              </a:lnSpc>
              <a:buFontTx/>
              <a:buAutoNum type="arabicPeriod"/>
              <a:defRPr/>
            </a:pPr>
            <a:r>
              <a:rPr lang="ru-RU" sz="2600" dirty="0">
                <a:solidFill>
                  <a:srgbClr val="000000"/>
                </a:solidFill>
                <a:latin typeface="Times New Roman" pitchFamily="18" charset="0"/>
              </a:rPr>
              <a:t>Основы кинематики</a:t>
            </a:r>
          </a:p>
          <a:p>
            <a:pPr marL="342900" indent="-342900">
              <a:lnSpc>
                <a:spcPct val="114000"/>
              </a:lnSpc>
              <a:buFontTx/>
              <a:buAutoNum type="arabicPeriod"/>
              <a:defRPr/>
            </a:pPr>
            <a:r>
              <a:rPr lang="ru-RU" sz="2600" dirty="0">
                <a:solidFill>
                  <a:srgbClr val="000000"/>
                </a:solidFill>
                <a:latin typeface="Times New Roman" pitchFamily="18" charset="0"/>
              </a:rPr>
              <a:t>Основы динамики</a:t>
            </a:r>
          </a:p>
        </p:txBody>
      </p:sp>
    </p:spTree>
    <p:extLst>
      <p:ext uri="{BB962C8B-B14F-4D97-AF65-F5344CB8AC3E}">
        <p14:creationId xmlns:p14="http://schemas.microsoft.com/office/powerpoint/2010/main" val="2450796852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0943" y="0"/>
            <a:ext cx="701040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latin typeface="+mn-lt"/>
                <a:ea typeface="+mn-ea"/>
                <a:cs typeface="+mn-cs"/>
              </a:rPr>
              <a:t>СОДЕРЖАНИЕ КУРСА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90575" y="842655"/>
            <a:ext cx="8066349" cy="580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12700" dir="2700000" algn="tl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3200" dirty="0">
                <a:solidFill>
                  <a:srgbClr val="000000"/>
                </a:solidFill>
                <a:latin typeface="Times New Roman" pitchFamily="18" charset="0"/>
              </a:rPr>
              <a:t>9 класс</a:t>
            </a:r>
          </a:p>
          <a:p>
            <a:pPr marL="342900" indent="-342900" algn="ctr">
              <a:defRPr/>
            </a:pPr>
            <a:endParaRPr lang="ru-RU" sz="11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ru-RU" sz="2800" dirty="0">
                <a:solidFill>
                  <a:srgbClr val="000000"/>
                </a:solidFill>
                <a:latin typeface="Times New Roman" pitchFamily="18" charset="0"/>
              </a:rPr>
              <a:t>  Движение тел вблизи поверхности </a:t>
            </a:r>
          </a:p>
          <a:p>
            <a:pPr marL="342900" indent="-342900">
              <a:defRPr/>
            </a:pPr>
            <a:r>
              <a:rPr lang="ru-RU" sz="2800" dirty="0">
                <a:solidFill>
                  <a:srgbClr val="000000"/>
                </a:solidFill>
                <a:latin typeface="Times New Roman" pitchFamily="18" charset="0"/>
              </a:rPr>
              <a:t>      Земли и гравитация</a:t>
            </a:r>
          </a:p>
          <a:p>
            <a:pPr marL="514350" indent="-514350">
              <a:buFont typeface="+mj-lt"/>
              <a:buAutoNum type="arabicPeriod" startAt="2"/>
              <a:defRPr/>
            </a:pPr>
            <a:r>
              <a:rPr lang="ru-RU" sz="2800" dirty="0">
                <a:solidFill>
                  <a:srgbClr val="000000"/>
                </a:solidFill>
                <a:latin typeface="Times New Roman" pitchFamily="18" charset="0"/>
              </a:rPr>
              <a:t>Механические колебания и волны</a:t>
            </a:r>
          </a:p>
          <a:p>
            <a:pPr marL="514350" indent="-514350">
              <a:buFont typeface="+mj-lt"/>
              <a:buAutoNum type="arabicPeriod" startAt="2"/>
              <a:defRPr/>
            </a:pPr>
            <a:r>
              <a:rPr lang="ru-RU" sz="2800" dirty="0">
                <a:solidFill>
                  <a:srgbClr val="000000"/>
                </a:solidFill>
                <a:latin typeface="Times New Roman" pitchFamily="18" charset="0"/>
              </a:rPr>
              <a:t>Звук</a:t>
            </a:r>
          </a:p>
          <a:p>
            <a:pPr marL="514350" indent="-514350">
              <a:buFont typeface="+mj-lt"/>
              <a:buAutoNum type="arabicPeriod" startAt="2"/>
              <a:defRPr/>
            </a:pPr>
            <a:r>
              <a:rPr lang="ru-RU" sz="2800" dirty="0">
                <a:solidFill>
                  <a:srgbClr val="000000"/>
                </a:solidFill>
                <a:latin typeface="Times New Roman" pitchFamily="18" charset="0"/>
              </a:rPr>
              <a:t>Электромагнитные колебания и волны</a:t>
            </a:r>
          </a:p>
          <a:p>
            <a:pPr marL="514350" indent="-514350">
              <a:buFont typeface="+mj-lt"/>
              <a:buAutoNum type="arabicPeriod" startAt="2"/>
              <a:defRPr/>
            </a:pPr>
            <a:r>
              <a:rPr lang="ru-RU" sz="2800" dirty="0">
                <a:solidFill>
                  <a:srgbClr val="000000"/>
                </a:solidFill>
                <a:latin typeface="Times New Roman" pitchFamily="18" charset="0"/>
              </a:rPr>
              <a:t>Геометрическая оптика</a:t>
            </a:r>
          </a:p>
          <a:p>
            <a:pPr marL="514350" indent="-514350">
              <a:buFont typeface="+mj-lt"/>
              <a:buAutoNum type="arabicPeriod" startAt="2"/>
              <a:defRPr/>
            </a:pPr>
            <a:r>
              <a:rPr lang="ru-RU" sz="2800" dirty="0">
                <a:solidFill>
                  <a:srgbClr val="000000"/>
                </a:solidFill>
                <a:latin typeface="Times New Roman" pitchFamily="18" charset="0"/>
              </a:rPr>
              <a:t>Электромагнитная природа света</a:t>
            </a:r>
          </a:p>
          <a:p>
            <a:pPr marL="514350" indent="-514350">
              <a:buFont typeface="+mj-lt"/>
              <a:buAutoNum type="arabicPeriod" startAt="2"/>
              <a:defRPr/>
            </a:pPr>
            <a:r>
              <a:rPr lang="ru-RU" sz="2800" dirty="0">
                <a:solidFill>
                  <a:srgbClr val="000000"/>
                </a:solidFill>
                <a:latin typeface="Times New Roman" pitchFamily="18" charset="0"/>
              </a:rPr>
              <a:t>Квантовые явления</a:t>
            </a:r>
          </a:p>
          <a:p>
            <a:pPr marL="514350" indent="-514350">
              <a:buFont typeface="+mj-lt"/>
              <a:buAutoNum type="arabicPeriod" startAt="2"/>
              <a:defRPr/>
            </a:pPr>
            <a:r>
              <a:rPr lang="ru-RU" sz="2800" dirty="0">
                <a:solidFill>
                  <a:srgbClr val="000000"/>
                </a:solidFill>
                <a:latin typeface="Times New Roman" pitchFamily="18" charset="0"/>
              </a:rPr>
              <a:t>Строение и эволюция Вселенной</a:t>
            </a:r>
          </a:p>
          <a:p>
            <a:pPr marL="342900" indent="-342900">
              <a:defRPr/>
            </a:pPr>
            <a:endParaRPr lang="ru-RU" sz="1000" i="1" dirty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>
              <a:defRPr/>
            </a:pPr>
            <a:r>
              <a:rPr lang="ru-RU" sz="2600" i="1" dirty="0">
                <a:solidFill>
                  <a:srgbClr val="000000"/>
                </a:solidFill>
                <a:latin typeface="Times New Roman" pitchFamily="18" charset="0"/>
              </a:rPr>
              <a:t>     Векторы в физике</a:t>
            </a:r>
          </a:p>
          <a:p>
            <a:pPr marL="342900" indent="-342900">
              <a:defRPr/>
            </a:pPr>
            <a:r>
              <a:rPr lang="ru-RU" sz="2600" i="1" dirty="0">
                <a:solidFill>
                  <a:srgbClr val="000000"/>
                </a:solidFill>
                <a:latin typeface="Times New Roman" pitchFamily="18" charset="0"/>
              </a:rPr>
              <a:t>     Использование векторов для решения      физических задач</a:t>
            </a:r>
          </a:p>
        </p:txBody>
      </p:sp>
    </p:spTree>
    <p:extLst>
      <p:ext uri="{BB962C8B-B14F-4D97-AF65-F5344CB8AC3E}">
        <p14:creationId xmlns:p14="http://schemas.microsoft.com/office/powerpoint/2010/main" val="1628950518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8363" y="220663"/>
            <a:ext cx="3784600" cy="656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2963" y="220666"/>
            <a:ext cx="3829050" cy="656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316271" y="1742533"/>
            <a:ext cx="3729518" cy="276045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6. Человек и окружающий его мир</a:t>
            </a: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212754" y="5434638"/>
            <a:ext cx="3729518" cy="276045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26. Трение в природе и технике</a:t>
            </a: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4875256" y="793632"/>
            <a:ext cx="3362970" cy="474449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33. Использование давления в технических устройствах</a:t>
            </a: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4771739" y="1742533"/>
            <a:ext cx="4191105" cy="375246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36. Приборы для измерения давления</a:t>
            </a: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4875256" y="3847382"/>
            <a:ext cx="4087588" cy="521595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46. Невозможность создания вечного двигателя</a:t>
            </a:r>
          </a:p>
        </p:txBody>
      </p:sp>
    </p:spTree>
    <p:extLst>
      <p:ext uri="{BB962C8B-B14F-4D97-AF65-F5344CB8AC3E}">
        <p14:creationId xmlns:p14="http://schemas.microsoft.com/office/powerpoint/2010/main" val="260800304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2026" y="338138"/>
            <a:ext cx="3700463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8213" y="338138"/>
            <a:ext cx="3714750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932971" y="4028533"/>
            <a:ext cx="3729518" cy="276045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20. Тепловые машины и экология</a:t>
            </a: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760983" y="5011947"/>
            <a:ext cx="3945956" cy="457197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27. Электрические явления в природе и технике</a:t>
            </a: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4914510" y="5657943"/>
            <a:ext cx="3382155" cy="457197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Имена в истории физики</a:t>
            </a: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4748213" y="1957212"/>
            <a:ext cx="3945956" cy="457197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42. Электрические нагревательные приборы</a:t>
            </a:r>
          </a:p>
        </p:txBody>
      </p:sp>
    </p:spTree>
    <p:extLst>
      <p:ext uri="{BB962C8B-B14F-4D97-AF65-F5344CB8AC3E}">
        <p14:creationId xmlns:p14="http://schemas.microsoft.com/office/powerpoint/2010/main" val="948899310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30996"/>
            <a:ext cx="9144000" cy="238601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УЧЕБНО-МЕТОДИЧЕСКИЙ КОМПЛЕКТ</a:t>
            </a:r>
            <a:br>
              <a:rPr lang="ru-RU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</a:br>
            <a:r>
              <a:rPr lang="ru-RU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«ФИЗИКА – СФЕРЫ» 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6074229" y="83127"/>
            <a:ext cx="3004458" cy="211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400" dirty="0">
                <a:solidFill>
                  <a:srgbClr val="171717"/>
                </a:solidFill>
                <a:latin typeface="Cambria" pitchFamily="18" charset="0"/>
              </a:rPr>
              <a:t>Артеменков Д.А.,</a:t>
            </a:r>
            <a:r>
              <a:rPr lang="en-US" sz="2400" dirty="0">
                <a:solidFill>
                  <a:srgbClr val="171717"/>
                </a:solidFill>
                <a:latin typeface="Cambria" pitchFamily="18" charset="0"/>
              </a:rPr>
              <a:t> </a:t>
            </a:r>
            <a:br>
              <a:rPr lang="ru-RU" sz="2400" dirty="0">
                <a:solidFill>
                  <a:srgbClr val="171717"/>
                </a:solidFill>
                <a:latin typeface="Cambria" pitchFamily="18" charset="0"/>
              </a:rPr>
            </a:br>
            <a:r>
              <a:rPr lang="ru-RU" sz="2400" dirty="0" err="1">
                <a:solidFill>
                  <a:srgbClr val="171717"/>
                </a:solidFill>
                <a:latin typeface="Cambria" pitchFamily="18" charset="0"/>
              </a:rPr>
              <a:t>Белага</a:t>
            </a:r>
            <a:r>
              <a:rPr lang="en-US" sz="2400" dirty="0">
                <a:solidFill>
                  <a:srgbClr val="171717"/>
                </a:solidFill>
                <a:latin typeface="Cambria" pitchFamily="18" charset="0"/>
              </a:rPr>
              <a:t> </a:t>
            </a:r>
            <a:r>
              <a:rPr lang="ru-RU" sz="2400" dirty="0">
                <a:solidFill>
                  <a:srgbClr val="171717"/>
                </a:solidFill>
                <a:latin typeface="Cambria" pitchFamily="18" charset="0"/>
              </a:rPr>
              <a:t>В.В., </a:t>
            </a:r>
            <a:endParaRPr lang="en-US" sz="2400" dirty="0">
              <a:solidFill>
                <a:srgbClr val="171717"/>
              </a:solidFill>
              <a:latin typeface="Cambria" pitchFamily="18" charset="0"/>
            </a:endParaRPr>
          </a:p>
          <a:p>
            <a:r>
              <a:rPr lang="ru-RU" sz="2400" dirty="0">
                <a:solidFill>
                  <a:srgbClr val="171717"/>
                </a:solidFill>
                <a:latin typeface="Cambria" pitchFamily="18" charset="0"/>
              </a:rPr>
              <a:t>Воронцова Н.И., </a:t>
            </a:r>
            <a:br>
              <a:rPr lang="ru-RU" sz="2400" dirty="0">
                <a:solidFill>
                  <a:srgbClr val="171717"/>
                </a:solidFill>
                <a:latin typeface="Cambria" pitchFamily="18" charset="0"/>
              </a:rPr>
            </a:br>
            <a:r>
              <a:rPr lang="ru-RU" sz="2400" dirty="0" err="1">
                <a:solidFill>
                  <a:srgbClr val="171717"/>
                </a:solidFill>
                <a:latin typeface="Cambria" pitchFamily="18" charset="0"/>
              </a:rPr>
              <a:t>Жумаев</a:t>
            </a:r>
            <a:r>
              <a:rPr lang="ru-RU" sz="2400" dirty="0">
                <a:solidFill>
                  <a:srgbClr val="171717"/>
                </a:solidFill>
                <a:latin typeface="Cambria" pitchFamily="18" charset="0"/>
              </a:rPr>
              <a:t> В.В., </a:t>
            </a:r>
            <a:endParaRPr lang="en-US" sz="2400" dirty="0">
              <a:solidFill>
                <a:srgbClr val="171717"/>
              </a:solidFill>
              <a:latin typeface="Cambria" pitchFamily="18" charset="0"/>
            </a:endParaRPr>
          </a:p>
          <a:p>
            <a:r>
              <a:rPr lang="ru-RU" sz="2400" dirty="0" err="1">
                <a:solidFill>
                  <a:srgbClr val="171717"/>
                </a:solidFill>
                <a:latin typeface="Cambria" pitchFamily="18" charset="0"/>
              </a:rPr>
              <a:t>Ломаченков</a:t>
            </a:r>
            <a:r>
              <a:rPr lang="ru-RU" sz="2400" dirty="0">
                <a:solidFill>
                  <a:srgbClr val="171717"/>
                </a:solidFill>
                <a:latin typeface="Cambria" pitchFamily="18" charset="0"/>
              </a:rPr>
              <a:t> И.А., </a:t>
            </a:r>
            <a:br>
              <a:rPr lang="ru-RU" sz="2400" dirty="0">
                <a:solidFill>
                  <a:srgbClr val="171717"/>
                </a:solidFill>
                <a:latin typeface="Cambria" pitchFamily="18" charset="0"/>
              </a:rPr>
            </a:br>
            <a:r>
              <a:rPr lang="ru-RU" sz="2400" dirty="0" err="1">
                <a:solidFill>
                  <a:srgbClr val="171717"/>
                </a:solidFill>
                <a:latin typeface="Cambria" pitchFamily="18" charset="0"/>
              </a:rPr>
              <a:t>Панебратцев</a:t>
            </a:r>
            <a:r>
              <a:rPr lang="ru-RU" sz="2400" dirty="0">
                <a:solidFill>
                  <a:srgbClr val="171717"/>
                </a:solidFill>
                <a:latin typeface="Cambria" pitchFamily="18" charset="0"/>
              </a:rPr>
              <a:t> Ю.А.</a:t>
            </a:r>
            <a:endParaRPr lang="ru-RU" sz="24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395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>
            <a:grpSpLocks/>
          </p:cNvGrpSpPr>
          <p:nvPr/>
        </p:nvGrpSpPr>
        <p:grpSpPr bwMode="auto">
          <a:xfrm>
            <a:off x="741414" y="82553"/>
            <a:ext cx="7966075" cy="6704013"/>
            <a:chOff x="571472" y="31750"/>
            <a:chExt cx="7965853" cy="6704002"/>
          </a:xfrm>
        </p:grpSpPr>
        <p:pic>
          <p:nvPicPr>
            <p:cNvPr id="22531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 t="1120" r="22665"/>
            <a:stretch>
              <a:fillRect/>
            </a:stretch>
          </p:blipFill>
          <p:spPr bwMode="auto">
            <a:xfrm>
              <a:off x="571472" y="31750"/>
              <a:ext cx="4173230" cy="67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2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 l="24661"/>
            <a:stretch>
              <a:fillRect/>
            </a:stretch>
          </p:blipFill>
          <p:spPr bwMode="auto">
            <a:xfrm>
              <a:off x="4505326" y="31750"/>
              <a:ext cx="4031999" cy="6704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7"/>
          <p:cNvGrpSpPr>
            <a:grpSpLocks/>
          </p:cNvGrpSpPr>
          <p:nvPr/>
        </p:nvGrpSpPr>
        <p:grpSpPr bwMode="auto">
          <a:xfrm>
            <a:off x="741413" y="64499"/>
            <a:ext cx="7966075" cy="6704013"/>
            <a:chOff x="571472" y="31750"/>
            <a:chExt cx="7965853" cy="6704002"/>
          </a:xfrm>
        </p:grpSpPr>
        <p:pic>
          <p:nvPicPr>
            <p:cNvPr id="15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 t="1120" r="22665"/>
            <a:stretch>
              <a:fillRect/>
            </a:stretch>
          </p:blipFill>
          <p:spPr bwMode="auto">
            <a:xfrm>
              <a:off x="571472" y="31750"/>
              <a:ext cx="4173230" cy="67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 l="24661"/>
            <a:stretch>
              <a:fillRect/>
            </a:stretch>
          </p:blipFill>
          <p:spPr bwMode="auto">
            <a:xfrm>
              <a:off x="4505326" y="31750"/>
              <a:ext cx="4031999" cy="6704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Скругленная прямоугольная выноска 16"/>
          <p:cNvSpPr/>
          <p:nvPr/>
        </p:nvSpPr>
        <p:spPr>
          <a:xfrm>
            <a:off x="66711" y="1889185"/>
            <a:ext cx="4707727" cy="559913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7. Движение искусственных спутников Земли</a:t>
            </a:r>
          </a:p>
          <a:p>
            <a:r>
              <a:rPr lang="ru-RU" dirty="0">
                <a:solidFill>
                  <a:schemeClr val="tx1"/>
                </a:solidFill>
              </a:rPr>
              <a:t>8. Гравитация и Вселенная</a:t>
            </a: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66711" y="4442601"/>
            <a:ext cx="4960191" cy="577963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20. Резонанс в акустике</a:t>
            </a:r>
          </a:p>
          <a:p>
            <a:r>
              <a:rPr lang="ru-RU" dirty="0">
                <a:solidFill>
                  <a:schemeClr val="tx1"/>
                </a:solidFill>
              </a:rPr>
              <a:t>21. Ультразвук и инфразвук в природе и технике</a:t>
            </a:r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5432344" y="1017122"/>
            <a:ext cx="3401105" cy="577963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37. Глаз как оптическая система</a:t>
            </a:r>
          </a:p>
          <a:p>
            <a:r>
              <a:rPr lang="ru-RU" dirty="0">
                <a:solidFill>
                  <a:schemeClr val="tx1"/>
                </a:solidFill>
              </a:rPr>
              <a:t>38. Оптические приборы</a:t>
            </a:r>
          </a:p>
        </p:txBody>
      </p:sp>
      <p:sp>
        <p:nvSpPr>
          <p:cNvPr id="21" name="Скругленная прямоугольная выноска 20"/>
          <p:cNvSpPr/>
          <p:nvPr/>
        </p:nvSpPr>
        <p:spPr>
          <a:xfrm>
            <a:off x="5253486" y="4645315"/>
            <a:ext cx="3959526" cy="750498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56. Рождение и эволюция Вселенной</a:t>
            </a:r>
          </a:p>
          <a:p>
            <a:r>
              <a:rPr lang="ru-RU" dirty="0">
                <a:solidFill>
                  <a:schemeClr val="tx1"/>
                </a:solidFill>
              </a:rPr>
              <a:t>57. Современные методы исследования Вселенной</a:t>
            </a:r>
          </a:p>
        </p:txBody>
      </p:sp>
    </p:spTree>
    <p:extLst>
      <p:ext uri="{BB962C8B-B14F-4D97-AF65-F5344CB8AC3E}">
        <p14:creationId xmlns:p14="http://schemas.microsoft.com/office/powerpoint/2010/main" val="1307674586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805" y="532590"/>
            <a:ext cx="4491655" cy="5981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6460" y="534025"/>
            <a:ext cx="4457378" cy="59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0062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9313" y="642944"/>
            <a:ext cx="4413250" cy="590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4" y="642943"/>
            <a:ext cx="4429125" cy="592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22" y="571501"/>
            <a:ext cx="9122278" cy="609671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7286625" y="5072063"/>
            <a:ext cx="1143000" cy="500062"/>
          </a:xfrm>
          <a:prstGeom prst="wedgeRoundRectCallout">
            <a:avLst>
              <a:gd name="adj1" fmla="val -20833"/>
              <a:gd name="adj2" fmla="val 119625"/>
              <a:gd name="adj3" fmla="val 16667"/>
            </a:avLst>
          </a:prstGeom>
          <a:solidFill>
            <a:srgbClr val="B0E1F7">
              <a:alpha val="7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286625" y="5072063"/>
            <a:ext cx="1214438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Times New Roman" pitchFamily="18" charset="0"/>
              </a:rPr>
              <a:t>Вопросы для закрепления</a:t>
            </a:r>
            <a:endParaRPr lang="ru-RU" sz="1200" b="1" u="sng" dirty="0"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285750" y="4071938"/>
            <a:ext cx="1143000" cy="500062"/>
          </a:xfrm>
          <a:prstGeom prst="wedgeRoundRectCallout">
            <a:avLst>
              <a:gd name="adj1" fmla="val 54992"/>
              <a:gd name="adj2" fmla="val 157626"/>
              <a:gd name="adj3" fmla="val 16667"/>
            </a:avLst>
          </a:prstGeom>
          <a:solidFill>
            <a:srgbClr val="B0E1F7">
              <a:alpha val="7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14314" y="4143375"/>
            <a:ext cx="1285875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Times New Roman" pitchFamily="18" charset="0"/>
              </a:rPr>
              <a:t>Разнообразные иллюстрации</a:t>
            </a:r>
            <a:endParaRPr lang="ru-RU" sz="1200" b="1" u="sng" dirty="0"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1214438" y="2000250"/>
            <a:ext cx="1357312" cy="285750"/>
          </a:xfrm>
          <a:prstGeom prst="wedgeRoundRectCallout">
            <a:avLst>
              <a:gd name="adj1" fmla="val -59163"/>
              <a:gd name="adj2" fmla="val -121376"/>
              <a:gd name="adj3" fmla="val 16667"/>
            </a:avLst>
          </a:prstGeom>
          <a:solidFill>
            <a:srgbClr val="B0E1F7">
              <a:alpha val="7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143000" y="2000251"/>
            <a:ext cx="1500188" cy="24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Times New Roman" pitchFamily="18" charset="0"/>
              </a:rPr>
              <a:t>Вводные рубрики</a:t>
            </a:r>
            <a:endParaRPr lang="ru-RU" sz="1200" b="1" u="sng" dirty="0"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4857750" y="4429131"/>
            <a:ext cx="1143000" cy="500063"/>
          </a:xfrm>
          <a:prstGeom prst="wedgeRoundRectCallout">
            <a:avLst>
              <a:gd name="adj1" fmla="val -5697"/>
              <a:gd name="adj2" fmla="val 155673"/>
              <a:gd name="adj3" fmla="val 16667"/>
            </a:avLst>
          </a:prstGeom>
          <a:solidFill>
            <a:srgbClr val="B0E1F7">
              <a:alpha val="7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4786313" y="4429126"/>
            <a:ext cx="1285875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Times New Roman" pitchFamily="18" charset="0"/>
              </a:rPr>
              <a:t>Разнообразные иллюстрации</a:t>
            </a:r>
            <a:endParaRPr lang="ru-RU" sz="1200" b="1" u="sng" dirty="0"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3500438" y="2071688"/>
            <a:ext cx="1143000" cy="285750"/>
          </a:xfrm>
          <a:prstGeom prst="wedgeRoundRectCallout">
            <a:avLst>
              <a:gd name="adj1" fmla="val -37385"/>
              <a:gd name="adj2" fmla="val 132418"/>
              <a:gd name="adj3" fmla="val 16667"/>
            </a:avLst>
          </a:prstGeom>
          <a:solidFill>
            <a:srgbClr val="B0E1F7">
              <a:alpha val="7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3429001" y="2071689"/>
            <a:ext cx="1285875" cy="24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Times New Roman" pitchFamily="18" charset="0"/>
              </a:rPr>
              <a:t>Основной текст</a:t>
            </a:r>
            <a:endParaRPr lang="ru-RU" sz="1200" b="1" u="sng" dirty="0"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5857875" y="1500188"/>
            <a:ext cx="1143000" cy="285750"/>
          </a:xfrm>
          <a:prstGeom prst="wedgeRoundRectCallout">
            <a:avLst>
              <a:gd name="adj1" fmla="val -38074"/>
              <a:gd name="adj2" fmla="val 132344"/>
              <a:gd name="adj3" fmla="val 16667"/>
            </a:avLst>
          </a:prstGeom>
          <a:solidFill>
            <a:srgbClr val="B0E1F7">
              <a:alpha val="7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786439" y="1500189"/>
            <a:ext cx="1285875" cy="24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Times New Roman" pitchFamily="18" charset="0"/>
              </a:rPr>
              <a:t>Основной текст</a:t>
            </a:r>
            <a:endParaRPr lang="ru-RU" sz="1200" b="1" u="sng" dirty="0"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5429250" y="500063"/>
            <a:ext cx="1143000" cy="500062"/>
          </a:xfrm>
          <a:prstGeom prst="wedgeRoundRectCallout">
            <a:avLst>
              <a:gd name="adj1" fmla="val -58782"/>
              <a:gd name="adj2" fmla="val 102202"/>
              <a:gd name="adj3" fmla="val 16667"/>
            </a:avLst>
          </a:prstGeom>
          <a:solidFill>
            <a:srgbClr val="B0E1F7">
              <a:alpha val="7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5357814" y="500063"/>
            <a:ext cx="1285875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Times New Roman" pitchFamily="18" charset="0"/>
              </a:rPr>
              <a:t>Единая система навигации</a:t>
            </a:r>
            <a:endParaRPr lang="ru-RU" sz="1200" b="1" u="sng" dirty="0"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20" name="Скругленная прямоугольная выноска 19"/>
          <p:cNvSpPr>
            <a:spLocks noChangeArrowheads="1"/>
          </p:cNvSpPr>
          <p:nvPr/>
        </p:nvSpPr>
        <p:spPr bwMode="auto">
          <a:xfrm>
            <a:off x="6948489" y="2347919"/>
            <a:ext cx="1582737" cy="720725"/>
          </a:xfrm>
          <a:prstGeom prst="wedgeRoundRectCallout">
            <a:avLst>
              <a:gd name="adj1" fmla="val -76181"/>
              <a:gd name="adj2" fmla="val 62116"/>
              <a:gd name="adj3" fmla="val 16667"/>
            </a:avLst>
          </a:prstGeom>
          <a:solidFill>
            <a:srgbClr val="B0E1F7">
              <a:alpha val="74901"/>
            </a:srgbClr>
          </a:solidFill>
          <a:ln w="127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25618" name="Text Box 3"/>
          <p:cNvSpPr txBox="1">
            <a:spLocks noChangeArrowheads="1"/>
          </p:cNvSpPr>
          <p:nvPr/>
        </p:nvSpPr>
        <p:spPr bwMode="auto">
          <a:xfrm>
            <a:off x="6877050" y="2492375"/>
            <a:ext cx="1582738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</a:rPr>
              <a:t>Примеры из жизни и техники</a:t>
            </a:r>
            <a:endParaRPr lang="ru-RU" sz="1200" b="1" u="sng" dirty="0">
              <a:latin typeface="Times New Roman" pitchFamily="18" charset="0"/>
            </a:endParaRPr>
          </a:p>
        </p:txBody>
      </p:sp>
      <p:sp>
        <p:nvSpPr>
          <p:cNvPr id="22" name="Скругленная прямоугольная выноска 21"/>
          <p:cNvSpPr/>
          <p:nvPr/>
        </p:nvSpPr>
        <p:spPr>
          <a:xfrm>
            <a:off x="142875" y="357188"/>
            <a:ext cx="1143000" cy="500062"/>
          </a:xfrm>
          <a:prstGeom prst="wedgeRoundRectCallout">
            <a:avLst>
              <a:gd name="adj1" fmla="val -2920"/>
              <a:gd name="adj2" fmla="val 97557"/>
              <a:gd name="adj3" fmla="val 16667"/>
            </a:avLst>
          </a:prstGeom>
          <a:solidFill>
            <a:srgbClr val="B0E1F7">
              <a:alpha val="7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71438" y="357188"/>
            <a:ext cx="1285875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Times New Roman" pitchFamily="18" charset="0"/>
              </a:rPr>
              <a:t>Единая система навигации</a:t>
            </a:r>
            <a:endParaRPr lang="ru-RU" sz="1200" b="1" u="sng" dirty="0"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8"/>
          <p:cNvGrpSpPr>
            <a:grpSpLocks/>
          </p:cNvGrpSpPr>
          <p:nvPr/>
        </p:nvGrpSpPr>
        <p:grpSpPr bwMode="auto">
          <a:xfrm>
            <a:off x="0" y="542985"/>
            <a:ext cx="9144000" cy="6004464"/>
            <a:chOff x="755650" y="908050"/>
            <a:chExt cx="8388350" cy="5229225"/>
          </a:xfrm>
        </p:grpSpPr>
        <p:pic>
          <p:nvPicPr>
            <p:cNvPr id="26627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 l="3091" t="11620" r="2068" b="9773"/>
            <a:stretch>
              <a:fillRect/>
            </a:stretch>
          </p:blipFill>
          <p:spPr bwMode="auto">
            <a:xfrm>
              <a:off x="755650" y="981075"/>
              <a:ext cx="7777163" cy="515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Скругленная прямоугольная выноска 2"/>
            <p:cNvSpPr>
              <a:spLocks noChangeArrowheads="1"/>
            </p:cNvSpPr>
            <p:nvPr/>
          </p:nvSpPr>
          <p:spPr bwMode="auto">
            <a:xfrm>
              <a:off x="7633037" y="908050"/>
              <a:ext cx="1510963" cy="504600"/>
            </a:xfrm>
            <a:prstGeom prst="wedgeRoundRectCallout">
              <a:avLst>
                <a:gd name="adj1" fmla="val -77417"/>
                <a:gd name="adj2" fmla="val 110065"/>
                <a:gd name="adj3" fmla="val 16667"/>
              </a:avLst>
            </a:prstGeom>
            <a:solidFill>
              <a:srgbClr val="B0E1F7">
                <a:alpha val="74901"/>
              </a:srgbClr>
            </a:solidFill>
            <a:ln w="12700" algn="ctr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26629" name="Text Box 3"/>
            <p:cNvSpPr txBox="1">
              <a:spLocks noChangeArrowheads="1"/>
            </p:cNvSpPr>
            <p:nvPr/>
          </p:nvSpPr>
          <p:spPr bwMode="auto">
            <a:xfrm>
              <a:off x="7561263" y="1052513"/>
              <a:ext cx="1582737" cy="2199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200" b="1" dirty="0">
                  <a:latin typeface="Times New Roman" pitchFamily="18" charset="0"/>
                </a:rPr>
                <a:t>Основные формулы</a:t>
              </a:r>
              <a:endParaRPr lang="ru-RU" sz="1200" b="1" u="sng" dirty="0">
                <a:latin typeface="Times New Roman" pitchFamily="18" charset="0"/>
              </a:endParaRPr>
            </a:p>
          </p:txBody>
        </p:sp>
        <p:sp>
          <p:nvSpPr>
            <p:cNvPr id="5" name="Скругленная прямоугольная выноска 30"/>
            <p:cNvSpPr>
              <a:spLocks noChangeArrowheads="1"/>
            </p:cNvSpPr>
            <p:nvPr/>
          </p:nvSpPr>
          <p:spPr bwMode="auto">
            <a:xfrm>
              <a:off x="2195385" y="2349141"/>
              <a:ext cx="1510963" cy="504599"/>
            </a:xfrm>
            <a:prstGeom prst="wedgeRoundRectCallout">
              <a:avLst>
                <a:gd name="adj1" fmla="val -54097"/>
                <a:gd name="adj2" fmla="val 175472"/>
                <a:gd name="adj3" fmla="val 16667"/>
              </a:avLst>
            </a:prstGeom>
            <a:solidFill>
              <a:srgbClr val="B0E1F7">
                <a:alpha val="74901"/>
              </a:srgbClr>
            </a:solidFill>
            <a:ln w="12700" algn="ctr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26631" name="Text Box 3"/>
            <p:cNvSpPr txBox="1">
              <a:spLocks noChangeArrowheads="1"/>
            </p:cNvSpPr>
            <p:nvPr/>
          </p:nvSpPr>
          <p:spPr bwMode="auto">
            <a:xfrm>
              <a:off x="2195513" y="2349500"/>
              <a:ext cx="1582737" cy="355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200" b="1">
                  <a:latin typeface="Times New Roman" pitchFamily="18" charset="0"/>
                </a:rPr>
                <a:t>Конкретизация основного текста</a:t>
              </a:r>
              <a:endParaRPr lang="ru-RU" sz="1200" b="1" u="sng">
                <a:latin typeface="Times New Roman" pitchFamily="18" charset="0"/>
              </a:endParaRPr>
            </a:p>
          </p:txBody>
        </p:sp>
        <p:sp>
          <p:nvSpPr>
            <p:cNvPr id="7" name="Скругленная прямоугольная выноска 30"/>
            <p:cNvSpPr>
              <a:spLocks noChangeArrowheads="1"/>
            </p:cNvSpPr>
            <p:nvPr/>
          </p:nvSpPr>
          <p:spPr bwMode="auto">
            <a:xfrm>
              <a:off x="5364317" y="2276432"/>
              <a:ext cx="1764054" cy="647109"/>
            </a:xfrm>
            <a:prstGeom prst="wedgeRoundRectCallout">
              <a:avLst>
                <a:gd name="adj1" fmla="val 65213"/>
                <a:gd name="adj2" fmla="val 78921"/>
                <a:gd name="adj3" fmla="val 16667"/>
              </a:avLst>
            </a:prstGeom>
            <a:solidFill>
              <a:srgbClr val="B0E1F7">
                <a:alpha val="74901"/>
              </a:srgbClr>
            </a:solidFill>
            <a:ln w="12700" algn="ctr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26633" name="Text Box 3"/>
            <p:cNvSpPr txBox="1">
              <a:spLocks noChangeArrowheads="1"/>
            </p:cNvSpPr>
            <p:nvPr/>
          </p:nvSpPr>
          <p:spPr bwMode="auto">
            <a:xfrm>
              <a:off x="5435600" y="2276475"/>
              <a:ext cx="1582738" cy="49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200" b="1">
                  <a:latin typeface="Times New Roman" pitchFamily="18" charset="0"/>
                </a:rPr>
                <a:t>Инструмент для выполнения практических работ</a:t>
              </a:r>
              <a:endParaRPr lang="ru-RU" sz="1200" b="1" u="sng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04537" y="385012"/>
            <a:ext cx="8783053" cy="6161572"/>
            <a:chOff x="303554" y="878901"/>
            <a:chExt cx="8314285" cy="5571429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3554" y="878901"/>
              <a:ext cx="4133333" cy="5533333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6887" y="878901"/>
              <a:ext cx="4180952" cy="5571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86922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76204" y="698739"/>
            <a:ext cx="8990158" cy="5918497"/>
            <a:chOff x="76204" y="698739"/>
            <a:chExt cx="8990158" cy="5918497"/>
          </a:xfrm>
        </p:grpSpPr>
        <p:pic>
          <p:nvPicPr>
            <p:cNvPr id="2253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075" y="698739"/>
              <a:ext cx="4796287" cy="59184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4" y="698740"/>
              <a:ext cx="4425935" cy="59089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98500376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50882" y="732142"/>
            <a:ext cx="8633635" cy="5788800"/>
            <a:chOff x="265818" y="849105"/>
            <a:chExt cx="8633635" cy="57888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5818" y="849105"/>
              <a:ext cx="4352225" cy="578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2" y="849702"/>
              <a:ext cx="4327451" cy="5787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573088"/>
            <a:ext cx="4554538" cy="5980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573088"/>
            <a:ext cx="4357687" cy="5975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3" y="500063"/>
            <a:ext cx="8715375" cy="58848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379586" y="326448"/>
            <a:ext cx="70723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latin typeface="Cambria" pitchFamily="18" charset="0"/>
                <a:ea typeface="+mj-ea"/>
                <a:cs typeface="+mj-cs"/>
              </a:rPr>
              <a:t>ИЗДАНИЯ, ВЫПУЩЕННЫЕ В </a:t>
            </a:r>
            <a:br>
              <a:rPr lang="en-US" sz="2800" b="1" dirty="0">
                <a:latin typeface="Cambria" pitchFamily="18" charset="0"/>
                <a:ea typeface="+mj-ea"/>
                <a:cs typeface="+mj-cs"/>
              </a:rPr>
            </a:br>
            <a:r>
              <a:rPr lang="ru-RU" sz="2800" b="1" dirty="0">
                <a:latin typeface="Cambria" pitchFamily="18" charset="0"/>
                <a:ea typeface="+mj-ea"/>
                <a:cs typeface="+mj-cs"/>
              </a:rPr>
              <a:t>2009 - 201</a:t>
            </a:r>
            <a:r>
              <a:rPr lang="en-US" sz="2800" b="1" dirty="0">
                <a:latin typeface="Cambria" pitchFamily="18" charset="0"/>
                <a:ea typeface="+mj-ea"/>
                <a:cs typeface="+mj-cs"/>
              </a:rPr>
              <a:t>6</a:t>
            </a:r>
            <a:r>
              <a:rPr lang="ru-RU" sz="2800" b="1" dirty="0">
                <a:latin typeface="Cambria" pitchFamily="18" charset="0"/>
                <a:ea typeface="+mj-ea"/>
                <a:cs typeface="+mj-cs"/>
              </a:rPr>
              <a:t> г.г. </a:t>
            </a:r>
            <a:br>
              <a:rPr lang="ru-RU" sz="2800" b="1" dirty="0">
                <a:latin typeface="Cambria" pitchFamily="18" charset="0"/>
                <a:ea typeface="+mj-ea"/>
                <a:cs typeface="+mj-cs"/>
              </a:rPr>
            </a:br>
            <a:r>
              <a:rPr lang="ru-RU" sz="2800" b="1" dirty="0">
                <a:latin typeface="Cambria" pitchFamily="18" charset="0"/>
                <a:ea typeface="+mj-ea"/>
                <a:cs typeface="+mj-cs"/>
              </a:rPr>
              <a:t>УМК «СФЕРЫ. ФИЗИКА». 7, 8,</a:t>
            </a:r>
            <a:r>
              <a:rPr lang="en-US" sz="2800" b="1" dirty="0">
                <a:latin typeface="Cambria" pitchFamily="18" charset="0"/>
                <a:ea typeface="+mj-ea"/>
                <a:cs typeface="+mj-cs"/>
              </a:rPr>
              <a:t> 9</a:t>
            </a:r>
            <a:r>
              <a:rPr lang="ru-RU" sz="2800" b="1" dirty="0">
                <a:latin typeface="Cambria" pitchFamily="18" charset="0"/>
                <a:ea typeface="+mj-ea"/>
                <a:cs typeface="+mj-cs"/>
              </a:rPr>
              <a:t> КЛАСС</a:t>
            </a:r>
          </a:p>
        </p:txBody>
      </p:sp>
      <p:sp>
        <p:nvSpPr>
          <p:cNvPr id="15" name="Подзаголовок 6"/>
          <p:cNvSpPr txBox="1">
            <a:spLocks/>
          </p:cNvSpPr>
          <p:nvPr/>
        </p:nvSpPr>
        <p:spPr bwMode="auto">
          <a:xfrm>
            <a:off x="696220" y="1858722"/>
            <a:ext cx="5214937" cy="4343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50000"/>
              </a:spcBef>
              <a:spcAft>
                <a:spcPts val="0"/>
              </a:spcAft>
              <a:buClrTx/>
              <a:buSzPct val="150000"/>
              <a:buFont typeface="Arial" pitchFamily="34" charset="0"/>
              <a:buChar char="•"/>
              <a:tabLst/>
              <a:defRPr/>
            </a:pPr>
            <a:r>
              <a:rPr lang="ru-RU" sz="9600" kern="0" dirty="0">
                <a:latin typeface="Cambria" pitchFamily="18" charset="0"/>
              </a:rPr>
              <a:t> Учебник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50000"/>
              </a:spcBef>
              <a:spcAft>
                <a:spcPts val="0"/>
              </a:spcAft>
              <a:buClrTx/>
              <a:buSzPct val="150000"/>
              <a:buFont typeface="Arial" pitchFamily="34" charset="0"/>
              <a:buChar char="•"/>
              <a:tabLst/>
              <a:defRPr/>
            </a:pPr>
            <a:r>
              <a:rPr kumimoji="0" lang="ru-RU" sz="9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</a:rPr>
              <a:t> Тетрадь-практикум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50000"/>
              </a:spcBef>
              <a:spcAft>
                <a:spcPts val="0"/>
              </a:spcAft>
              <a:buClrTx/>
              <a:buSzPct val="150000"/>
              <a:buFont typeface="Arial" pitchFamily="34" charset="0"/>
              <a:buChar char="•"/>
              <a:tabLst/>
              <a:defRPr/>
            </a:pPr>
            <a:r>
              <a:rPr kumimoji="0" lang="ru-RU" sz="9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</a:rPr>
              <a:t> Тетрадь-тренажер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50000"/>
              </a:spcBef>
              <a:spcAft>
                <a:spcPts val="0"/>
              </a:spcAft>
              <a:buClrTx/>
              <a:buSzPct val="150000"/>
              <a:buFont typeface="Arial" pitchFamily="34" charset="0"/>
              <a:buChar char="•"/>
              <a:tabLst/>
              <a:defRPr/>
            </a:pPr>
            <a:r>
              <a:rPr kumimoji="0" lang="ru-RU" sz="9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</a:rPr>
              <a:t> Тетрадь-экзаменатор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50000"/>
              </a:spcBef>
              <a:spcAft>
                <a:spcPts val="0"/>
              </a:spcAft>
              <a:buClrTx/>
              <a:buSzPct val="150000"/>
              <a:buFont typeface="Arial" pitchFamily="34" charset="0"/>
              <a:buChar char="•"/>
              <a:tabLst/>
              <a:defRPr/>
            </a:pPr>
            <a:r>
              <a:rPr kumimoji="0" lang="ru-RU" sz="9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</a:rPr>
              <a:t> Задачник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50000"/>
              </a:spcBef>
              <a:spcAft>
                <a:spcPts val="0"/>
              </a:spcAft>
              <a:buClrTx/>
              <a:buSzPct val="150000"/>
              <a:buFont typeface="Arial" pitchFamily="34" charset="0"/>
              <a:buChar char="•"/>
              <a:tabLst/>
              <a:defRPr/>
            </a:pPr>
            <a:r>
              <a:rPr kumimoji="0" lang="ru-RU" sz="9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</a:rPr>
              <a:t> Электронное приложение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50000"/>
              </a:spcBef>
              <a:spcAft>
                <a:spcPts val="0"/>
              </a:spcAft>
              <a:buClrTx/>
              <a:buSzPct val="150000"/>
              <a:buFont typeface="Arial" pitchFamily="34" charset="0"/>
              <a:buChar char="•"/>
              <a:tabLst/>
              <a:defRPr/>
            </a:pPr>
            <a:r>
              <a:rPr kumimoji="0" lang="ru-RU" sz="9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</a:rPr>
              <a:t> Поурочное тематическое планирование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50000"/>
              </a:spcBef>
              <a:spcAft>
                <a:spcPts val="0"/>
              </a:spcAft>
              <a:buClrTx/>
              <a:buSzPct val="150000"/>
              <a:buFont typeface="Arial" pitchFamily="34" charset="0"/>
              <a:buChar char="•"/>
              <a:tabLst/>
              <a:defRPr/>
            </a:pPr>
            <a:r>
              <a:rPr kumimoji="0" lang="ru-RU" sz="9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</a:rPr>
              <a:t> Программы 7 - 9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Pct val="150000"/>
              <a:tabLst/>
              <a:defRPr/>
            </a:pPr>
            <a:endParaRPr kumimoji="0" lang="ru-RU" sz="5900" b="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Pct val="150000"/>
              <a:buFont typeface="Arial" pitchFamily="34" charset="0"/>
              <a:buChar char="•"/>
              <a:tabLst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Pct val="85000"/>
              <a:buFont typeface="Arial" pitchFamily="34" charset="0"/>
              <a:buChar char="•"/>
              <a:tabLst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Рисунок 33" descr="F7-9_obl-progr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5265" y="6018028"/>
            <a:ext cx="468843" cy="712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34"/>
          <p:cNvGrpSpPr>
            <a:grpSpLocks/>
          </p:cNvGrpSpPr>
          <p:nvPr/>
        </p:nvGrpSpPr>
        <p:grpSpPr bwMode="auto">
          <a:xfrm>
            <a:off x="7623878" y="3147903"/>
            <a:ext cx="1331912" cy="1331913"/>
            <a:chOff x="6572264" y="4643446"/>
            <a:chExt cx="2071702" cy="1651011"/>
          </a:xfrm>
        </p:grpSpPr>
        <p:pic>
          <p:nvPicPr>
            <p:cNvPr id="18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72264" y="4643446"/>
              <a:ext cx="785222" cy="997691"/>
            </a:xfrm>
            <a:prstGeom prst="rect">
              <a:avLst/>
            </a:prstGeom>
            <a:noFill/>
            <a:ln w="12700" algn="ctr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/>
              </a:outerShdw>
            </a:effectLst>
          </p:spPr>
        </p:pic>
        <p:pic>
          <p:nvPicPr>
            <p:cNvPr id="19" name="Рисунок 23" descr="SF_F8_obl-zadacnik.tif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215206" y="5072074"/>
              <a:ext cx="759492" cy="962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Рисунок 19" descr="F9_obl-zad.tif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929586" y="5357826"/>
              <a:ext cx="714380" cy="936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Группа 32"/>
          <p:cNvGrpSpPr>
            <a:grpSpLocks/>
          </p:cNvGrpSpPr>
          <p:nvPr/>
        </p:nvGrpSpPr>
        <p:grpSpPr bwMode="auto">
          <a:xfrm>
            <a:off x="5254810" y="4883334"/>
            <a:ext cx="1143000" cy="785812"/>
            <a:chOff x="214282" y="71414"/>
            <a:chExt cx="2997428" cy="2071702"/>
          </a:xfrm>
        </p:grpSpPr>
        <p:pic>
          <p:nvPicPr>
            <p:cNvPr id="22" name="Picture 2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14282" y="71414"/>
              <a:ext cx="1069914" cy="1071426"/>
            </a:xfrm>
            <a:prstGeom prst="rect">
              <a:avLst/>
            </a:prstGeom>
            <a:noFill/>
            <a:ln w="12700" algn="ctr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/>
              </a:outerShdw>
            </a:effectLst>
          </p:spPr>
        </p:pic>
        <p:grpSp>
          <p:nvGrpSpPr>
            <p:cNvPr id="5" name="Группа 32"/>
            <p:cNvGrpSpPr>
              <a:grpSpLocks/>
            </p:cNvGrpSpPr>
            <p:nvPr/>
          </p:nvGrpSpPr>
          <p:grpSpPr bwMode="auto">
            <a:xfrm>
              <a:off x="1142650" y="569458"/>
              <a:ext cx="1069917" cy="1146762"/>
              <a:chOff x="3071325" y="4497790"/>
              <a:chExt cx="1569213" cy="1576798"/>
            </a:xfrm>
          </p:grpSpPr>
          <p:pic>
            <p:nvPicPr>
              <p:cNvPr id="25" name="Picture 21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071325" y="4497790"/>
                <a:ext cx="1569213" cy="1576798"/>
              </a:xfrm>
              <a:prstGeom prst="rect">
                <a:avLst/>
              </a:prstGeom>
              <a:noFill/>
              <a:ln w="127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/>
                </a:outerShdw>
              </a:effectLst>
            </p:spPr>
          </p:pic>
          <p:pic>
            <p:nvPicPr>
              <p:cNvPr id="26" name="Рисунок 31" descr="SF_F8_obl-tem-plan.tif"/>
              <p:cNvPicPr>
                <a:picLocks noChangeAspect="1"/>
              </p:cNvPicPr>
              <p:nvPr/>
            </p:nvPicPr>
            <p:blipFill>
              <a:blip r:embed="rId9" cstate="print"/>
              <a:srcRect l="55556" t="70238" r="5556" b="4268"/>
              <a:stretch>
                <a:fillRect/>
              </a:stretch>
            </p:blipFill>
            <p:spPr bwMode="auto">
              <a:xfrm>
                <a:off x="3984143" y="5264354"/>
                <a:ext cx="500066" cy="5000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4" name="Рисунок 21" descr="F9_obl-CD.tif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43108" y="1071546"/>
              <a:ext cx="1068602" cy="1071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33"/>
          <p:cNvGrpSpPr>
            <a:grpSpLocks/>
          </p:cNvGrpSpPr>
          <p:nvPr/>
        </p:nvGrpSpPr>
        <p:grpSpPr bwMode="auto">
          <a:xfrm>
            <a:off x="7053376" y="4527147"/>
            <a:ext cx="1214438" cy="1143000"/>
            <a:chOff x="4178010" y="4429132"/>
            <a:chExt cx="2751444" cy="2148191"/>
          </a:xfrm>
        </p:grpSpPr>
        <p:pic>
          <p:nvPicPr>
            <p:cNvPr id="28" name="Picture 6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178010" y="4429132"/>
              <a:ext cx="963904" cy="1285930"/>
            </a:xfrm>
            <a:prstGeom prst="rect">
              <a:avLst/>
            </a:prstGeom>
            <a:noFill/>
            <a:ln w="12700" algn="ctr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/>
              </a:outerShdw>
            </a:effectLst>
          </p:spPr>
        </p:pic>
        <p:pic>
          <p:nvPicPr>
            <p:cNvPr id="29" name="Рисунок 24" descr="SF_F8_obl-ekzam.tif"/>
            <p:cNvPicPr>
              <a:picLocks noChangeAspect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120463" y="5000636"/>
              <a:ext cx="916802" cy="121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Рисунок 22" descr="F9_obl-exz.tif"/>
            <p:cNvPicPr>
              <a:picLocks noChangeAspect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000760" y="5357826"/>
              <a:ext cx="928694" cy="1219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Группа 44"/>
          <p:cNvGrpSpPr>
            <a:grpSpLocks/>
          </p:cNvGrpSpPr>
          <p:nvPr/>
        </p:nvGrpSpPr>
        <p:grpSpPr bwMode="auto">
          <a:xfrm>
            <a:off x="6767291" y="5738923"/>
            <a:ext cx="1071562" cy="928688"/>
            <a:chOff x="357158" y="4643446"/>
            <a:chExt cx="2571768" cy="2214554"/>
          </a:xfrm>
        </p:grpSpPr>
        <p:pic>
          <p:nvPicPr>
            <p:cNvPr id="32" name="Picture 45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57158" y="4643446"/>
              <a:ext cx="858838" cy="130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Рисунок 26" descr="SF_F8_obl-tem-plan.tif"/>
            <p:cNvPicPr>
              <a:picLocks noChangeAspect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142976" y="5072074"/>
              <a:ext cx="857256" cy="1307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Рисунок 23" descr="F9_obl-poyroch plan.tif"/>
            <p:cNvPicPr>
              <a:picLocks noChangeAspect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000232" y="5464166"/>
              <a:ext cx="928694" cy="1393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Группа 43"/>
          <p:cNvGrpSpPr>
            <a:grpSpLocks/>
          </p:cNvGrpSpPr>
          <p:nvPr/>
        </p:nvGrpSpPr>
        <p:grpSpPr bwMode="auto">
          <a:xfrm>
            <a:off x="4725841" y="3361882"/>
            <a:ext cx="1331912" cy="1331913"/>
            <a:chOff x="3357554" y="2000240"/>
            <a:chExt cx="3214710" cy="2644529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357554" y="2000240"/>
              <a:ext cx="1187796" cy="1569696"/>
            </a:xfrm>
            <a:prstGeom prst="rect">
              <a:avLst/>
            </a:prstGeom>
            <a:noFill/>
            <a:ln w="12700" algn="ctr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/>
              </a:outerShdw>
            </a:effectLst>
          </p:spPr>
        </p:pic>
        <p:pic>
          <p:nvPicPr>
            <p:cNvPr id="37" name="Рисунок 25" descr="SF_F8_obl-prakt.tif"/>
            <p:cNvPicPr>
              <a:picLocks noChangeAspect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429123" y="2643182"/>
              <a:ext cx="1142999" cy="151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Рисунок 24" descr="F9_obl-prakt.tif"/>
            <p:cNvPicPr>
              <a:picLocks noChangeAspect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5429256" y="3143248"/>
              <a:ext cx="1143008" cy="15015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Группа 42"/>
          <p:cNvGrpSpPr>
            <a:grpSpLocks/>
          </p:cNvGrpSpPr>
          <p:nvPr/>
        </p:nvGrpSpPr>
        <p:grpSpPr bwMode="auto">
          <a:xfrm>
            <a:off x="7478011" y="1608175"/>
            <a:ext cx="1331913" cy="1331913"/>
            <a:chOff x="357158" y="2571744"/>
            <a:chExt cx="2214578" cy="1911959"/>
          </a:xfrm>
        </p:grpSpPr>
        <p:pic>
          <p:nvPicPr>
            <p:cNvPr id="40" name="Picture 5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357158" y="2571744"/>
              <a:ext cx="783945" cy="1045995"/>
            </a:xfrm>
            <a:prstGeom prst="rect">
              <a:avLst/>
            </a:prstGeom>
            <a:noFill/>
            <a:ln w="12700" algn="ctr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/>
              </a:outerShdw>
            </a:effectLst>
          </p:spPr>
        </p:pic>
        <p:pic>
          <p:nvPicPr>
            <p:cNvPr id="41" name="Рисунок 27" descr="SF_F8_obl-tren.tif"/>
            <p:cNvPicPr>
              <a:picLocks noChangeAspect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000100" y="3000372"/>
              <a:ext cx="836915" cy="1103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Рисунок 25" descr="F9_obl-tren.tif"/>
            <p:cNvPicPr>
              <a:picLocks noChangeAspect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714480" y="3357562"/>
              <a:ext cx="857256" cy="1126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Группа 31"/>
          <p:cNvGrpSpPr>
            <a:grpSpLocks/>
          </p:cNvGrpSpPr>
          <p:nvPr/>
        </p:nvGrpSpPr>
        <p:grpSpPr bwMode="auto">
          <a:xfrm>
            <a:off x="4876027" y="1981648"/>
            <a:ext cx="2286000" cy="1928813"/>
            <a:chOff x="5648035" y="1928803"/>
            <a:chExt cx="3273235" cy="2587272"/>
          </a:xfrm>
        </p:grpSpPr>
        <p:pic>
          <p:nvPicPr>
            <p:cNvPr id="44" name="Picture 20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648035" y="1928803"/>
              <a:ext cx="1188820" cy="1565140"/>
            </a:xfrm>
            <a:prstGeom prst="rect">
              <a:avLst/>
            </a:prstGeom>
            <a:noFill/>
            <a:ln w="12700" algn="ctr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/>
              </a:outerShdw>
            </a:effectLst>
          </p:spPr>
        </p:pic>
        <p:pic>
          <p:nvPicPr>
            <p:cNvPr id="45" name="Рисунок 28" descr="SF_F8_obl-ych.tif"/>
            <p:cNvPicPr>
              <a:picLocks noChangeAspect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6657619" y="2383762"/>
              <a:ext cx="1206000" cy="1650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Рисунок 26" descr="F9_obl-ych.tif"/>
            <p:cNvPicPr>
              <a:picLocks noChangeAspect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7715270" y="2928934"/>
              <a:ext cx="1206000" cy="1587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094713" y="51078"/>
            <a:ext cx="2009524" cy="990476"/>
          </a:xfrm>
          <a:prstGeom prst="rect">
            <a:avLst/>
          </a:prstGeom>
        </p:spPr>
      </p:pic>
    </p:spTree>
  </p:cSld>
  <p:clrMapOvr>
    <a:masterClrMapping/>
  </p:clrMapOvr>
  <p:transition spd="med" advTm="29985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500068"/>
            <a:ext cx="9023350" cy="6072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525463"/>
            <a:ext cx="8858250" cy="5975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16" y="590550"/>
            <a:ext cx="8993187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450998" y="-101311"/>
            <a:ext cx="7883377" cy="691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latin typeface="Cambria" pitchFamily="18" charset="0"/>
                <a:ea typeface="+mj-ea"/>
                <a:cs typeface="+mj-cs"/>
              </a:rPr>
              <a:t>Векторы в физике</a:t>
            </a:r>
          </a:p>
        </p:txBody>
      </p:sp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642941"/>
            <a:ext cx="8829675" cy="590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450998" y="-97847"/>
            <a:ext cx="7883377" cy="691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latin typeface="Cambria" pitchFamily="18" charset="0"/>
                <a:ea typeface="+mj-ea"/>
                <a:cs typeface="+mj-cs"/>
              </a:rPr>
              <a:t>Векторы в физике</a:t>
            </a:r>
          </a:p>
        </p:txBody>
      </p:sp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96838"/>
            <a:ext cx="8143875" cy="665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450998" y="-97847"/>
            <a:ext cx="7883377" cy="691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latin typeface="+mj-lt"/>
                <a:ea typeface="+mj-ea"/>
                <a:cs typeface="+mj-cs"/>
              </a:rPr>
              <a:t>Векторы в физике</a:t>
            </a:r>
          </a:p>
        </p:txBody>
      </p:sp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768639"/>
            <a:ext cx="8858250" cy="594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450997" y="19050"/>
            <a:ext cx="7883377" cy="691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latin typeface="+mj-lt"/>
                <a:ea typeface="+mj-ea"/>
                <a:cs typeface="+mj-cs"/>
              </a:rPr>
              <a:t>Использование векторов для решения физических задач</a:t>
            </a:r>
          </a:p>
        </p:txBody>
      </p:sp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8338" y="428625"/>
            <a:ext cx="4665662" cy="621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3" y="428625"/>
            <a:ext cx="4710113" cy="624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50997" y="-95250"/>
            <a:ext cx="788337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latin typeface="+mj-lt"/>
                <a:ea typeface="+mj-ea"/>
                <a:cs typeface="+mj-cs"/>
              </a:rPr>
              <a:t>Имена в истории физики</a:t>
            </a:r>
          </a:p>
        </p:txBody>
      </p:sp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467100" y="338138"/>
            <a:ext cx="4972050" cy="6604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>
                <a:latin typeface="Cambria" pitchFamily="18" charset="0"/>
                <a:ea typeface="+mn-ea"/>
                <a:cs typeface="+mn-cs"/>
              </a:rPr>
              <a:t>ТЕТРАДЬ-ТРЕНАЖЕР</a:t>
            </a:r>
          </a:p>
        </p:txBody>
      </p:sp>
      <p:pic>
        <p:nvPicPr>
          <p:cNvPr id="4" name="Picture 2" descr="E:\Пермь_зима 2007\IMG_67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439" y="1628763"/>
            <a:ext cx="4327975" cy="3119711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Picture 40" descr="C:\ОК_дОК\Фото\Котляр_Оля\Пермь_зима 2007\IMG_67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7278" y="3557587"/>
            <a:ext cx="4071966" cy="2714644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</p:pic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1042988" y="-46038"/>
            <a:ext cx="8101012" cy="1393826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800" b="1" dirty="0"/>
              <a:t>ТИПЫ ЗАДАНИЙ ТЕТРАДИ-ТРЕНАЖЁРА</a:t>
            </a:r>
            <a:br>
              <a:rPr lang="ru-RU" sz="2800" b="1" dirty="0"/>
            </a:br>
            <a:r>
              <a:rPr lang="ru-RU" sz="2800" b="1" dirty="0"/>
              <a:t>В СООТВЕТСТВИИ С ВИДОМ ДЕЯТЕЛЬНОСТИ</a:t>
            </a:r>
          </a:p>
        </p:txBody>
      </p:sp>
      <p:grpSp>
        <p:nvGrpSpPr>
          <p:cNvPr id="2" name="Группа 3"/>
          <p:cNvGrpSpPr>
            <a:grpSpLocks/>
          </p:cNvGrpSpPr>
          <p:nvPr/>
        </p:nvGrpSpPr>
        <p:grpSpPr bwMode="auto">
          <a:xfrm>
            <a:off x="871538" y="1681166"/>
            <a:ext cx="8001000" cy="4929187"/>
            <a:chOff x="214282" y="1714481"/>
            <a:chExt cx="8428445" cy="4500582"/>
          </a:xfrm>
        </p:grpSpPr>
        <p:sp>
          <p:nvSpPr>
            <p:cNvPr id="5" name="AutoShape 4"/>
            <p:cNvSpPr>
              <a:spLocks noChangeArrowheads="1"/>
            </p:cNvSpPr>
            <p:nvPr/>
          </p:nvSpPr>
          <p:spPr bwMode="auto">
            <a:xfrm>
              <a:off x="214282" y="1714481"/>
              <a:ext cx="3786214" cy="857263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bg1">
                    <a:alpha val="83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bg2">
                  <a:lumMod val="20000"/>
                  <a:lumOff val="80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r>
                <a:rPr lang="en-US" sz="2200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rgbClr val="990033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                                     </a:t>
              </a:r>
              <a:endParaRPr lang="ru-RU" sz="22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9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3013" name="Picture 6" descr="http://school.discovery.com/clipart/images/dmbtest.gif"/>
            <p:cNvPicPr>
              <a:picLocks noChangeAspect="1" noChangeArrowheads="1"/>
            </p:cNvPicPr>
            <p:nvPr/>
          </p:nvPicPr>
          <p:blipFill>
            <a:blip r:embed="rId2" r:link="rId3" cstate="print">
              <a:grayscl/>
              <a:biLevel thresh="50000"/>
            </a:blip>
            <a:srcRect/>
            <a:stretch>
              <a:fillRect/>
            </a:stretch>
          </p:blipFill>
          <p:spPr bwMode="auto">
            <a:xfrm>
              <a:off x="354013" y="1714500"/>
              <a:ext cx="788987" cy="874713"/>
            </a:xfrm>
            <a:prstGeom prst="rect">
              <a:avLst/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43014" name="Rectangle 7"/>
            <p:cNvSpPr>
              <a:spLocks noChangeArrowheads="1"/>
            </p:cNvSpPr>
            <p:nvPr/>
          </p:nvSpPr>
          <p:spPr bwMode="auto">
            <a:xfrm>
              <a:off x="1357313" y="1928813"/>
              <a:ext cx="4429125" cy="785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ru-RU" sz="2000">
                  <a:solidFill>
                    <a:srgbClr val="000000"/>
                  </a:solidFill>
                  <a:cs typeface="Arial" charset="0"/>
                </a:rPr>
                <a:t>выполняем тест </a:t>
              </a:r>
              <a:br>
                <a:rPr lang="ru-RU" sz="2000">
                  <a:solidFill>
                    <a:srgbClr val="000000"/>
                  </a:solidFill>
                </a:rPr>
              </a:br>
              <a:endParaRPr lang="ru-RU" sz="2000">
                <a:solidFill>
                  <a:srgbClr val="000000"/>
                </a:solidFill>
              </a:endParaRPr>
            </a:p>
          </p:txBody>
        </p:sp>
        <p:sp>
          <p:nvSpPr>
            <p:cNvPr id="8" name="AutoShape 4"/>
            <p:cNvSpPr>
              <a:spLocks noChangeArrowheads="1"/>
            </p:cNvSpPr>
            <p:nvPr/>
          </p:nvSpPr>
          <p:spPr bwMode="auto">
            <a:xfrm>
              <a:off x="214282" y="2858107"/>
              <a:ext cx="3858020" cy="927656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bg1">
                    <a:alpha val="83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bg2">
                  <a:lumMod val="20000"/>
                  <a:lumOff val="80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r>
                <a:rPr lang="ru-RU" sz="2200" dirty="0">
                  <a:solidFill>
                    <a:schemeClr val="tx2"/>
                  </a:solidFill>
                  <a:latin typeface="Arial" pitchFamily="34" charset="0"/>
                  <a:cs typeface="Arial" charset="0"/>
                </a:rPr>
                <a:t>	  </a:t>
              </a:r>
              <a:r>
                <a:rPr lang="ru-RU" sz="2000" dirty="0">
                  <a:solidFill>
                    <a:srgbClr val="000000"/>
                  </a:solidFill>
                  <a:latin typeface="Arial" pitchFamily="34" charset="0"/>
                  <a:cs typeface="Arial" charset="0"/>
                </a:rPr>
                <a:t>работаем с текстом </a:t>
              </a:r>
            </a:p>
            <a:p>
              <a:pPr>
                <a:defRPr/>
              </a:pPr>
              <a:r>
                <a:rPr lang="ru-RU" sz="2000" dirty="0">
                  <a:solidFill>
                    <a:schemeClr val="tx2"/>
                  </a:solidFill>
                  <a:latin typeface="Arial" pitchFamily="34" charset="0"/>
                  <a:cs typeface="Arial" charset="0"/>
                </a:rPr>
                <a:t>	  </a:t>
              </a:r>
            </a:p>
          </p:txBody>
        </p:sp>
        <p:pic>
          <p:nvPicPr>
            <p:cNvPr id="43016" name="Picture 10" descr="BS00554_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7188" y="2928938"/>
              <a:ext cx="1017587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AutoShape 4"/>
            <p:cNvSpPr>
              <a:spLocks noChangeArrowheads="1"/>
            </p:cNvSpPr>
            <p:nvPr/>
          </p:nvSpPr>
          <p:spPr bwMode="auto">
            <a:xfrm>
              <a:off x="214282" y="4000504"/>
              <a:ext cx="3857652" cy="928694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bg1">
                    <a:alpha val="83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bg2">
                  <a:lumMod val="20000"/>
                  <a:lumOff val="80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r>
                <a:rPr lang="en-US" sz="2200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rgbClr val="990033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                                     </a:t>
              </a:r>
              <a:endParaRPr lang="ru-RU" sz="22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9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3018" name="Picture 22" descr="A19 Trunk Road"/>
            <p:cNvPicPr>
              <a:picLocks noChangeAspect="1" noChangeArrowheads="1"/>
            </p:cNvPicPr>
            <p:nvPr/>
          </p:nvPicPr>
          <p:blipFill>
            <a:blip r:embed="rId5" r:link="rId6" cstate="print"/>
            <a:srcRect/>
            <a:stretch>
              <a:fillRect/>
            </a:stretch>
          </p:blipFill>
          <p:spPr bwMode="auto">
            <a:xfrm>
              <a:off x="357188" y="4071938"/>
              <a:ext cx="928687" cy="774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19" name="Rectangle 7"/>
            <p:cNvSpPr>
              <a:spLocks noChangeArrowheads="1"/>
            </p:cNvSpPr>
            <p:nvPr/>
          </p:nvSpPr>
          <p:spPr bwMode="auto">
            <a:xfrm>
              <a:off x="1357313" y="4143375"/>
              <a:ext cx="2857500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endParaRPr lang="ru-RU" sz="2200">
                <a:solidFill>
                  <a:schemeClr val="tx2"/>
                </a:solidFill>
                <a:cs typeface="Arial" charset="0"/>
              </a:endParaRPr>
            </a:p>
            <a:p>
              <a:r>
                <a:rPr lang="ru-RU" sz="2000">
                  <a:solidFill>
                    <a:srgbClr val="000000"/>
                  </a:solidFill>
                  <a:cs typeface="Arial" charset="0"/>
                </a:rPr>
                <a:t>смотрим и думаем</a:t>
              </a:r>
            </a:p>
            <a:p>
              <a:br>
                <a:rPr lang="ru-RU" sz="2000">
                  <a:solidFill>
                    <a:schemeClr val="tx2"/>
                  </a:solidFill>
                </a:rPr>
              </a:br>
              <a:endParaRPr lang="ru-RU" sz="2000">
                <a:solidFill>
                  <a:schemeClr val="tx2"/>
                </a:solidFill>
              </a:endParaRPr>
            </a:p>
          </p:txBody>
        </p:sp>
        <p:sp>
          <p:nvSpPr>
            <p:cNvPr id="13" name="AutoShape 4"/>
            <p:cNvSpPr>
              <a:spLocks noChangeArrowheads="1"/>
            </p:cNvSpPr>
            <p:nvPr/>
          </p:nvSpPr>
          <p:spPr bwMode="auto">
            <a:xfrm>
              <a:off x="214282" y="5143910"/>
              <a:ext cx="3858020" cy="1071153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bg1">
                    <a:alpha val="83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bg2">
                  <a:lumMod val="20000"/>
                  <a:lumOff val="80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r>
                <a:rPr lang="ru-RU" sz="2200" dirty="0">
                  <a:solidFill>
                    <a:schemeClr val="tx2"/>
                  </a:solidFill>
                  <a:latin typeface="Arial" pitchFamily="34" charset="0"/>
                  <a:cs typeface="Arial" charset="0"/>
                </a:rPr>
                <a:t>	  </a:t>
              </a:r>
              <a:r>
                <a:rPr lang="ru-RU" sz="2200" dirty="0">
                  <a:solidFill>
                    <a:srgbClr val="000000"/>
                  </a:solidFill>
                  <a:latin typeface="Arial" pitchFamily="34" charset="0"/>
                  <a:cs typeface="Arial" charset="0"/>
                </a:rPr>
                <a:t>решаем задачи</a:t>
              </a:r>
              <a:endParaRPr lang="ru-RU" sz="2000" dirty="0">
                <a:solidFill>
                  <a:srgbClr val="000000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14" name="AutoShape 4"/>
            <p:cNvSpPr>
              <a:spLocks noChangeArrowheads="1"/>
            </p:cNvSpPr>
            <p:nvPr/>
          </p:nvSpPr>
          <p:spPr bwMode="auto">
            <a:xfrm>
              <a:off x="4286248" y="1714488"/>
              <a:ext cx="3857652" cy="928694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bg1">
                    <a:alpha val="83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bg2">
                  <a:lumMod val="20000"/>
                  <a:lumOff val="80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r>
                <a:rPr lang="en-US" sz="2200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rgbClr val="990033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                                     </a:t>
              </a:r>
              <a:endParaRPr lang="ru-RU" sz="22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9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022" name="Rectangle 7"/>
            <p:cNvSpPr>
              <a:spLocks noChangeArrowheads="1"/>
            </p:cNvSpPr>
            <p:nvPr/>
          </p:nvSpPr>
          <p:spPr bwMode="auto">
            <a:xfrm>
              <a:off x="5785227" y="1784784"/>
              <a:ext cx="2857500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endParaRPr lang="ru-RU" sz="2200">
                <a:solidFill>
                  <a:schemeClr val="tx2"/>
                </a:solidFill>
                <a:cs typeface="Arial" charset="0"/>
              </a:endParaRPr>
            </a:p>
            <a:p>
              <a:r>
                <a:rPr lang="ru-RU" sz="2000">
                  <a:solidFill>
                    <a:srgbClr val="000000"/>
                  </a:solidFill>
                  <a:cs typeface="Arial" charset="0"/>
                </a:rPr>
                <a:t>считаем и </a:t>
              </a:r>
            </a:p>
            <a:p>
              <a:r>
                <a:rPr lang="ru-RU" sz="2000">
                  <a:solidFill>
                    <a:srgbClr val="000000"/>
                  </a:solidFill>
                  <a:cs typeface="Arial" charset="0"/>
                </a:rPr>
                <a:t>сравниваем</a:t>
              </a:r>
            </a:p>
            <a:p>
              <a:br>
                <a:rPr lang="ru-RU" sz="2000">
                  <a:solidFill>
                    <a:schemeClr val="tx2"/>
                  </a:solidFill>
                </a:rPr>
              </a:br>
              <a:endParaRPr lang="ru-RU" sz="2000">
                <a:solidFill>
                  <a:schemeClr val="tx2"/>
                </a:solidFill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4357686" y="2857496"/>
              <a:ext cx="3786214" cy="100013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bg1">
                    <a:alpha val="83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bg2">
                  <a:lumMod val="20000"/>
                  <a:lumOff val="80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r>
                <a:rPr lang="en-US" sz="2200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rgbClr val="990033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                                     </a:t>
              </a:r>
              <a:endParaRPr lang="ru-RU" sz="22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9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024" name="Rectangle 7"/>
            <p:cNvSpPr>
              <a:spLocks noChangeArrowheads="1"/>
            </p:cNvSpPr>
            <p:nvPr/>
          </p:nvSpPr>
          <p:spPr bwMode="auto">
            <a:xfrm>
              <a:off x="5857875" y="3071813"/>
              <a:ext cx="2357438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endParaRPr lang="ru-RU" sz="2200">
                <a:solidFill>
                  <a:schemeClr val="tx2"/>
                </a:solidFill>
                <a:cs typeface="Arial" charset="0"/>
              </a:endParaRPr>
            </a:p>
            <a:p>
              <a:r>
                <a:rPr lang="ru-RU" sz="2000">
                  <a:solidFill>
                    <a:srgbClr val="000000"/>
                  </a:solidFill>
                  <a:cs typeface="Arial" charset="0"/>
                </a:rPr>
                <a:t>знаем и </a:t>
              </a:r>
            </a:p>
            <a:p>
              <a:r>
                <a:rPr lang="ru-RU" sz="2000">
                  <a:solidFill>
                    <a:srgbClr val="000000"/>
                  </a:solidFill>
                  <a:cs typeface="Arial" charset="0"/>
                </a:rPr>
                <a:t>применяем</a:t>
              </a:r>
            </a:p>
            <a:p>
              <a:br>
                <a:rPr lang="ru-RU" sz="2000">
                  <a:solidFill>
                    <a:schemeClr val="tx2"/>
                  </a:solidFill>
                </a:rPr>
              </a:br>
              <a:endParaRPr lang="ru-RU" sz="2000">
                <a:solidFill>
                  <a:schemeClr val="tx2"/>
                </a:solidFill>
              </a:endParaRPr>
            </a:p>
          </p:txBody>
        </p:sp>
        <p:sp>
          <p:nvSpPr>
            <p:cNvPr id="18" name="AutoShape 4"/>
            <p:cNvSpPr>
              <a:spLocks noChangeArrowheads="1"/>
            </p:cNvSpPr>
            <p:nvPr/>
          </p:nvSpPr>
          <p:spPr bwMode="auto">
            <a:xfrm>
              <a:off x="4429124" y="4000504"/>
              <a:ext cx="3714776" cy="928694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bg1">
                    <a:alpha val="83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bg2">
                  <a:lumMod val="20000"/>
                  <a:lumOff val="80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r>
                <a:rPr lang="en-US" sz="2200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rgbClr val="990033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                                     </a:t>
              </a:r>
              <a:endParaRPr lang="ru-RU" sz="22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9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026" name="Rectangle 7"/>
            <p:cNvSpPr>
              <a:spLocks noChangeArrowheads="1"/>
            </p:cNvSpPr>
            <p:nvPr/>
          </p:nvSpPr>
          <p:spPr bwMode="auto">
            <a:xfrm>
              <a:off x="5643563" y="4071938"/>
              <a:ext cx="2857500" cy="928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endParaRPr lang="ru-RU" sz="2200">
                <a:solidFill>
                  <a:schemeClr val="tx2"/>
                </a:solidFill>
                <a:cs typeface="Arial" charset="0"/>
              </a:endParaRPr>
            </a:p>
            <a:p>
              <a:r>
                <a:rPr lang="ru-RU" sz="2000">
                  <a:solidFill>
                    <a:srgbClr val="000000"/>
                  </a:solidFill>
                  <a:cs typeface="Arial" charset="0"/>
                </a:rPr>
                <a:t>работаем с формулами</a:t>
              </a:r>
            </a:p>
            <a:p>
              <a:br>
                <a:rPr lang="ru-RU" sz="2000">
                  <a:solidFill>
                    <a:srgbClr val="000000"/>
                  </a:solidFill>
                </a:rPr>
              </a:br>
              <a:endParaRPr lang="ru-RU" sz="2000">
                <a:solidFill>
                  <a:srgbClr val="000000"/>
                </a:solidFill>
              </a:endParaRPr>
            </a:p>
          </p:txBody>
        </p:sp>
        <p:sp>
          <p:nvSpPr>
            <p:cNvPr id="20" name="AutoShape 4"/>
            <p:cNvSpPr>
              <a:spLocks noChangeArrowheads="1"/>
            </p:cNvSpPr>
            <p:nvPr/>
          </p:nvSpPr>
          <p:spPr bwMode="auto">
            <a:xfrm>
              <a:off x="4428505" y="5071437"/>
              <a:ext cx="3715874" cy="1072603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bg1">
                    <a:alpha val="83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bg2">
                  <a:lumMod val="20000"/>
                  <a:lumOff val="80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r>
                <a:rPr lang="ru-RU" sz="2200" dirty="0">
                  <a:solidFill>
                    <a:schemeClr val="tx2"/>
                  </a:solidFill>
                  <a:latin typeface="Arial" pitchFamily="34" charset="0"/>
                  <a:cs typeface="Arial" charset="0"/>
                </a:rPr>
                <a:t>	  </a:t>
              </a:r>
              <a:r>
                <a:rPr lang="ru-RU" sz="2200" dirty="0">
                  <a:solidFill>
                    <a:srgbClr val="000000"/>
                  </a:solidFill>
                  <a:latin typeface="Arial" pitchFamily="34" charset="0"/>
                  <a:cs typeface="Arial" charset="0"/>
                </a:rPr>
                <a:t>подведем итоги</a:t>
              </a:r>
              <a:endParaRPr lang="ru-RU" sz="2000" dirty="0">
                <a:solidFill>
                  <a:srgbClr val="000000"/>
                </a:solidFill>
                <a:latin typeface="Arial" pitchFamily="34" charset="0"/>
                <a:cs typeface="Arial" charset="0"/>
              </a:endParaRPr>
            </a:p>
          </p:txBody>
        </p:sp>
        <p:pic>
          <p:nvPicPr>
            <p:cNvPr id="43028" name="Picture 2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00563" y="5357813"/>
              <a:ext cx="1047750" cy="638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29" name="Picture 2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73050" y="5262563"/>
              <a:ext cx="1084263" cy="881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30" name="Picture 2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429125" y="1785938"/>
              <a:ext cx="1214438" cy="785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31" name="Picture 2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429125" y="3071813"/>
              <a:ext cx="1362075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32" name="Picture 26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572000" y="4000500"/>
              <a:ext cx="795338" cy="912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514" y="642938"/>
            <a:ext cx="8551862" cy="5715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822378" y="1440611"/>
            <a:ext cx="7262369" cy="4931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ru-RU" sz="1600" b="1" dirty="0"/>
          </a:p>
          <a:p>
            <a:pPr algn="ctr"/>
            <a:r>
              <a:rPr lang="ru-RU" b="1" dirty="0">
                <a:latin typeface="Cambria" pitchFamily="18" charset="0"/>
              </a:rPr>
              <a:t>А. В. </a:t>
            </a:r>
            <a:r>
              <a:rPr lang="ru-RU" b="1" dirty="0" err="1">
                <a:latin typeface="Cambria" pitchFamily="18" charset="0"/>
              </a:rPr>
              <a:t>Дюндин</a:t>
            </a:r>
            <a:endParaRPr lang="ru-RU" sz="1600" b="1" dirty="0">
              <a:latin typeface="Cambria" pitchFamily="18" charset="0"/>
            </a:endParaRPr>
          </a:p>
          <a:p>
            <a:pPr algn="ctr"/>
            <a:r>
              <a:rPr lang="ru-RU" b="1" dirty="0">
                <a:latin typeface="Cambria" pitchFamily="18" charset="0"/>
              </a:rPr>
              <a:t>Е. В. Кислякова</a:t>
            </a:r>
            <a:endParaRPr lang="ru-RU" sz="1600" b="1" dirty="0">
              <a:latin typeface="Cambria" pitchFamily="18" charset="0"/>
            </a:endParaRPr>
          </a:p>
          <a:p>
            <a:pPr algn="ctr"/>
            <a:r>
              <a:rPr lang="ru-RU" b="1" dirty="0"/>
              <a:t> </a:t>
            </a:r>
            <a:endParaRPr lang="ru-RU" sz="1600" b="1" dirty="0"/>
          </a:p>
          <a:p>
            <a:r>
              <a:rPr lang="ru-RU" sz="22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Физика</a:t>
            </a:r>
            <a:endParaRPr lang="en-US" sz="2200" dirty="0">
              <a:solidFill>
                <a:schemeClr val="tx1">
                  <a:lumMod val="75000"/>
                </a:schemeClr>
              </a:solidFill>
              <a:latin typeface="Cambria" pitchFamily="18" charset="0"/>
            </a:endParaRPr>
          </a:p>
          <a:p>
            <a:r>
              <a:rPr lang="ru-RU" sz="22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Поурочные методические </a:t>
            </a:r>
            <a:endParaRPr lang="en-US" sz="2200" dirty="0">
              <a:solidFill>
                <a:schemeClr val="tx1">
                  <a:lumMod val="75000"/>
                </a:schemeClr>
              </a:solidFill>
              <a:latin typeface="Cambria" pitchFamily="18" charset="0"/>
            </a:endParaRPr>
          </a:p>
          <a:p>
            <a:r>
              <a:rPr lang="ru-RU" sz="22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рекомендации</a:t>
            </a:r>
            <a:r>
              <a:rPr lang="en-US" sz="22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/</a:t>
            </a:r>
            <a:r>
              <a:rPr lang="ru-RU" sz="22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. 7 класс</a:t>
            </a:r>
          </a:p>
          <a:p>
            <a:endParaRPr lang="ru-RU" sz="2200" dirty="0">
              <a:solidFill>
                <a:schemeClr val="tx1">
                  <a:lumMod val="75000"/>
                </a:schemeClr>
              </a:solidFill>
              <a:latin typeface="Cambria" pitchFamily="18" charset="0"/>
            </a:endParaRPr>
          </a:p>
          <a:p>
            <a:r>
              <a:rPr lang="ru-RU" sz="22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Поурочные методические </a:t>
            </a:r>
            <a:endParaRPr lang="en-US" sz="2200" dirty="0">
              <a:solidFill>
                <a:schemeClr val="tx1">
                  <a:lumMod val="75000"/>
                </a:schemeClr>
              </a:solidFill>
              <a:latin typeface="Cambria" pitchFamily="18" charset="0"/>
            </a:endParaRPr>
          </a:p>
          <a:p>
            <a:r>
              <a:rPr lang="ru-RU" sz="22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рекомендации</a:t>
            </a:r>
            <a:r>
              <a:rPr lang="en-US" sz="22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/</a:t>
            </a:r>
            <a:r>
              <a:rPr lang="ru-RU" sz="22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. </a:t>
            </a:r>
            <a:r>
              <a:rPr lang="en-US" sz="22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8</a:t>
            </a:r>
            <a:r>
              <a:rPr lang="ru-RU" sz="22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 класс</a:t>
            </a:r>
          </a:p>
          <a:p>
            <a:endParaRPr lang="ru-RU" sz="2200" dirty="0">
              <a:solidFill>
                <a:schemeClr val="tx1">
                  <a:lumMod val="75000"/>
                </a:schemeClr>
              </a:solidFill>
              <a:latin typeface="Cambria" pitchFamily="18" charset="0"/>
            </a:endParaRPr>
          </a:p>
          <a:p>
            <a:r>
              <a:rPr lang="ru-RU" sz="22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Поурочные методические </a:t>
            </a:r>
            <a:endParaRPr lang="en-US" sz="2200" dirty="0">
              <a:solidFill>
                <a:schemeClr val="tx1">
                  <a:lumMod val="75000"/>
                </a:schemeClr>
              </a:solidFill>
              <a:latin typeface="Cambria" pitchFamily="18" charset="0"/>
            </a:endParaRPr>
          </a:p>
          <a:p>
            <a:r>
              <a:rPr lang="ru-RU" sz="22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рекомендации</a:t>
            </a:r>
            <a:r>
              <a:rPr lang="en-US" sz="22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/</a:t>
            </a:r>
            <a:r>
              <a:rPr lang="ru-RU" sz="22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. </a:t>
            </a:r>
            <a:r>
              <a:rPr lang="en-US" sz="22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9</a:t>
            </a:r>
            <a:r>
              <a:rPr lang="ru-RU" sz="22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 класс</a:t>
            </a:r>
            <a:r>
              <a:rPr lang="en-US" sz="22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 </a:t>
            </a:r>
            <a:endParaRPr lang="ru-RU" sz="2200" dirty="0">
              <a:solidFill>
                <a:schemeClr val="tx1">
                  <a:lumMod val="75000"/>
                </a:schemeClr>
              </a:solidFill>
              <a:latin typeface="Cambria" pitchFamily="18" charset="0"/>
            </a:endParaRPr>
          </a:p>
          <a:p>
            <a:endParaRPr lang="ru-RU" sz="2000" dirty="0">
              <a:solidFill>
                <a:schemeClr val="tx1">
                  <a:lumMod val="75000"/>
                </a:schemeClr>
              </a:solidFill>
              <a:latin typeface="Cambria" pitchFamily="18" charset="0"/>
            </a:endParaRPr>
          </a:p>
          <a:p>
            <a:r>
              <a:rPr lang="ru-RU" sz="2000" b="1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Пособие для учителей общеобразовательных учреждени</a:t>
            </a:r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й</a:t>
            </a:r>
            <a:r>
              <a:rPr lang="ru-RU" sz="1600" b="1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  </a:t>
            </a:r>
            <a:r>
              <a:rPr lang="ru-RU" sz="2000" b="1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(Сферы)</a:t>
            </a:r>
          </a:p>
          <a:p>
            <a:endParaRPr lang="en-US" sz="1600" dirty="0">
              <a:solidFill>
                <a:schemeClr val="tx1">
                  <a:lumMod val="75000"/>
                </a:schemeClr>
              </a:solidFill>
              <a:latin typeface="Cambria" pitchFamily="18" charset="0"/>
            </a:endParaRPr>
          </a:p>
          <a:p>
            <a:endParaRPr lang="en-US" sz="1600" dirty="0">
              <a:solidFill>
                <a:schemeClr val="tx1">
                  <a:lumMod val="75000"/>
                </a:schemeClr>
              </a:solidFill>
              <a:latin typeface="Cambr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200" i="1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 Методические рекомендации</a:t>
            </a:r>
          </a:p>
          <a:p>
            <a:pPr>
              <a:buFont typeface="Arial" pitchFamily="34" charset="0"/>
              <a:buChar char="•"/>
            </a:pPr>
            <a:r>
              <a:rPr lang="ru-RU" sz="2200" i="1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 Поурочные рекомендации</a:t>
            </a:r>
            <a:r>
              <a:rPr lang="ru-RU" b="1" dirty="0">
                <a:solidFill>
                  <a:schemeClr val="tx1">
                    <a:lumMod val="75000"/>
                  </a:schemeClr>
                </a:solidFill>
              </a:rPr>
              <a:t> </a:t>
            </a:r>
            <a:r>
              <a:rPr lang="ru-RU" b="1" dirty="0"/>
              <a:t> </a:t>
            </a:r>
            <a:endParaRPr lang="ru-RU" sz="1600" b="1" dirty="0"/>
          </a:p>
        </p:txBody>
      </p:sp>
      <p:pic>
        <p:nvPicPr>
          <p:cNvPr id="26626" name="Picture 2" descr="http://prosv.ru/import/images/b-21-0176-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3664" y="1636012"/>
            <a:ext cx="1390059" cy="2160713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03980" y="1618829"/>
            <a:ext cx="1419225" cy="2209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 l="2147"/>
          <a:stretch>
            <a:fillRect/>
          </a:stretch>
        </p:blipFill>
        <p:spPr bwMode="auto">
          <a:xfrm>
            <a:off x="7287605" y="4402707"/>
            <a:ext cx="1366038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4713" y="51078"/>
            <a:ext cx="2009524" cy="9904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472" y="647701"/>
            <a:ext cx="8739841" cy="58039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5710" y="188913"/>
            <a:ext cx="8102009" cy="863046"/>
          </a:xfrm>
        </p:spPr>
        <p:txBody>
          <a:bodyPr/>
          <a:lstStyle/>
          <a:p>
            <a:r>
              <a:rPr lang="ru-RU" sz="3000" b="1" dirty="0">
                <a:latin typeface="Cambria" pitchFamily="18" charset="0"/>
              </a:rPr>
              <a:t>Тетрадь-тренажер: «Знаем и применяем»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505710" y="1137737"/>
            <a:ext cx="8478802" cy="5624569"/>
            <a:chOff x="505710" y="1435450"/>
            <a:chExt cx="8349217" cy="5422550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710" y="1435450"/>
              <a:ext cx="4140717" cy="5384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6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6427" y="1437343"/>
              <a:ext cx="4208500" cy="54206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70269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971800" y="306240"/>
            <a:ext cx="6172200" cy="6604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>
                <a:latin typeface="Cambria" pitchFamily="18" charset="0"/>
                <a:ea typeface="+mn-ea"/>
                <a:cs typeface="+mn-cs"/>
              </a:rPr>
              <a:t>ТЕТРАДЬ-ПРАКТИКУМ</a:t>
            </a: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4624" y="2240299"/>
            <a:ext cx="2500312" cy="32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9644" y="1103797"/>
            <a:ext cx="2447925" cy="322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9620" y="3716528"/>
            <a:ext cx="2357438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81050" y="-247650"/>
            <a:ext cx="7620000" cy="13970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200" b="1" dirty="0"/>
              <a:t>ОСОБЕННОСТИ ПОСТРОЕНИЯ ТЕТРАДИ-ПРАКТИКУМА</a:t>
            </a:r>
          </a:p>
        </p:txBody>
      </p:sp>
      <p:sp>
        <p:nvSpPr>
          <p:cNvPr id="4" name="Содержимое 6"/>
          <p:cNvSpPr txBox="1">
            <a:spLocks/>
          </p:cNvSpPr>
          <p:nvPr/>
        </p:nvSpPr>
        <p:spPr bwMode="auto">
          <a:xfrm>
            <a:off x="389906" y="1284236"/>
            <a:ext cx="867018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12800" lvl="1" indent="-457200" algn="just">
              <a:lnSpc>
                <a:spcPct val="114000"/>
              </a:lnSpc>
              <a:spcBef>
                <a:spcPct val="20000"/>
              </a:spcBef>
              <a:buSzPct val="80000"/>
              <a:buFont typeface="+mj-lt"/>
              <a:buAutoNum type="arabicPeriod"/>
              <a:tabLst>
                <a:tab pos="355600" algn="l"/>
              </a:tabLst>
              <a:defRPr/>
            </a:pPr>
            <a:r>
              <a:rPr lang="ru-RU" sz="2400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Стандартные лабораторные работы</a:t>
            </a:r>
          </a:p>
          <a:p>
            <a:pPr marL="812800" lvl="1" indent="-457200" algn="just">
              <a:lnSpc>
                <a:spcPct val="114000"/>
              </a:lnSpc>
              <a:spcBef>
                <a:spcPct val="20000"/>
              </a:spcBef>
              <a:buSzPct val="80000"/>
              <a:buFont typeface="+mj-lt"/>
              <a:buAutoNum type="arabicPeriod"/>
              <a:tabLst>
                <a:tab pos="355600" algn="l"/>
              </a:tabLst>
              <a:defRPr/>
            </a:pPr>
            <a:r>
              <a:rPr lang="ru-RU" sz="2400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Авторские лабораторные работы</a:t>
            </a:r>
          </a:p>
          <a:p>
            <a:pPr marL="812800" lvl="1" indent="-457200" algn="just">
              <a:lnSpc>
                <a:spcPct val="114000"/>
              </a:lnSpc>
              <a:spcBef>
                <a:spcPct val="20000"/>
              </a:spcBef>
              <a:buSzPct val="80000"/>
              <a:buFont typeface="+mj-lt"/>
              <a:buAutoNum type="arabicPeriod"/>
              <a:tabLst>
                <a:tab pos="355600" algn="l"/>
              </a:tabLst>
              <a:defRPr/>
            </a:pPr>
            <a:r>
              <a:rPr lang="ru-RU" sz="2400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Исследовательские лабораторные работы</a:t>
            </a:r>
          </a:p>
          <a:p>
            <a:pPr marL="812800" lvl="1" indent="-457200" algn="just">
              <a:lnSpc>
                <a:spcPct val="114000"/>
              </a:lnSpc>
              <a:spcBef>
                <a:spcPct val="20000"/>
              </a:spcBef>
              <a:buSzPct val="80000"/>
              <a:buFont typeface="+mj-lt"/>
              <a:buAutoNum type="arabicPeriod"/>
              <a:tabLst>
                <a:tab pos="355600" algn="l"/>
              </a:tabLst>
              <a:defRPr/>
            </a:pPr>
            <a:r>
              <a:rPr lang="ru-RU" sz="2400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«Физика своими руками»</a:t>
            </a:r>
          </a:p>
          <a:p>
            <a:pPr marL="812800" lvl="1" indent="-457200" algn="just">
              <a:lnSpc>
                <a:spcPct val="114000"/>
              </a:lnSpc>
              <a:spcBef>
                <a:spcPct val="20000"/>
              </a:spcBef>
              <a:buSzPct val="80000"/>
              <a:buFont typeface="+mj-lt"/>
              <a:buAutoNum type="arabicPeriod"/>
              <a:tabLst>
                <a:tab pos="355600" algn="l"/>
              </a:tabLst>
              <a:defRPr/>
            </a:pPr>
            <a:r>
              <a:rPr lang="ru-RU" sz="2400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Лабораторные работы, предусматривающие коллективную форму выполнения</a:t>
            </a:r>
          </a:p>
          <a:p>
            <a:pPr marL="812800" lvl="1" indent="-457200" algn="just">
              <a:lnSpc>
                <a:spcPct val="114000"/>
              </a:lnSpc>
              <a:spcBef>
                <a:spcPct val="20000"/>
              </a:spcBef>
              <a:buSzPct val="80000"/>
              <a:buFont typeface="+mj-lt"/>
              <a:buAutoNum type="arabicPeriod"/>
              <a:tabLst>
                <a:tab pos="355600" algn="l"/>
              </a:tabLst>
              <a:defRPr/>
            </a:pPr>
            <a:r>
              <a:rPr lang="ru-RU" sz="2400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Работы с использованием информационно-коммуникационных технологий </a:t>
            </a:r>
          </a:p>
          <a:p>
            <a:pPr marL="812800" lvl="1" indent="-457200" algn="just">
              <a:lnSpc>
                <a:spcPct val="114000"/>
              </a:lnSpc>
              <a:spcBef>
                <a:spcPct val="20000"/>
              </a:spcBef>
              <a:buSzPct val="80000"/>
              <a:buFont typeface="+mj-lt"/>
              <a:buAutoNum type="arabicPeriod"/>
              <a:tabLst>
                <a:tab pos="355600" algn="l"/>
              </a:tabLst>
              <a:defRPr/>
            </a:pPr>
            <a:r>
              <a:rPr lang="ru-RU" sz="2400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Использование видео и фотоматериалов, особенно в опытах, которые сложно или невозможно выполнить в классе с использованием оборудования</a:t>
            </a:r>
            <a:r>
              <a:rPr lang="ru-RU" sz="2400" dirty="0">
                <a:solidFill>
                  <a:srgbClr val="000000"/>
                </a:solidFill>
                <a:latin typeface="+mn-lt"/>
              </a:rPr>
              <a:t>.</a:t>
            </a:r>
          </a:p>
          <a:p>
            <a:pPr marL="654050" lvl="1" indent="-298450" algn="just">
              <a:spcBef>
                <a:spcPct val="20000"/>
              </a:spcBef>
              <a:buSzPct val="80000"/>
              <a:buFont typeface="Wingdings" pitchFamily="2" charset="2"/>
              <a:buNone/>
              <a:tabLst>
                <a:tab pos="355600" algn="l"/>
              </a:tabLst>
              <a:defRPr/>
            </a:pPr>
            <a:endParaRPr lang="ru-RU" sz="2000" b="1" dirty="0">
              <a:solidFill>
                <a:srgbClr val="000000"/>
              </a:solidFill>
              <a:latin typeface="+mn-lt"/>
            </a:endParaRPr>
          </a:p>
          <a:p>
            <a:pPr lvl="1" algn="ctr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ru-RU" sz="2600" dirty="0">
              <a:latin typeface="+mn-lt"/>
            </a:endParaRPr>
          </a:p>
        </p:txBody>
      </p:sp>
    </p:spTree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/>
          <p:cNvGrpSpPr>
            <a:grpSpLocks/>
          </p:cNvGrpSpPr>
          <p:nvPr/>
        </p:nvGrpSpPr>
        <p:grpSpPr bwMode="auto">
          <a:xfrm>
            <a:off x="252413" y="500063"/>
            <a:ext cx="8715375" cy="5929312"/>
            <a:chOff x="0" y="180975"/>
            <a:chExt cx="9309100" cy="631985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80975"/>
              <a:ext cx="4932636" cy="6316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algn="ctr" rotWithShape="0">
                <a:schemeClr val="bg2">
                  <a:alpha val="50000"/>
                </a:schemeClr>
              </a:outerShdw>
            </a:effec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17203" y="180975"/>
              <a:ext cx="4791897" cy="6319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algn="ctr" rotWithShape="0">
                <a:schemeClr val="bg2">
                  <a:alpha val="50000"/>
                </a:schemeClr>
              </a:outerShdw>
            </a:effectLst>
          </p:spPr>
        </p:pic>
      </p:grpSp>
    </p:spTree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/>
          <p:cNvGrpSpPr>
            <a:grpSpLocks/>
          </p:cNvGrpSpPr>
          <p:nvPr/>
        </p:nvGrpSpPr>
        <p:grpSpPr bwMode="auto">
          <a:xfrm>
            <a:off x="19053" y="452438"/>
            <a:ext cx="8982075" cy="6119812"/>
            <a:chOff x="142844" y="428603"/>
            <a:chExt cx="8981446" cy="6120001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2844" y="428603"/>
              <a:ext cx="4501835" cy="6120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algn="ctr" rotWithShape="0">
                <a:schemeClr val="bg2">
                  <a:alpha val="50000"/>
                </a:schemeClr>
              </a:outerShdw>
            </a:effec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00227" y="428603"/>
              <a:ext cx="4624063" cy="6120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algn="ctr" rotWithShape="0">
                <a:schemeClr val="bg2">
                  <a:alpha val="50000"/>
                </a:schemeClr>
              </a:outerShdw>
            </a:effectLst>
          </p:spPr>
        </p:pic>
      </p:grpSp>
    </p:spTree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Рисунок 10" descr="Изображение0013.JPG"/>
          <p:cNvPicPr>
            <a:picLocks noChangeAspect="1"/>
          </p:cNvPicPr>
          <p:nvPr/>
        </p:nvPicPr>
        <p:blipFill>
          <a:blip r:embed="rId3" cstate="print"/>
          <a:srcRect l="7365" t="13542" b="1041"/>
          <a:stretch>
            <a:fillRect/>
          </a:stretch>
        </p:blipFill>
        <p:spPr bwMode="auto">
          <a:xfrm>
            <a:off x="4510088" y="571500"/>
            <a:ext cx="4491037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Рисунок 11" descr="Изображение0012.JPG"/>
          <p:cNvPicPr>
            <a:picLocks noChangeAspect="1"/>
          </p:cNvPicPr>
          <p:nvPr/>
        </p:nvPicPr>
        <p:blipFill>
          <a:blip r:embed="rId4" cstate="print"/>
          <a:srcRect l="1472" t="2083" r="5711" b="12500"/>
          <a:stretch>
            <a:fillRect/>
          </a:stretch>
        </p:blipFill>
        <p:spPr bwMode="auto">
          <a:xfrm>
            <a:off x="142875" y="571500"/>
            <a:ext cx="4500563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/>
          <p:cNvGrpSpPr>
            <a:grpSpLocks/>
          </p:cNvGrpSpPr>
          <p:nvPr/>
        </p:nvGrpSpPr>
        <p:grpSpPr bwMode="auto">
          <a:xfrm>
            <a:off x="53168" y="667200"/>
            <a:ext cx="9001125" cy="5956891"/>
            <a:chOff x="357188" y="714375"/>
            <a:chExt cx="8501062" cy="5629275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7188" y="714375"/>
              <a:ext cx="4232869" cy="56153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algn="ctr" rotWithShape="0">
                <a:schemeClr val="bg2">
                  <a:alpha val="50000"/>
                </a:schemeClr>
              </a:outerShdw>
            </a:effec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43812" y="714375"/>
              <a:ext cx="4214438" cy="5629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algn="ctr" rotWithShape="0">
                <a:schemeClr val="bg2">
                  <a:alpha val="50000"/>
                </a:schemeClr>
              </a:outerShdw>
            </a:effectLst>
          </p:spPr>
        </p:pic>
      </p:grpSp>
    </p:spTree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594" y="600962"/>
            <a:ext cx="8862402" cy="59356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450541" y="2424119"/>
            <a:ext cx="4471990" cy="2928958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z="2800" dirty="0">
                <a:latin typeface="Times New Roman" pitchFamily="18" charset="0"/>
              </a:rPr>
              <a:t>Изучение точности измерения массы тел с помощью наборов гирь и разновесов, используемых в школьном эксперименте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>
                <a:latin typeface="Times New Roman" pitchFamily="18" charset="0"/>
              </a:rPr>
              <a:t>Возможная тема исследовательской работы: </a:t>
            </a:r>
            <a:br>
              <a:rPr lang="ru-RU" sz="4400" dirty="0">
                <a:latin typeface="Times New Roman" pitchFamily="18" charset="0"/>
              </a:rPr>
            </a:br>
            <a:endParaRPr lang="ru-RU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849" y="1279510"/>
            <a:ext cx="3909183" cy="523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4446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E:\ОБЛОЖКИ_2011\SF_Fiz_obl_2011\F7_Obl_Uch-katalog201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7467" y="4865277"/>
            <a:ext cx="1368073" cy="1854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 descr="E:\ОБЛОЖКИ_2011\SF_Fiz_obl_2011\F8_Obl_Uch-katalog201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2703" y="4865277"/>
            <a:ext cx="1368073" cy="1854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2" descr="E:\ОБЛОЖКИ_2011\SF_Fiz_obl_2011\F9_Obl_Uch-katalog201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940" y="4865277"/>
            <a:ext cx="1367752" cy="1854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843149" y="252211"/>
            <a:ext cx="815834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cap="small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ФЕДЕРАЛЬНЫЙ ПЕРЕЧЕНЬ УЧЕБНИКОВ</a:t>
            </a:r>
            <a:endParaRPr lang="en-US" sz="2200" b="1" cap="small" dirty="0">
              <a:solidFill>
                <a:schemeClr val="tx1">
                  <a:lumMod val="75000"/>
                </a:schemeClr>
              </a:solidFill>
              <a:latin typeface="Cambria" pitchFamily="18" charset="0"/>
              <a:ea typeface="+mj-ea"/>
              <a:cs typeface="+mj-cs"/>
            </a:endParaRPr>
          </a:p>
          <a:p>
            <a:pPr algn="ctr"/>
            <a:r>
              <a:rPr lang="ru-RU" sz="2200" dirty="0">
                <a:latin typeface="Cambria" pitchFamily="18" charset="0"/>
              </a:rPr>
              <a:t>рекомендуемых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образования, утверждённого </a:t>
            </a:r>
            <a:r>
              <a:rPr lang="ru-RU" sz="2200" dirty="0">
                <a:latin typeface="Cambria" pitchFamily="18" charset="0"/>
                <a:hlinkClick r:id="rId6"/>
              </a:rPr>
              <a:t>приказом </a:t>
            </a:r>
            <a:r>
              <a:rPr lang="ru-RU" sz="2200" dirty="0" err="1">
                <a:latin typeface="Cambria" pitchFamily="18" charset="0"/>
                <a:hlinkClick r:id="rId6"/>
              </a:rPr>
              <a:t>Минобрнауки</a:t>
            </a:r>
            <a:r>
              <a:rPr lang="ru-RU" sz="2200" dirty="0">
                <a:latin typeface="Cambria" pitchFamily="18" charset="0"/>
                <a:hlinkClick r:id="rId6"/>
              </a:rPr>
              <a:t> России от 31 марта 2014 года № 253</a:t>
            </a:r>
            <a:r>
              <a:rPr lang="ru-RU" sz="2200" dirty="0">
                <a:latin typeface="Cambria" pitchFamily="18" charset="0"/>
              </a:rPr>
              <a:t>.</a:t>
            </a:r>
          </a:p>
          <a:p>
            <a:pPr algn="ctr"/>
            <a:endParaRPr lang="en-US" b="1" cap="small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ru-RU" sz="2000" b="1" dirty="0">
                <a:latin typeface="Cambria" pitchFamily="18" charset="0"/>
              </a:rPr>
              <a:t>Учебники, рекомендуемые к использованию при реализации обязательной части основной образовательной программы</a:t>
            </a:r>
            <a:r>
              <a:rPr lang="ru-RU" b="1" dirty="0"/>
              <a:t>.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/>
          <a:srcRect l="488"/>
          <a:stretch>
            <a:fillRect/>
          </a:stretch>
        </p:blipFill>
        <p:spPr bwMode="auto">
          <a:xfrm>
            <a:off x="1609726" y="2834420"/>
            <a:ext cx="6598845" cy="189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389120" y="1845426"/>
            <a:ext cx="4572032" cy="45259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2800" b="1" dirty="0"/>
              <a:t>Исследовательская цель проекта</a:t>
            </a:r>
            <a:r>
              <a:rPr lang="ru-RU" sz="2800" dirty="0"/>
              <a:t>:</a:t>
            </a:r>
          </a:p>
          <a:p>
            <a:pPr algn="ctr">
              <a:buNone/>
            </a:pPr>
            <a:endParaRPr lang="ru-RU" sz="2800" dirty="0"/>
          </a:p>
          <a:p>
            <a:r>
              <a:rPr lang="ru-RU" sz="2600" dirty="0"/>
              <a:t>Изучить особенности протекания электрического тока в проводниках из овощей, а также продемонстрировать возможность изготовления источников тока на основе овощей и фруктов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Проект  “Физика на кухне: овощные электрические цепи”</a:t>
            </a:r>
          </a:p>
        </p:txBody>
      </p:sp>
      <p:pic>
        <p:nvPicPr>
          <p:cNvPr id="4" name="Рисунок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725" y="1525919"/>
            <a:ext cx="3916275" cy="5164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52888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0350" y="203200"/>
            <a:ext cx="8597900" cy="64817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09554"/>
            <a:ext cx="8642350" cy="6532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260350"/>
            <a:ext cx="4608512" cy="3384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916113"/>
            <a:ext cx="4383088" cy="324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939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3" y="3429000"/>
            <a:ext cx="4392612" cy="3233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Рисунок 3" descr="Изображение0017.JPG"/>
          <p:cNvPicPr>
            <a:picLocks noChangeAspect="1"/>
          </p:cNvPicPr>
          <p:nvPr/>
        </p:nvPicPr>
        <p:blipFill>
          <a:blip r:embed="rId3" cstate="print"/>
          <a:srcRect l="7365" t="11458" b="1042"/>
          <a:stretch>
            <a:fillRect/>
          </a:stretch>
        </p:blipFill>
        <p:spPr bwMode="auto">
          <a:xfrm>
            <a:off x="4424363" y="638175"/>
            <a:ext cx="4491037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Рисунок 4" descr="Изображение0016.JPG"/>
          <p:cNvPicPr>
            <a:picLocks noChangeAspect="1"/>
          </p:cNvPicPr>
          <p:nvPr/>
        </p:nvPicPr>
        <p:blipFill>
          <a:blip r:embed="rId4" cstate="print"/>
          <a:srcRect l="5893" r="7185" b="12500"/>
          <a:stretch>
            <a:fillRect/>
          </a:stretch>
        </p:blipFill>
        <p:spPr bwMode="auto">
          <a:xfrm>
            <a:off x="280988" y="638175"/>
            <a:ext cx="4214812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50996" y="0"/>
            <a:ext cx="788337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latin typeface="Cambria" pitchFamily="18" charset="0"/>
                <a:ea typeface="+mj-ea"/>
                <a:cs typeface="+mj-cs"/>
              </a:rPr>
              <a:t>Тетрадь-практикум. 9 класс. Введение</a:t>
            </a:r>
          </a:p>
        </p:txBody>
      </p:sp>
    </p:spTree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Рисунок 3" descr="Изображение0019.JPG"/>
          <p:cNvPicPr>
            <a:picLocks noChangeAspect="1"/>
          </p:cNvPicPr>
          <p:nvPr/>
        </p:nvPicPr>
        <p:blipFill>
          <a:blip r:embed="rId3" cstate="print"/>
          <a:srcRect l="7365" t="12500" r="1292" b="1041"/>
          <a:stretch>
            <a:fillRect/>
          </a:stretch>
        </p:blipFill>
        <p:spPr bwMode="auto">
          <a:xfrm>
            <a:off x="4572000" y="500063"/>
            <a:ext cx="4429125" cy="592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Рисунок 4" descr="Изображение0018.JPG"/>
          <p:cNvPicPr>
            <a:picLocks noChangeAspect="1"/>
          </p:cNvPicPr>
          <p:nvPr/>
        </p:nvPicPr>
        <p:blipFill>
          <a:blip r:embed="rId4" cstate="print"/>
          <a:srcRect r="7185" b="12500"/>
          <a:stretch>
            <a:fillRect/>
          </a:stretch>
        </p:blipFill>
        <p:spPr bwMode="auto">
          <a:xfrm>
            <a:off x="71439" y="500063"/>
            <a:ext cx="4500562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50996" y="0"/>
            <a:ext cx="788337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latin typeface="Cambria" pitchFamily="18" charset="0"/>
                <a:ea typeface="+mj-ea"/>
                <a:cs typeface="+mj-cs"/>
              </a:rPr>
              <a:t>Тетрадь-практикум. 9 класс. Введение</a:t>
            </a:r>
          </a:p>
        </p:txBody>
      </p:sp>
    </p:spTree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Рисунок 3" descr="Изображение0009.JPG"/>
          <p:cNvPicPr>
            <a:picLocks noChangeAspect="1"/>
          </p:cNvPicPr>
          <p:nvPr/>
        </p:nvPicPr>
        <p:blipFill>
          <a:blip r:embed="rId3" cstate="print"/>
          <a:srcRect l="4420" t="12500" r="2765"/>
          <a:stretch>
            <a:fillRect/>
          </a:stretch>
        </p:blipFill>
        <p:spPr bwMode="auto">
          <a:xfrm>
            <a:off x="4583278" y="800861"/>
            <a:ext cx="4500562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Рисунок 4" descr="Изображение0008.JPG"/>
          <p:cNvPicPr>
            <a:picLocks noChangeAspect="1"/>
          </p:cNvPicPr>
          <p:nvPr/>
        </p:nvPicPr>
        <p:blipFill>
          <a:blip r:embed="rId4" cstate="print"/>
          <a:srcRect r="5711" b="12498"/>
          <a:stretch>
            <a:fillRect/>
          </a:stretch>
        </p:blipFill>
        <p:spPr bwMode="auto">
          <a:xfrm>
            <a:off x="82715" y="800861"/>
            <a:ext cx="4572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50996" y="120316"/>
            <a:ext cx="788337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latin typeface="+mj-lt"/>
                <a:ea typeface="+mj-ea"/>
                <a:cs typeface="+mj-cs"/>
              </a:rPr>
              <a:t>Тетрадь-практикум. 9 класс. Введение</a:t>
            </a:r>
          </a:p>
        </p:txBody>
      </p:sp>
    </p:spTree>
    <p:extLst>
      <p:ext uri="{BB962C8B-B14F-4D97-AF65-F5344CB8AC3E}">
        <p14:creationId xmlns:p14="http://schemas.microsoft.com/office/powerpoint/2010/main" val="1519527837"/>
      </p:ext>
    </p:extLst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601116" y="238015"/>
            <a:ext cx="5342859" cy="150351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b="1" dirty="0">
                <a:latin typeface="Cambria" pitchFamily="18" charset="0"/>
              </a:rPr>
              <a:t>Тетрадь – экзаменатор</a:t>
            </a:r>
          </a:p>
        </p:txBody>
      </p:sp>
      <p:pic>
        <p:nvPicPr>
          <p:cNvPr id="5" name="Picture 2" descr="УМК &quot;Физика. 9 класс&quot;. Тетрадь-экзаменато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391" y="1798668"/>
            <a:ext cx="3572538" cy="4700708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Picture 10" descr="C:\Users\eric\Pictures\Microsoft Clip Organizer\j04089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9907" y="3364324"/>
            <a:ext cx="2965175" cy="29651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Documents and Settings\OK.LAPTOP\Desktop\PrezShablon.JPG"/>
          <p:cNvPicPr>
            <a:picLocks noChangeAspect="1" noChangeArrowheads="1"/>
          </p:cNvPicPr>
          <p:nvPr/>
        </p:nvPicPr>
        <p:blipFill>
          <a:blip r:embed="rId3" cstate="print"/>
          <a:srcRect t="14583"/>
          <a:stretch>
            <a:fillRect/>
          </a:stretch>
        </p:blipFill>
        <p:spPr bwMode="auto">
          <a:xfrm>
            <a:off x="0" y="500066"/>
            <a:ext cx="9144000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1003300" y="3570288"/>
            <a:ext cx="1223963" cy="792162"/>
          </a:xfrm>
          <a:prstGeom prst="rect">
            <a:avLst/>
          </a:prstGeom>
          <a:pattFill prst="lgGrid">
            <a:fgClr>
              <a:schemeClr val="hlink"/>
            </a:fgClr>
            <a:bgClr>
              <a:schemeClr val="bg1"/>
            </a:bgClr>
          </a:pattFill>
          <a:ln w="3175">
            <a:solidFill>
              <a:srgbClr val="000099"/>
            </a:solidFill>
            <a:miter lim="800000"/>
            <a:headEnd/>
            <a:tailEnd/>
          </a:ln>
          <a:effectLst>
            <a:outerShdw dist="89803" dir="2700000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</a:rPr>
              <a:t>В форме </a:t>
            </a:r>
          </a:p>
          <a:p>
            <a:pPr algn="ctr">
              <a:defRPr/>
            </a:pPr>
            <a:r>
              <a:rPr lang="ru-RU" b="1" dirty="0">
                <a:latin typeface="Times New Roman" pitchFamily="18" charset="0"/>
              </a:rPr>
              <a:t>теста</a:t>
            </a: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571500" y="4929194"/>
            <a:ext cx="1512888" cy="1366837"/>
          </a:xfrm>
          <a:prstGeom prst="rect">
            <a:avLst/>
          </a:prstGeom>
          <a:pattFill prst="lgGrid">
            <a:fgClr>
              <a:schemeClr val="hlink"/>
            </a:fgClr>
            <a:bgClr>
              <a:schemeClr val="bg1"/>
            </a:bgClr>
          </a:pattFill>
          <a:ln w="3175">
            <a:solidFill>
              <a:srgbClr val="000099"/>
            </a:solidFill>
            <a:miter lim="800000"/>
            <a:headEnd/>
            <a:tailEnd/>
          </a:ln>
          <a:effectLst>
            <a:outerShdw dist="89803" dir="2700000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>
                <a:latin typeface="Times New Roman" pitchFamily="18" charset="0"/>
              </a:rPr>
              <a:t>В текстовой</a:t>
            </a:r>
          </a:p>
          <a:p>
            <a:pPr algn="ctr">
              <a:defRPr/>
            </a:pPr>
            <a:r>
              <a:rPr lang="ru-RU">
                <a:latin typeface="Times New Roman" pitchFamily="18" charset="0"/>
              </a:rPr>
              <a:t>форме </a:t>
            </a:r>
          </a:p>
          <a:p>
            <a:pPr algn="ctr">
              <a:defRPr/>
            </a:pPr>
            <a:r>
              <a:rPr lang="ru-RU">
                <a:latin typeface="Times New Roman" pitchFamily="18" charset="0"/>
              </a:rPr>
              <a:t>(вопросы и</a:t>
            </a:r>
          </a:p>
          <a:p>
            <a:pPr algn="ctr">
              <a:defRPr/>
            </a:pPr>
            <a:r>
              <a:rPr lang="ru-RU">
                <a:latin typeface="Times New Roman" pitchFamily="18" charset="0"/>
              </a:rPr>
              <a:t>задания)</a:t>
            </a:r>
            <a:endParaRPr lang="ru-RU" b="1">
              <a:latin typeface="Times New Roman" pitchFamily="18" charset="0"/>
            </a:endParaRPr>
          </a:p>
        </p:txBody>
      </p:sp>
      <p:sp>
        <p:nvSpPr>
          <p:cNvPr id="8" name="Rectangle 28" descr="Крупная сетка"/>
          <p:cNvSpPr>
            <a:spLocks noChangeArrowheads="1"/>
          </p:cNvSpPr>
          <p:nvPr/>
        </p:nvSpPr>
        <p:spPr bwMode="auto">
          <a:xfrm>
            <a:off x="3852863" y="3644904"/>
            <a:ext cx="1223962" cy="792163"/>
          </a:xfrm>
          <a:prstGeom prst="rect">
            <a:avLst/>
          </a:prstGeom>
          <a:pattFill prst="lgGrid">
            <a:fgClr>
              <a:schemeClr val="hlink"/>
            </a:fgClr>
            <a:bgClr>
              <a:schemeClr val="bg1"/>
            </a:bgClr>
          </a:pattFill>
          <a:ln w="3175">
            <a:solidFill>
              <a:srgbClr val="000099"/>
            </a:solidFill>
            <a:miter lim="800000"/>
            <a:headEnd/>
            <a:tailEnd/>
          </a:ln>
          <a:effectLst>
            <a:outerShdw dist="89803" dir="2700000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>
                <a:latin typeface="Times New Roman" pitchFamily="18" charset="0"/>
              </a:rPr>
              <a:t>В форме </a:t>
            </a:r>
          </a:p>
          <a:p>
            <a:pPr algn="ctr">
              <a:defRPr/>
            </a:pPr>
            <a:r>
              <a:rPr lang="ru-RU" b="1">
                <a:latin typeface="Times New Roman" pitchFamily="18" charset="0"/>
              </a:rPr>
              <a:t>теста</a:t>
            </a:r>
          </a:p>
        </p:txBody>
      </p:sp>
      <p:sp>
        <p:nvSpPr>
          <p:cNvPr id="9" name="Rectangle 29" descr="Крупная сетка"/>
          <p:cNvSpPr>
            <a:spLocks noChangeArrowheads="1"/>
          </p:cNvSpPr>
          <p:nvPr/>
        </p:nvSpPr>
        <p:spPr bwMode="auto">
          <a:xfrm>
            <a:off x="3479800" y="4786319"/>
            <a:ext cx="1512888" cy="1366837"/>
          </a:xfrm>
          <a:prstGeom prst="rect">
            <a:avLst/>
          </a:prstGeom>
          <a:pattFill prst="lgGrid">
            <a:fgClr>
              <a:schemeClr val="hlink"/>
            </a:fgClr>
            <a:bgClr>
              <a:schemeClr val="bg1"/>
            </a:bgClr>
          </a:pattFill>
          <a:ln w="3175">
            <a:solidFill>
              <a:srgbClr val="000099"/>
            </a:solidFill>
            <a:miter lim="800000"/>
            <a:headEnd/>
            <a:tailEnd/>
          </a:ln>
          <a:effectLst>
            <a:outerShdw dist="89803" dir="2700000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</a:rPr>
              <a:t>В текстовой</a:t>
            </a:r>
          </a:p>
          <a:p>
            <a:pPr algn="ctr">
              <a:defRPr/>
            </a:pPr>
            <a:r>
              <a:rPr lang="ru-RU" dirty="0">
                <a:latin typeface="Times New Roman" pitchFamily="18" charset="0"/>
              </a:rPr>
              <a:t>форме </a:t>
            </a:r>
          </a:p>
          <a:p>
            <a:pPr algn="ctr">
              <a:defRPr/>
            </a:pPr>
            <a:r>
              <a:rPr lang="ru-RU" dirty="0">
                <a:latin typeface="Times New Roman" pitchFamily="18" charset="0"/>
              </a:rPr>
              <a:t>(вопросы и</a:t>
            </a:r>
          </a:p>
          <a:p>
            <a:pPr algn="ctr">
              <a:defRPr/>
            </a:pPr>
            <a:r>
              <a:rPr lang="ru-RU" dirty="0">
                <a:latin typeface="Times New Roman" pitchFamily="18" charset="0"/>
              </a:rPr>
              <a:t>задания)</a:t>
            </a:r>
            <a:endParaRPr lang="ru-RU" b="1" dirty="0">
              <a:latin typeface="Times New Roman" pitchFamily="18" charset="0"/>
            </a:endParaRPr>
          </a:p>
        </p:txBody>
      </p:sp>
      <p:sp>
        <p:nvSpPr>
          <p:cNvPr id="10" name="Rectangle 32" descr="Крупная сетка"/>
          <p:cNvSpPr>
            <a:spLocks noChangeArrowheads="1"/>
          </p:cNvSpPr>
          <p:nvPr/>
        </p:nvSpPr>
        <p:spPr bwMode="auto">
          <a:xfrm>
            <a:off x="7007225" y="3479800"/>
            <a:ext cx="1223963" cy="792163"/>
          </a:xfrm>
          <a:prstGeom prst="rect">
            <a:avLst/>
          </a:prstGeom>
          <a:pattFill prst="lgGrid">
            <a:fgClr>
              <a:schemeClr val="hlink"/>
            </a:fgClr>
            <a:bgClr>
              <a:schemeClr val="bg1"/>
            </a:bgClr>
          </a:pattFill>
          <a:ln w="3175">
            <a:solidFill>
              <a:srgbClr val="000099"/>
            </a:solidFill>
            <a:miter lim="800000"/>
            <a:headEnd/>
            <a:tailEnd/>
          </a:ln>
          <a:effectLst>
            <a:outerShdw dist="89803" dir="2700000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>
                <a:latin typeface="Times New Roman" pitchFamily="18" charset="0"/>
              </a:rPr>
              <a:t>Перечень </a:t>
            </a:r>
          </a:p>
          <a:p>
            <a:pPr algn="ctr">
              <a:defRPr/>
            </a:pPr>
            <a:r>
              <a:rPr lang="ru-RU">
                <a:latin typeface="Times New Roman" pitchFamily="18" charset="0"/>
              </a:rPr>
              <a:t>тем</a:t>
            </a:r>
            <a:endParaRPr lang="ru-RU" b="1">
              <a:latin typeface="Times New Roman" pitchFamily="18" charset="0"/>
            </a:endParaRPr>
          </a:p>
        </p:txBody>
      </p:sp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715965" y="2778125"/>
            <a:ext cx="287337" cy="1225550"/>
            <a:chOff x="204" y="1207"/>
            <a:chExt cx="181" cy="772"/>
          </a:xfrm>
        </p:grpSpPr>
        <p:sp>
          <p:nvSpPr>
            <p:cNvPr id="67614" name="Line 37"/>
            <p:cNvSpPr>
              <a:spLocks noChangeShapeType="1"/>
            </p:cNvSpPr>
            <p:nvPr/>
          </p:nvSpPr>
          <p:spPr bwMode="auto">
            <a:xfrm>
              <a:off x="204" y="1979"/>
              <a:ext cx="181" cy="0"/>
            </a:xfrm>
            <a:prstGeom prst="line">
              <a:avLst/>
            </a:prstGeom>
            <a:noFill/>
            <a:ln w="31750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7615" name="Line 40"/>
            <p:cNvSpPr>
              <a:spLocks noChangeShapeType="1"/>
            </p:cNvSpPr>
            <p:nvPr/>
          </p:nvSpPr>
          <p:spPr bwMode="auto">
            <a:xfrm>
              <a:off x="204" y="1207"/>
              <a:ext cx="0" cy="772"/>
            </a:xfrm>
            <a:prstGeom prst="line">
              <a:avLst/>
            </a:prstGeom>
            <a:noFill/>
            <a:ln w="31750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" name="Group 53"/>
          <p:cNvGrpSpPr>
            <a:grpSpLocks/>
          </p:cNvGrpSpPr>
          <p:nvPr/>
        </p:nvGrpSpPr>
        <p:grpSpPr bwMode="auto">
          <a:xfrm>
            <a:off x="3624263" y="3259144"/>
            <a:ext cx="215900" cy="890587"/>
            <a:chOff x="2245" y="1420"/>
            <a:chExt cx="136" cy="561"/>
          </a:xfrm>
        </p:grpSpPr>
        <p:sp>
          <p:nvSpPr>
            <p:cNvPr id="67612" name="Line 38"/>
            <p:cNvSpPr>
              <a:spLocks noChangeShapeType="1"/>
            </p:cNvSpPr>
            <p:nvPr/>
          </p:nvSpPr>
          <p:spPr bwMode="auto">
            <a:xfrm>
              <a:off x="2245" y="1979"/>
              <a:ext cx="136" cy="0"/>
            </a:xfrm>
            <a:prstGeom prst="line">
              <a:avLst/>
            </a:prstGeom>
            <a:noFill/>
            <a:ln w="31750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7613" name="Line 41"/>
            <p:cNvSpPr>
              <a:spLocks noChangeShapeType="1"/>
            </p:cNvSpPr>
            <p:nvPr/>
          </p:nvSpPr>
          <p:spPr bwMode="auto">
            <a:xfrm flipH="1">
              <a:off x="2245" y="1420"/>
              <a:ext cx="0" cy="561"/>
            </a:xfrm>
            <a:prstGeom prst="line">
              <a:avLst/>
            </a:prstGeom>
            <a:noFill/>
            <a:ln w="31750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6783388" y="2832100"/>
            <a:ext cx="223837" cy="1016000"/>
            <a:chOff x="4417" y="1298"/>
            <a:chExt cx="141" cy="640"/>
          </a:xfrm>
        </p:grpSpPr>
        <p:sp>
          <p:nvSpPr>
            <p:cNvPr id="67610" name="Line 39"/>
            <p:cNvSpPr>
              <a:spLocks noChangeShapeType="1"/>
            </p:cNvSpPr>
            <p:nvPr/>
          </p:nvSpPr>
          <p:spPr bwMode="auto">
            <a:xfrm>
              <a:off x="4422" y="1933"/>
              <a:ext cx="136" cy="0"/>
            </a:xfrm>
            <a:prstGeom prst="line">
              <a:avLst/>
            </a:prstGeom>
            <a:noFill/>
            <a:ln w="31750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7611" name="Line 42"/>
            <p:cNvSpPr>
              <a:spLocks noChangeShapeType="1"/>
            </p:cNvSpPr>
            <p:nvPr/>
          </p:nvSpPr>
          <p:spPr bwMode="auto">
            <a:xfrm flipH="1">
              <a:off x="4417" y="1298"/>
              <a:ext cx="5" cy="640"/>
            </a:xfrm>
            <a:prstGeom prst="line">
              <a:avLst/>
            </a:prstGeom>
            <a:noFill/>
            <a:ln w="31750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7595" name="Line 43"/>
          <p:cNvSpPr>
            <a:spLocks noChangeShapeType="1"/>
          </p:cNvSpPr>
          <p:nvPr/>
        </p:nvSpPr>
        <p:spPr bwMode="auto">
          <a:xfrm>
            <a:off x="6784975" y="3846513"/>
            <a:ext cx="0" cy="1152525"/>
          </a:xfrm>
          <a:prstGeom prst="line">
            <a:avLst/>
          </a:prstGeom>
          <a:noFill/>
          <a:ln w="3175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7596" name="Line 44"/>
          <p:cNvSpPr>
            <a:spLocks noChangeShapeType="1"/>
          </p:cNvSpPr>
          <p:nvPr/>
        </p:nvSpPr>
        <p:spPr bwMode="auto">
          <a:xfrm>
            <a:off x="3622675" y="3722688"/>
            <a:ext cx="0" cy="1085850"/>
          </a:xfrm>
          <a:prstGeom prst="line">
            <a:avLst/>
          </a:prstGeom>
          <a:noFill/>
          <a:ln w="3175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7597" name="Line 45"/>
          <p:cNvSpPr>
            <a:spLocks noChangeShapeType="1"/>
          </p:cNvSpPr>
          <p:nvPr/>
        </p:nvSpPr>
        <p:spPr bwMode="auto">
          <a:xfrm flipH="1">
            <a:off x="684213" y="3992567"/>
            <a:ext cx="31750" cy="949325"/>
          </a:xfrm>
          <a:prstGeom prst="line">
            <a:avLst/>
          </a:prstGeom>
          <a:noFill/>
          <a:ln w="3175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7598" name="Text Box 58"/>
          <p:cNvSpPr txBox="1">
            <a:spLocks noChangeArrowheads="1"/>
          </p:cNvSpPr>
          <p:nvPr/>
        </p:nvSpPr>
        <p:spPr bwMode="auto">
          <a:xfrm rot="-2523043">
            <a:off x="1357204" y="4027295"/>
            <a:ext cx="1211485" cy="28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0000FF"/>
                </a:solidFill>
                <a:latin typeface="Times New Roman" pitchFamily="18" charset="0"/>
              </a:rPr>
              <a:t>2 варианта</a:t>
            </a:r>
          </a:p>
        </p:txBody>
      </p:sp>
      <p:sp>
        <p:nvSpPr>
          <p:cNvPr id="67599" name="Text Box 59"/>
          <p:cNvSpPr txBox="1">
            <a:spLocks noChangeArrowheads="1"/>
          </p:cNvSpPr>
          <p:nvPr/>
        </p:nvSpPr>
        <p:spPr bwMode="auto">
          <a:xfrm rot="-2523043">
            <a:off x="1285768" y="5960870"/>
            <a:ext cx="1211485" cy="28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0000FF"/>
                </a:solidFill>
                <a:latin typeface="Times New Roman" pitchFamily="18" charset="0"/>
              </a:rPr>
              <a:t>2 варианта</a:t>
            </a:r>
          </a:p>
        </p:txBody>
      </p:sp>
      <p:sp>
        <p:nvSpPr>
          <p:cNvPr id="67600" name="Text Box 60"/>
          <p:cNvSpPr txBox="1">
            <a:spLocks noChangeArrowheads="1"/>
          </p:cNvSpPr>
          <p:nvPr/>
        </p:nvSpPr>
        <p:spPr bwMode="auto">
          <a:xfrm rot="-2523043">
            <a:off x="4265505" y="5817995"/>
            <a:ext cx="1211485" cy="28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0000FF"/>
                </a:solidFill>
                <a:latin typeface="Times New Roman" pitchFamily="18" charset="0"/>
              </a:rPr>
              <a:t>2 варианта</a:t>
            </a:r>
          </a:p>
        </p:txBody>
      </p:sp>
      <p:sp>
        <p:nvSpPr>
          <p:cNvPr id="67601" name="Text Box 61"/>
          <p:cNvSpPr txBox="1">
            <a:spLocks noChangeArrowheads="1"/>
          </p:cNvSpPr>
          <p:nvPr/>
        </p:nvSpPr>
        <p:spPr bwMode="auto">
          <a:xfrm rot="-2523043">
            <a:off x="4375042" y="4124133"/>
            <a:ext cx="1211485" cy="28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0000FF"/>
                </a:solidFill>
                <a:latin typeface="Times New Roman" pitchFamily="18" charset="0"/>
              </a:rPr>
              <a:t>2 варианта</a:t>
            </a: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285750" y="904879"/>
            <a:ext cx="85725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ТЕТРАДЬ – ЭКЗАМЕНАТОР</a:t>
            </a:r>
          </a:p>
          <a:p>
            <a:pPr algn="ctr">
              <a:defRPr/>
            </a:pPr>
            <a:r>
              <a:rPr lang="ru-RU" sz="2200" b="1" dirty="0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ИНСТРУМЕНТ ДЛЯ ТРЕНИРОВКИ НАВЫКОВ ВЫПОЛНЕНИЯ</a:t>
            </a:r>
          </a:p>
          <a:p>
            <a:pPr algn="ctr">
              <a:defRPr/>
            </a:pPr>
            <a:r>
              <a:rPr lang="ru-RU" sz="2200" b="1" dirty="0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ЗАДАНИЙ ЕГЭ</a:t>
            </a:r>
            <a:endParaRPr lang="en-US" sz="2200" b="1" dirty="0">
              <a:solidFill>
                <a:srgbClr val="4D4D4D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algn="ctr">
              <a:defRPr/>
            </a:pPr>
            <a:endParaRPr lang="ru-RU" sz="2200" b="1" dirty="0">
              <a:solidFill>
                <a:srgbClr val="4D4D4D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28" name="Rectangle 29" descr="Крупная сетка"/>
          <p:cNvSpPr>
            <a:spLocks noChangeArrowheads="1"/>
          </p:cNvSpPr>
          <p:nvPr/>
        </p:nvSpPr>
        <p:spPr bwMode="auto">
          <a:xfrm>
            <a:off x="6372225" y="4848225"/>
            <a:ext cx="2087563" cy="1366838"/>
          </a:xfrm>
          <a:prstGeom prst="rect">
            <a:avLst/>
          </a:prstGeom>
          <a:pattFill prst="lgGrid">
            <a:fgClr>
              <a:schemeClr val="hlink"/>
            </a:fgClr>
            <a:bgClr>
              <a:schemeClr val="bg1"/>
            </a:bgClr>
          </a:pattFill>
          <a:ln w="3175">
            <a:solidFill>
              <a:srgbClr val="000099"/>
            </a:solidFill>
            <a:miter lim="800000"/>
            <a:headEnd/>
            <a:tailEnd/>
          </a:ln>
          <a:effectLst>
            <a:outerShdw dist="89803" dir="2700000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1600">
                <a:latin typeface="Times New Roman" pitchFamily="18" charset="0"/>
                <a:cs typeface="Arial" charset="0"/>
              </a:rPr>
              <a:t>Рекомендуемая </a:t>
            </a:r>
          </a:p>
          <a:p>
            <a:pPr algn="ctr">
              <a:defRPr/>
            </a:pPr>
            <a:r>
              <a:rPr lang="ru-RU" sz="1600">
                <a:latin typeface="Times New Roman" pitchFamily="18" charset="0"/>
                <a:cs typeface="Arial" charset="0"/>
              </a:rPr>
              <a:t>литература </a:t>
            </a:r>
          </a:p>
          <a:p>
            <a:pPr algn="ctr">
              <a:defRPr/>
            </a:pPr>
            <a:r>
              <a:rPr lang="ru-RU" sz="1600">
                <a:latin typeface="Times New Roman" pitchFamily="18" charset="0"/>
                <a:cs typeface="Arial" charset="0"/>
              </a:rPr>
              <a:t>и ресурсы</a:t>
            </a:r>
          </a:p>
          <a:p>
            <a:pPr algn="ctr">
              <a:defRPr/>
            </a:pPr>
            <a:r>
              <a:rPr lang="ru-RU" sz="1600">
                <a:latin typeface="Times New Roman" pitchFamily="18" charset="0"/>
                <a:cs typeface="Arial" charset="0"/>
              </a:rPr>
              <a:t>Интернет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71503" y="1857375"/>
            <a:ext cx="1857375" cy="928688"/>
          </a:xfrm>
          <a:prstGeom prst="roundRect">
            <a:avLst/>
          </a:prstGeom>
          <a:solidFill>
            <a:srgbClr val="FFC000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b="1"/>
          </a:p>
        </p:txBody>
      </p:sp>
      <p:sp>
        <p:nvSpPr>
          <p:cNvPr id="67605" name="Прямоугольник 34"/>
          <p:cNvSpPr>
            <a:spLocks noChangeArrowheads="1"/>
          </p:cNvSpPr>
          <p:nvPr/>
        </p:nvSpPr>
        <p:spPr bwMode="auto">
          <a:xfrm>
            <a:off x="785813" y="1928816"/>
            <a:ext cx="1428750" cy="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Times New Roman" pitchFamily="18" charset="0"/>
              </a:rPr>
              <a:t>Тематические</a:t>
            </a:r>
          </a:p>
          <a:p>
            <a:pPr algn="ctr"/>
            <a:r>
              <a:rPr lang="ru-RU" sz="1400">
                <a:latin typeface="Times New Roman" pitchFamily="18" charset="0"/>
              </a:rPr>
              <a:t>проверочные</a:t>
            </a:r>
          </a:p>
          <a:p>
            <a:pPr algn="ctr"/>
            <a:r>
              <a:rPr lang="ru-RU" sz="1400">
                <a:latin typeface="Times New Roman" pitchFamily="18" charset="0"/>
              </a:rPr>
              <a:t>работы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429003" y="2357444"/>
            <a:ext cx="1857375" cy="928687"/>
          </a:xfrm>
          <a:prstGeom prst="roundRect">
            <a:avLst/>
          </a:prstGeom>
          <a:solidFill>
            <a:srgbClr val="FFC000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b="1"/>
          </a:p>
        </p:txBody>
      </p:sp>
      <p:sp>
        <p:nvSpPr>
          <p:cNvPr id="67607" name="Прямоугольник 35"/>
          <p:cNvSpPr>
            <a:spLocks noChangeArrowheads="1"/>
          </p:cNvSpPr>
          <p:nvPr/>
        </p:nvSpPr>
        <p:spPr bwMode="auto">
          <a:xfrm>
            <a:off x="3714752" y="2405069"/>
            <a:ext cx="1285875" cy="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Times New Roman" pitchFamily="18" charset="0"/>
              </a:rPr>
              <a:t>Итоговые</a:t>
            </a:r>
          </a:p>
          <a:p>
            <a:pPr algn="ctr"/>
            <a:r>
              <a:rPr lang="ru-RU" sz="1400">
                <a:latin typeface="Times New Roman" pitchFamily="18" charset="0"/>
              </a:rPr>
              <a:t>проверочные </a:t>
            </a:r>
          </a:p>
          <a:p>
            <a:pPr algn="ctr"/>
            <a:r>
              <a:rPr lang="ru-RU" sz="1400">
                <a:latin typeface="Times New Roman" pitchFamily="18" charset="0"/>
              </a:rPr>
              <a:t>работы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357941" y="1928813"/>
            <a:ext cx="1857375" cy="928687"/>
          </a:xfrm>
          <a:prstGeom prst="roundRect">
            <a:avLst/>
          </a:prstGeom>
          <a:solidFill>
            <a:srgbClr val="FFC000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b="1"/>
          </a:p>
        </p:txBody>
      </p:sp>
      <p:sp>
        <p:nvSpPr>
          <p:cNvPr id="67609" name="Прямоугольник 36"/>
          <p:cNvSpPr>
            <a:spLocks noChangeArrowheads="1"/>
          </p:cNvSpPr>
          <p:nvPr/>
        </p:nvSpPr>
        <p:spPr bwMode="auto">
          <a:xfrm>
            <a:off x="6500813" y="2000250"/>
            <a:ext cx="1643062" cy="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Times New Roman" pitchFamily="18" charset="0"/>
              </a:rPr>
              <a:t>Темы для</a:t>
            </a:r>
          </a:p>
          <a:p>
            <a:pPr algn="ctr"/>
            <a:r>
              <a:rPr lang="ru-RU" sz="1400">
                <a:latin typeface="Times New Roman" pitchFamily="18" charset="0"/>
              </a:rPr>
              <a:t>творческих работ</a:t>
            </a:r>
          </a:p>
          <a:p>
            <a:pPr algn="ctr"/>
            <a:r>
              <a:rPr lang="ru-RU" sz="1400">
                <a:latin typeface="Times New Roman" pitchFamily="18" charset="0"/>
              </a:rPr>
              <a:t>(рефератов)</a:t>
            </a:r>
          </a:p>
        </p:txBody>
      </p:sp>
    </p:spTree>
  </p:cSld>
  <p:clrMapOvr>
    <a:masterClrMapping/>
  </p:clrMapOvr>
  <p:transition spd="med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103" y="714375"/>
            <a:ext cx="8455025" cy="5786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0"/>
          <p:cNvSpPr>
            <a:spLocks noGrp="1" noChangeArrowheads="1"/>
          </p:cNvSpPr>
          <p:nvPr>
            <p:ph type="title"/>
          </p:nvPr>
        </p:nvSpPr>
        <p:spPr>
          <a:xfrm>
            <a:off x="1911928" y="119308"/>
            <a:ext cx="4086509" cy="854015"/>
          </a:xfrm>
        </p:spPr>
        <p:txBody>
          <a:bodyPr>
            <a:normAutofit/>
          </a:bodyPr>
          <a:lstStyle/>
          <a:p>
            <a:pPr lvl="0"/>
            <a:r>
              <a:rPr lang="en-US" dirty="0">
                <a:latin typeface="+mn-lt"/>
              </a:rPr>
              <a:t>www.spheres.ru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r="15164"/>
          <a:stretch/>
        </p:blipFill>
        <p:spPr>
          <a:xfrm>
            <a:off x="722980" y="1341910"/>
            <a:ext cx="8254765" cy="51001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4713" y="51078"/>
            <a:ext cx="2009524" cy="9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50557"/>
      </p:ext>
    </p:extLst>
  </p:cSld>
  <p:clrMapOvr>
    <a:masterClrMapping/>
  </p:clrMapOvr>
  <p:transition advTm="29985">
    <p:fade thruBlk="1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901" y="571499"/>
            <a:ext cx="8794166" cy="5876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5"/>
          <p:cNvPicPr>
            <a:picLocks noChangeAspect="1" noChangeArrowheads="1"/>
          </p:cNvPicPr>
          <p:nvPr/>
        </p:nvPicPr>
        <p:blipFill>
          <a:blip r:embed="rId3" cstate="print"/>
          <a:srcRect l="2988" t="12079" r="2481" b="10219"/>
          <a:stretch>
            <a:fillRect/>
          </a:stretch>
        </p:blipFill>
        <p:spPr bwMode="auto">
          <a:xfrm>
            <a:off x="142875" y="571500"/>
            <a:ext cx="8793163" cy="57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5"/>
          <p:cNvPicPr>
            <a:picLocks noChangeAspect="1" noChangeArrowheads="1"/>
          </p:cNvPicPr>
          <p:nvPr/>
        </p:nvPicPr>
        <p:blipFill>
          <a:blip r:embed="rId3" cstate="print"/>
          <a:srcRect l="3162" t="11858" r="2975" b="10374"/>
          <a:stretch>
            <a:fillRect/>
          </a:stretch>
        </p:blipFill>
        <p:spPr bwMode="auto">
          <a:xfrm>
            <a:off x="142876" y="642938"/>
            <a:ext cx="8823325" cy="584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УМК &quot;Физика. 9 класс&quot;. Задачни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2938" y="1147188"/>
            <a:ext cx="3633271" cy="4764945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pSp>
        <p:nvGrpSpPr>
          <p:cNvPr id="2" name="Группа 3"/>
          <p:cNvGrpSpPr>
            <a:grpSpLocks/>
          </p:cNvGrpSpPr>
          <p:nvPr/>
        </p:nvGrpSpPr>
        <p:grpSpPr bwMode="auto">
          <a:xfrm>
            <a:off x="5143503" y="3429000"/>
            <a:ext cx="3832225" cy="3251200"/>
            <a:chOff x="3500430" y="1571612"/>
            <a:chExt cx="5072098" cy="4328428"/>
          </a:xfrm>
        </p:grpSpPr>
        <p:pic>
          <p:nvPicPr>
            <p:cNvPr id="5" name="Picture 9" descr="http://www.doktorpapa.ru/blog/wp-content/uploads/2010/04/%D1%83%D1%87%D0%B5%D0%BD%D0%B8%D0%BA%D0%B8-300x227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29190" y="3429000"/>
              <a:ext cx="3643338" cy="24710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Picture 7" descr="http://clip.dn.ua/clip-crop/6/690/s1_690_3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57752" y="1571612"/>
              <a:ext cx="3591086" cy="228750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11" descr="http://cdn.c.photoshelter.com/img-get/I0000upHb8vgqYB8/s/900/900/EL0017Mixed-black-school-girl-writes-at-desk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0430" y="1785926"/>
              <a:ext cx="2643206" cy="407196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72708" name="TextBox 7"/>
          <p:cNvSpPr txBox="1">
            <a:spLocks noChangeArrowheads="1"/>
          </p:cNvSpPr>
          <p:nvPr/>
        </p:nvSpPr>
        <p:spPr bwMode="auto">
          <a:xfrm>
            <a:off x="5915025" y="1161170"/>
            <a:ext cx="27723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000" b="1" dirty="0">
                <a:latin typeface="Cambria" pitchFamily="18" charset="0"/>
              </a:rPr>
              <a:t>Задачник</a:t>
            </a:r>
          </a:p>
        </p:txBody>
      </p:sp>
    </p:spTree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3"/>
          <p:cNvGrpSpPr>
            <a:grpSpLocks/>
          </p:cNvGrpSpPr>
          <p:nvPr/>
        </p:nvGrpSpPr>
        <p:grpSpPr bwMode="auto">
          <a:xfrm>
            <a:off x="457200" y="309563"/>
            <a:ext cx="8529638" cy="6202363"/>
            <a:chOff x="457200" y="309570"/>
            <a:chExt cx="8529638" cy="6202268"/>
          </a:xfrm>
        </p:grpSpPr>
        <p:sp>
          <p:nvSpPr>
            <p:cNvPr id="2" name="Rectangle 10"/>
            <p:cNvSpPr>
              <a:spLocks noChangeArrowheads="1"/>
            </p:cNvSpPr>
            <p:nvPr/>
          </p:nvSpPr>
          <p:spPr bwMode="auto">
            <a:xfrm>
              <a:off x="457200" y="309570"/>
              <a:ext cx="8529638" cy="966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2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ЗАДАЧНИК</a:t>
              </a:r>
            </a:p>
            <a:p>
              <a:pPr>
                <a:spcBef>
                  <a:spcPct val="50000"/>
                </a:spcBef>
                <a:defRPr/>
              </a:pPr>
              <a:endParaRPr lang="ru-RU" sz="2400" b="1" dirty="0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endParaRPr>
            </a:p>
          </p:txBody>
        </p:sp>
        <p:pic>
          <p:nvPicPr>
            <p:cNvPr id="7373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80938" y="1343017"/>
              <a:ext cx="8005912" cy="51688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828675" y="347664"/>
            <a:ext cx="8315325" cy="917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2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ЗАДАЧНИК</a:t>
            </a:r>
          </a:p>
          <a:p>
            <a:pPr>
              <a:spcBef>
                <a:spcPct val="50000"/>
              </a:spcBef>
              <a:defRPr/>
            </a:pPr>
            <a:endParaRPr lang="ru-RU" sz="2400" b="1" dirty="0">
              <a:solidFill>
                <a:srgbClr val="4D4D4D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pic>
        <p:nvPicPr>
          <p:cNvPr id="7475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625" y="1343031"/>
            <a:ext cx="8212138" cy="5072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263"/>
            <a:ext cx="3257550" cy="5068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r="5000" b="2779"/>
          <a:stretch/>
        </p:blipFill>
        <p:spPr bwMode="auto">
          <a:xfrm>
            <a:off x="3048000" y="742428"/>
            <a:ext cx="3133725" cy="5289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9" b="4249"/>
          <a:stretch/>
        </p:blipFill>
        <p:spPr bwMode="auto">
          <a:xfrm>
            <a:off x="6124575" y="2236977"/>
            <a:ext cx="3019425" cy="4621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8951" y="589595"/>
            <a:ext cx="194310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Физика</a:t>
            </a:r>
            <a:endParaRPr lang="en-US" b="1" dirty="0">
              <a:solidFill>
                <a:schemeClr val="tx1">
                  <a:lumMod val="75000"/>
                </a:schemeClr>
              </a:solidFill>
              <a:latin typeface="Cambria" pitchFamily="18" charset="0"/>
            </a:endParaRPr>
          </a:p>
          <a:p>
            <a:pPr algn="ctr"/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Поурочные методические рекомендации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977185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3199" y="5352607"/>
            <a:ext cx="2212226" cy="1467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2893828" y="190169"/>
            <a:ext cx="5631933" cy="7620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eaLnBrk="0" hangingPunct="0">
              <a:defRPr/>
            </a:pPr>
            <a:r>
              <a:rPr lang="ru-RU" sz="3200" b="1" cap="small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Электронное приложение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0" y="0"/>
            <a:ext cx="2183219" cy="1869558"/>
            <a:chOff x="144" y="1680"/>
            <a:chExt cx="1776" cy="1776"/>
          </a:xfrm>
        </p:grpSpPr>
        <p:sp>
          <p:nvSpPr>
            <p:cNvPr id="75782" name="AutoShape 8"/>
            <p:cNvSpPr>
              <a:spLocks noChangeArrowheads="1"/>
            </p:cNvSpPr>
            <p:nvPr/>
          </p:nvSpPr>
          <p:spPr bwMode="auto">
            <a:xfrm>
              <a:off x="144" y="1680"/>
              <a:ext cx="1776" cy="1776"/>
            </a:xfrm>
            <a:prstGeom prst="cube">
              <a:avLst>
                <a:gd name="adj" fmla="val 3213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75783" name="Picture 2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" y="1728"/>
              <a:ext cx="1728" cy="1728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 l="7116" r="9925" b="6159"/>
          <a:stretch>
            <a:fillRect/>
          </a:stretch>
        </p:blipFill>
        <p:spPr bwMode="auto">
          <a:xfrm>
            <a:off x="2487462" y="1562100"/>
            <a:ext cx="5937732" cy="377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Box 3"/>
          <p:cNvSpPr txBox="1">
            <a:spLocks noChangeArrowheads="1"/>
          </p:cNvSpPr>
          <p:nvPr/>
        </p:nvSpPr>
        <p:spPr bwMode="auto">
          <a:xfrm>
            <a:off x="987942" y="116074"/>
            <a:ext cx="6572250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ru-RU" sz="36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Инструмент для учителя </a:t>
            </a:r>
          </a:p>
          <a:p>
            <a:pPr algn="ctr">
              <a:defRPr/>
            </a:pPr>
            <a:r>
              <a:rPr lang="ru-RU" sz="36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«Конструктор уроков»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981" y="1295701"/>
            <a:ext cx="7049386" cy="5392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Box 3"/>
          <p:cNvSpPr txBox="1">
            <a:spLocks noChangeArrowheads="1"/>
          </p:cNvSpPr>
          <p:nvPr/>
        </p:nvSpPr>
        <p:spPr bwMode="auto">
          <a:xfrm>
            <a:off x="1426092" y="211324"/>
            <a:ext cx="6572250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ru-RU" sz="36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Инструмент для учителя </a:t>
            </a:r>
          </a:p>
          <a:p>
            <a:pPr algn="ctr">
              <a:defRPr/>
            </a:pPr>
            <a:r>
              <a:rPr lang="ru-RU" sz="36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«Конструктор уроков»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99" y="1462789"/>
            <a:ext cx="4678326" cy="356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2467" y="3502289"/>
            <a:ext cx="4339634" cy="332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0"/>
          <p:cNvSpPr>
            <a:spLocks noGrp="1" noChangeArrowheads="1"/>
          </p:cNvSpPr>
          <p:nvPr>
            <p:ph type="title"/>
          </p:nvPr>
        </p:nvSpPr>
        <p:spPr>
          <a:xfrm>
            <a:off x="1345377" y="127216"/>
            <a:ext cx="5749336" cy="838200"/>
          </a:xfrm>
        </p:spPr>
        <p:txBody>
          <a:bodyPr>
            <a:normAutofit/>
          </a:bodyPr>
          <a:lstStyle/>
          <a:p>
            <a:pPr lvl="0"/>
            <a:r>
              <a:rPr lang="en-US" dirty="0">
                <a:latin typeface="+mn-lt"/>
              </a:rPr>
              <a:t>www.spheres.ru</a:t>
            </a:r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713" y="51078"/>
            <a:ext cx="2009524" cy="990476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2" y="1223160"/>
            <a:ext cx="8055561" cy="5355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8968750"/>
      </p:ext>
    </p:extLst>
  </p:cSld>
  <p:clrMapOvr>
    <a:masterClrMapping/>
  </p:clrMapOvr>
  <p:transition advTm="29985">
    <p:fade thruBlk="1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5691" y="991101"/>
            <a:ext cx="6815110" cy="4081468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>
                <a:latin typeface="Cambria" pitchFamily="18" charset="0"/>
              </a:rPr>
              <a:t>Использование материалов электронного приложения  к учебнику </a:t>
            </a:r>
            <a:br>
              <a:rPr lang="ru-RU" sz="3200" b="1" dirty="0">
                <a:latin typeface="Cambria" pitchFamily="18" charset="0"/>
              </a:rPr>
            </a:br>
            <a:r>
              <a:rPr lang="ru-RU" sz="3200" b="1" dirty="0">
                <a:latin typeface="Cambria" pitchFamily="18" charset="0"/>
              </a:rPr>
              <a:t>«Физика. СФЕРЫ» </a:t>
            </a:r>
            <a:br>
              <a:rPr lang="ru-RU" sz="3200" b="1" dirty="0"/>
            </a:b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332180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latin typeface="Cambria" pitchFamily="18" charset="0"/>
              </a:rPr>
              <a:t>Типы </a:t>
            </a:r>
            <a:r>
              <a:rPr lang="ru-RU" sz="3200" b="1" dirty="0" err="1">
                <a:latin typeface="Cambria" pitchFamily="18" charset="0"/>
              </a:rPr>
              <a:t>медиаресурсов</a:t>
            </a:r>
            <a:r>
              <a:rPr lang="ru-RU" sz="3200" b="1" dirty="0">
                <a:latin typeface="Cambria" pitchFamily="18" charset="0"/>
              </a:rPr>
              <a:t> </a:t>
            </a:r>
            <a:br>
              <a:rPr lang="ru-RU" sz="3200" b="1" dirty="0">
                <a:latin typeface="Cambria" pitchFamily="18" charset="0"/>
              </a:rPr>
            </a:br>
            <a:r>
              <a:rPr lang="ru-RU" sz="3200" b="1" dirty="0">
                <a:latin typeface="Cambria" pitchFamily="18" charset="0"/>
              </a:rPr>
              <a:t>ЭП «Физика. СФЕРЫ»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251" b="52292"/>
          <a:stretch>
            <a:fillRect/>
          </a:stretch>
        </p:blipFill>
        <p:spPr bwMode="auto">
          <a:xfrm>
            <a:off x="1428728" y="1857364"/>
            <a:ext cx="3151155" cy="412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t="47958"/>
          <a:stretch>
            <a:fillRect/>
          </a:stretch>
        </p:blipFill>
        <p:spPr bwMode="auto">
          <a:xfrm>
            <a:off x="5128677" y="1917748"/>
            <a:ext cx="2974314" cy="4189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3408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085721" y="1357290"/>
            <a:ext cx="7686700" cy="271464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2400" b="1" dirty="0"/>
              <a:t>Тесты </a:t>
            </a:r>
            <a:r>
              <a:rPr lang="ru-RU" sz="2400" dirty="0"/>
              <a:t>(режимы «Тренажер» и «Контроль»)</a:t>
            </a:r>
          </a:p>
          <a:p>
            <a:pPr lvl="1">
              <a:buFont typeface="Wingdings" pitchFamily="2" charset="2"/>
              <a:buChar char="Ø"/>
            </a:pPr>
            <a:r>
              <a:rPr lang="ru-RU" sz="2200" dirty="0"/>
              <a:t>Доступны из разворота урока</a:t>
            </a:r>
          </a:p>
          <a:p>
            <a:pPr lvl="1">
              <a:buNone/>
            </a:pPr>
            <a:endParaRPr lang="ru-RU" sz="2200" dirty="0"/>
          </a:p>
          <a:p>
            <a:pPr lvl="1">
              <a:buNone/>
            </a:pPr>
            <a:endParaRPr lang="ru-RU" sz="2200" dirty="0"/>
          </a:p>
          <a:p>
            <a:pPr lvl="1">
              <a:buNone/>
            </a:pPr>
            <a:endParaRPr lang="ru-RU" sz="2200" dirty="0"/>
          </a:p>
          <a:p>
            <a:pPr lvl="1">
              <a:buFont typeface="Wingdings" pitchFamily="2" charset="2"/>
              <a:buChar char="Ø"/>
            </a:pPr>
            <a:endParaRPr lang="ru-RU" sz="2200" dirty="0"/>
          </a:p>
          <a:p>
            <a:pPr lvl="1">
              <a:buFont typeface="Wingdings" pitchFamily="2" charset="2"/>
              <a:buChar char="Ø"/>
            </a:pPr>
            <a:r>
              <a:rPr lang="ru-RU" sz="2200" dirty="0"/>
              <a:t>Доступны из вкладки </a:t>
            </a:r>
          </a:p>
          <a:p>
            <a:pPr lvl="1">
              <a:buNone/>
            </a:pPr>
            <a:r>
              <a:rPr lang="ru-RU" sz="2200" dirty="0"/>
              <a:t>       «Экзаменатор»</a:t>
            </a:r>
          </a:p>
          <a:p>
            <a:pPr>
              <a:buNone/>
            </a:pPr>
            <a:endParaRPr lang="ru-RU" sz="2400" b="1" dirty="0"/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0" y="132379"/>
            <a:ext cx="8229600" cy="11430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latin typeface="Cambria" pitchFamily="18" charset="0"/>
                <a:ea typeface="+mj-ea"/>
                <a:cs typeface="+mj-cs"/>
              </a:rPr>
              <a:t>Тесты в</a:t>
            </a:r>
            <a:br>
              <a:rPr lang="ru-RU" sz="3200" b="1" dirty="0">
                <a:latin typeface="Cambria" pitchFamily="18" charset="0"/>
                <a:ea typeface="+mj-ea"/>
                <a:cs typeface="+mj-cs"/>
              </a:rPr>
            </a:br>
            <a:r>
              <a:rPr lang="ru-RU" sz="3200" b="1" dirty="0">
                <a:latin typeface="Cambria" pitchFamily="18" charset="0"/>
                <a:ea typeface="+mj-ea"/>
                <a:cs typeface="+mj-cs"/>
              </a:rPr>
              <a:t>ЭП «Физика. СФЕРЫ»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r="92105"/>
          <a:stretch>
            <a:fillRect/>
          </a:stretch>
        </p:blipFill>
        <p:spPr bwMode="auto">
          <a:xfrm>
            <a:off x="500034" y="1285860"/>
            <a:ext cx="571504" cy="67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Группа 9"/>
          <p:cNvGrpSpPr/>
          <p:nvPr/>
        </p:nvGrpSpPr>
        <p:grpSpPr>
          <a:xfrm>
            <a:off x="500034" y="4291017"/>
            <a:ext cx="8272387" cy="1895475"/>
            <a:chOff x="2719419" y="4429132"/>
            <a:chExt cx="8272387" cy="1895475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t="1005" r="69459"/>
            <a:stretch>
              <a:fillRect/>
            </a:stretch>
          </p:blipFill>
          <p:spPr bwMode="auto">
            <a:xfrm>
              <a:off x="2719419" y="4429132"/>
              <a:ext cx="3924283" cy="1876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l="65605" t="15075"/>
            <a:stretch>
              <a:fillRect/>
            </a:stretch>
          </p:blipFill>
          <p:spPr bwMode="auto">
            <a:xfrm>
              <a:off x="6572264" y="4714884"/>
              <a:ext cx="4419542" cy="1609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956420"/>
            <a:ext cx="231126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989453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2074" y="114299"/>
            <a:ext cx="7800975" cy="1101725"/>
          </a:xfrm>
        </p:spPr>
        <p:txBody>
          <a:bodyPr>
            <a:normAutofit/>
          </a:bodyPr>
          <a:lstStyle/>
          <a:p>
            <a:pPr lvl="0" algn="ctr"/>
            <a:r>
              <a:rPr lang="ru-RU" sz="3200" b="1" dirty="0">
                <a:latin typeface="Cambria" pitchFamily="18" charset="0"/>
              </a:rPr>
              <a:t>Лабораторные работы и задачник в ЭП «Физика. СФЕРЫ»</a:t>
            </a:r>
          </a:p>
        </p:txBody>
      </p:sp>
      <p:sp>
        <p:nvSpPr>
          <p:cNvPr id="4" name="Содержимое 1"/>
          <p:cNvSpPr txBox="1">
            <a:spLocks/>
          </p:cNvSpPr>
          <p:nvPr/>
        </p:nvSpPr>
        <p:spPr>
          <a:xfrm>
            <a:off x="857224" y="1428736"/>
            <a:ext cx="7686700" cy="407196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ru-RU" sz="2400" b="1" dirty="0">
                <a:latin typeface="+mn-lt"/>
              </a:rPr>
              <a:t>Лабораторные работы</a:t>
            </a:r>
          </a:p>
          <a:p>
            <a:pPr marL="621792" lvl="1" indent="-228600">
              <a:lnSpc>
                <a:spcPct val="90000"/>
              </a:lnSpc>
              <a:spcBef>
                <a:spcPts val="324"/>
              </a:spcBef>
              <a:buClr>
                <a:schemeClr val="accent1"/>
              </a:buClr>
              <a:buSzPct val="68000"/>
              <a:buFont typeface="Wingdings" pitchFamily="2" charset="2"/>
              <a:buChar char="Ø"/>
            </a:pPr>
            <a:r>
              <a:rPr lang="ru-RU" sz="2000" dirty="0">
                <a:latin typeface="+mn-lt"/>
              </a:rPr>
              <a:t>Доступны из вкладки «Практикум»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lang="ru-RU" sz="2400" b="1" dirty="0"/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endParaRPr lang="ru-RU" sz="2400" b="1" dirty="0"/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endParaRPr lang="ru-RU" sz="2400" b="1" dirty="0"/>
          </a:p>
          <a:p>
            <a:pPr marL="365760" lvl="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Задачи </a:t>
            </a:r>
            <a:r>
              <a:rPr lang="ru-RU" sz="2400" dirty="0">
                <a:latin typeface="+mn-lt"/>
              </a:rPr>
              <a:t>(режимы «Тренажер» и «Контроль»)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621792" lvl="1" indent="-228600">
              <a:lnSpc>
                <a:spcPct val="90000"/>
              </a:lnSpc>
              <a:spcBef>
                <a:spcPts val="324"/>
              </a:spcBef>
              <a:buClr>
                <a:schemeClr val="accent1"/>
              </a:buClr>
              <a:buSzPct val="68000"/>
              <a:buFont typeface="Wingdings" pitchFamily="2" charset="2"/>
              <a:buChar char="Ø"/>
            </a:pPr>
            <a:r>
              <a:rPr lang="ru-RU" sz="2000" dirty="0">
                <a:latin typeface="+mn-lt"/>
              </a:rPr>
              <a:t>Доступны из вкладки «Задачник</a:t>
            </a:r>
            <a:r>
              <a:rPr lang="ru-RU" sz="2000" dirty="0"/>
              <a:t>»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44211" r="47894"/>
          <a:stretch>
            <a:fillRect/>
          </a:stretch>
        </p:blipFill>
        <p:spPr bwMode="auto">
          <a:xfrm>
            <a:off x="285720" y="1428736"/>
            <a:ext cx="571504" cy="67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 l="89474" t="-1137" r="2631"/>
          <a:stretch>
            <a:fillRect/>
          </a:stretch>
        </p:blipFill>
        <p:spPr bwMode="auto">
          <a:xfrm>
            <a:off x="214282" y="4214818"/>
            <a:ext cx="537792" cy="638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285992"/>
            <a:ext cx="7715272" cy="1673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Группа 9"/>
          <p:cNvGrpSpPr/>
          <p:nvPr/>
        </p:nvGrpSpPr>
        <p:grpSpPr>
          <a:xfrm>
            <a:off x="1142976" y="5143512"/>
            <a:ext cx="7072362" cy="1428736"/>
            <a:chOff x="285720" y="4991100"/>
            <a:chExt cx="8234326" cy="186690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73301"/>
            <a:stretch>
              <a:fillRect/>
            </a:stretch>
          </p:blipFill>
          <p:spPr bwMode="auto">
            <a:xfrm>
              <a:off x="4929190" y="4991100"/>
              <a:ext cx="3590856" cy="1866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t="255" r="65404"/>
            <a:stretch>
              <a:fillRect/>
            </a:stretch>
          </p:blipFill>
          <p:spPr bwMode="auto">
            <a:xfrm>
              <a:off x="285720" y="4995856"/>
              <a:ext cx="4652948" cy="186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0940715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39972" y="385139"/>
            <a:ext cx="8443914" cy="4700601"/>
          </a:xfrm>
        </p:spPr>
        <p:txBody>
          <a:bodyPr>
            <a:normAutofit/>
          </a:bodyPr>
          <a:lstStyle/>
          <a:p>
            <a:r>
              <a:rPr lang="ru-RU" sz="3000" dirty="0">
                <a:latin typeface="Cambria" pitchFamily="18" charset="0"/>
              </a:rPr>
              <a:t>Интерактивные модели работы с формулами</a:t>
            </a:r>
          </a:p>
          <a:p>
            <a:endParaRPr lang="ru-RU" sz="3000" dirty="0"/>
          </a:p>
          <a:p>
            <a:endParaRPr lang="ru-RU" sz="3000" dirty="0"/>
          </a:p>
          <a:p>
            <a:endParaRPr lang="ru-RU" sz="3000" dirty="0"/>
          </a:p>
          <a:p>
            <a:endParaRPr lang="ru-RU" sz="3000" dirty="0"/>
          </a:p>
          <a:p>
            <a:endParaRPr lang="ru-RU" sz="3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7574" y="1509432"/>
            <a:ext cx="2397080" cy="186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1186" y="4208010"/>
            <a:ext cx="2499536" cy="19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9548" y="1509432"/>
            <a:ext cx="2412659" cy="186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29010" y="1509432"/>
            <a:ext cx="2391955" cy="186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 l="14688" t="28346" r="14986" b="27786"/>
          <a:stretch>
            <a:fillRect/>
          </a:stretch>
        </p:blipFill>
        <p:spPr bwMode="auto">
          <a:xfrm>
            <a:off x="4049487" y="4104852"/>
            <a:ext cx="4594352" cy="2152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976109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98035" y="202846"/>
            <a:ext cx="8443914" cy="5715039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Cambria" pitchFamily="18" charset="0"/>
              </a:rPr>
              <a:t>Интерактивные модели</a:t>
            </a:r>
            <a:endParaRPr lang="en-US" sz="2800" dirty="0">
              <a:latin typeface="Cambria" pitchFamily="18" charset="0"/>
            </a:endParaRPr>
          </a:p>
          <a:p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2" cstate="print"/>
          <a:srcRect b="7503"/>
          <a:stretch>
            <a:fillRect/>
          </a:stretch>
        </p:blipFill>
        <p:spPr bwMode="auto">
          <a:xfrm>
            <a:off x="818474" y="746063"/>
            <a:ext cx="2583812" cy="1857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 cstate="print"/>
          <a:srcRect l="19341" t="22330" r="19016" b="27202"/>
          <a:stretch>
            <a:fillRect/>
          </a:stretch>
        </p:blipFill>
        <p:spPr bwMode="auto">
          <a:xfrm>
            <a:off x="3582126" y="714824"/>
            <a:ext cx="2836321" cy="1857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/>
          <a:srcRect l="18690" t="23438" r="19577" b="22626"/>
          <a:stretch>
            <a:fillRect/>
          </a:stretch>
        </p:blipFill>
        <p:spPr bwMode="auto">
          <a:xfrm>
            <a:off x="3513663" y="2836495"/>
            <a:ext cx="2904784" cy="1880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79" y="4882771"/>
            <a:ext cx="2527532" cy="1960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14554" y="774001"/>
            <a:ext cx="2326011" cy="180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99" y="2777626"/>
            <a:ext cx="2583812" cy="1997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101" y="4885389"/>
            <a:ext cx="2512369" cy="1960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098" y="4885389"/>
            <a:ext cx="2524922" cy="1960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098" y="2804346"/>
            <a:ext cx="2449517" cy="191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91003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74285" y="314825"/>
            <a:ext cx="8443914" cy="5715039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Cambria" pitchFamily="18" charset="0"/>
              </a:rPr>
              <a:t>Интерактивные схемы</a:t>
            </a:r>
            <a:endParaRPr lang="en-US" sz="2800" dirty="0">
              <a:latin typeface="Cambria" pitchFamily="18" charset="0"/>
            </a:endParaRPr>
          </a:p>
          <a:p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33" y="1049482"/>
            <a:ext cx="3270418" cy="2533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512" y="1033592"/>
            <a:ext cx="3272556" cy="2549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33" y="3990942"/>
            <a:ext cx="3270418" cy="2539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512" y="3990941"/>
            <a:ext cx="3272556" cy="2539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796787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98698" y="282447"/>
            <a:ext cx="8443914" cy="4525963"/>
          </a:xfrm>
        </p:spPr>
        <p:txBody>
          <a:bodyPr>
            <a:normAutofit/>
          </a:bodyPr>
          <a:lstStyle/>
          <a:p>
            <a:r>
              <a:rPr lang="ru-RU" sz="2800" dirty="0"/>
              <a:t>Видео</a:t>
            </a:r>
          </a:p>
          <a:p>
            <a:pPr>
              <a:buNone/>
            </a:pPr>
            <a:endParaRPr lang="ru-RU" sz="2800" dirty="0"/>
          </a:p>
          <a:p>
            <a:endParaRPr lang="ru-RU" sz="2800" dirty="0"/>
          </a:p>
          <a:p>
            <a:endParaRPr lang="ru-RU" sz="2800" dirty="0"/>
          </a:p>
          <a:p>
            <a:endParaRPr lang="ru-RU" sz="2800" dirty="0"/>
          </a:p>
          <a:p>
            <a:endParaRPr lang="ru-RU" sz="2800" dirty="0"/>
          </a:p>
          <a:p>
            <a:r>
              <a:rPr lang="ru-RU" sz="2800" dirty="0"/>
              <a:t>Интерактивные модели </a:t>
            </a:r>
          </a:p>
          <a:p>
            <a:pPr marL="0" indent="0">
              <a:buNone/>
            </a:pPr>
            <a:r>
              <a:rPr lang="ru-RU" sz="2800" dirty="0"/>
              <a:t>работы технических устройств</a:t>
            </a:r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1152" y="795646"/>
            <a:ext cx="3033817" cy="2409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1151" y="4408314"/>
            <a:ext cx="2964887" cy="230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397" y="4408314"/>
            <a:ext cx="2933829" cy="2281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045" y="795646"/>
            <a:ext cx="3218435" cy="2550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382968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0474" y="45229"/>
            <a:ext cx="8229600" cy="928670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Урок решения задач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80474" y="1831959"/>
            <a:ext cx="8443914" cy="3429024"/>
          </a:xfrm>
        </p:spPr>
        <p:txBody>
          <a:bodyPr>
            <a:normAutofit/>
          </a:bodyPr>
          <a:lstStyle/>
          <a:p>
            <a:r>
              <a:rPr lang="ru-RU" sz="2400" dirty="0"/>
              <a:t>Условно все качественные задачи можно разделить на две группы: </a:t>
            </a:r>
            <a:r>
              <a:rPr lang="ru-RU" sz="2400" b="1" dirty="0"/>
              <a:t>задачи-вопросы</a:t>
            </a:r>
            <a:r>
              <a:rPr lang="ru-RU" sz="2400" dirty="0"/>
              <a:t> и </a:t>
            </a:r>
            <a:r>
              <a:rPr lang="ru-RU" sz="2400" b="1" dirty="0"/>
              <a:t>задачи-рисунки</a:t>
            </a:r>
            <a:r>
              <a:rPr lang="ru-RU" sz="2400" dirty="0"/>
              <a:t>.</a:t>
            </a:r>
          </a:p>
          <a:p>
            <a:r>
              <a:rPr lang="ru-RU" sz="2400" dirty="0"/>
              <a:t>При поиске ответа на </a:t>
            </a:r>
            <a:r>
              <a:rPr lang="ru-RU" sz="2400" i="1" dirty="0"/>
              <a:t>задачу-вопрос</a:t>
            </a:r>
            <a:r>
              <a:rPr lang="ru-RU" sz="2400" dirty="0"/>
              <a:t> ученик должен без выполнения расчетов объяснить то или иное физическое явление или предсказать, как оно будет протекать при данных условиях. </a:t>
            </a:r>
          </a:p>
          <a:p>
            <a:r>
              <a:rPr lang="ru-RU" sz="2400" dirty="0"/>
              <a:t>Например: «Можно ли сказать, что объем газа в сосуде равен сумме объемов молекул?» </a:t>
            </a:r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180474" y="973899"/>
            <a:ext cx="8229600" cy="92867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dirty="0">
                <a:latin typeface="+mj-lt"/>
              </a:rPr>
              <a:t>Качественные задачи</a:t>
            </a:r>
            <a:endParaRPr kumimoji="0" lang="ru-RU" sz="32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1114" t="28395" r="26723" b="23129"/>
          <a:stretch>
            <a:fillRect/>
          </a:stretch>
        </p:blipFill>
        <p:spPr bwMode="auto">
          <a:xfrm>
            <a:off x="6467481" y="4852997"/>
            <a:ext cx="2057400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18259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Урок решения задач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596" y="1577568"/>
            <a:ext cx="8443914" cy="3429024"/>
          </a:xfrm>
        </p:spPr>
        <p:txBody>
          <a:bodyPr>
            <a:normAutofit/>
          </a:bodyPr>
          <a:lstStyle/>
          <a:p>
            <a:r>
              <a:rPr lang="ru-RU" sz="2400" dirty="0"/>
              <a:t>К качественным задачам относят также задачи-рисунки, в которых требуется также дать устный ответ на вопрос, заданный при помощи рисунка, или изобразить новый рисунок, являющийся ответом задачи.</a:t>
            </a:r>
          </a:p>
          <a:p>
            <a:r>
              <a:rPr lang="ru-RU" sz="2400" dirty="0"/>
              <a:t>Например: «Какие из тел, изображённых на рисунках, служат для увеличения давления, а какие для уменьшения?» </a:t>
            </a:r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642910" y="714356"/>
            <a:ext cx="8229600" cy="92867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dirty="0">
                <a:latin typeface="+mj-lt"/>
              </a:rPr>
              <a:t>Качественные задачи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8959" t="18405" r="10371" b="37811"/>
          <a:stretch>
            <a:fillRect/>
          </a:stretch>
        </p:blipFill>
        <p:spPr bwMode="auto">
          <a:xfrm>
            <a:off x="2295517" y="4448006"/>
            <a:ext cx="4775668" cy="2220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6404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0"/>
          <p:cNvSpPr>
            <a:spLocks noGrp="1" noChangeArrowheads="1"/>
          </p:cNvSpPr>
          <p:nvPr>
            <p:ph type="title"/>
          </p:nvPr>
        </p:nvSpPr>
        <p:spPr>
          <a:xfrm>
            <a:off x="408908" y="1339913"/>
            <a:ext cx="2264050" cy="461665"/>
          </a:xfrm>
        </p:spPr>
        <p:txBody>
          <a:bodyPr>
            <a:normAutofit fontScale="90000"/>
          </a:bodyPr>
          <a:lstStyle/>
          <a:p>
            <a:pPr lvl="0"/>
            <a:r>
              <a:rPr lang="en-US" sz="2400" dirty="0">
                <a:latin typeface="+mn-lt"/>
              </a:rPr>
              <a:t>www.</a:t>
            </a:r>
            <a:r>
              <a:rPr lang="en-US" sz="2400" dirty="0"/>
              <a:t> spheres</a:t>
            </a:r>
            <a:r>
              <a:rPr lang="en-US" sz="2400" dirty="0">
                <a:latin typeface="+mn-lt"/>
              </a:rPr>
              <a:t>.ru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08" y="73306"/>
            <a:ext cx="2009524" cy="990476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985" y="73306"/>
            <a:ext cx="6377008" cy="6734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7774653"/>
      </p:ext>
    </p:extLst>
  </p:cSld>
  <p:clrMapOvr>
    <a:masterClrMapping/>
  </p:clrMapOvr>
  <p:transition advTm="29985">
    <p:fade thruBlk="1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30582" y="55546"/>
            <a:ext cx="7620000" cy="1016000"/>
          </a:xfrm>
        </p:spPr>
        <p:txBody>
          <a:bodyPr/>
          <a:lstStyle/>
          <a:p>
            <a:pPr algn="ctr"/>
            <a:r>
              <a:rPr lang="ru-RU" sz="4400" dirty="0"/>
              <a:t>Урок решения задач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928802"/>
            <a:ext cx="8229600" cy="4078489"/>
          </a:xfrm>
        </p:spPr>
        <p:txBody>
          <a:bodyPr>
            <a:normAutofit/>
          </a:bodyPr>
          <a:lstStyle/>
          <a:p>
            <a:r>
              <a:rPr lang="ru-RU" sz="2400" dirty="0"/>
              <a:t>Интерактивные модели – задачи  (при необходимости дополненные рисунками)</a:t>
            </a:r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r>
              <a:rPr lang="ru-RU" sz="2400" dirty="0"/>
              <a:t>Вкладка «задачник»</a:t>
            </a:r>
          </a:p>
          <a:p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8188" y="3409950"/>
            <a:ext cx="47625" cy="3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8188" y="3409950"/>
            <a:ext cx="47625" cy="3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2"/>
          <p:cNvSpPr txBox="1">
            <a:spLocks/>
          </p:cNvSpPr>
          <p:nvPr/>
        </p:nvSpPr>
        <p:spPr>
          <a:xfrm>
            <a:off x="642910" y="947721"/>
            <a:ext cx="8229600" cy="92867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dirty="0">
                <a:latin typeface="+mj-lt"/>
              </a:rPr>
              <a:t>Количественные задачи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 l="3691" t="26648" r="68179" b="39789"/>
          <a:stretch>
            <a:fillRect/>
          </a:stretch>
        </p:blipFill>
        <p:spPr bwMode="auto">
          <a:xfrm>
            <a:off x="939002" y="2786058"/>
            <a:ext cx="256142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4" name="Group 6"/>
          <p:cNvGrpSpPr>
            <a:grpSpLocks noChangeAspect="1"/>
          </p:cNvGrpSpPr>
          <p:nvPr/>
        </p:nvGrpSpPr>
        <p:grpSpPr bwMode="auto">
          <a:xfrm>
            <a:off x="3500430" y="2928934"/>
            <a:ext cx="2214558" cy="1514511"/>
            <a:chOff x="5274" y="5730"/>
            <a:chExt cx="4500" cy="3078"/>
          </a:xfrm>
        </p:grpSpPr>
        <p:sp>
          <p:nvSpPr>
            <p:cNvPr id="2055" name="AutoShape 7"/>
            <p:cNvSpPr>
              <a:spLocks noChangeAspect="1" noChangeArrowheads="1"/>
            </p:cNvSpPr>
            <p:nvPr/>
          </p:nvSpPr>
          <p:spPr bwMode="auto">
            <a:xfrm>
              <a:off x="5274" y="5730"/>
              <a:ext cx="4500" cy="30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6" name="AutoShape 8"/>
            <p:cNvSpPr>
              <a:spLocks noChangeArrowheads="1"/>
            </p:cNvSpPr>
            <p:nvPr/>
          </p:nvSpPr>
          <p:spPr bwMode="auto">
            <a:xfrm>
              <a:off x="5814" y="6288"/>
              <a:ext cx="719" cy="720"/>
            </a:xfrm>
            <a:prstGeom prst="cube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6114" y="6648"/>
              <a:ext cx="2" cy="12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8" name="Text Box 10"/>
            <p:cNvSpPr txBox="1">
              <a:spLocks noChangeArrowheads="1"/>
            </p:cNvSpPr>
            <p:nvPr/>
          </p:nvSpPr>
          <p:spPr bwMode="auto">
            <a:xfrm>
              <a:off x="6174" y="7188"/>
              <a:ext cx="928" cy="56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9" name="AutoShape 11"/>
            <p:cNvSpPr>
              <a:spLocks noChangeArrowheads="1"/>
            </p:cNvSpPr>
            <p:nvPr/>
          </p:nvSpPr>
          <p:spPr bwMode="auto">
            <a:xfrm>
              <a:off x="7794" y="6318"/>
              <a:ext cx="719" cy="720"/>
            </a:xfrm>
            <a:prstGeom prst="cube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0" name="Line 12"/>
            <p:cNvSpPr>
              <a:spLocks noChangeShapeType="1"/>
            </p:cNvSpPr>
            <p:nvPr/>
          </p:nvSpPr>
          <p:spPr bwMode="auto">
            <a:xfrm>
              <a:off x="8094" y="6858"/>
              <a:ext cx="1" cy="10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1" name="Text Box 13"/>
            <p:cNvSpPr txBox="1">
              <a:spLocks noChangeArrowheads="1"/>
            </p:cNvSpPr>
            <p:nvPr/>
          </p:nvSpPr>
          <p:spPr bwMode="auto">
            <a:xfrm>
              <a:off x="8154" y="5748"/>
              <a:ext cx="869" cy="564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62" name="Line 14"/>
            <p:cNvSpPr>
              <a:spLocks noChangeShapeType="1"/>
            </p:cNvSpPr>
            <p:nvPr/>
          </p:nvSpPr>
          <p:spPr bwMode="auto">
            <a:xfrm flipV="1">
              <a:off x="8094" y="6138"/>
              <a:ext cx="1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3" name="Text Box 15"/>
            <p:cNvSpPr txBox="1">
              <a:spLocks noChangeArrowheads="1"/>
            </p:cNvSpPr>
            <p:nvPr/>
          </p:nvSpPr>
          <p:spPr bwMode="auto">
            <a:xfrm>
              <a:off x="8154" y="7188"/>
              <a:ext cx="928" cy="56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2064" name="Group 16"/>
            <p:cNvGrpSpPr>
              <a:grpSpLocks/>
            </p:cNvGrpSpPr>
            <p:nvPr/>
          </p:nvGrpSpPr>
          <p:grpSpPr bwMode="auto">
            <a:xfrm>
              <a:off x="5274" y="8088"/>
              <a:ext cx="4500" cy="540"/>
              <a:chOff x="5274" y="8088"/>
              <a:chExt cx="4500" cy="540"/>
            </a:xfrm>
          </p:grpSpPr>
          <p:sp>
            <p:nvSpPr>
              <p:cNvPr id="2065" name="Text Box 17"/>
              <p:cNvSpPr txBox="1">
                <a:spLocks noChangeArrowheads="1"/>
              </p:cNvSpPr>
              <p:nvPr/>
            </p:nvSpPr>
            <p:spPr bwMode="auto">
              <a:xfrm>
                <a:off x="5274" y="8088"/>
                <a:ext cx="1800" cy="54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В воздухе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2066" name="Text Box 18"/>
              <p:cNvSpPr txBox="1">
                <a:spLocks noChangeArrowheads="1"/>
              </p:cNvSpPr>
              <p:nvPr/>
            </p:nvSpPr>
            <p:spPr bwMode="auto">
              <a:xfrm>
                <a:off x="7974" y="8088"/>
                <a:ext cx="1800" cy="54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В воде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</p:grpSp>
      <p:sp>
        <p:nvSpPr>
          <p:cNvPr id="2068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67" name="Object 19"/>
          <p:cNvGraphicFramePr>
            <a:graphicFrameLocks noChangeAspect="1"/>
          </p:cNvGraphicFramePr>
          <p:nvPr/>
        </p:nvGraphicFramePr>
        <p:xfrm>
          <a:off x="5143504" y="3714752"/>
          <a:ext cx="409575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1" name="Формула" r:id="rId5" imgW="406048" imgH="266469" progId="Equation.3">
                  <p:embed/>
                </p:oleObj>
              </mc:Choice>
              <mc:Fallback>
                <p:oleObj name="Формула" r:id="rId5" imgW="406048" imgH="26646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4" y="3714752"/>
                        <a:ext cx="409575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7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69" name="Object 21"/>
          <p:cNvGraphicFramePr>
            <a:graphicFrameLocks noChangeAspect="1"/>
          </p:cNvGraphicFramePr>
          <p:nvPr/>
        </p:nvGraphicFramePr>
        <p:xfrm>
          <a:off x="5286380" y="2928934"/>
          <a:ext cx="371475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" name="Формула" r:id="rId7" imgW="368140" imgH="266584" progId="Equation.3">
                  <p:embed/>
                </p:oleObj>
              </mc:Choice>
              <mc:Fallback>
                <p:oleObj name="Формула" r:id="rId7" imgW="368140" imgH="26658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380" y="2928934"/>
                        <a:ext cx="371475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71" name="Object 23"/>
          <p:cNvGraphicFramePr>
            <a:graphicFrameLocks noChangeAspect="1"/>
          </p:cNvGraphicFramePr>
          <p:nvPr/>
        </p:nvGraphicFramePr>
        <p:xfrm>
          <a:off x="4071934" y="3714752"/>
          <a:ext cx="409575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3" name="Формула" r:id="rId9" imgW="406048" imgH="266469" progId="Equation.3">
                  <p:embed/>
                </p:oleObj>
              </mc:Choice>
              <mc:Fallback>
                <p:oleObj name="Формула" r:id="rId9" imgW="406048" imgH="26646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1934" y="3714752"/>
                        <a:ext cx="409575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10" cstate="print"/>
          <a:srcRect l="1813" t="9297" b="15878"/>
          <a:stretch>
            <a:fillRect/>
          </a:stretch>
        </p:blipFill>
        <p:spPr bwMode="auto">
          <a:xfrm>
            <a:off x="5072066" y="4394966"/>
            <a:ext cx="4000528" cy="2391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33834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Урок решения задач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71472" y="1428736"/>
            <a:ext cx="8443914" cy="3429024"/>
          </a:xfrm>
        </p:spPr>
        <p:txBody>
          <a:bodyPr>
            <a:normAutofit/>
          </a:bodyPr>
          <a:lstStyle/>
          <a:p>
            <a:r>
              <a:rPr lang="ru-RU" sz="2400" dirty="0"/>
              <a:t>Интерактивные модели – задачи</a:t>
            </a:r>
          </a:p>
          <a:p>
            <a:endParaRPr lang="ru-RU" sz="2000" dirty="0"/>
          </a:p>
          <a:p>
            <a:pPr>
              <a:buNone/>
            </a:pPr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642910" y="642918"/>
            <a:ext cx="8229600" cy="92867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dirty="0">
                <a:latin typeface="+mj-lt"/>
              </a:rPr>
              <a:t>Графические задачи 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 l="18690" t="23438" r="19577" b="22626"/>
          <a:stretch>
            <a:fillRect/>
          </a:stretch>
        </p:blipFill>
        <p:spPr bwMode="auto">
          <a:xfrm>
            <a:off x="5286380" y="4533906"/>
            <a:ext cx="3590516" cy="232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 l="14688" t="28346" r="14986" b="27786"/>
          <a:stretch>
            <a:fillRect/>
          </a:stretch>
        </p:blipFill>
        <p:spPr bwMode="auto">
          <a:xfrm>
            <a:off x="285720" y="1936872"/>
            <a:ext cx="5929354" cy="27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956259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Урок решения задач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0034" y="1571612"/>
            <a:ext cx="8443914" cy="3429024"/>
          </a:xfrm>
        </p:spPr>
        <p:txBody>
          <a:bodyPr>
            <a:normAutofit/>
          </a:bodyPr>
          <a:lstStyle/>
          <a:p>
            <a:r>
              <a:rPr lang="ru-RU" sz="2400" dirty="0"/>
              <a:t>Задача:  Вам известно, что если в сообщающиеся сосуды налить воду, то уровень воды в обоих сосудах будет одинаковым. Что произойдет, если в один из сообщающихся сосудов налить масло?</a:t>
            </a:r>
          </a:p>
          <a:p>
            <a:endParaRPr lang="ru-RU" sz="2000" dirty="0"/>
          </a:p>
          <a:p>
            <a:pPr>
              <a:buNone/>
            </a:pPr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pPr>
              <a:buNone/>
            </a:pPr>
            <a:endParaRPr lang="ru-RU" sz="2000" dirty="0"/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642910" y="714356"/>
            <a:ext cx="8229600" cy="92867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dirty="0">
                <a:latin typeface="+mj-lt"/>
              </a:rPr>
              <a:t>Экспериментальные задачи</a:t>
            </a:r>
            <a:endParaRPr kumimoji="0" lang="ru-RU" sz="32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l="22293" t="30807" r="21593" b="32333"/>
          <a:stretch>
            <a:fillRect/>
          </a:stretch>
        </p:blipFill>
        <p:spPr bwMode="auto">
          <a:xfrm>
            <a:off x="2071670" y="3429000"/>
            <a:ext cx="5786478" cy="2837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572258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28670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Урок – лабораторная работа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85733" y="1262046"/>
            <a:ext cx="8443914" cy="642942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2400" dirty="0"/>
              <a:t>Лабораторные работы из вкладки «Практикум» могут быть использованы:</a:t>
            </a:r>
          </a:p>
          <a:p>
            <a:endParaRPr lang="ru-RU" sz="2000" dirty="0"/>
          </a:p>
          <a:p>
            <a:pPr>
              <a:buNone/>
            </a:pPr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</p:txBody>
      </p:sp>
      <p:sp>
        <p:nvSpPr>
          <p:cNvPr id="7" name="Содержимое 1"/>
          <p:cNvSpPr txBox="1">
            <a:spLocks/>
          </p:cNvSpPr>
          <p:nvPr/>
        </p:nvSpPr>
        <p:spPr>
          <a:xfrm>
            <a:off x="500034" y="2209789"/>
            <a:ext cx="8443914" cy="4429156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При самостоятельной</a:t>
            </a:r>
            <a:r>
              <a:rPr kumimoji="0" lang="ru-RU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подготовке к лабораторной работе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lang="ru-RU" sz="2400" baseline="0" dirty="0">
                <a:latin typeface="+mn-lt"/>
              </a:rPr>
              <a:t>При</a:t>
            </a:r>
            <a:r>
              <a:rPr lang="ru-RU" sz="2400" dirty="0">
                <a:latin typeface="+mn-lt"/>
              </a:rPr>
              <a:t> объяснении учителем целей, задач и хода проведения лабораторных работ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lang="ru-RU" sz="2400" dirty="0">
              <a:latin typeface="+mn-lt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При</a:t>
            </a:r>
            <a:r>
              <a:rPr kumimoji="0" lang="ru-RU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сравнении результатов, полученных в ходе проведения реального эксперимента с моделью физического явления (виртуальной лабораторной работой)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lang="ru-RU" sz="2400" dirty="0">
              <a:latin typeface="+mn-lt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ru-RU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При анализе ошибок и неточностей, допущенных при проведении </a:t>
            </a:r>
            <a:r>
              <a:rPr lang="ru-RU" sz="2400" dirty="0">
                <a:latin typeface="+mn-lt"/>
              </a:rPr>
              <a:t>лабораторной работы с использованием реального физического оборудования</a:t>
            </a:r>
            <a:endParaRPr kumimoji="0" lang="ru-RU" sz="2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lang="ru-RU" sz="2400" dirty="0">
              <a:latin typeface="+mn-lt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ru-RU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При отсутствии необходимого оборудования в физическом кабинете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lang="ru-RU" sz="2400" baseline="0" dirty="0"/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27990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96665" y="1361052"/>
            <a:ext cx="6429375" cy="3643338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ru-RU" sz="3600" b="1" dirty="0">
                <a:latin typeface="Cambria" pitchFamily="18" charset="0"/>
              </a:rPr>
              <a:t>ОРГАНИЗАЦИЯ  ПРОВЕДЕНИЯ УРОКОВ ФИЗИКИ С ИСПОЛЬЗОВАНИЕМ ИОС «СФЕРЫ» В КАБИНЕТАХ С РАЗНЫМ ТЕХНИЧЕСКИМ ОСНАЩЕНИЕМ</a:t>
            </a:r>
          </a:p>
        </p:txBody>
      </p:sp>
    </p:spTree>
    <p:extLst>
      <p:ext uri="{BB962C8B-B14F-4D97-AF65-F5344CB8AC3E}">
        <p14:creationId xmlns:p14="http://schemas.microsoft.com/office/powerpoint/2010/main" val="94701666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7646" y="180975"/>
            <a:ext cx="8229600" cy="747672"/>
          </a:xfrm>
        </p:spPr>
        <p:txBody>
          <a:bodyPr>
            <a:normAutofit/>
          </a:bodyPr>
          <a:lstStyle/>
          <a:p>
            <a:r>
              <a:rPr lang="ru-RU" sz="3200" i="1" dirty="0"/>
              <a:t>Компьютер + интерактивная доска</a:t>
            </a:r>
            <a:endParaRPr lang="ru-RU" sz="3200" dirty="0"/>
          </a:p>
        </p:txBody>
      </p:sp>
      <p:sp>
        <p:nvSpPr>
          <p:cNvPr id="7" name="Содержимое 1"/>
          <p:cNvSpPr txBox="1">
            <a:spLocks/>
          </p:cNvSpPr>
          <p:nvPr/>
        </p:nvSpPr>
        <p:spPr>
          <a:xfrm>
            <a:off x="790554" y="5248287"/>
            <a:ext cx="7686695" cy="1476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indent="-256032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ru-RU" dirty="0">
                <a:latin typeface="+mn-lt"/>
              </a:rPr>
              <a:t>Ученик может выступать с развёрнутым ответом у доски, опираясь на материалы ЭП, </a:t>
            </a:r>
            <a:r>
              <a:rPr lang="ru-RU" b="1" dirty="0">
                <a:latin typeface="+mn-lt"/>
              </a:rPr>
              <a:t>самостоятельно управлять необходимыми моделями,</a:t>
            </a:r>
            <a:r>
              <a:rPr lang="ru-RU" dirty="0">
                <a:latin typeface="+mn-lt"/>
              </a:rPr>
              <a:t> отмечать правильные ответы в тестовых заданиях, выполнять лабораторные работы. 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 descr="P11302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40" y="1143008"/>
            <a:ext cx="5143504" cy="385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5986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09546" y="200004"/>
            <a:ext cx="8229600" cy="928670"/>
          </a:xfrm>
        </p:spPr>
        <p:txBody>
          <a:bodyPr>
            <a:normAutofit/>
          </a:bodyPr>
          <a:lstStyle/>
          <a:p>
            <a:r>
              <a:rPr lang="ru-RU" sz="3200" i="1" dirty="0"/>
              <a:t>Компьютер на группу учащихся</a:t>
            </a:r>
            <a:endParaRPr lang="ru-RU" sz="3200" dirty="0"/>
          </a:p>
        </p:txBody>
      </p:sp>
      <p:pic>
        <p:nvPicPr>
          <p:cNvPr id="4" name="Рисунок 3" descr="P11302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6821" y="1485885"/>
            <a:ext cx="6572295" cy="492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6392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16476" y="444132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400" b="1" dirty="0">
                <a:latin typeface="Cambria" pitchFamily="18" charset="0"/>
              </a:rPr>
              <a:t>Массовые открытые онлайн курсы</a:t>
            </a:r>
          </a:p>
        </p:txBody>
      </p:sp>
      <p:pic>
        <p:nvPicPr>
          <p:cNvPr id="3" name="Picture 5" descr="http://opencollection.files.wordpress.com/2013/09/coursera-logo-nob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5627" y="1383957"/>
            <a:ext cx="3026007" cy="605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https://www.edx.org/sites/default/files/news/source/image/edx_logo_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1707" y="1432943"/>
            <a:ext cx="983666" cy="632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259" y="2279720"/>
            <a:ext cx="2568979" cy="729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2210" y="2279720"/>
            <a:ext cx="2500772" cy="625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1247" y="4482455"/>
            <a:ext cx="3124829" cy="1994571"/>
          </a:xfrm>
          <a:prstGeom prst="rect">
            <a:avLst/>
          </a:prstGeom>
        </p:spPr>
      </p:pic>
      <p:sp>
        <p:nvSpPr>
          <p:cNvPr id="8" name="Двойная стрелка влево/вправо 7"/>
          <p:cNvSpPr/>
          <p:nvPr/>
        </p:nvSpPr>
        <p:spPr>
          <a:xfrm>
            <a:off x="3628325" y="6001447"/>
            <a:ext cx="1887350" cy="288032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8325" y="4624656"/>
            <a:ext cx="1640172" cy="10133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647453"/>
            <a:ext cx="2520280" cy="198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/>
          <a:srcRect l="1176" t="11502" r="79040" b="74498"/>
          <a:stretch/>
        </p:blipFill>
        <p:spPr>
          <a:xfrm>
            <a:off x="1538833" y="3279576"/>
            <a:ext cx="1809031" cy="72008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5707" y="3371850"/>
            <a:ext cx="4572000" cy="5355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Cambria" pitchFamily="18" charset="0"/>
              </a:rPr>
              <a:t>Национальная платформа открытого образования России</a:t>
            </a:r>
          </a:p>
        </p:txBody>
      </p:sp>
    </p:spTree>
    <p:extLst>
      <p:ext uri="{BB962C8B-B14F-4D97-AF65-F5344CB8AC3E}">
        <p14:creationId xmlns:p14="http://schemas.microsoft.com/office/powerpoint/2010/main" val="184891114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Картинки по запросу Универсариум лог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Картинки по запросу Универсариум лого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89291" y="671889"/>
            <a:ext cx="7623069" cy="58575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MEPhI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MOOC at</a:t>
            </a:r>
            <a:br>
              <a:rPr lang="ru-RU" sz="28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GB" sz="2300" dirty="0">
                <a:ln w="500">
                  <a:noFill/>
                </a:ln>
                <a:solidFill>
                  <a:srgbClr val="0099CC"/>
                </a:solidFill>
                <a:latin typeface="Georgia"/>
              </a:rPr>
              <a:t>https://www.coursera.org</a:t>
            </a:r>
            <a:endParaRPr lang="ru-RU" sz="2000" dirty="0">
              <a:ln w="500">
                <a:noFill/>
              </a:ln>
              <a:solidFill>
                <a:srgbClr val="0099CC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7" name="Picture 5" descr="http://opencollection.files.wordpress.com/2013/09/coursera-logo-nob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234" y="560356"/>
            <a:ext cx="2160588" cy="433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6320" y="1505294"/>
            <a:ext cx="8316416" cy="5231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190834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09682" y="3665635"/>
            <a:ext cx="2200000" cy="29619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620" r="34722"/>
          <a:stretch/>
        </p:blipFill>
        <p:spPr>
          <a:xfrm>
            <a:off x="1146825" y="619998"/>
            <a:ext cx="4359797" cy="2996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r="55468"/>
          <a:stretch/>
        </p:blipFill>
        <p:spPr>
          <a:xfrm>
            <a:off x="4827259" y="3698263"/>
            <a:ext cx="2082423" cy="3066667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086" y="662463"/>
            <a:ext cx="1980483" cy="291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69014"/>
          <a:stretch/>
        </p:blipFill>
        <p:spPr>
          <a:xfrm>
            <a:off x="2452328" y="3616478"/>
            <a:ext cx="2264701" cy="3097272"/>
          </a:xfrm>
          <a:prstGeom prst="rect">
            <a:avLst/>
          </a:prstGeom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37" y="3698263"/>
            <a:ext cx="2081392" cy="30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9715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98"/>
          <a:stretch/>
        </p:blipFill>
        <p:spPr bwMode="auto">
          <a:xfrm>
            <a:off x="1472541" y="118750"/>
            <a:ext cx="6353298" cy="296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1" b="17250"/>
          <a:stretch/>
        </p:blipFill>
        <p:spPr bwMode="auto">
          <a:xfrm>
            <a:off x="665019" y="2945087"/>
            <a:ext cx="5942186" cy="3313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8" r="16952"/>
          <a:stretch/>
        </p:blipFill>
        <p:spPr bwMode="auto">
          <a:xfrm>
            <a:off x="4785751" y="3760998"/>
            <a:ext cx="4322621" cy="3049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4972196"/>
      </p:ext>
    </p:extLst>
  </p:cSld>
  <p:clrMapOvr>
    <a:masterClrMapping/>
  </p:clrMapOvr>
  <p:transition advTm="29985">
    <p:fade thruBlk="1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9217" y="30871"/>
            <a:ext cx="3642561" cy="1325563"/>
          </a:xfrm>
        </p:spPr>
        <p:txBody>
          <a:bodyPr/>
          <a:lstStyle/>
          <a:p>
            <a:r>
              <a:rPr lang="ru-RU" dirty="0">
                <a:latin typeface="Cambria" pitchFamily="18" charset="0"/>
              </a:rPr>
              <a:t>Физика в опытах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1" y="1478843"/>
            <a:ext cx="8818877" cy="51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1350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2840"/>
            <a:ext cx="7886700" cy="1325563"/>
          </a:xfrm>
        </p:spPr>
        <p:txBody>
          <a:bodyPr/>
          <a:lstStyle/>
          <a:p>
            <a:r>
              <a:rPr lang="ru-RU" sz="3600" dirty="0">
                <a:latin typeface="Cambria" pitchFamily="18" charset="0"/>
              </a:rPr>
              <a:t>История изобретений и открытий – вторая история человечества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773" y="1673109"/>
            <a:ext cx="7677509" cy="480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9706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155087" y="791066"/>
            <a:ext cx="6674920" cy="4029738"/>
          </a:xfrm>
        </p:spPr>
        <p:txBody>
          <a:bodyPr>
            <a:normAutofit fontScale="90000"/>
          </a:bodyPr>
          <a:lstStyle/>
          <a:p>
            <a:pPr algn="ctr" eaLnBrk="0" hangingPunct="0"/>
            <a:br>
              <a:rPr lang="ru-RU" sz="2800" b="1" dirty="0">
                <a:solidFill>
                  <a:schemeClr val="tx1"/>
                </a:solidFill>
                <a:latin typeface="Cambria" pitchFamily="18" charset="0"/>
              </a:rPr>
            </a:br>
            <a:r>
              <a:rPr lang="ru-RU" sz="2800" b="1" dirty="0" err="1">
                <a:latin typeface="Cambria" pitchFamily="18" charset="0"/>
              </a:rPr>
              <a:t>Жумаев</a:t>
            </a:r>
            <a:r>
              <a:rPr lang="ru-RU" sz="2800" b="1" dirty="0">
                <a:latin typeface="Cambria" pitchFamily="18" charset="0"/>
              </a:rPr>
              <a:t> </a:t>
            </a:r>
            <a:br>
              <a:rPr lang="ru-RU" sz="2800" b="1" dirty="0">
                <a:latin typeface="Cambria" pitchFamily="18" charset="0"/>
              </a:rPr>
            </a:br>
            <a:r>
              <a:rPr lang="ru-RU" sz="2800" b="1" dirty="0">
                <a:latin typeface="Cambria" pitchFamily="18" charset="0"/>
              </a:rPr>
              <a:t>Владислав Викторович</a:t>
            </a:r>
            <a:r>
              <a:rPr lang="en-US" sz="2800" b="1" i="1" dirty="0">
                <a:latin typeface="Cambria" pitchFamily="18" charset="0"/>
              </a:rPr>
              <a:t> </a:t>
            </a:r>
            <a:br>
              <a:rPr lang="ru-RU" sz="2800" b="1" i="1" dirty="0">
                <a:latin typeface="Cambria" pitchFamily="18" charset="0"/>
              </a:rPr>
            </a:br>
            <a:r>
              <a:rPr lang="ru-RU" sz="2800" b="1" dirty="0">
                <a:latin typeface="Cambria" pitchFamily="18" charset="0"/>
              </a:rPr>
              <a:t>Координатор по физике Центра «Сферы»</a:t>
            </a:r>
            <a:br>
              <a:rPr lang="ru-RU" sz="2800" b="1" i="1" dirty="0">
                <a:latin typeface="Cambria" pitchFamily="18" charset="0"/>
              </a:rPr>
            </a:br>
            <a:r>
              <a:rPr lang="en-US" sz="2800" b="1" dirty="0">
                <a:latin typeface="Cambria" pitchFamily="18" charset="0"/>
              </a:rPr>
              <a:t>www.spheres.ru</a:t>
            </a:r>
            <a:br>
              <a:rPr lang="en-US" sz="2800" b="1" dirty="0">
                <a:latin typeface="Cambria" pitchFamily="18" charset="0"/>
              </a:rPr>
            </a:br>
            <a:r>
              <a:rPr lang="en-US" sz="2800" b="1" dirty="0">
                <a:latin typeface="Cambria" pitchFamily="18" charset="0"/>
              </a:rPr>
              <a:t>+7 495 7893040 (3469)	</a:t>
            </a:r>
            <a:br>
              <a:rPr lang="ru-RU" sz="2800" b="1" dirty="0">
                <a:latin typeface="Cambria" pitchFamily="18" charset="0"/>
              </a:rPr>
            </a:br>
            <a:r>
              <a:rPr lang="en-US" sz="2800" b="1" dirty="0">
                <a:latin typeface="Cambria" pitchFamily="18" charset="0"/>
              </a:rPr>
              <a:t>vzhumaev@prosv.ru</a:t>
            </a:r>
            <a:br>
              <a:rPr lang="ru-RU" sz="2800" b="1" dirty="0">
                <a:latin typeface="Cambria" pitchFamily="18" charset="0"/>
              </a:rPr>
            </a:br>
            <a:r>
              <a:rPr lang="ru-RU" sz="2800" b="1" i="1" dirty="0">
                <a:solidFill>
                  <a:srgbClr val="FF3300"/>
                </a:solidFill>
                <a:latin typeface="Cambria" pitchFamily="18" charset="0"/>
              </a:rPr>
              <a:t>Ваши вопросы можно направлять по следующим электронным адресам:</a:t>
            </a:r>
            <a:br>
              <a:rPr lang="ru-RU" sz="2800" b="1" i="1" dirty="0">
                <a:solidFill>
                  <a:srgbClr val="FF3300"/>
                </a:solidFill>
                <a:latin typeface="Cambria" pitchFamily="18" charset="0"/>
              </a:rPr>
            </a:br>
            <a:r>
              <a:rPr lang="en-US" sz="2800" b="1" i="1" dirty="0">
                <a:latin typeface="Cambria" pitchFamily="18" charset="0"/>
              </a:rPr>
              <a:t>E-mail: </a:t>
            </a:r>
            <a:r>
              <a:rPr lang="en-US" sz="2800" b="1" i="1" dirty="0">
                <a:solidFill>
                  <a:srgbClr val="3333FF"/>
                </a:solidFill>
                <a:latin typeface="Cambria" pitchFamily="18" charset="0"/>
              </a:rPr>
              <a:t>info@spheres.ru</a:t>
            </a:r>
            <a:br>
              <a:rPr lang="en-US" sz="2800" b="1" i="1" dirty="0">
                <a:solidFill>
                  <a:srgbClr val="3333FF"/>
                </a:solidFill>
                <a:latin typeface="Cambria" pitchFamily="18" charset="0"/>
              </a:rPr>
            </a:br>
            <a:r>
              <a:rPr lang="en-US" sz="2800" b="1" i="1" dirty="0">
                <a:latin typeface="Cambria" pitchFamily="18" charset="0"/>
              </a:rPr>
              <a:t>Web: </a:t>
            </a:r>
            <a:r>
              <a:rPr lang="ru-RU" sz="2800" b="1" i="1" dirty="0">
                <a:solidFill>
                  <a:srgbClr val="3333FF"/>
                </a:solidFill>
                <a:latin typeface="Cambria" pitchFamily="18" charset="0"/>
              </a:rPr>
              <a:t>http://spheres.ru/feedback/</a:t>
            </a:r>
            <a:b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ru-RU" sz="2800" dirty="0">
                <a:solidFill>
                  <a:schemeClr val="tx1"/>
                </a:solidFill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4" name="Picture 10" descr="C:\Users\eric\Pictures\Microsoft Clip Organizer\j043386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5721" y="4589173"/>
            <a:ext cx="1828572" cy="182857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984584" y="1654844"/>
            <a:ext cx="6410166" cy="4314824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ru-RU" sz="2800" dirty="0">
                <a:solidFill>
                  <a:schemeClr val="tx1"/>
                </a:solidFill>
              </a:rPr>
            </a:br>
            <a:br>
              <a:rPr lang="ru-RU" sz="2800" dirty="0"/>
            </a:br>
            <a:r>
              <a:rPr lang="ru-RU" sz="4000" dirty="0" err="1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Белага</a:t>
            </a:r>
            <a:r>
              <a:rPr lang="ru-RU" sz="40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 </a:t>
            </a:r>
            <a:br>
              <a:rPr lang="ru-RU" sz="40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</a:br>
            <a:r>
              <a:rPr lang="ru-RU" sz="40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Виктория Владимировна</a:t>
            </a:r>
            <a:br>
              <a:rPr lang="ru-RU" sz="40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</a:br>
            <a:br>
              <a:rPr lang="ru-RU" sz="2800" dirty="0">
                <a:solidFill>
                  <a:schemeClr val="tx1"/>
                </a:solidFill>
                <a:latin typeface="Cambria" pitchFamily="18" charset="0"/>
              </a:rPr>
            </a:br>
            <a:r>
              <a:rPr lang="en-US" sz="2800" u="sng" dirty="0">
                <a:solidFill>
                  <a:schemeClr val="accent1">
                    <a:lumMod val="75000"/>
                  </a:schemeClr>
                </a:solidFill>
                <a:latin typeface="Cambria" pitchFamily="18" charset="0"/>
                <a:hlinkClick r:id="rId3"/>
              </a:rPr>
              <a:t> belaga@jinr.ru </a:t>
            </a:r>
            <a:br>
              <a:rPr lang="ru-RU" sz="2800" u="sng" dirty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</a:br>
            <a:br>
              <a:rPr lang="ru-RU" sz="2800" u="sng" dirty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</a:br>
            <a:br>
              <a:rPr lang="en-US" sz="2800" u="sng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2800" u="sng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2800" u="sng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ru-RU" sz="2800" u="sng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ru-RU" sz="2800" u="sng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2800" u="sng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ru-RU" sz="2800" dirty="0">
                <a:solidFill>
                  <a:schemeClr val="tx1"/>
                </a:solidFill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4" name="Picture 10" descr="C:\Users\eric\Pictures\Microsoft Clip Organizer\j043386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5721" y="4589173"/>
            <a:ext cx="1828572" cy="182857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3214688" y="241300"/>
            <a:ext cx="5929312" cy="110807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600" b="1" dirty="0">
                <a:latin typeface="Cambria" pitchFamily="18" charset="0"/>
              </a:rPr>
              <a:t>СПАСИБО ЗА ВНИМАНИЕ</a:t>
            </a:r>
            <a:r>
              <a:rPr lang="ru-RU" sz="3600" dirty="0">
                <a:latin typeface="Cambria" pitchFamily="18" charset="0"/>
              </a:rPr>
              <a:t>!</a:t>
            </a:r>
            <a:endParaRPr lang="ru-RU" sz="2800" dirty="0">
              <a:latin typeface="Cambria" pitchFamily="18" charset="0"/>
            </a:endParaRPr>
          </a:p>
        </p:txBody>
      </p:sp>
      <p:pic>
        <p:nvPicPr>
          <p:cNvPr id="93187" name="Рисунок 3" descr="P113020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6116" y="4275138"/>
            <a:ext cx="3286125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8" name="Рисунок 4" descr="P113019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2051" y="1349375"/>
            <a:ext cx="3643313" cy="273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9" name="Рисунок 5" descr="P113020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613" y="1366839"/>
            <a:ext cx="3643312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ДАРЬ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02511EAE12B554BBD6F4C38202637E2" ma:contentTypeVersion="1" ma:contentTypeDescription="Создание документа." ma:contentTypeScope="" ma:versionID="7720e2e3bc88c98809321b95ba70e5c7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45CF537-E066-4F87-8D93-E41E44A661E3}"/>
</file>

<file path=customXml/itemProps2.xml><?xml version="1.0" encoding="utf-8"?>
<ds:datastoreItem xmlns:ds="http://schemas.openxmlformats.org/officeDocument/2006/customXml" ds:itemID="{AF82AC18-BB10-43B2-9D76-7AE27A9A2AFB}"/>
</file>

<file path=customXml/itemProps3.xml><?xml version="1.0" encoding="utf-8"?>
<ds:datastoreItem xmlns:ds="http://schemas.openxmlformats.org/officeDocument/2006/customXml" ds:itemID="{34E8781E-1154-4FA7-A6E7-339768FB66D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1301</TotalTime>
  <Words>1200</Words>
  <Application>Microsoft Office PowerPoint</Application>
  <PresentationFormat>Экран (4:3)</PresentationFormat>
  <Paragraphs>430</Paragraphs>
  <Slides>94</Slides>
  <Notes>63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94</vt:i4>
      </vt:variant>
    </vt:vector>
  </HeadingPairs>
  <TitlesOfParts>
    <vt:vector size="105" baseType="lpstr">
      <vt:lpstr>Arial</vt:lpstr>
      <vt:lpstr>Calibri</vt:lpstr>
      <vt:lpstr>Cambria</vt:lpstr>
      <vt:lpstr>Georgia</vt:lpstr>
      <vt:lpstr>Tahoma</vt:lpstr>
      <vt:lpstr>Times New Roman</vt:lpstr>
      <vt:lpstr>Wingdings</vt:lpstr>
      <vt:lpstr>Wingdings 2</vt:lpstr>
      <vt:lpstr>Wingdings 3</vt:lpstr>
      <vt:lpstr>ДАРЬЯ</vt:lpstr>
      <vt:lpstr>Формула</vt:lpstr>
      <vt:lpstr>Использование ресурсов современного учебно-методического комплекса для достижения образовательных результатов и создания положительной мотивации в изучении предмета физика</vt:lpstr>
      <vt:lpstr>УЧЕБНО-МЕТОДИЧЕСКИЙ КОМПЛЕКТ «ФИЗИКА – СФЕРЫ» </vt:lpstr>
      <vt:lpstr>Презентация PowerPoint</vt:lpstr>
      <vt:lpstr>Презентация PowerPoint</vt:lpstr>
      <vt:lpstr>Презентация PowerPoint</vt:lpstr>
      <vt:lpstr>www.spheres.ru</vt:lpstr>
      <vt:lpstr>www.spheres.ru</vt:lpstr>
      <vt:lpstr>www. spheres.ru</vt:lpstr>
      <vt:lpstr>Презентация PowerPoint</vt:lpstr>
      <vt:lpstr>www.spheres.ru</vt:lpstr>
      <vt:lpstr>Презентация PowerPoint</vt:lpstr>
      <vt:lpstr>www.prosv.ru</vt:lpstr>
      <vt:lpstr>«Физика. Сферы» 10  ̶ 11 класс</vt:lpstr>
      <vt:lpstr>Особенности УМК  «Физика. СФЕРЫ» 7 – 9 класс </vt:lpstr>
      <vt:lpstr>СОДЕРЖАНИЕ КУРСА</vt:lpstr>
      <vt:lpstr>СОДЕРЖАНИЕ КУРСА</vt:lpstr>
      <vt:lpstr>СОДЕРЖАНИЕ КУРСА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ТЕТРАДЬ-ТРЕНАЖЕР</vt:lpstr>
      <vt:lpstr>ТИПЫ ЗАДАНИЙ ТЕТРАДИ-ТРЕНАЖЁРА В СООТВЕТСТВИИ С ВИДОМ ДЕЯТЕЛЬНОСТИ</vt:lpstr>
      <vt:lpstr>Презентация PowerPoint</vt:lpstr>
      <vt:lpstr>Презентация PowerPoint</vt:lpstr>
      <vt:lpstr>Тетрадь-тренажер: «Знаем и применяем»</vt:lpstr>
      <vt:lpstr>ТЕТРАДЬ-ПРАКТИКУМ</vt:lpstr>
      <vt:lpstr>ОСОБЕННОСТИ ПОСТРОЕНИЯ ТЕТРАДИ-ПРАКТИКУМА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Возможная тема исследовательской работы:  </vt:lpstr>
      <vt:lpstr>Проект  “Физика на кухне: овощные электрические цепи”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Тетрадь – экзаменатор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Использование материалов электронного приложения  к учебнику  «Физика. СФЕРЫ»  </vt:lpstr>
      <vt:lpstr>Типы медиаресурсов  ЭП «Физика. СФЕРЫ»</vt:lpstr>
      <vt:lpstr>Презентация PowerPoint</vt:lpstr>
      <vt:lpstr>Лабораторные работы и задачник в ЭП «Физика. СФЕРЫ»</vt:lpstr>
      <vt:lpstr>Презентация PowerPoint</vt:lpstr>
      <vt:lpstr>Презентация PowerPoint</vt:lpstr>
      <vt:lpstr>Презентация PowerPoint</vt:lpstr>
      <vt:lpstr>Презентация PowerPoint</vt:lpstr>
      <vt:lpstr>Урок решения задач</vt:lpstr>
      <vt:lpstr>Урок решения задач</vt:lpstr>
      <vt:lpstr>Урок решения задач</vt:lpstr>
      <vt:lpstr>Урок решения задач</vt:lpstr>
      <vt:lpstr>Урок решения задач</vt:lpstr>
      <vt:lpstr>Урок – лабораторная работа</vt:lpstr>
      <vt:lpstr>ОРГАНИЗАЦИЯ  ПРОВЕДЕНИЯ УРОКОВ ФИЗИКИ С ИСПОЛЬЗОВАНИЕМ ИОС «СФЕРЫ» В КАБИНЕТАХ С РАЗНЫМ ТЕХНИЧЕСКИМ ОСНАЩЕНИЕМ</vt:lpstr>
      <vt:lpstr>Компьютер + интерактивная доска</vt:lpstr>
      <vt:lpstr>Компьютер на группу учащихся</vt:lpstr>
      <vt:lpstr>Презентация PowerPoint</vt:lpstr>
      <vt:lpstr>Презентация PowerPoint</vt:lpstr>
      <vt:lpstr>Презентация PowerPoint</vt:lpstr>
      <vt:lpstr>Физика в опытах</vt:lpstr>
      <vt:lpstr>История изобретений и открытий – вторая история человечества</vt:lpstr>
      <vt:lpstr> Жумаев  Владислав Викторович  Координатор по физике Центра «Сферы» www.spheres.ru +7 495 7893040 (3469)  vzhumaev@prosv.ru Ваши вопросы можно направлять по следующим электронным адресам: E-mail: info@spheres.ru Web: http://spheres.ru/feedback/  </vt:lpstr>
      <vt:lpstr>  Белага  Виктория Владимировна   belaga@jinr.ru          </vt:lpstr>
      <vt:lpstr>СПАСИБО ЗА ВНИМАНИЕ!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Goal Setting</dc:title>
  <dc:creator>Admin</dc:creator>
  <cp:lastModifiedBy>Петр Сычев</cp:lastModifiedBy>
  <cp:revision>149</cp:revision>
  <dcterms:created xsi:type="dcterms:W3CDTF">2012-06-27T09:33:19Z</dcterms:created>
  <dcterms:modified xsi:type="dcterms:W3CDTF">2017-03-27T20:02:00Z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TC300014609990</vt:lpwstr>
  </property>
  <property fmtid="{D5CDD505-2E9C-101B-9397-08002B2CF9AE}" pid="3" name="ContentTypeId">
    <vt:lpwstr>0x010100A02511EAE12B554BBD6F4C38202637E2</vt:lpwstr>
  </property>
</Properties>
</file>