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0"/>
  </p:notesMasterIdLst>
  <p:handoutMasterIdLst>
    <p:handoutMasterId r:id="rId31"/>
  </p:handoutMasterIdLst>
  <p:sldIdLst>
    <p:sldId id="260" r:id="rId5"/>
    <p:sldId id="467" r:id="rId6"/>
    <p:sldId id="474" r:id="rId7"/>
    <p:sldId id="472" r:id="rId8"/>
    <p:sldId id="479" r:id="rId9"/>
    <p:sldId id="476" r:id="rId10"/>
    <p:sldId id="475" r:id="rId11"/>
    <p:sldId id="478" r:id="rId12"/>
    <p:sldId id="329" r:id="rId13"/>
    <p:sldId id="494" r:id="rId14"/>
    <p:sldId id="451" r:id="rId15"/>
    <p:sldId id="508" r:id="rId16"/>
    <p:sldId id="509" r:id="rId17"/>
    <p:sldId id="483" r:id="rId18"/>
    <p:sldId id="485" r:id="rId19"/>
    <p:sldId id="506" r:id="rId20"/>
    <p:sldId id="507" r:id="rId21"/>
    <p:sldId id="338" r:id="rId22"/>
    <p:sldId id="450" r:id="rId23"/>
    <p:sldId id="452" r:id="rId24"/>
    <p:sldId id="453" r:id="rId25"/>
    <p:sldId id="454" r:id="rId26"/>
    <p:sldId id="455" r:id="rId27"/>
    <p:sldId id="463" r:id="rId28"/>
    <p:sldId id="464" r:id="rId29"/>
  </p:sldIdLst>
  <p:sldSz cx="9144000" cy="6858000" type="screen4x3"/>
  <p:notesSz cx="6858000" cy="9144000"/>
  <p:custDataLst>
    <p:tags r:id="rId3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AB"/>
    <a:srgbClr val="CC3300"/>
    <a:srgbClr val="ED1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6661" autoAdjust="0"/>
  </p:normalViewPr>
  <p:slideViewPr>
    <p:cSldViewPr showGuides="1">
      <p:cViewPr varScale="1">
        <p:scale>
          <a:sx n="109" d="100"/>
          <a:sy n="109" d="100"/>
        </p:scale>
        <p:origin x="159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56015096"/>
        <c:axId val="256010392"/>
      </c:barChart>
      <c:catAx>
        <c:axId val="256015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6010392"/>
        <c:crosses val="autoZero"/>
        <c:auto val="1"/>
        <c:lblAlgn val="ctr"/>
        <c:lblOffset val="100"/>
        <c:noMultiLvlLbl val="0"/>
      </c:catAx>
      <c:valAx>
        <c:axId val="256010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60150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56010000"/>
        <c:axId val="256011568"/>
      </c:barChart>
      <c:catAx>
        <c:axId val="256010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6011568"/>
        <c:crosses val="autoZero"/>
        <c:auto val="1"/>
        <c:lblAlgn val="ctr"/>
        <c:lblOffset val="100"/>
        <c:noMultiLvlLbl val="0"/>
      </c:catAx>
      <c:valAx>
        <c:axId val="256011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601000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8911F-C8B4-4DD2-B18D-F3882A0788BB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C1A6E-6B58-407B-B8B9-3ADF7A61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20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925A0-E84E-4736-9A0A-DFDC8FE12993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111F4-4D46-4212-B928-60622AD3EA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024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19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74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115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50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50003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 userDrawn="1"/>
        </p:nvGraphicFramePr>
        <p:xfrm>
          <a:off x="478631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900486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1857364"/>
            <a:ext cx="38290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508500"/>
            <a:ext cx="3900486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4508500"/>
            <a:ext cx="3929090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428596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786314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7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250029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57147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57147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250029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485775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485775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678657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485775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485775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678657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57158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7158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57158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57158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4714876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4876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4714876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4714876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58588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57175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60000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258588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6157175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360000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3258588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6157175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250825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ru-RU" dirty="0" smtClean="0"/>
          </a:p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4716463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ru-RU" dirty="0" smtClean="0"/>
          </a:p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181" y="163036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5004819" y="163987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877" y="2285992"/>
            <a:ext cx="7642246" cy="217167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4714876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0034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00034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500034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4714876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714876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4714876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857364"/>
            <a:ext cx="5111750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008313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643051"/>
            <a:ext cx="5486400" cy="30845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F4648-08FD-4020-86D2-F789BB84DAF6}" type="datetime1">
              <a:rPr lang="ru-RU" smtClean="0"/>
              <a:pPr/>
              <a:t>14.10.2020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99FE9-C4C4-421C-8420-5EF5B26BD74F}" type="datetime1">
              <a:rPr lang="ru-RU" smtClean="0"/>
              <a:pPr/>
              <a:t>14.10.2020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753" y="2410100"/>
            <a:ext cx="7356494" cy="209047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1571" y="1214422"/>
            <a:ext cx="6500858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/>
              <a:pPr/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28596" y="6215082"/>
            <a:ext cx="2976560" cy="45073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5" r:id="rId2"/>
    <p:sldLayoutId id="2147483708" r:id="rId3"/>
    <p:sldLayoutId id="2147483714" r:id="rId4"/>
    <p:sldLayoutId id="2147483713" r:id="rId5"/>
    <p:sldLayoutId id="2147483710" r:id="rId6"/>
    <p:sldLayoutId id="2147483698" r:id="rId7"/>
    <p:sldLayoutId id="2147483709" r:id="rId8"/>
    <p:sldLayoutId id="2147483711" r:id="rId9"/>
    <p:sldLayoutId id="2147483712" r:id="rId10"/>
    <p:sldLayoutId id="2147483700" r:id="rId11"/>
    <p:sldLayoutId id="2147483701" r:id="rId12"/>
    <p:sldLayoutId id="2147483720" r:id="rId13"/>
    <p:sldLayoutId id="2147483703" r:id="rId14"/>
    <p:sldLayoutId id="2147483722" r:id="rId15"/>
    <p:sldLayoutId id="2147483723" r:id="rId16"/>
    <p:sldLayoutId id="2147483727" r:id="rId17"/>
    <p:sldLayoutId id="2147483726" r:id="rId18"/>
    <p:sldLayoutId id="2147483724" r:id="rId19"/>
    <p:sldLayoutId id="2147483728" r:id="rId20"/>
    <p:sldLayoutId id="2147483729" r:id="rId21"/>
    <p:sldLayoutId id="2147483704" r:id="rId22"/>
    <p:sldLayoutId id="2147483705" r:id="rId23"/>
    <p:sldLayoutId id="2147483731" r:id="rId24"/>
    <p:sldLayoutId id="2147483732" r:id="rId2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cta.ru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323528" y="2996952"/>
            <a:ext cx="8569325" cy="1181100"/>
          </a:xfrm>
        </p:spPr>
        <p:txBody>
          <a:bodyPr anchor="ctr">
            <a:noAutofit/>
          </a:bodyPr>
          <a:lstStyle/>
          <a:p>
            <a:r>
              <a:rPr lang="ru-RU" sz="3600" dirty="0" smtClean="0"/>
              <a:t>Методический потенциал УМК по физике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365104"/>
            <a:ext cx="7344816" cy="1296144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Власова Ирина Геннадьевна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ru-RU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Зав. редакцией физики центра физико-математического образования</a:t>
            </a:r>
          </a:p>
          <a:p>
            <a:pPr algn="l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>
          <a:xfrm>
            <a:off x="251520" y="115888"/>
            <a:ext cx="8615362" cy="1143000"/>
          </a:xfrm>
        </p:spPr>
        <p:txBody>
          <a:bodyPr/>
          <a:lstStyle/>
          <a:p>
            <a:pPr algn="r"/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Рабочие тетради</a:t>
            </a:r>
            <a:endParaRPr lang="ru-RU" altLang="ru-RU" sz="2800" b="1" dirty="0" smtClean="0"/>
          </a:p>
        </p:txBody>
      </p:sp>
      <p:pic>
        <p:nvPicPr>
          <p:cNvPr id="14" name="Picture 2" descr="http://rl.mgou.ru/pic/small-12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31" y="3545757"/>
            <a:ext cx="1793473" cy="2331515"/>
          </a:xfrm>
          <a:prstGeom prst="rect">
            <a:avLst/>
          </a:prstGeom>
          <a:noFill/>
          <a:ln>
            <a:solidFill>
              <a:srgbClr val="005CAB"/>
            </a:solidFill>
          </a:ln>
        </p:spPr>
      </p:pic>
      <p:pic>
        <p:nvPicPr>
          <p:cNvPr id="15" name="Содержимое 6" descr="23435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748471"/>
            <a:ext cx="3665387" cy="4752528"/>
          </a:xfrm>
          <a:ln>
            <a:solidFill>
              <a:srgbClr val="005CAB"/>
            </a:solidFill>
          </a:ln>
        </p:spPr>
      </p:pic>
      <p:sp>
        <p:nvSpPr>
          <p:cNvPr id="16" name="Текст 5"/>
          <p:cNvSpPr txBox="1">
            <a:spLocks/>
          </p:cNvSpPr>
          <p:nvPr/>
        </p:nvSpPr>
        <p:spPr>
          <a:xfrm>
            <a:off x="1958601" y="1748471"/>
            <a:ext cx="3096343" cy="33123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0975" indent="-1809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70C0"/>
                </a:solidFill>
              </a:rPr>
              <a:t>Несколько тетрадей на каждый год обучения</a:t>
            </a:r>
          </a:p>
          <a:p>
            <a:pPr marL="342900" indent="-342900">
              <a:buFont typeface="+mj-lt"/>
              <a:buAutoNum type="arabicPeriod"/>
            </a:pPr>
            <a:endParaRPr lang="ru-RU" sz="800" dirty="0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70C0"/>
                </a:solidFill>
              </a:rPr>
              <a:t>Отработка алгоритмов решения задач</a:t>
            </a:r>
          </a:p>
          <a:p>
            <a:pPr marL="342900" indent="-342900">
              <a:buFont typeface="+mj-lt"/>
              <a:buAutoNum type="arabicPeriod"/>
            </a:pPr>
            <a:endParaRPr lang="ru-RU" sz="800" dirty="0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70C0"/>
                </a:solidFill>
              </a:rPr>
              <a:t>Задания для дополнительного изучения</a:t>
            </a:r>
          </a:p>
          <a:p>
            <a:pPr marL="342900" indent="-342900">
              <a:buFont typeface="+mj-lt"/>
              <a:buAutoNum type="arabicPeriod"/>
            </a:pPr>
            <a:endParaRPr lang="ru-RU" sz="800" dirty="0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70C0"/>
                </a:solidFill>
              </a:rPr>
              <a:t>В тетрадях для 9 класса – варианты ОГЭ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7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824336"/>
            <a:ext cx="4038600" cy="1972816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Систематическая подготовка </a:t>
            </a:r>
            <a:r>
              <a:rPr lang="ru-RU" dirty="0"/>
              <a:t>к единому государственному экзамену (ЕГЭ) по </a:t>
            </a:r>
            <a:r>
              <a:rPr lang="ru-RU" dirty="0" smtClean="0"/>
              <a:t>физике</a:t>
            </a:r>
          </a:p>
          <a:p>
            <a:r>
              <a:rPr lang="ru-RU" dirty="0" smtClean="0"/>
              <a:t>Задания по всем темам курса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Физика. 11 класс. Рабочая тетрадь №1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32" y="1614325"/>
            <a:ext cx="1753703" cy="227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Физика. 11 класс. Рабочая тетрадь №2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49" y="1759407"/>
            <a:ext cx="1778624" cy="231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Физика. 11 класс. Рабочая тетрадь №3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68380"/>
            <a:ext cx="1787501" cy="232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Физика. 11 класс. Рабочая тетрадь №4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437112"/>
            <a:ext cx="1778624" cy="231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pPr algn="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УМК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Грачёва 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0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578" y="24448"/>
            <a:ext cx="8615363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Организация учебного процесса</a:t>
            </a:r>
            <a:endParaRPr lang="ru-RU" b="1" dirty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684213" y="1665288"/>
            <a:ext cx="8229600" cy="45259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altLang="ru-RU" b="1" dirty="0" smtClean="0">
                <a:solidFill>
                  <a:srgbClr val="1F497D"/>
                </a:solidFill>
                <a:latin typeface="HelveticaNeueCyr"/>
                <a:cs typeface="Arial" pitchFamily="34" charset="0"/>
              </a:rPr>
              <a:t>Проектирование </a:t>
            </a:r>
            <a:r>
              <a:rPr lang="ru-RU" altLang="ru-RU" b="1" dirty="0">
                <a:solidFill>
                  <a:srgbClr val="1F497D"/>
                </a:solidFill>
                <a:latin typeface="HelveticaNeueCyr"/>
                <a:cs typeface="Arial" pitchFamily="34" charset="0"/>
              </a:rPr>
              <a:t>учебного процесса, направленного </a:t>
            </a:r>
            <a:r>
              <a:rPr lang="ru-RU" altLang="ru-RU" b="1" dirty="0" smtClean="0">
                <a:solidFill>
                  <a:srgbClr val="1F497D"/>
                </a:solidFill>
                <a:latin typeface="HelveticaNeueCyr"/>
                <a:cs typeface="Arial" pitchFamily="34" charset="0"/>
              </a:rPr>
              <a:t>   на </a:t>
            </a:r>
            <a:r>
              <a:rPr lang="ru-RU" altLang="ru-RU" b="1" dirty="0">
                <a:solidFill>
                  <a:srgbClr val="1F497D"/>
                </a:solidFill>
                <a:latin typeface="HelveticaNeueCyr"/>
                <a:cs typeface="Arial" pitchFamily="34" charset="0"/>
              </a:rPr>
              <a:t>достижение итоговых </a:t>
            </a:r>
            <a:r>
              <a:rPr lang="ru-RU" altLang="ru-RU" b="1" dirty="0" smtClean="0">
                <a:solidFill>
                  <a:srgbClr val="1F497D"/>
                </a:solidFill>
                <a:latin typeface="HelveticaNeueCyr"/>
                <a:cs typeface="Arial" pitchFamily="34" charset="0"/>
              </a:rPr>
              <a:t>результатов</a:t>
            </a:r>
          </a:p>
          <a:p>
            <a:pPr>
              <a:buFont typeface="Arial" charset="0"/>
              <a:buChar char="•"/>
              <a:defRPr/>
            </a:pPr>
            <a:endParaRPr lang="ru-RU" altLang="ru-RU" b="1" dirty="0">
              <a:solidFill>
                <a:srgbClr val="1F497D"/>
              </a:solidFill>
              <a:latin typeface="HelveticaNeueCyr"/>
              <a:cs typeface="Arial" pitchFamily="34" charset="0"/>
            </a:endParaRPr>
          </a:p>
          <a:p>
            <a:pPr marL="0" indent="0">
              <a:spcBef>
                <a:spcPct val="50000"/>
              </a:spcBef>
              <a:buFont typeface="Arial" charset="0"/>
              <a:buNone/>
              <a:defRPr/>
            </a:pPr>
            <a:r>
              <a:rPr lang="ru-RU" altLang="ru-RU" u="sng" dirty="0">
                <a:solidFill>
                  <a:srgbClr val="FF3399"/>
                </a:solidFill>
                <a:latin typeface="HelveticaNeueCyr"/>
                <a:cs typeface="Times New Roman" pitchFamily="18" charset="0"/>
              </a:rPr>
              <a:t>Цель</a:t>
            </a:r>
            <a:r>
              <a:rPr lang="ru-RU" altLang="ru-RU" dirty="0">
                <a:solidFill>
                  <a:srgbClr val="FF3399"/>
                </a:solidFill>
                <a:latin typeface="HelveticaNeueCyr"/>
                <a:cs typeface="Times New Roman" pitchFamily="18" charset="0"/>
              </a:rPr>
              <a:t>: </a:t>
            </a:r>
            <a:r>
              <a:rPr lang="ru-RU" altLang="ru-RU" dirty="0">
                <a:solidFill>
                  <a:srgbClr val="1F497D"/>
                </a:solidFill>
                <a:latin typeface="HelveticaNeueCyr"/>
                <a:cs typeface="Times New Roman" pitchFamily="18" charset="0"/>
              </a:rPr>
              <a:t>ежедневное, последовательное «пошаговое» достижение итоговых планируемых результатов.</a:t>
            </a:r>
          </a:p>
          <a:p>
            <a:pPr marL="0" indent="0">
              <a:spcBef>
                <a:spcPct val="50000"/>
              </a:spcBef>
              <a:buFont typeface="Arial" charset="0"/>
              <a:buNone/>
              <a:defRPr/>
            </a:pPr>
            <a:r>
              <a:rPr lang="ru-RU" altLang="ru-RU" u="sng" dirty="0">
                <a:solidFill>
                  <a:srgbClr val="FF3399"/>
                </a:solidFill>
                <a:latin typeface="HelveticaNeueCyr"/>
                <a:cs typeface="Times New Roman" pitchFamily="18" charset="0"/>
              </a:rPr>
              <a:t>Средство</a:t>
            </a:r>
            <a:r>
              <a:rPr lang="ru-RU" altLang="ru-RU" dirty="0">
                <a:solidFill>
                  <a:srgbClr val="FF3399"/>
                </a:solidFill>
                <a:latin typeface="HelveticaNeueCyr"/>
                <a:cs typeface="Times New Roman" pitchFamily="18" charset="0"/>
              </a:rPr>
              <a:t>: </a:t>
            </a:r>
            <a:r>
              <a:rPr lang="ru-RU" altLang="ru-RU" dirty="0">
                <a:solidFill>
                  <a:srgbClr val="1F497D"/>
                </a:solidFill>
                <a:latin typeface="HelveticaNeueCyr"/>
                <a:cs typeface="Times New Roman" pitchFamily="18" charset="0"/>
              </a:rPr>
              <a:t>подбор УЧЕБНЫХ ЗАДАНИЙ и УЧЕБНЫХ СИТУАЦИЙ.</a:t>
            </a:r>
          </a:p>
          <a:p>
            <a:pPr>
              <a:buFont typeface="Arial" charset="0"/>
              <a:buChar char="•"/>
              <a:defRPr/>
            </a:pPr>
            <a:endParaRPr lang="ru-RU" altLang="ru-RU" b="1" dirty="0">
              <a:solidFill>
                <a:srgbClr val="1F497D"/>
              </a:solidFill>
              <a:latin typeface="HelveticaNeueCyr"/>
              <a:cs typeface="Arial" pitchFamily="34" charset="0"/>
            </a:endParaRPr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1421E2-AF30-4101-ACB7-506A7775428B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052513"/>
          </a:xfrm>
        </p:spPr>
        <p:txBody>
          <a:bodyPr/>
          <a:lstStyle/>
          <a:p>
            <a:pPr algn="r"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Типы уроков</a:t>
            </a:r>
            <a:endParaRPr lang="ru-RU" dirty="0"/>
          </a:p>
        </p:txBody>
      </p:sp>
      <p:sp>
        <p:nvSpPr>
          <p:cNvPr id="10140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6E8208E-34D6-4F2F-A019-618E6722B727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graphicFrame>
        <p:nvGraphicFramePr>
          <p:cNvPr id="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003526"/>
              </p:ext>
            </p:extLst>
          </p:nvPr>
        </p:nvGraphicFramePr>
        <p:xfrm>
          <a:off x="251521" y="1160463"/>
          <a:ext cx="8661648" cy="4997878"/>
        </p:xfrm>
        <a:graphic>
          <a:graphicData uri="http://schemas.openxmlformats.org/drawingml/2006/table">
            <a:tbl>
              <a:tblPr firstRow="1" bandRow="1"/>
              <a:tblGrid>
                <a:gridCol w="2887216"/>
                <a:gridCol w="2887216"/>
                <a:gridCol w="2887216"/>
              </a:tblGrid>
              <a:tr h="5146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Традиционный урок</a:t>
                      </a:r>
                      <a:endParaRPr lang="ru-RU" sz="1800" dirty="0"/>
                    </a:p>
                  </a:txBody>
                  <a:tcPr marL="91446" marR="91446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Урок по ФГОС</a:t>
                      </a:r>
                      <a:endParaRPr lang="ru-RU" sz="1800" dirty="0"/>
                    </a:p>
                  </a:txBody>
                  <a:tcPr marL="91446" marR="91446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Виды уроков</a:t>
                      </a:r>
                      <a:endParaRPr lang="ru-RU" sz="1800" dirty="0"/>
                    </a:p>
                  </a:txBody>
                  <a:tcPr marL="91446" marR="91446" marT="45724" marB="45724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7251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Урок изучения нового материала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Урок открытия</a:t>
                      </a:r>
                      <a:r>
                        <a:rPr lang="ru-RU" sz="1800" b="1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нового знания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Лекция, </a:t>
                      </a:r>
                      <a:r>
                        <a:rPr lang="ru-RU" sz="1600" baseline="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инсценировка, экспедиция, проблемный урок, экскурсия, беседа, конференция, мультимедиа-урок, игра, 1рок-исследование,  уроки смешанного типа</a:t>
                      </a:r>
                      <a:endParaRPr lang="ru-RU" sz="1600" dirty="0">
                        <a:solidFill>
                          <a:schemeClr val="accent6">
                            <a:lumMod val="25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795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Урок совершенствования</a:t>
                      </a:r>
                      <a:r>
                        <a:rPr lang="ru-RU" sz="1800" baseline="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 знаний, умений, навыков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Урок рефлексии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Практикум, диалог, ролевая игра, комбинированный урок</a:t>
                      </a:r>
                      <a:endParaRPr lang="ru-RU" sz="1600" dirty="0">
                        <a:solidFill>
                          <a:schemeClr val="accent6">
                            <a:lumMod val="25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0307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Комбинированный урок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Урок общеметодологической направленности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Конкурс, конференция, консультация, диспут, урок-игра (суд, совершенствование…)</a:t>
                      </a:r>
                      <a:endParaRPr lang="ru-RU" sz="1600" dirty="0">
                        <a:solidFill>
                          <a:schemeClr val="accent6">
                            <a:lumMod val="25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795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Урок контроля и коррекции знаний</a:t>
                      </a:r>
                      <a:endParaRPr lang="ru-RU" sz="1800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b="1" dirty="0" smtClean="0">
                          <a:solidFill>
                            <a:schemeClr val="accent6">
                              <a:lumMod val="10000"/>
                            </a:schemeClr>
                          </a:solidFill>
                        </a:rPr>
                        <a:t>Урок развивающего контроля</a:t>
                      </a:r>
                      <a:endParaRPr lang="ru-RU" sz="1800" b="1" dirty="0">
                        <a:solidFill>
                          <a:schemeClr val="accent6">
                            <a:lumMod val="10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60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Письменные работы, зачеты, викторина, смотр знаний, защита проектов,</a:t>
                      </a:r>
                      <a:r>
                        <a:rPr lang="ru-RU" sz="1600" baseline="0" dirty="0" smtClean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 конкурсы</a:t>
                      </a:r>
                      <a:endParaRPr lang="ru-RU" sz="1600" dirty="0">
                        <a:solidFill>
                          <a:schemeClr val="accent6">
                            <a:lumMod val="25000"/>
                          </a:schemeClr>
                        </a:solidFill>
                      </a:endParaRPr>
                    </a:p>
                  </a:txBody>
                  <a:tcPr marL="91446" marR="91446" marT="45724" marB="45724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411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Содержимое 7" descr="сканирование0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34530"/>
            <a:ext cx="2414587" cy="33416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Заголовок 1"/>
          <p:cNvSpPr>
            <a:spLocks noGrp="1"/>
          </p:cNvSpPr>
          <p:nvPr>
            <p:ph type="title"/>
          </p:nvPr>
        </p:nvSpPr>
        <p:spPr>
          <a:xfrm>
            <a:off x="251520" y="115888"/>
            <a:ext cx="8615363" cy="1143000"/>
          </a:xfrm>
        </p:spPr>
        <p:txBody>
          <a:bodyPr/>
          <a:lstStyle/>
          <a:p>
            <a:pPr algn="r"/>
            <a:r>
              <a:rPr lang="ru-RU" altLang="ru-RU" b="1" smtClean="0">
                <a:latin typeface="HelveticaNeueCyr"/>
                <a:cs typeface="Arial" panose="020B0604020202020204" pitchFamily="34" charset="0"/>
              </a:rPr>
              <a:t>Обобщение, систематизация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684213" y="1422995"/>
            <a:ext cx="8229600" cy="488632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altLang="ru-RU" b="1" dirty="0" smtClean="0">
                <a:solidFill>
                  <a:srgbClr val="CC3300"/>
                </a:solidFill>
                <a:latin typeface="HelveticaNeueCyr"/>
                <a:cs typeface="Arial" pitchFamily="34" charset="0"/>
              </a:rPr>
              <a:t>Используем</a:t>
            </a:r>
          </a:p>
          <a:p>
            <a:pPr marL="0" indent="0">
              <a:buFont typeface="Arial" charset="0"/>
              <a:buNone/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HelveticaNeueCyr"/>
                <a:cs typeface="Arial" pitchFamily="34" charset="0"/>
              </a:rPr>
              <a:t>Учебник</a:t>
            </a:r>
          </a:p>
          <a:p>
            <a:pPr marL="0" indent="0">
              <a:buFont typeface="Arial" charset="0"/>
              <a:buNone/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HelveticaNeueCyr"/>
                <a:cs typeface="Arial" pitchFamily="34" charset="0"/>
              </a:rPr>
              <a:t>Рабочая тетрадь</a:t>
            </a:r>
          </a:p>
          <a:p>
            <a:pPr marL="0" indent="0">
              <a:buFont typeface="Arial" charset="0"/>
              <a:buNone/>
              <a:defRPr/>
            </a:pPr>
            <a:endParaRPr lang="ru-RU" altLang="ru-RU" b="1" dirty="0">
              <a:solidFill>
                <a:schemeClr val="accent6">
                  <a:lumMod val="60000"/>
                  <a:lumOff val="40000"/>
                </a:schemeClr>
              </a:solidFill>
              <a:latin typeface="HelveticaNeueCyr"/>
              <a:cs typeface="Arial" pitchFamily="34" charset="0"/>
            </a:endParaRPr>
          </a:p>
        </p:txBody>
      </p:sp>
      <p:grpSp>
        <p:nvGrpSpPr>
          <p:cNvPr id="106503" name="Group 4"/>
          <p:cNvGrpSpPr>
            <a:grpSpLocks/>
          </p:cNvGrpSpPr>
          <p:nvPr/>
        </p:nvGrpSpPr>
        <p:grpSpPr bwMode="auto">
          <a:xfrm>
            <a:off x="5256213" y="1826468"/>
            <a:ext cx="3492500" cy="4465637"/>
            <a:chOff x="298" y="164"/>
            <a:chExt cx="1831" cy="2465"/>
          </a:xfrm>
        </p:grpSpPr>
        <p:pic>
          <p:nvPicPr>
            <p:cNvPr id="8" name="Рисунок 7" descr="Son246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" y="164"/>
              <a:ext cx="1831" cy="246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9" name="Скругленный прямоугольник 8"/>
            <p:cNvSpPr/>
            <p:nvPr/>
          </p:nvSpPr>
          <p:spPr>
            <a:xfrm>
              <a:off x="340" y="755"/>
              <a:ext cx="1739" cy="34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40" y="1705"/>
              <a:ext cx="1770" cy="319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219700" y="4473575"/>
            <a:ext cx="3565525" cy="1476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06505" name="Рисунок 12" descr="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519760"/>
            <a:ext cx="4572000" cy="3149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61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>
          <a:xfrm>
            <a:off x="323528" y="115888"/>
            <a:ext cx="8615363" cy="1143000"/>
          </a:xfrm>
        </p:spPr>
        <p:txBody>
          <a:bodyPr/>
          <a:lstStyle/>
          <a:p>
            <a:pPr algn="r"/>
            <a:r>
              <a:rPr lang="ru-RU" altLang="ru-RU" b="1" dirty="0" smtClean="0">
                <a:latin typeface="HelveticaNeueCyr"/>
                <a:cs typeface="Arial" panose="020B0604020202020204" pitchFamily="34" charset="0"/>
              </a:rPr>
              <a:t>Обратная связь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1726778"/>
            <a:ext cx="8229600" cy="3933825"/>
          </a:xfrm>
          <a:ln algn="ctr"/>
        </p:spPr>
        <p:txBody>
          <a:bodyPr>
            <a:sp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ru-RU" altLang="ru-RU" b="1" dirty="0" smtClean="0">
                <a:solidFill>
                  <a:srgbClr val="CC3300"/>
                </a:solidFill>
                <a:latin typeface="HelveticaNeueCyr"/>
                <a:cs typeface="Arial" pitchFamily="34" charset="0"/>
              </a:rPr>
              <a:t>Откуда берем задачи</a:t>
            </a:r>
          </a:p>
          <a:p>
            <a:pPr marL="0" indent="0">
              <a:buFont typeface="Arial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  <a:latin typeface="HelveticaNeueCyr"/>
                <a:cs typeface="Arial" pitchFamily="34" charset="0"/>
              </a:rPr>
              <a:t>Учебник</a:t>
            </a:r>
          </a:p>
          <a:p>
            <a:pPr marL="0" indent="0">
              <a:buFont typeface="Arial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  <a:latin typeface="HelveticaNeueCyr"/>
                <a:cs typeface="Arial" pitchFamily="34" charset="0"/>
              </a:rPr>
              <a:t>Самостоятельные и контрольные</a:t>
            </a:r>
          </a:p>
          <a:p>
            <a:pPr marL="0" indent="0">
              <a:buFont typeface="Arial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  <a:latin typeface="HelveticaNeueCyr"/>
                <a:cs typeface="Arial" pitchFamily="34" charset="0"/>
              </a:rPr>
              <a:t>Работы</a:t>
            </a:r>
          </a:p>
          <a:p>
            <a:pPr marL="0" indent="0">
              <a:buFont typeface="Arial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  <a:latin typeface="HelveticaNeueCyr"/>
                <a:cs typeface="Arial" pitchFamily="34" charset="0"/>
              </a:rPr>
              <a:t>Тесты</a:t>
            </a:r>
          </a:p>
          <a:p>
            <a:pPr marL="0" indent="0">
              <a:buFont typeface="Arial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  <a:latin typeface="HelveticaNeueCyr"/>
                <a:cs typeface="Arial" pitchFamily="34" charset="0"/>
              </a:rPr>
              <a:t>Дидактические</a:t>
            </a:r>
          </a:p>
          <a:p>
            <a:pPr marL="0" indent="0">
              <a:buFont typeface="Arial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  <a:latin typeface="HelveticaNeueCyr"/>
                <a:cs typeface="Arial" pitchFamily="34" charset="0"/>
              </a:rPr>
              <a:t> материалы</a:t>
            </a:r>
          </a:p>
          <a:p>
            <a:pPr marL="0" indent="0">
              <a:buFont typeface="Arial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  <a:latin typeface="HelveticaNeueCyr"/>
                <a:cs typeface="Arial" pitchFamily="34" charset="0"/>
              </a:rPr>
              <a:t>Рабочая тетрадь</a:t>
            </a:r>
          </a:p>
          <a:p>
            <a:pPr marL="0" indent="0">
              <a:buFont typeface="Arial" charset="0"/>
              <a:buNone/>
              <a:defRPr/>
            </a:pP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  <a:latin typeface="HelveticaNeueCyr"/>
                <a:cs typeface="Arial" pitchFamily="34" charset="0"/>
              </a:rPr>
              <a:t>ЭФУ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ru-RU" altLang="ru-RU" sz="2800" b="1" dirty="0">
              <a:solidFill>
                <a:schemeClr val="accent6">
                  <a:lumMod val="60000"/>
                  <a:lumOff val="40000"/>
                </a:schemeClr>
              </a:solidFill>
              <a:latin typeface="HelveticaNeueCyr"/>
              <a:cs typeface="Arial" pitchFamily="34" charset="0"/>
            </a:endParaRPr>
          </a:p>
        </p:txBody>
      </p:sp>
      <p:pic>
        <p:nvPicPr>
          <p:cNvPr id="108550" name="Содержимое 8" descr="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3123778"/>
            <a:ext cx="1657350" cy="21574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1" name="Содержимое 8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368128"/>
            <a:ext cx="1476375" cy="2203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2" name="Picture 2" descr="http://www.drofa.ru/5956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718841"/>
            <a:ext cx="1511300" cy="22082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3" name="Содержимое 7" descr="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31503"/>
            <a:ext cx="1295400" cy="1873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4" name="Picture 2" descr="http://www.drofa.ru/images/data/cat/5364_b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23891"/>
            <a:ext cx="1547812" cy="22050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5" name="Picture 2" descr="http://rl.mgou.ru/pic/small-121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4276303"/>
            <a:ext cx="1620837" cy="2105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51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algn="r">
              <a:defRPr/>
            </a:pPr>
            <a:r>
              <a:rPr lang="ru-RU" sz="2800" b="1" dirty="0" smtClean="0"/>
              <a:t>Лабораторные работы</a:t>
            </a:r>
            <a:endParaRPr lang="ru-RU" sz="2800" b="1" dirty="0"/>
          </a:p>
        </p:txBody>
      </p:sp>
      <p:pic>
        <p:nvPicPr>
          <p:cNvPr id="13824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8513" y="1474043"/>
            <a:ext cx="4140200" cy="5267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508968"/>
            <a:ext cx="255587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2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0384"/>
            <a:ext cx="8229600" cy="954360"/>
          </a:xfrm>
        </p:spPr>
        <p:txBody>
          <a:bodyPr/>
          <a:lstStyle/>
          <a:p>
            <a:pPr algn="r">
              <a:defRPr/>
            </a:pPr>
            <a:r>
              <a:rPr lang="ru-RU" sz="2800" b="1" dirty="0" smtClean="0"/>
              <a:t>Лабораторные работы</a:t>
            </a:r>
            <a:endParaRPr lang="ru-RU" sz="2800" b="1" dirty="0"/>
          </a:p>
        </p:txBody>
      </p:sp>
      <p:pic>
        <p:nvPicPr>
          <p:cNvPr id="1392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2160" y="1417910"/>
            <a:ext cx="3960813" cy="525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9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7910"/>
            <a:ext cx="2944812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23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318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404664"/>
            <a:ext cx="4499476" cy="5976664"/>
          </a:xfrm>
          <a:ln>
            <a:solidFill>
              <a:srgbClr val="005CAB"/>
            </a:solidFill>
          </a:ln>
        </p:spPr>
      </p:pic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179512" y="836712"/>
            <a:ext cx="3779838" cy="469106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70C0"/>
                </a:solidFill>
              </a:rPr>
              <a:t>Описание оборудования и измерительных приборов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70C0"/>
                </a:solidFill>
              </a:rPr>
              <a:t>Оценка погрешностей измерений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70C0"/>
                </a:solidFill>
              </a:rPr>
              <a:t>Фронтальные лабораторные работы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solidFill>
                  <a:srgbClr val="0070C0"/>
                </a:solidFill>
              </a:rPr>
              <a:t>Домашние лабораторные работы</a:t>
            </a:r>
          </a:p>
          <a:p>
            <a:pPr marL="342900" indent="-342900">
              <a:buFont typeface="+mj-lt"/>
              <a:buAutoNum type="arabicPeriod"/>
            </a:pPr>
            <a:endParaRPr lang="ru-RU" sz="2000" dirty="0" smtClean="0"/>
          </a:p>
          <a:p>
            <a:pPr marL="342900" indent="-342900">
              <a:buFont typeface="+mj-lt"/>
              <a:buAutoNum type="arabicPeriod"/>
            </a:pPr>
            <a:endParaRPr lang="ru-RU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</a:rPr>
              <a:t>Дополнительные сведения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>
                <a:solidFill>
                  <a:srgbClr val="0070C0"/>
                </a:solidFill>
              </a:rPr>
              <a:t>Разноуровневые</a:t>
            </a:r>
            <a:r>
              <a:rPr lang="ru-RU" sz="2000" dirty="0" smtClean="0">
                <a:solidFill>
                  <a:srgbClr val="0070C0"/>
                </a:solidFill>
              </a:rPr>
              <a:t> задания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err="1" smtClean="0">
                <a:solidFill>
                  <a:srgbClr val="0070C0"/>
                </a:solidFill>
              </a:rPr>
              <a:t>Разноуровневые</a:t>
            </a:r>
            <a:r>
              <a:rPr lang="ru-RU" sz="2000" dirty="0" smtClean="0">
                <a:solidFill>
                  <a:srgbClr val="0070C0"/>
                </a:solidFill>
              </a:rPr>
              <a:t> вопросы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Физика. 7 класс. Тетрадь для лабораторных работ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06205"/>
            <a:ext cx="1800200" cy="232525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УМК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Грачёва 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В.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3672408"/>
          </a:xfrm>
        </p:spPr>
        <p:txBody>
          <a:bodyPr/>
          <a:lstStyle/>
          <a:p>
            <a:r>
              <a:rPr lang="ru-RU" dirty="0"/>
              <a:t>Ф</a:t>
            </a:r>
            <a:r>
              <a:rPr lang="ru-RU" dirty="0" smtClean="0"/>
              <a:t>ронтальные </a:t>
            </a:r>
            <a:r>
              <a:rPr lang="ru-RU" dirty="0"/>
              <a:t>лабораторные работы </a:t>
            </a:r>
            <a:endParaRPr lang="ru-RU" dirty="0" smtClean="0"/>
          </a:p>
          <a:p>
            <a:r>
              <a:rPr lang="ru-RU" dirty="0" smtClean="0"/>
              <a:t>Домашние </a:t>
            </a:r>
            <a:r>
              <a:rPr lang="ru-RU" dirty="0"/>
              <a:t>лабораторные </a:t>
            </a:r>
            <a:r>
              <a:rPr lang="ru-RU" dirty="0" smtClean="0"/>
              <a:t>работы</a:t>
            </a:r>
          </a:p>
          <a:p>
            <a:r>
              <a:rPr lang="ru-RU" dirty="0"/>
              <a:t>М</a:t>
            </a:r>
            <a:r>
              <a:rPr lang="ru-RU" dirty="0" smtClean="0"/>
              <a:t>атериалы </a:t>
            </a:r>
            <a:r>
              <a:rPr lang="ru-RU" dirty="0"/>
              <a:t>по измерению физических величин и оценке погрешностей </a:t>
            </a:r>
            <a:r>
              <a:rPr lang="ru-RU" dirty="0" smtClean="0"/>
              <a:t>измерений</a:t>
            </a:r>
          </a:p>
          <a:p>
            <a:r>
              <a:rPr lang="ru-RU" dirty="0" smtClean="0"/>
              <a:t>Сведения </a:t>
            </a:r>
            <a:r>
              <a:rPr lang="ru-RU" dirty="0"/>
              <a:t>о приборах и оборудовании для проведения лабораторных </a:t>
            </a:r>
            <a:r>
              <a:rPr lang="ru-RU" dirty="0" smtClean="0"/>
              <a:t>работ</a:t>
            </a:r>
          </a:p>
          <a:p>
            <a:r>
              <a:rPr lang="ru-RU" dirty="0" smtClean="0"/>
              <a:t>Справочные </a:t>
            </a:r>
            <a:r>
              <a:rPr lang="ru-RU" dirty="0"/>
              <a:t>материалы</a:t>
            </a:r>
          </a:p>
        </p:txBody>
      </p:sp>
      <p:pic>
        <p:nvPicPr>
          <p:cNvPr id="4098" name="Picture 2" descr="Физика. 8 класс. Тетрадь для лабораторных работ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68960"/>
            <a:ext cx="2458616" cy="317571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51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251520" y="115888"/>
            <a:ext cx="8615362" cy="1143000"/>
          </a:xfrm>
        </p:spPr>
        <p:txBody>
          <a:bodyPr/>
          <a:lstStyle/>
          <a:p>
            <a:pPr algn="r"/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УМК </a:t>
            </a:r>
            <a:r>
              <a:rPr lang="ru-RU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Пурышевой</a:t>
            </a: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Н. С., </a:t>
            </a:r>
            <a:r>
              <a:rPr lang="ru-RU" alt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Важеевской</a:t>
            </a:r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Н. Е.</a:t>
            </a:r>
            <a:endParaRPr lang="ru-RU" altLang="ru-RU" sz="2800" b="1" dirty="0" smtClean="0"/>
          </a:p>
        </p:txBody>
      </p:sp>
      <p:grpSp>
        <p:nvGrpSpPr>
          <p:cNvPr id="3" name="Группа 2"/>
          <p:cNvGrpSpPr/>
          <p:nvPr/>
        </p:nvGrpSpPr>
        <p:grpSpPr>
          <a:xfrm>
            <a:off x="251520" y="1488206"/>
            <a:ext cx="8669015" cy="5037138"/>
            <a:chOff x="269874" y="1387475"/>
            <a:chExt cx="8669015" cy="5037138"/>
          </a:xfrm>
        </p:grpSpPr>
        <p:pic>
          <p:nvPicPr>
            <p:cNvPr id="29" name="Picture 20" descr="http://www.drofa.ru/5765_small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06592" y="1387475"/>
              <a:ext cx="1385888" cy="18319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2" name="Группа 1"/>
            <p:cNvGrpSpPr/>
            <p:nvPr/>
          </p:nvGrpSpPr>
          <p:grpSpPr>
            <a:xfrm>
              <a:off x="269874" y="1409700"/>
              <a:ext cx="8669015" cy="5014913"/>
              <a:chOff x="269875" y="1409700"/>
              <a:chExt cx="8396288" cy="5014913"/>
            </a:xfrm>
          </p:grpSpPr>
          <p:pic>
            <p:nvPicPr>
              <p:cNvPr id="19" name="Picture 3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843088" y="3721100"/>
                <a:ext cx="1331912" cy="183038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0" name="Picture 3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775575" y="3673475"/>
                <a:ext cx="890588" cy="144303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Picture 27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69875" y="3473450"/>
                <a:ext cx="1331913" cy="177165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2" name="Picture 29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276850" y="3651250"/>
                <a:ext cx="930275" cy="149225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3" name="Picture 30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269038" y="4965700"/>
                <a:ext cx="949325" cy="145891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4" name="Picture 24" descr="http://www.drofa.ru/5896_small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295650" y="4293096"/>
                <a:ext cx="1296988" cy="181451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5" name="Picture 26" descr="http://www.drofa.ru/images/data/cat/6036_small.jp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575425" y="3441700"/>
                <a:ext cx="919163" cy="147002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6" name="Picture 28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876300" y="1409700"/>
                <a:ext cx="1276350" cy="183197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7" name="Picture 31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2455863" y="1409700"/>
                <a:ext cx="1320800" cy="1831975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8" name="Picture 34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5848350" y="1409700"/>
                <a:ext cx="1343025" cy="180816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30" name="Picture 22" descr="http://www.drofa.ru/images/data/cat/5812_small.jpg"/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4117975" y="1430338"/>
                <a:ext cx="1409700" cy="18367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17490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Универсальное пособие</a:t>
            </a:r>
            <a:endParaRPr lang="ru-RU" dirty="0"/>
          </a:p>
        </p:txBody>
      </p:sp>
      <p:pic>
        <p:nvPicPr>
          <p:cNvPr id="5" name="Содержимое 4" descr="cover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24128" y="1772816"/>
            <a:ext cx="2828401" cy="4525963"/>
          </a:xfr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5408" y="16002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Теоретический материал о видах погрешностей измерений и их оценке</a:t>
            </a:r>
          </a:p>
          <a:p>
            <a:r>
              <a:rPr lang="ru-RU" dirty="0" smtClean="0"/>
              <a:t>Даны указания по организации учебной деятельности по формированию навыка оценки погрешностей</a:t>
            </a:r>
          </a:p>
          <a:p>
            <a:r>
              <a:rPr lang="ru-RU" dirty="0" smtClean="0"/>
              <a:t>Материал излагается с учетом особенностей школьных средств</a:t>
            </a:r>
          </a:p>
          <a:p>
            <a:r>
              <a:rPr lang="ru-RU" dirty="0" smtClean="0"/>
              <a:t>Значительное внимание уделено формированию умений строить графики по результатам  совместных измерений</a:t>
            </a:r>
          </a:p>
          <a:p>
            <a:r>
              <a:rPr lang="ru-RU" dirty="0">
                <a:solidFill>
                  <a:srgbClr val="7B3D17"/>
                </a:solidFill>
              </a:rPr>
              <a:t>Продажа через интернет-сервис </a:t>
            </a:r>
            <a:r>
              <a:rPr lang="ru-RU" dirty="0" err="1" smtClean="0">
                <a:solidFill>
                  <a:srgbClr val="7B3D17"/>
                </a:solidFill>
              </a:rPr>
              <a:t>ЛитРес</a:t>
            </a:r>
            <a:r>
              <a:rPr lang="ru-RU" dirty="0" smtClean="0">
                <a:solidFill>
                  <a:srgbClr val="7B3D17"/>
                </a:solidFill>
              </a:rPr>
              <a:t> и на сайте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en-US" dirty="0">
                <a:hlinkClick r:id="rId3"/>
              </a:rPr>
              <a:t>www.lecta.ru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0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436" t="16432" r="46746" b="5891"/>
          <a:stretch/>
        </p:blipFill>
        <p:spPr>
          <a:xfrm>
            <a:off x="4932040" y="1628800"/>
            <a:ext cx="3024336" cy="444899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4858" t="18333" r="46614" b="5890"/>
          <a:stretch/>
        </p:blipFill>
        <p:spPr>
          <a:xfrm>
            <a:off x="1115617" y="1630390"/>
            <a:ext cx="2964932" cy="44474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Универсальное пособие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5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843" t="18133" r="48203" b="5499"/>
          <a:stretch/>
        </p:blipFill>
        <p:spPr>
          <a:xfrm>
            <a:off x="1547664" y="1484785"/>
            <a:ext cx="2929356" cy="468697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4430" t="16734" r="47776" b="5502"/>
          <a:stretch/>
        </p:blipFill>
        <p:spPr>
          <a:xfrm>
            <a:off x="5076056" y="1484785"/>
            <a:ext cx="2966437" cy="468697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Универсальное пособие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1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03" t="9210" r="25542" b="5151"/>
          <a:stretch/>
        </p:blipFill>
        <p:spPr>
          <a:xfrm>
            <a:off x="457200" y="404665"/>
            <a:ext cx="8273361" cy="5760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611560" y="404664"/>
            <a:ext cx="864096" cy="28803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88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fontAlgn="base">
              <a:spcAft>
                <a:spcPct val="0"/>
              </a:spcAft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Творческие задачи и лабораторные исследования по физике для средней школы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Творческие задачи и лабораторные исследования по физике для средней школы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37200"/>
            <a:ext cx="2182500" cy="3492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36591" y="1484784"/>
            <a:ext cx="37664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6699"/>
                </a:solidFill>
              </a:rPr>
              <a:t>В. Г. Разумовский, В. В. Майер</a:t>
            </a:r>
            <a:endParaRPr lang="ru-RU" dirty="0">
              <a:solidFill>
                <a:srgbClr val="3366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1844824"/>
            <a:ext cx="634491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Blip>
                <a:blip r:embed="rId3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Пособие представляет собой сборник теоретических и экспериментальных задач, а также лабораторных исследований по всем разделам школьного курса физики </a:t>
            </a:r>
          </a:p>
          <a:p>
            <a:pPr marL="342900" indent="-342900">
              <a:buFontTx/>
              <a:buBlip>
                <a:blip r:embed="rId3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Каждый раздел начинается с главы, посвященной творческим задачам и включающей как формулировки задач, так и возможные варианты их решения. Вторая глава раздела содержит описания лабораторных исследований</a:t>
            </a:r>
          </a:p>
          <a:p>
            <a:pPr marL="342900" indent="-342900">
              <a:buFontTx/>
              <a:buBlip>
                <a:blip r:embed="rId3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Задания могут быть реализованы в результате творческой деятельности обучающихся как на уроках, так и во внеурочное время.</a:t>
            </a:r>
          </a:p>
          <a:p>
            <a:pPr marL="342900" indent="-342900">
              <a:buFontTx/>
              <a:buBlip>
                <a:blip r:embed="rId3"/>
              </a:buBlip>
            </a:pPr>
            <a:endParaRPr lang="ru-RU" sz="1400" b="0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Blip>
                <a:blip r:embed="rId3"/>
              </a:buBlip>
            </a:pPr>
            <a:r>
              <a:rPr lang="ru-RU" sz="2000" b="0" dirty="0" smtClean="0">
                <a:solidFill>
                  <a:srgbClr val="7B3D17"/>
                </a:solidFill>
              </a:rPr>
              <a:t>Продажа через интернет-сервис </a:t>
            </a:r>
            <a:r>
              <a:rPr lang="ru-RU" sz="2000" b="0" dirty="0" err="1" smtClean="0">
                <a:solidFill>
                  <a:srgbClr val="7B3D17"/>
                </a:solidFill>
              </a:rPr>
              <a:t>ЛитРес</a:t>
            </a:r>
            <a:endParaRPr lang="ru-RU" sz="2000" b="0" dirty="0" smtClean="0">
              <a:solidFill>
                <a:srgbClr val="7B3D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1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 anchor="ctr">
            <a:no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Проектная деятельность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Проектная деятельность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85192" y="1412776"/>
            <a:ext cx="8363272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Макеты, модели, рабочие установки, схемы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Постеры, презентации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Альбомы, буклеты, брошюры, книги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Эссе, рассказы, стихи, рисунки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Результаты обработки архивов и мемуаров, статьи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Документальные фильмы, учебные фильмы, мультфильмы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Выставки, игры, тематические вечера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Сценарии мероприятий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ru-RU" sz="2000" b="0" dirty="0" smtClean="0">
                <a:solidFill>
                  <a:srgbClr val="002060"/>
                </a:solidFill>
              </a:rPr>
              <a:t>Веб-сайты, программное обеспечение, мультимедийные объекты и др.</a:t>
            </a:r>
            <a:endParaRPr lang="ru-RU" sz="20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пур00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9138" y="1844824"/>
            <a:ext cx="3671887" cy="4978400"/>
          </a:xfrm>
          <a:ln>
            <a:solidFill>
              <a:srgbClr val="A53D13"/>
            </a:solidFill>
            <a:miter lim="800000"/>
            <a:headEnd/>
            <a:tailEnd/>
          </a:ln>
        </p:spPr>
      </p:pic>
      <p:pic>
        <p:nvPicPr>
          <p:cNvPr id="16" name="Рисунок 4" descr="пур0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250825"/>
            <a:ext cx="3778250" cy="4378325"/>
          </a:xfrm>
          <a:prstGeom prst="rect">
            <a:avLst/>
          </a:prstGeom>
          <a:noFill/>
          <a:ln w="9525">
            <a:solidFill>
              <a:srgbClr val="A53D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 bwMode="auto">
          <a:xfrm>
            <a:off x="0" y="4133379"/>
            <a:ext cx="1641475" cy="1111250"/>
          </a:xfrm>
          <a:prstGeom prst="roundRect">
            <a:avLst/>
          </a:prstGeom>
          <a:noFill/>
          <a:ln w="15875">
            <a:solidFill>
              <a:srgbClr val="A53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00" dirty="0">
                <a:solidFill>
                  <a:srgbClr val="336699"/>
                </a:solidFill>
                <a:latin typeface="Arial" charset="0"/>
                <a:cs typeface="Arial" charset="0"/>
              </a:rPr>
              <a:t>Задания на формирования ИКТ - компетенций</a:t>
            </a:r>
            <a:r>
              <a:rPr lang="ru-RU" dirty="0">
                <a:solidFill>
                  <a:srgbClr val="336699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9" name="Picture 7" descr="7-1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2079154"/>
            <a:ext cx="3094038" cy="3871913"/>
          </a:xfrm>
          <a:prstGeom prst="rect">
            <a:avLst/>
          </a:prstGeom>
          <a:noFill/>
          <a:ln w="15875">
            <a:solidFill>
              <a:srgbClr val="A53D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6457950" y="764704"/>
            <a:ext cx="1841500" cy="933450"/>
          </a:xfrm>
          <a:prstGeom prst="roundRect">
            <a:avLst/>
          </a:prstGeom>
          <a:noFill/>
          <a:ln>
            <a:solidFill>
              <a:srgbClr val="A53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300" dirty="0">
                <a:solidFill>
                  <a:srgbClr val="336699"/>
                </a:solidFill>
                <a:latin typeface="Arial" charset="0"/>
                <a:cs typeface="Arial" charset="0"/>
              </a:rPr>
              <a:t>Задания на формирование универсальных  учебных действий</a:t>
            </a:r>
          </a:p>
        </p:txBody>
      </p:sp>
      <p:sp>
        <p:nvSpPr>
          <p:cNvPr id="13" name="Овал 12"/>
          <p:cNvSpPr/>
          <p:nvPr/>
        </p:nvSpPr>
        <p:spPr>
          <a:xfrm>
            <a:off x="6059488" y="2884017"/>
            <a:ext cx="2725737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80963" y="1469554"/>
            <a:ext cx="1711325" cy="438150"/>
          </a:xfrm>
          <a:prstGeom prst="roundRect">
            <a:avLst/>
          </a:prstGeom>
          <a:noFill/>
          <a:ln w="19050" cap="flat" cmpd="sng" algn="ctr">
            <a:solidFill>
              <a:srgbClr val="A53D13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336699"/>
                </a:solidFill>
                <a:latin typeface="Arial" charset="0"/>
                <a:cs typeface="Arial" charset="0"/>
              </a:rPr>
              <a:t>Смысловое чтение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873250" y="188640"/>
            <a:ext cx="3778250" cy="4378325"/>
            <a:chOff x="1873250" y="188640"/>
            <a:chExt cx="3778250" cy="4378325"/>
          </a:xfrm>
        </p:grpSpPr>
        <p:pic>
          <p:nvPicPr>
            <p:cNvPr id="17" name="Рисунок 4" descr="пур004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50" y="188640"/>
              <a:ext cx="3778250" cy="4378325"/>
            </a:xfrm>
            <a:prstGeom prst="rect">
              <a:avLst/>
            </a:prstGeom>
            <a:noFill/>
            <a:ln w="9525">
              <a:solidFill>
                <a:srgbClr val="A53D1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Овал 17"/>
            <p:cNvSpPr/>
            <p:nvPr/>
          </p:nvSpPr>
          <p:spPr>
            <a:xfrm>
              <a:off x="2252663" y="1196752"/>
              <a:ext cx="3003550" cy="12065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2051050" y="2215927"/>
              <a:ext cx="914400" cy="180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2561754"/>
            <a:ext cx="21463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9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B1F37F-F72E-42E2-BFF2-4034DAF833A3}" type="slidenum">
              <a:rPr lang="ru-RU" altLang="ru-RU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99331" name="Заголовок 2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15363" cy="792162"/>
          </a:xfrm>
        </p:spPr>
        <p:txBody>
          <a:bodyPr anchor="ctr"/>
          <a:lstStyle/>
          <a:p>
            <a:pPr algn="r"/>
            <a:r>
              <a:rPr lang="ru-RU" altLang="ru-RU" sz="2800" b="1" dirty="0" smtClean="0"/>
              <a:t>УМК Касьянова В. А.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84460" y="700931"/>
            <a:ext cx="9024044" cy="6040437"/>
            <a:chOff x="0" y="179388"/>
            <a:chExt cx="9024044" cy="6040437"/>
          </a:xfrm>
        </p:grpSpPr>
        <p:pic>
          <p:nvPicPr>
            <p:cNvPr id="993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909638"/>
              <a:ext cx="4019996" cy="531018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Скругленный прямоугольник 7"/>
            <p:cNvSpPr/>
            <p:nvPr/>
          </p:nvSpPr>
          <p:spPr>
            <a:xfrm>
              <a:off x="2411413" y="3563938"/>
              <a:ext cx="2592387" cy="1871662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200" dirty="0">
                  <a:solidFill>
                    <a:srgbClr val="336699"/>
                  </a:solidFill>
                  <a:latin typeface="Arial" charset="0"/>
                  <a:cs typeface="Arial" charset="0"/>
                </a:rPr>
                <a:t>Задания на постановку и формулирование проблемы, самостоятельное создание алгоритмов деятельности при решении проблем творческого и поискового характера.</a:t>
              </a: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2411413" y="1601788"/>
              <a:ext cx="2549525" cy="647700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200" dirty="0">
                  <a:solidFill>
                    <a:srgbClr val="336699"/>
                  </a:solidFill>
                  <a:latin typeface="Arial" charset="0"/>
                  <a:cs typeface="Arial" charset="0"/>
                </a:rPr>
                <a:t>Смысловое чтение</a:t>
              </a: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339975" y="2457450"/>
              <a:ext cx="2592388" cy="819150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ru-RU" sz="1200" dirty="0">
                  <a:solidFill>
                    <a:srgbClr val="336699"/>
                  </a:solidFill>
                  <a:latin typeface="Arial" charset="0"/>
                  <a:cs typeface="Arial" charset="0"/>
                </a:rPr>
                <a:t>Универсальные Действия</a:t>
              </a:r>
            </a:p>
          </p:txBody>
        </p:sp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79388"/>
              <a:ext cx="1527175" cy="20859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0825" y="1116013"/>
              <a:ext cx="1441450" cy="2159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3850" y="2195513"/>
              <a:ext cx="1584325" cy="21685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1189" y="3203575"/>
              <a:ext cx="1657102" cy="226120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535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>
          <a:xfrm>
            <a:off x="251520" y="115888"/>
            <a:ext cx="8615362" cy="1143000"/>
          </a:xfrm>
        </p:spPr>
        <p:txBody>
          <a:bodyPr/>
          <a:lstStyle/>
          <a:p>
            <a:pPr algn="r"/>
            <a:r>
              <a:rPr lang="ru-RU" alt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УМК Грачёва А. В. </a:t>
            </a:r>
            <a:endParaRPr lang="ru-RU" altLang="ru-RU" sz="2800" b="1" dirty="0" smtClean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1556792"/>
            <a:ext cx="1481138" cy="1925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395536" y="2039516"/>
            <a:ext cx="8389938" cy="4341812"/>
            <a:chOff x="463550" y="1624013"/>
            <a:chExt cx="8389938" cy="4341812"/>
          </a:xfrm>
        </p:grpSpPr>
        <p:pic>
          <p:nvPicPr>
            <p:cNvPr id="31" name="Picture 2" descr="https://www.vgf.ru/Portals/0/Images/Proekty/2399_200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68202" y="2009775"/>
              <a:ext cx="1471612" cy="191293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550" y="3327400"/>
              <a:ext cx="1479550" cy="19240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9675" y="2611438"/>
              <a:ext cx="1293813" cy="16811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91300" y="3475038"/>
              <a:ext cx="1339850" cy="17446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0025" y="3390900"/>
              <a:ext cx="1289050" cy="16383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48025" y="4348163"/>
              <a:ext cx="1247775" cy="16176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44938" y="1889125"/>
              <a:ext cx="1101725" cy="14255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79950" y="2955925"/>
              <a:ext cx="1255713" cy="1631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76875" y="1624013"/>
              <a:ext cx="1214438" cy="15716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9535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313904"/>
            <a:ext cx="7154862" cy="485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15"/>
          <p:cNvSpPr txBox="1">
            <a:spLocks noChangeArrowheads="1"/>
          </p:cNvSpPr>
          <p:nvPr/>
        </p:nvSpPr>
        <p:spPr>
          <a:xfrm>
            <a:off x="457200" y="115888"/>
            <a:ext cx="8229600" cy="1143000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solidFill>
                  <a:srgbClr val="336699"/>
                </a:solidFill>
              </a:rPr>
              <a:t>В конце параграфов – итоги, вопросы, упражнения. Задания для работы в парах. Проектные задания.</a:t>
            </a:r>
            <a:br>
              <a:rPr lang="ru-RU" altLang="ru-RU" sz="2400" dirty="0" smtClean="0">
                <a:solidFill>
                  <a:srgbClr val="336699"/>
                </a:solidFill>
              </a:rPr>
            </a:br>
            <a:endParaRPr lang="ru-RU" altLang="ru-RU" sz="1800" dirty="0" smtClean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8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4" descr="01072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75572" y="188640"/>
            <a:ext cx="4805162" cy="6084676"/>
          </a:xfrm>
          <a:solidFill>
            <a:srgbClr val="FFFFFF">
              <a:shade val="85000"/>
            </a:srgbClr>
          </a:solidFill>
          <a:ln cap="rnd">
            <a:solidFill>
              <a:schemeClr val="accent1"/>
            </a:solidFill>
          </a:ln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115"/>
          <p:cNvSpPr txBox="1">
            <a:spLocks noChangeArrowheads="1"/>
          </p:cNvSpPr>
          <p:nvPr/>
        </p:nvSpPr>
        <p:spPr>
          <a:xfrm>
            <a:off x="179512" y="1125538"/>
            <a:ext cx="3922713" cy="2092325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Font typeface="Wingdings" panose="05000000000000000000" pitchFamily="2" charset="2"/>
              <a:buChar char="ü"/>
            </a:pPr>
            <a:r>
              <a:rPr lang="ru-RU" altLang="ru-RU" dirty="0" smtClean="0">
                <a:solidFill>
                  <a:srgbClr val="336699"/>
                </a:solidFill>
              </a:rPr>
              <a:t>Раздел «Компьютер на уроке» со ссылками на </a:t>
            </a:r>
            <a:r>
              <a:rPr lang="ru-RU" altLang="ru-RU" dirty="0" err="1" smtClean="0">
                <a:solidFill>
                  <a:srgbClr val="336699"/>
                </a:solidFill>
              </a:rPr>
              <a:t>интернет-ресурсы</a:t>
            </a:r>
            <a:r>
              <a:rPr lang="ru-RU" altLang="ru-RU" dirty="0" smtClean="0">
                <a:solidFill>
                  <a:srgbClr val="336699"/>
                </a:solidFill>
              </a:rPr>
              <a:t> и задания к ним.</a:t>
            </a:r>
            <a:br>
              <a:rPr lang="ru-RU" altLang="ru-RU" dirty="0" smtClean="0">
                <a:solidFill>
                  <a:srgbClr val="336699"/>
                </a:solidFill>
              </a:rPr>
            </a:br>
            <a:endParaRPr lang="ru-RU" altLang="ru-RU" sz="1800" dirty="0" smtClean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272753"/>
            <a:ext cx="7561263" cy="5108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15"/>
          <p:cNvSpPr txBox="1">
            <a:spLocks noChangeArrowheads="1"/>
          </p:cNvSpPr>
          <p:nvPr/>
        </p:nvSpPr>
        <p:spPr>
          <a:xfrm>
            <a:off x="457200" y="115888"/>
            <a:ext cx="8229600" cy="1143000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Font typeface="Wingdings" panose="05000000000000000000" pitchFamily="2" charset="2"/>
              <a:buChar char="ü"/>
            </a:pPr>
            <a:r>
              <a:rPr lang="ru-RU" altLang="ru-RU" sz="2400" dirty="0" smtClean="0">
                <a:solidFill>
                  <a:srgbClr val="336699"/>
                </a:solidFill>
              </a:rPr>
              <a:t>Особый упор на решение задач. Классификация. Алгоритмизация. Анализ решения.</a:t>
            </a:r>
            <a:br>
              <a:rPr lang="ru-RU" altLang="ru-RU" sz="2400" dirty="0" smtClean="0">
                <a:solidFill>
                  <a:srgbClr val="336699"/>
                </a:solidFill>
              </a:rPr>
            </a:br>
            <a:endParaRPr lang="ru-RU" altLang="ru-RU" sz="1800" dirty="0" smtClean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2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канирование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396533"/>
            <a:ext cx="3744416" cy="5181485"/>
          </a:xfrm>
          <a:ln>
            <a:solidFill>
              <a:srgbClr val="005CAB"/>
            </a:solidFill>
          </a:ln>
        </p:spPr>
      </p:pic>
      <p:pic>
        <p:nvPicPr>
          <p:cNvPr id="9" name="Содержимое 8" descr="сканирование001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83568" y="396533"/>
            <a:ext cx="3744416" cy="5181351"/>
          </a:xfrm>
          <a:ln>
            <a:solidFill>
              <a:srgbClr val="005CAB"/>
            </a:solidFill>
          </a:ln>
        </p:spPr>
      </p:pic>
      <p:sp>
        <p:nvSpPr>
          <p:cNvPr id="10" name="TextBox 115"/>
          <p:cNvSpPr txBox="1">
            <a:spLocks noChangeArrowheads="1"/>
          </p:cNvSpPr>
          <p:nvPr/>
        </p:nvSpPr>
        <p:spPr bwMode="auto">
          <a:xfrm>
            <a:off x="107504" y="5797133"/>
            <a:ext cx="892848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ru-RU" sz="2800" b="0" dirty="0" smtClean="0">
                <a:solidFill>
                  <a:srgbClr val="336699"/>
                </a:solidFill>
              </a:rPr>
              <a:t>Итоги главы</a:t>
            </a:r>
          </a:p>
          <a:p>
            <a:pPr algn="just">
              <a:buFont typeface="Wingdings" pitchFamily="2" charset="2"/>
              <a:buChar char="ü"/>
            </a:pPr>
            <a:endParaRPr lang="ru-RU" sz="1800" b="0" dirty="0">
              <a:solidFill>
                <a:srgbClr val="33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994db276cf11e3b783349e684c13e0f7fc8ad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Тема Office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презентации РУ 4х3" id="{7C9DC303-742F-9041-ABA3-286BD215772F}" vid="{6298532F-199B-D144-8CF4-66E44EE92E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02511EAE12B554BBD6F4C38202637E2" ma:contentTypeVersion="1" ma:contentTypeDescription="Создание документа." ma:contentTypeScope="" ma:versionID="7720e2e3bc88c98809321b95ba70e5c7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92FE8B-6F94-4CB3-A1EF-65EDA4B39E97}"/>
</file>

<file path=customXml/itemProps2.xml><?xml version="1.0" encoding="utf-8"?>
<ds:datastoreItem xmlns:ds="http://schemas.openxmlformats.org/officeDocument/2006/customXml" ds:itemID="{6926C6F2-6235-4A00-95E1-F64E0176DFCC}"/>
</file>

<file path=customXml/itemProps3.xml><?xml version="1.0" encoding="utf-8"?>
<ds:datastoreItem xmlns:ds="http://schemas.openxmlformats.org/officeDocument/2006/customXml" ds:itemID="{CD3B2C08-4D9F-4F33-9515-4266AB5E32D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</TotalTime>
  <Words>592</Words>
  <Application>Microsoft Office PowerPoint</Application>
  <PresentationFormat>Экран (4:3)</PresentationFormat>
  <Paragraphs>111</Paragraphs>
  <Slides>25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HelveticaNeueCyr</vt:lpstr>
      <vt:lpstr>Times New Roman</vt:lpstr>
      <vt:lpstr>Wingdings</vt:lpstr>
      <vt:lpstr>Тема Office</vt:lpstr>
      <vt:lpstr>Методический потенциал УМК по физике</vt:lpstr>
      <vt:lpstr>УМК Пурышевой Н. С., Важеевской Н. Е.</vt:lpstr>
      <vt:lpstr>Презентация PowerPoint</vt:lpstr>
      <vt:lpstr>УМК Касьянова В. А.</vt:lpstr>
      <vt:lpstr>УМК Грачёва А. В. 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Рабочие тетради</vt:lpstr>
      <vt:lpstr>УМК Грачёва А. В. </vt:lpstr>
      <vt:lpstr>Организация учебного процесса</vt:lpstr>
      <vt:lpstr>Типы уроков</vt:lpstr>
      <vt:lpstr>Обобщение, систематизация</vt:lpstr>
      <vt:lpstr>Обратная связь</vt:lpstr>
      <vt:lpstr>Лабораторные работы</vt:lpstr>
      <vt:lpstr>Лабораторные работы</vt:lpstr>
      <vt:lpstr>Презентация PowerPoint</vt:lpstr>
      <vt:lpstr>УМК Грачёва А. В. </vt:lpstr>
      <vt:lpstr>Универсальное пособие</vt:lpstr>
      <vt:lpstr>Универсальное пособие</vt:lpstr>
      <vt:lpstr>Универсальное пособие</vt:lpstr>
      <vt:lpstr>Презентация PowerPoint</vt:lpstr>
      <vt:lpstr>Творческие задачи и лабораторные исследования по физике для средней школы</vt:lpstr>
      <vt:lpstr>       Проектная деятельность      Проектная деятельность </vt:lpstr>
    </vt:vector>
  </TitlesOfParts>
  <Company>Drofa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слайд</dc:title>
  <dc:creator>З.</dc:creator>
  <cp:lastModifiedBy>Анна Анисимова</cp:lastModifiedBy>
  <cp:revision>194</cp:revision>
  <dcterms:created xsi:type="dcterms:W3CDTF">2017-05-24T14:24:06Z</dcterms:created>
  <dcterms:modified xsi:type="dcterms:W3CDTF">2020-10-14T09:56:44Z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0x010100A02511EAE12B554BBD6F4C38202637E2</vt:lpwstr>
  </property>
</Properties>
</file>