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12.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6" r:id="rId2"/>
    <p:sldId id="318" r:id="rId3"/>
    <p:sldId id="322" r:id="rId4"/>
    <p:sldId id="323" r:id="rId5"/>
    <p:sldId id="324" r:id="rId6"/>
    <p:sldId id="325" r:id="rId7"/>
    <p:sldId id="326" r:id="rId8"/>
    <p:sldId id="277" r:id="rId9"/>
    <p:sldId id="279" r:id="rId10"/>
    <p:sldId id="263" r:id="rId11"/>
    <p:sldId id="267" r:id="rId12"/>
    <p:sldId id="262" r:id="rId13"/>
    <p:sldId id="266" r:id="rId14"/>
    <p:sldId id="265" r:id="rId15"/>
    <p:sldId id="264" r:id="rId16"/>
    <p:sldId id="274" r:id="rId17"/>
    <p:sldId id="300" r:id="rId18"/>
    <p:sldId id="301" r:id="rId19"/>
    <p:sldId id="302" r:id="rId20"/>
    <p:sldId id="303" r:id="rId21"/>
    <p:sldId id="304" r:id="rId22"/>
    <p:sldId id="306" r:id="rId23"/>
    <p:sldId id="307" r:id="rId24"/>
    <p:sldId id="327" r:id="rId25"/>
    <p:sldId id="296" r:id="rId26"/>
    <p:sldId id="297" r:id="rId27"/>
    <p:sldId id="298" r:id="rId28"/>
    <p:sldId id="299" r:id="rId29"/>
    <p:sldId id="260" r:id="rId30"/>
    <p:sldId id="268" r:id="rId31"/>
    <p:sldId id="273" r:id="rId32"/>
    <p:sldId id="275" r:id="rId33"/>
    <p:sldId id="287" r:id="rId34"/>
    <p:sldId id="281" r:id="rId35"/>
    <p:sldId id="278" r:id="rId36"/>
    <p:sldId id="308" r:id="rId37"/>
    <p:sldId id="309" r:id="rId38"/>
    <p:sldId id="310" r:id="rId39"/>
    <p:sldId id="311" r:id="rId40"/>
    <p:sldId id="312" r:id="rId41"/>
    <p:sldId id="314" r:id="rId42"/>
    <p:sldId id="315" r:id="rId43"/>
    <p:sldId id="316" r:id="rId44"/>
    <p:sldId id="317" r:id="rId45"/>
    <p:sldId id="292" r:id="rId46"/>
    <p:sldId id="293" r:id="rId47"/>
    <p:sldId id="294" r:id="rId48"/>
    <p:sldId id="295" r:id="rId49"/>
  </p:sldIdLst>
  <p:sldSz cx="9144000" cy="6858000" type="screen4x3"/>
  <p:notesSz cx="6805613" cy="9944100"/>
  <p:custDataLst>
    <p:tags r:id="rId52"/>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5461" autoAdjust="0"/>
  </p:normalViewPr>
  <p:slideViewPr>
    <p:cSldViewPr snapToGrid="0">
      <p:cViewPr varScale="1">
        <p:scale>
          <a:sx n="116" d="100"/>
          <a:sy n="116" d="100"/>
        </p:scale>
        <p:origin x="1500" y="108"/>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C98A2-7611-4E44-A353-4EE76552F484}" type="doc">
      <dgm:prSet loTypeId="urn:microsoft.com/office/officeart/2005/8/layout/matrix1" loCatId="matrix" qsTypeId="urn:microsoft.com/office/officeart/2005/8/quickstyle/simple5" qsCatId="simple" csTypeId="urn:microsoft.com/office/officeart/2005/8/colors/accent1_2" csCatId="accent1" phldr="1"/>
      <dgm:spPr/>
      <dgm:t>
        <a:bodyPr/>
        <a:lstStyle/>
        <a:p>
          <a:endParaRPr lang="ru-RU"/>
        </a:p>
      </dgm:t>
    </dgm:pt>
    <dgm:pt modelId="{FE1356EB-5AA6-442D-A6C7-0682CE7D7405}">
      <dgm:prSet phldrT="[Текст]" custT="1"/>
      <dgm:spPr/>
      <dgm:t>
        <a:bodyPr/>
        <a:lstStyle/>
        <a:p>
          <a:r>
            <a:rPr lang="ru-RU" sz="2400" b="1" u="none" dirty="0" smtClean="0">
              <a:solidFill>
                <a:srgbClr val="A50021"/>
              </a:solidFill>
            </a:rPr>
            <a:t>Среднее общее образование направлено на:</a:t>
          </a:r>
          <a:endParaRPr lang="ru-RU" sz="2400" b="1" u="none" dirty="0">
            <a:solidFill>
              <a:srgbClr val="A50021"/>
            </a:solidFill>
          </a:endParaRPr>
        </a:p>
      </dgm:t>
    </dgm:pt>
    <dgm:pt modelId="{8F609021-30C7-4746-A2EF-EB1BA87A2263}" type="parTrans" cxnId="{C72818D4-BC15-475B-B7F8-C33A33C1F14E}">
      <dgm:prSet/>
      <dgm:spPr/>
      <dgm:t>
        <a:bodyPr/>
        <a:lstStyle/>
        <a:p>
          <a:endParaRPr lang="ru-RU"/>
        </a:p>
      </dgm:t>
    </dgm:pt>
    <dgm:pt modelId="{3E32157A-949F-4255-BCDE-DD0D3B89C0AB}" type="sibTrans" cxnId="{C72818D4-BC15-475B-B7F8-C33A33C1F14E}">
      <dgm:prSet/>
      <dgm:spPr/>
      <dgm:t>
        <a:bodyPr/>
        <a:lstStyle/>
        <a:p>
          <a:endParaRPr lang="ru-RU"/>
        </a:p>
      </dgm:t>
    </dgm:pt>
    <dgm:pt modelId="{95FAC6A3-7391-43D8-AF21-EF84E729591A}">
      <dgm:prSet phldrT="[Текст]" custT="1"/>
      <dgm:spPr/>
      <dgm:t>
        <a:bodyPr/>
        <a:lstStyle/>
        <a:p>
          <a:r>
            <a:rPr lang="ru-RU" sz="1800" b="1" dirty="0" smtClean="0"/>
            <a:t>развитие интереса к познанию и творческих способностей обучающегося</a:t>
          </a:r>
          <a:endParaRPr lang="ru-RU" sz="1800" b="1" dirty="0"/>
        </a:p>
      </dgm:t>
    </dgm:pt>
    <dgm:pt modelId="{508638EC-5799-4D72-9AD7-C7984865B321}" type="parTrans" cxnId="{32F7A576-DAB9-478E-85F9-4E95CFDACF3B}">
      <dgm:prSet/>
      <dgm:spPr/>
      <dgm:t>
        <a:bodyPr/>
        <a:lstStyle/>
        <a:p>
          <a:endParaRPr lang="ru-RU"/>
        </a:p>
      </dgm:t>
    </dgm:pt>
    <dgm:pt modelId="{7D068A87-09D4-4986-ADB1-81B3F746C36F}" type="sibTrans" cxnId="{32F7A576-DAB9-478E-85F9-4E95CFDACF3B}">
      <dgm:prSet/>
      <dgm:spPr/>
      <dgm:t>
        <a:bodyPr/>
        <a:lstStyle/>
        <a:p>
          <a:endParaRPr lang="ru-RU"/>
        </a:p>
      </dgm:t>
    </dgm:pt>
    <dgm:pt modelId="{56FD1126-310D-4F95-B7B1-5AA4B4C7E719}">
      <dgm:prSet phldrT="[Текст]" custT="1"/>
      <dgm:spPr/>
      <dgm:t>
        <a:bodyPr/>
        <a:lstStyle/>
        <a:p>
          <a:pPr algn="ctr"/>
          <a:r>
            <a:rPr lang="ru-RU" sz="1800" b="1" dirty="0" smtClean="0"/>
            <a:t>формирование навыков самостоятельной учебной деятельности на основе </a:t>
          </a:r>
          <a:r>
            <a:rPr lang="ru-RU" sz="1800" b="1" dirty="0" smtClean="0">
              <a:solidFill>
                <a:srgbClr val="FF0000"/>
              </a:solidFill>
              <a:effectLst>
                <a:outerShdw blurRad="38100" dist="38100" dir="2700000" algn="tl">
                  <a:srgbClr val="000000">
                    <a:alpha val="43137"/>
                  </a:srgbClr>
                </a:outerShdw>
              </a:effectLst>
            </a:rPr>
            <a:t>индивидуализации и профессиональной ориентации содержания среднего общего образования</a:t>
          </a:r>
          <a:endParaRPr lang="ru-RU" sz="1800" b="1" dirty="0">
            <a:solidFill>
              <a:srgbClr val="FF0000"/>
            </a:solidFill>
            <a:effectLst>
              <a:outerShdw blurRad="38100" dist="38100" dir="2700000" algn="tl">
                <a:srgbClr val="000000">
                  <a:alpha val="43137"/>
                </a:srgbClr>
              </a:outerShdw>
            </a:effectLst>
          </a:endParaRPr>
        </a:p>
      </dgm:t>
    </dgm:pt>
    <dgm:pt modelId="{023FFAFA-48AF-4B6D-B461-1FFC53110EF1}" type="parTrans" cxnId="{7F66754B-D29B-4AE5-BC52-9916981EEC08}">
      <dgm:prSet/>
      <dgm:spPr/>
      <dgm:t>
        <a:bodyPr/>
        <a:lstStyle/>
        <a:p>
          <a:endParaRPr lang="ru-RU"/>
        </a:p>
      </dgm:t>
    </dgm:pt>
    <dgm:pt modelId="{1693F424-2337-4611-BE1F-0259E0C7D7B9}" type="sibTrans" cxnId="{7F66754B-D29B-4AE5-BC52-9916981EEC08}">
      <dgm:prSet/>
      <dgm:spPr/>
      <dgm:t>
        <a:bodyPr/>
        <a:lstStyle/>
        <a:p>
          <a:endParaRPr lang="ru-RU"/>
        </a:p>
      </dgm:t>
    </dgm:pt>
    <dgm:pt modelId="{359CEEE0-5F5F-4246-AA76-7999E610FDA4}">
      <dgm:prSet phldrT="[Текст]" custT="1"/>
      <dgm:spPr/>
      <dgm:t>
        <a:bodyPr/>
        <a:lstStyle/>
        <a:p>
          <a:r>
            <a:rPr lang="ru-RU" sz="1800" b="1" dirty="0" smtClean="0"/>
            <a:t>подготовку обучающегося к жизни в обществе, самостоятельному жизненному выбору, </a:t>
          </a:r>
          <a:r>
            <a:rPr lang="ru-RU" sz="1800" b="1" dirty="0" smtClean="0">
              <a:solidFill>
                <a:srgbClr val="FF0000"/>
              </a:solidFill>
              <a:effectLst>
                <a:outerShdw blurRad="38100" dist="38100" dir="2700000" algn="tl">
                  <a:srgbClr val="000000">
                    <a:alpha val="43137"/>
                  </a:srgbClr>
                </a:outerShdw>
              </a:effectLst>
            </a:rPr>
            <a:t>продолжению образования и началу профессиональной деятельности</a:t>
          </a:r>
          <a:endParaRPr lang="ru-RU" sz="1800" b="1" dirty="0">
            <a:solidFill>
              <a:srgbClr val="FF0000"/>
            </a:solidFill>
            <a:effectLst>
              <a:outerShdw blurRad="38100" dist="38100" dir="2700000" algn="tl">
                <a:srgbClr val="000000">
                  <a:alpha val="43137"/>
                </a:srgbClr>
              </a:outerShdw>
            </a:effectLst>
          </a:endParaRPr>
        </a:p>
      </dgm:t>
    </dgm:pt>
    <dgm:pt modelId="{CC0D8066-DE09-4317-9270-8D01FBFD86A1}" type="parTrans" cxnId="{76BCB77D-5040-4A45-9BA8-91362016DB15}">
      <dgm:prSet/>
      <dgm:spPr/>
      <dgm:t>
        <a:bodyPr/>
        <a:lstStyle/>
        <a:p>
          <a:endParaRPr lang="ru-RU"/>
        </a:p>
      </dgm:t>
    </dgm:pt>
    <dgm:pt modelId="{3A2E6365-D905-410A-846E-9052F1D85530}" type="sibTrans" cxnId="{76BCB77D-5040-4A45-9BA8-91362016DB15}">
      <dgm:prSet/>
      <dgm:spPr/>
      <dgm:t>
        <a:bodyPr/>
        <a:lstStyle/>
        <a:p>
          <a:endParaRPr lang="ru-RU"/>
        </a:p>
      </dgm:t>
    </dgm:pt>
    <dgm:pt modelId="{C5733567-15EE-4EC7-A275-C0A55730AF14}">
      <dgm:prSet/>
      <dgm:spPr/>
      <dgm:t>
        <a:bodyPr/>
        <a:lstStyle/>
        <a:p>
          <a:endParaRPr lang="ru-RU" dirty="0"/>
        </a:p>
      </dgm:t>
    </dgm:pt>
    <dgm:pt modelId="{A3DE84D2-84AF-41E9-9028-527B908201BE}" type="parTrans" cxnId="{611A4142-59F0-49A7-A1D4-C4A5FCB36FC2}">
      <dgm:prSet/>
      <dgm:spPr/>
      <dgm:t>
        <a:bodyPr/>
        <a:lstStyle/>
        <a:p>
          <a:endParaRPr lang="ru-RU"/>
        </a:p>
      </dgm:t>
    </dgm:pt>
    <dgm:pt modelId="{E52E2020-F2E5-46CA-BB0B-B6F68E7CF004}" type="sibTrans" cxnId="{611A4142-59F0-49A7-A1D4-C4A5FCB36FC2}">
      <dgm:prSet/>
      <dgm:spPr/>
      <dgm:t>
        <a:bodyPr/>
        <a:lstStyle/>
        <a:p>
          <a:endParaRPr lang="ru-RU"/>
        </a:p>
      </dgm:t>
    </dgm:pt>
    <dgm:pt modelId="{31E98D2D-1CCD-4862-9610-BBEA3EA2D69D}">
      <dgm:prSet phldrT="[Текст]" custT="1"/>
      <dgm:spPr/>
      <dgm:t>
        <a:bodyPr/>
        <a:lstStyle/>
        <a:p>
          <a:r>
            <a:rPr lang="ru-RU" sz="1800" b="1" dirty="0" smtClean="0"/>
            <a:t>дальнейшее становление и формирование личности обучающегося</a:t>
          </a:r>
          <a:endParaRPr lang="ru-RU" sz="1800" b="1" dirty="0"/>
        </a:p>
      </dgm:t>
    </dgm:pt>
    <dgm:pt modelId="{CB5A0996-BEB7-4E18-8FAD-E2B511B609E5}" type="sibTrans" cxnId="{A2A8249B-0752-4B8A-9E1C-1015FC4A6A5A}">
      <dgm:prSet/>
      <dgm:spPr/>
      <dgm:t>
        <a:bodyPr/>
        <a:lstStyle/>
        <a:p>
          <a:endParaRPr lang="ru-RU"/>
        </a:p>
      </dgm:t>
    </dgm:pt>
    <dgm:pt modelId="{CDBC32B4-A8B1-448B-9D0A-3AD1C8DF8BDD}" type="parTrans" cxnId="{A2A8249B-0752-4B8A-9E1C-1015FC4A6A5A}">
      <dgm:prSet/>
      <dgm:spPr/>
      <dgm:t>
        <a:bodyPr/>
        <a:lstStyle/>
        <a:p>
          <a:endParaRPr lang="ru-RU"/>
        </a:p>
      </dgm:t>
    </dgm:pt>
    <dgm:pt modelId="{36BFA704-B7BE-4CCA-A0FA-A173145FF251}" type="pres">
      <dgm:prSet presAssocID="{AD5C98A2-7611-4E44-A353-4EE76552F484}" presName="diagram" presStyleCnt="0">
        <dgm:presLayoutVars>
          <dgm:chMax val="1"/>
          <dgm:dir/>
          <dgm:animLvl val="ctr"/>
          <dgm:resizeHandles val="exact"/>
        </dgm:presLayoutVars>
      </dgm:prSet>
      <dgm:spPr/>
      <dgm:t>
        <a:bodyPr/>
        <a:lstStyle/>
        <a:p>
          <a:endParaRPr lang="ru-RU"/>
        </a:p>
      </dgm:t>
    </dgm:pt>
    <dgm:pt modelId="{41AEFFE4-5D36-473B-B16D-966425C4802B}" type="pres">
      <dgm:prSet presAssocID="{AD5C98A2-7611-4E44-A353-4EE76552F484}" presName="matrix" presStyleCnt="0"/>
      <dgm:spPr/>
      <dgm:t>
        <a:bodyPr/>
        <a:lstStyle/>
        <a:p>
          <a:endParaRPr lang="ru-RU"/>
        </a:p>
      </dgm:t>
    </dgm:pt>
    <dgm:pt modelId="{0B51EF6F-B951-4A14-9C7A-31BDA4DDB10D}" type="pres">
      <dgm:prSet presAssocID="{AD5C98A2-7611-4E44-A353-4EE76552F484}" presName="tile1" presStyleLbl="node1" presStyleIdx="0" presStyleCnt="4" custLinFactNeighborY="0"/>
      <dgm:spPr/>
      <dgm:t>
        <a:bodyPr/>
        <a:lstStyle/>
        <a:p>
          <a:endParaRPr lang="ru-RU"/>
        </a:p>
      </dgm:t>
    </dgm:pt>
    <dgm:pt modelId="{8F4B35B8-C3E5-4040-BD52-505BE6856B18}" type="pres">
      <dgm:prSet presAssocID="{AD5C98A2-7611-4E44-A353-4EE76552F484}" presName="tile1text" presStyleLbl="node1" presStyleIdx="0" presStyleCnt="4">
        <dgm:presLayoutVars>
          <dgm:chMax val="0"/>
          <dgm:chPref val="0"/>
          <dgm:bulletEnabled val="1"/>
        </dgm:presLayoutVars>
      </dgm:prSet>
      <dgm:spPr/>
      <dgm:t>
        <a:bodyPr/>
        <a:lstStyle/>
        <a:p>
          <a:endParaRPr lang="ru-RU"/>
        </a:p>
      </dgm:t>
    </dgm:pt>
    <dgm:pt modelId="{02875B50-98E8-44E1-AE38-42FB240919EA}" type="pres">
      <dgm:prSet presAssocID="{AD5C98A2-7611-4E44-A353-4EE76552F484}" presName="tile2" presStyleLbl="node1" presStyleIdx="1" presStyleCnt="4"/>
      <dgm:spPr/>
      <dgm:t>
        <a:bodyPr/>
        <a:lstStyle/>
        <a:p>
          <a:endParaRPr lang="ru-RU"/>
        </a:p>
      </dgm:t>
    </dgm:pt>
    <dgm:pt modelId="{269C987A-B449-4897-953B-92A0C9114AD0}" type="pres">
      <dgm:prSet presAssocID="{AD5C98A2-7611-4E44-A353-4EE76552F484}" presName="tile2text" presStyleLbl="node1" presStyleIdx="1" presStyleCnt="4">
        <dgm:presLayoutVars>
          <dgm:chMax val="0"/>
          <dgm:chPref val="0"/>
          <dgm:bulletEnabled val="1"/>
        </dgm:presLayoutVars>
      </dgm:prSet>
      <dgm:spPr/>
      <dgm:t>
        <a:bodyPr/>
        <a:lstStyle/>
        <a:p>
          <a:endParaRPr lang="ru-RU"/>
        </a:p>
      </dgm:t>
    </dgm:pt>
    <dgm:pt modelId="{3BFCA1AB-2708-43C5-BFD8-FF6846A33BEC}" type="pres">
      <dgm:prSet presAssocID="{AD5C98A2-7611-4E44-A353-4EE76552F484}" presName="tile3" presStyleLbl="node1" presStyleIdx="2" presStyleCnt="4" custLinFactNeighborX="-1802" custLinFactNeighborY="5556"/>
      <dgm:spPr/>
      <dgm:t>
        <a:bodyPr/>
        <a:lstStyle/>
        <a:p>
          <a:endParaRPr lang="ru-RU"/>
        </a:p>
      </dgm:t>
    </dgm:pt>
    <dgm:pt modelId="{ACF0837B-0F57-4A9F-969F-FAC1D959C137}" type="pres">
      <dgm:prSet presAssocID="{AD5C98A2-7611-4E44-A353-4EE76552F484}" presName="tile3text" presStyleLbl="node1" presStyleIdx="2" presStyleCnt="4">
        <dgm:presLayoutVars>
          <dgm:chMax val="0"/>
          <dgm:chPref val="0"/>
          <dgm:bulletEnabled val="1"/>
        </dgm:presLayoutVars>
      </dgm:prSet>
      <dgm:spPr/>
      <dgm:t>
        <a:bodyPr/>
        <a:lstStyle/>
        <a:p>
          <a:endParaRPr lang="ru-RU"/>
        </a:p>
      </dgm:t>
    </dgm:pt>
    <dgm:pt modelId="{343FFE6E-13D4-446E-B877-A4DC2DFBD556}" type="pres">
      <dgm:prSet presAssocID="{AD5C98A2-7611-4E44-A353-4EE76552F484}" presName="tile4" presStyleLbl="node1" presStyleIdx="3" presStyleCnt="4"/>
      <dgm:spPr/>
      <dgm:t>
        <a:bodyPr/>
        <a:lstStyle/>
        <a:p>
          <a:endParaRPr lang="ru-RU"/>
        </a:p>
      </dgm:t>
    </dgm:pt>
    <dgm:pt modelId="{72599F16-84CA-4876-B6D4-5076F9A31A9D}" type="pres">
      <dgm:prSet presAssocID="{AD5C98A2-7611-4E44-A353-4EE76552F484}" presName="tile4text" presStyleLbl="node1" presStyleIdx="3" presStyleCnt="4">
        <dgm:presLayoutVars>
          <dgm:chMax val="0"/>
          <dgm:chPref val="0"/>
          <dgm:bulletEnabled val="1"/>
        </dgm:presLayoutVars>
      </dgm:prSet>
      <dgm:spPr/>
      <dgm:t>
        <a:bodyPr/>
        <a:lstStyle/>
        <a:p>
          <a:endParaRPr lang="ru-RU"/>
        </a:p>
      </dgm:t>
    </dgm:pt>
    <dgm:pt modelId="{2B6CFB13-67C7-4CA4-9EC7-6DCC83175F60}" type="pres">
      <dgm:prSet presAssocID="{AD5C98A2-7611-4E44-A353-4EE76552F484}" presName="centerTile" presStyleLbl="fgShp" presStyleIdx="0" presStyleCnt="1" custScaleX="114921" custScaleY="130998" custLinFactNeighborX="0" custLinFactNeighborY="-16667">
        <dgm:presLayoutVars>
          <dgm:chMax val="0"/>
          <dgm:chPref val="0"/>
        </dgm:presLayoutVars>
      </dgm:prSet>
      <dgm:spPr/>
      <dgm:t>
        <a:bodyPr/>
        <a:lstStyle/>
        <a:p>
          <a:endParaRPr lang="ru-RU"/>
        </a:p>
      </dgm:t>
    </dgm:pt>
  </dgm:ptLst>
  <dgm:cxnLst>
    <dgm:cxn modelId="{D787F4CF-38CC-48D4-ABAB-F3D9B7581440}" type="presOf" srcId="{56FD1126-310D-4F95-B7B1-5AA4B4C7E719}" destId="{3BFCA1AB-2708-43C5-BFD8-FF6846A33BEC}" srcOrd="0" destOrd="0" presId="urn:microsoft.com/office/officeart/2005/8/layout/matrix1"/>
    <dgm:cxn modelId="{0E596F9C-E37F-4B20-905D-17BC12C794A6}" type="presOf" srcId="{31E98D2D-1CCD-4862-9610-BBEA3EA2D69D}" destId="{0B51EF6F-B951-4A14-9C7A-31BDA4DDB10D}" srcOrd="0" destOrd="0" presId="urn:microsoft.com/office/officeart/2005/8/layout/matrix1"/>
    <dgm:cxn modelId="{7F66754B-D29B-4AE5-BC52-9916981EEC08}" srcId="{FE1356EB-5AA6-442D-A6C7-0682CE7D7405}" destId="{56FD1126-310D-4F95-B7B1-5AA4B4C7E719}" srcOrd="2" destOrd="0" parTransId="{023FFAFA-48AF-4B6D-B461-1FFC53110EF1}" sibTransId="{1693F424-2337-4611-BE1F-0259E0C7D7B9}"/>
    <dgm:cxn modelId="{6024205F-34E7-4EA1-A5A3-1E3B76C77597}" type="presOf" srcId="{95FAC6A3-7391-43D8-AF21-EF84E729591A}" destId="{269C987A-B449-4897-953B-92A0C9114AD0}" srcOrd="1" destOrd="0" presId="urn:microsoft.com/office/officeart/2005/8/layout/matrix1"/>
    <dgm:cxn modelId="{4AFCFF68-B450-4B6C-AE21-F055F3E7268D}" type="presOf" srcId="{56FD1126-310D-4F95-B7B1-5AA4B4C7E719}" destId="{ACF0837B-0F57-4A9F-969F-FAC1D959C137}" srcOrd="1" destOrd="0" presId="urn:microsoft.com/office/officeart/2005/8/layout/matrix1"/>
    <dgm:cxn modelId="{594FCA7D-5030-43FE-8848-C50434ED7C3E}" type="presOf" srcId="{AD5C98A2-7611-4E44-A353-4EE76552F484}" destId="{36BFA704-B7BE-4CCA-A0FA-A173145FF251}" srcOrd="0" destOrd="0" presId="urn:microsoft.com/office/officeart/2005/8/layout/matrix1"/>
    <dgm:cxn modelId="{484EFA86-3C31-4E7A-B5A8-CAEDADEA0CDD}" type="presOf" srcId="{359CEEE0-5F5F-4246-AA76-7999E610FDA4}" destId="{343FFE6E-13D4-446E-B877-A4DC2DFBD556}" srcOrd="0" destOrd="0" presId="urn:microsoft.com/office/officeart/2005/8/layout/matrix1"/>
    <dgm:cxn modelId="{A2A8249B-0752-4B8A-9E1C-1015FC4A6A5A}" srcId="{FE1356EB-5AA6-442D-A6C7-0682CE7D7405}" destId="{31E98D2D-1CCD-4862-9610-BBEA3EA2D69D}" srcOrd="0" destOrd="0" parTransId="{CDBC32B4-A8B1-448B-9D0A-3AD1C8DF8BDD}" sibTransId="{CB5A0996-BEB7-4E18-8FAD-E2B511B609E5}"/>
    <dgm:cxn modelId="{C72818D4-BC15-475B-B7F8-C33A33C1F14E}" srcId="{AD5C98A2-7611-4E44-A353-4EE76552F484}" destId="{FE1356EB-5AA6-442D-A6C7-0682CE7D7405}" srcOrd="0" destOrd="0" parTransId="{8F609021-30C7-4746-A2EF-EB1BA87A2263}" sibTransId="{3E32157A-949F-4255-BCDE-DD0D3B89C0AB}"/>
    <dgm:cxn modelId="{32F7A576-DAB9-478E-85F9-4E95CFDACF3B}" srcId="{FE1356EB-5AA6-442D-A6C7-0682CE7D7405}" destId="{95FAC6A3-7391-43D8-AF21-EF84E729591A}" srcOrd="1" destOrd="0" parTransId="{508638EC-5799-4D72-9AD7-C7984865B321}" sibTransId="{7D068A87-09D4-4986-ADB1-81B3F746C36F}"/>
    <dgm:cxn modelId="{028DA576-70E2-4C95-AF50-B2B30DD702BB}" type="presOf" srcId="{359CEEE0-5F5F-4246-AA76-7999E610FDA4}" destId="{72599F16-84CA-4876-B6D4-5076F9A31A9D}" srcOrd="1" destOrd="0" presId="urn:microsoft.com/office/officeart/2005/8/layout/matrix1"/>
    <dgm:cxn modelId="{F559BE2A-1B65-46B9-9F4D-F1BFE9CAD437}" type="presOf" srcId="{31E98D2D-1CCD-4862-9610-BBEA3EA2D69D}" destId="{8F4B35B8-C3E5-4040-BD52-505BE6856B18}" srcOrd="1" destOrd="0" presId="urn:microsoft.com/office/officeart/2005/8/layout/matrix1"/>
    <dgm:cxn modelId="{50F615FC-A112-417F-8128-ECFA70533088}" type="presOf" srcId="{95FAC6A3-7391-43D8-AF21-EF84E729591A}" destId="{02875B50-98E8-44E1-AE38-42FB240919EA}" srcOrd="0" destOrd="0" presId="urn:microsoft.com/office/officeart/2005/8/layout/matrix1"/>
    <dgm:cxn modelId="{611A4142-59F0-49A7-A1D4-C4A5FCB36FC2}" srcId="{FE1356EB-5AA6-442D-A6C7-0682CE7D7405}" destId="{C5733567-15EE-4EC7-A275-C0A55730AF14}" srcOrd="4" destOrd="0" parTransId="{A3DE84D2-84AF-41E9-9028-527B908201BE}" sibTransId="{E52E2020-F2E5-46CA-BB0B-B6F68E7CF004}"/>
    <dgm:cxn modelId="{D956B4F4-4A55-4CD5-B810-7FD1AC62F377}" type="presOf" srcId="{FE1356EB-5AA6-442D-A6C7-0682CE7D7405}" destId="{2B6CFB13-67C7-4CA4-9EC7-6DCC83175F60}" srcOrd="0" destOrd="0" presId="urn:microsoft.com/office/officeart/2005/8/layout/matrix1"/>
    <dgm:cxn modelId="{76BCB77D-5040-4A45-9BA8-91362016DB15}" srcId="{FE1356EB-5AA6-442D-A6C7-0682CE7D7405}" destId="{359CEEE0-5F5F-4246-AA76-7999E610FDA4}" srcOrd="3" destOrd="0" parTransId="{CC0D8066-DE09-4317-9270-8D01FBFD86A1}" sibTransId="{3A2E6365-D905-410A-846E-9052F1D85530}"/>
    <dgm:cxn modelId="{FBE75BC1-6CD0-462F-8D70-AAB260881E28}" type="presParOf" srcId="{36BFA704-B7BE-4CCA-A0FA-A173145FF251}" destId="{41AEFFE4-5D36-473B-B16D-966425C4802B}" srcOrd="0" destOrd="0" presId="urn:microsoft.com/office/officeart/2005/8/layout/matrix1"/>
    <dgm:cxn modelId="{2A4F6CF0-278E-4D21-8A32-6277E59B0EF0}" type="presParOf" srcId="{41AEFFE4-5D36-473B-B16D-966425C4802B}" destId="{0B51EF6F-B951-4A14-9C7A-31BDA4DDB10D}" srcOrd="0" destOrd="0" presId="urn:microsoft.com/office/officeart/2005/8/layout/matrix1"/>
    <dgm:cxn modelId="{505C94EB-AE13-4C60-A9CE-92DB39D88FE4}" type="presParOf" srcId="{41AEFFE4-5D36-473B-B16D-966425C4802B}" destId="{8F4B35B8-C3E5-4040-BD52-505BE6856B18}" srcOrd="1" destOrd="0" presId="urn:microsoft.com/office/officeart/2005/8/layout/matrix1"/>
    <dgm:cxn modelId="{4EC8017E-8376-412F-B2F8-2FBCE03093DA}" type="presParOf" srcId="{41AEFFE4-5D36-473B-B16D-966425C4802B}" destId="{02875B50-98E8-44E1-AE38-42FB240919EA}" srcOrd="2" destOrd="0" presId="urn:microsoft.com/office/officeart/2005/8/layout/matrix1"/>
    <dgm:cxn modelId="{1D2D2AEC-878D-4B34-A084-722B9777E460}" type="presParOf" srcId="{41AEFFE4-5D36-473B-B16D-966425C4802B}" destId="{269C987A-B449-4897-953B-92A0C9114AD0}" srcOrd="3" destOrd="0" presId="urn:microsoft.com/office/officeart/2005/8/layout/matrix1"/>
    <dgm:cxn modelId="{7290754B-5AE8-4D44-A9AA-E3A164EC9784}" type="presParOf" srcId="{41AEFFE4-5D36-473B-B16D-966425C4802B}" destId="{3BFCA1AB-2708-43C5-BFD8-FF6846A33BEC}" srcOrd="4" destOrd="0" presId="urn:microsoft.com/office/officeart/2005/8/layout/matrix1"/>
    <dgm:cxn modelId="{C0E74FB9-C5BA-43DC-98FA-C1A7BDEB487F}" type="presParOf" srcId="{41AEFFE4-5D36-473B-B16D-966425C4802B}" destId="{ACF0837B-0F57-4A9F-969F-FAC1D959C137}" srcOrd="5" destOrd="0" presId="urn:microsoft.com/office/officeart/2005/8/layout/matrix1"/>
    <dgm:cxn modelId="{1A76AD9D-C3E6-48F8-96CA-240EB490FE86}" type="presParOf" srcId="{41AEFFE4-5D36-473B-B16D-966425C4802B}" destId="{343FFE6E-13D4-446E-B877-A4DC2DFBD556}" srcOrd="6" destOrd="0" presId="urn:microsoft.com/office/officeart/2005/8/layout/matrix1"/>
    <dgm:cxn modelId="{998EB9F3-95F4-4571-83CF-FFB19143E0BD}" type="presParOf" srcId="{41AEFFE4-5D36-473B-B16D-966425C4802B}" destId="{72599F16-84CA-4876-B6D4-5076F9A31A9D}" srcOrd="7" destOrd="0" presId="urn:microsoft.com/office/officeart/2005/8/layout/matrix1"/>
    <dgm:cxn modelId="{FFB4F663-532E-44BC-BD48-9DAD758DD94A}" type="presParOf" srcId="{36BFA704-B7BE-4CCA-A0FA-A173145FF251}" destId="{2B6CFB13-67C7-4CA4-9EC7-6DCC83175F6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1EF6F-B951-4A14-9C7A-31BDA4DDB10D}">
      <dsp:nvSpPr>
        <dsp:cNvPr id="0" name=""/>
        <dsp:cNvSpPr/>
      </dsp:nvSpPr>
      <dsp:spPr>
        <a:xfrm rot="16200000">
          <a:off x="935416" y="-935416"/>
          <a:ext cx="2532279" cy="4403113"/>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smtClean="0"/>
            <a:t>дальнейшее становление и формирование личности обучающегося</a:t>
          </a:r>
          <a:endParaRPr lang="ru-RU" sz="1800" b="1" kern="1200" dirty="0"/>
        </a:p>
      </dsp:txBody>
      <dsp:txXfrm rot="5400000">
        <a:off x="0" y="0"/>
        <a:ext cx="4403113" cy="1899210"/>
      </dsp:txXfrm>
    </dsp:sp>
    <dsp:sp modelId="{02875B50-98E8-44E1-AE38-42FB240919EA}">
      <dsp:nvSpPr>
        <dsp:cNvPr id="0" name=""/>
        <dsp:cNvSpPr/>
      </dsp:nvSpPr>
      <dsp:spPr>
        <a:xfrm>
          <a:off x="4403113" y="0"/>
          <a:ext cx="4403113" cy="2532279"/>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smtClean="0"/>
            <a:t>развитие интереса к познанию и творческих способностей обучающегося</a:t>
          </a:r>
          <a:endParaRPr lang="ru-RU" sz="1800" b="1" kern="1200" dirty="0"/>
        </a:p>
      </dsp:txBody>
      <dsp:txXfrm>
        <a:off x="4403113" y="0"/>
        <a:ext cx="4403113" cy="1899210"/>
      </dsp:txXfrm>
    </dsp:sp>
    <dsp:sp modelId="{3BFCA1AB-2708-43C5-BFD8-FF6846A33BEC}">
      <dsp:nvSpPr>
        <dsp:cNvPr id="0" name=""/>
        <dsp:cNvSpPr/>
      </dsp:nvSpPr>
      <dsp:spPr>
        <a:xfrm rot="10800000">
          <a:off x="0" y="2532279"/>
          <a:ext cx="4403113" cy="2532279"/>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smtClean="0"/>
            <a:t>формирование навыков самостоятельной учебной деятельности на основе </a:t>
          </a:r>
          <a:r>
            <a:rPr lang="ru-RU" sz="1800" b="1" kern="1200" dirty="0" smtClean="0">
              <a:solidFill>
                <a:srgbClr val="FF0000"/>
              </a:solidFill>
              <a:effectLst>
                <a:outerShdw blurRad="38100" dist="38100" dir="2700000" algn="tl">
                  <a:srgbClr val="000000">
                    <a:alpha val="43137"/>
                  </a:srgbClr>
                </a:outerShdw>
              </a:effectLst>
            </a:rPr>
            <a:t>индивидуализации и профессиональной ориентации содержания среднего общего образования</a:t>
          </a:r>
          <a:endParaRPr lang="ru-RU" sz="1800" b="1" kern="1200" dirty="0">
            <a:solidFill>
              <a:srgbClr val="FF0000"/>
            </a:solidFill>
            <a:effectLst>
              <a:outerShdw blurRad="38100" dist="38100" dir="2700000" algn="tl">
                <a:srgbClr val="000000">
                  <a:alpha val="43137"/>
                </a:srgbClr>
              </a:outerShdw>
            </a:effectLst>
          </a:endParaRPr>
        </a:p>
      </dsp:txBody>
      <dsp:txXfrm rot="10800000">
        <a:off x="0" y="3165349"/>
        <a:ext cx="4403113" cy="1899210"/>
      </dsp:txXfrm>
    </dsp:sp>
    <dsp:sp modelId="{343FFE6E-13D4-446E-B877-A4DC2DFBD556}">
      <dsp:nvSpPr>
        <dsp:cNvPr id="0" name=""/>
        <dsp:cNvSpPr/>
      </dsp:nvSpPr>
      <dsp:spPr>
        <a:xfrm rot="5400000">
          <a:off x="5338529" y="1596863"/>
          <a:ext cx="2532279" cy="4403113"/>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smtClean="0"/>
            <a:t>подготовку обучающегося к жизни в обществе, самостоятельному жизненному выбору, </a:t>
          </a:r>
          <a:r>
            <a:rPr lang="ru-RU" sz="1800" b="1" kern="1200" dirty="0" smtClean="0">
              <a:solidFill>
                <a:srgbClr val="FF0000"/>
              </a:solidFill>
              <a:effectLst>
                <a:outerShdw blurRad="38100" dist="38100" dir="2700000" algn="tl">
                  <a:srgbClr val="000000">
                    <a:alpha val="43137"/>
                  </a:srgbClr>
                </a:outerShdw>
              </a:effectLst>
            </a:rPr>
            <a:t>продолжению образования и началу профессиональной деятельности</a:t>
          </a:r>
          <a:endParaRPr lang="ru-RU" sz="1800" b="1" kern="1200" dirty="0">
            <a:solidFill>
              <a:srgbClr val="FF0000"/>
            </a:solidFill>
            <a:effectLst>
              <a:outerShdw blurRad="38100" dist="38100" dir="2700000" algn="tl">
                <a:srgbClr val="000000">
                  <a:alpha val="43137"/>
                </a:srgbClr>
              </a:outerShdw>
            </a:effectLst>
          </a:endParaRPr>
        </a:p>
      </dsp:txBody>
      <dsp:txXfrm rot="-5400000">
        <a:off x="4403113" y="3165349"/>
        <a:ext cx="4403113" cy="1899210"/>
      </dsp:txXfrm>
    </dsp:sp>
    <dsp:sp modelId="{2B6CFB13-67C7-4CA4-9EC7-6DCC83175F60}">
      <dsp:nvSpPr>
        <dsp:cNvPr id="0" name=""/>
        <dsp:cNvSpPr/>
      </dsp:nvSpPr>
      <dsp:spPr>
        <a:xfrm>
          <a:off x="2885082" y="1491943"/>
          <a:ext cx="3036060" cy="1658618"/>
        </a:xfrm>
        <a:prstGeom prst="round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u="none" kern="1200" dirty="0" smtClean="0">
              <a:solidFill>
                <a:srgbClr val="A50021"/>
              </a:solidFill>
            </a:rPr>
            <a:t>Среднее общее образование направлено на:</a:t>
          </a:r>
          <a:endParaRPr lang="ru-RU" sz="2400" b="1" u="none" kern="1200" dirty="0">
            <a:solidFill>
              <a:srgbClr val="A50021"/>
            </a:solidFill>
          </a:endParaRPr>
        </a:p>
      </dsp:txBody>
      <dsp:txXfrm>
        <a:off x="2966049" y="1572910"/>
        <a:ext cx="2874126" cy="149668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D979535C-FF5E-417E-BA28-93642A5F776A}" type="datetimeFigureOut">
              <a:rPr lang="ru-RU" smtClean="0"/>
              <a:t>05.03.2019</a:t>
            </a:fld>
            <a:endParaRPr lang="ru-RU"/>
          </a:p>
        </p:txBody>
      </p:sp>
      <p:sp>
        <p:nvSpPr>
          <p:cNvPr id="4" name="Нижний колонтитул 3"/>
          <p:cNvSpPr>
            <a:spLocks noGrp="1"/>
          </p:cNvSpPr>
          <p:nvPr>
            <p:ph type="ftr" sz="quarter" idx="2"/>
          </p:nvPr>
        </p:nvSpPr>
        <p:spPr>
          <a:xfrm>
            <a:off x="0" y="9445625"/>
            <a:ext cx="2949575" cy="49688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4450" y="9445625"/>
            <a:ext cx="2949575" cy="496888"/>
          </a:xfrm>
          <a:prstGeom prst="rect">
            <a:avLst/>
          </a:prstGeom>
        </p:spPr>
        <p:txBody>
          <a:bodyPr vert="horz" lIns="91440" tIns="45720" rIns="91440" bIns="45720" rtlCol="0" anchor="b"/>
          <a:lstStyle>
            <a:lvl1pPr algn="r">
              <a:defRPr sz="1200"/>
            </a:lvl1pPr>
          </a:lstStyle>
          <a:p>
            <a:fld id="{F7777E47-5676-4BDF-9687-D56EAE4F257C}" type="slidenum">
              <a:rPr lang="ru-RU" smtClean="0"/>
              <a:t>‹#›</a:t>
            </a:fld>
            <a:endParaRPr lang="ru-RU"/>
          </a:p>
        </p:txBody>
      </p:sp>
    </p:spTree>
    <p:extLst>
      <p:ext uri="{BB962C8B-B14F-4D97-AF65-F5344CB8AC3E}">
        <p14:creationId xmlns:p14="http://schemas.microsoft.com/office/powerpoint/2010/main" val="33690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873D86CD-45F8-4BFF-A863-44D09C821E7E}" type="datetimeFigureOut">
              <a:rPr lang="ru-RU" smtClean="0"/>
              <a:t>05.03.2019</a:t>
            </a:fld>
            <a:endParaRPr lang="ru-RU"/>
          </a:p>
        </p:txBody>
      </p:sp>
      <p:sp>
        <p:nvSpPr>
          <p:cNvPr id="4" name="Образ слайда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E663F644-9344-4706-82EB-A790B2E10D29}" type="slidenum">
              <a:rPr lang="ru-RU" smtClean="0"/>
              <a:t>‹#›</a:t>
            </a:fld>
            <a:endParaRPr lang="ru-RU"/>
          </a:p>
        </p:txBody>
      </p:sp>
    </p:spTree>
    <p:extLst>
      <p:ext uri="{BB962C8B-B14F-4D97-AF65-F5344CB8AC3E}">
        <p14:creationId xmlns:p14="http://schemas.microsoft.com/office/powerpoint/2010/main" val="402840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Содержание общего образования, а также его цели, задачи и планируемые результаты определяются основной образовательной программой общеобразовательной организации,</a:t>
            </a:r>
          </a:p>
          <a:p>
            <a:r>
              <a:rPr lang="ru-RU" dirty="0" smtClean="0"/>
              <a:t>разрабатываемой ею самостоятельно в соответствии с федеральными государственными образовательными стандартами общего образования (далее - ФГОС общего образования) и с</a:t>
            </a:r>
          </a:p>
          <a:p>
            <a:r>
              <a:rPr lang="ru-RU" dirty="0" smtClean="0"/>
              <a:t>учетом примерной основной образовательной программы (статьи 12 и 28 Федерального закона от 29 декабря 2012 г. N 273-ФЗ "Об образовании в Российской Федерации" (далее – Федеральный закон N 273-ФЗ).</a:t>
            </a:r>
          </a:p>
          <a:p>
            <a:r>
              <a:rPr lang="ru-RU" dirty="0" smtClean="0"/>
              <a:t>Приказами </a:t>
            </a:r>
            <a:r>
              <a:rPr lang="ru-RU" dirty="0" err="1" smtClean="0"/>
              <a:t>Минобрнауки</a:t>
            </a:r>
            <a:r>
              <a:rPr lang="ru-RU" dirty="0" smtClean="0"/>
              <a:t> России от 6 октября 2009 г. N 373, от 17 декабря 2010 г. N 1897, от 17 мая 2012 г. N 413 утверждены ФГОС начального общего, основного общего и среднего общего</a:t>
            </a:r>
          </a:p>
          <a:p>
            <a:r>
              <a:rPr lang="ru-RU" dirty="0" smtClean="0"/>
              <a:t>образования.</a:t>
            </a:r>
          </a:p>
          <a:p>
            <a:r>
              <a:rPr lang="ru-RU" dirty="0" smtClean="0"/>
              <a:t>Примерные основные образовательные программы начального общего и основного общего образования, разработанные в соответствии с требованиями части 9 статьи 12 Федерального</a:t>
            </a:r>
          </a:p>
          <a:p>
            <a:r>
              <a:rPr lang="ru-RU" dirty="0" smtClean="0"/>
              <a:t>закона N 273-ФЗ, внесены в реестр примерных основных образовательных программ (www.fgosreestr.ru).</a:t>
            </a:r>
          </a:p>
          <a:p>
            <a:r>
              <a:rPr lang="ru-RU" dirty="0" smtClean="0"/>
              <a:t>Основная образовательная программа общеобразовательной организации реализуется через урочную и внеурочную деятельность в соответствии с санитарно-эпидемиологическими</a:t>
            </a:r>
          </a:p>
          <a:p>
            <a:r>
              <a:rPr lang="ru-RU" dirty="0" smtClean="0"/>
              <a:t>требованиями к условиям и организации обучения в общеобразовательных организациях (постановление Главного государственного санитарного врача Российской Федерации от 29</a:t>
            </a:r>
          </a:p>
          <a:p>
            <a:r>
              <a:rPr lang="ru-RU" dirty="0" smtClean="0"/>
              <a:t>декабря 2010 г. N 189, в редакции Изменений N 1, утв. Постановлением Главного государственного санитарного врача Российской Федерации от 29.06.2011 N 85, изменений N 2</a:t>
            </a:r>
          </a:p>
          <a:p>
            <a:r>
              <a:rPr lang="ru-RU" dirty="0" smtClean="0"/>
              <a:t>утв. Постановлением Главного государственного санитарного врача Российской Федерации от 25.12.2013 N 72, далее - СанПиН 2.4.2.2821-10).</a:t>
            </a:r>
          </a:p>
          <a:p>
            <a:r>
              <a:rPr lang="ru-RU" dirty="0" smtClean="0"/>
              <a:t>ФГОС общего образования определяют общее количество часов внеурочной деятельности</a:t>
            </a:r>
          </a:p>
          <a:p>
            <a:r>
              <a:rPr lang="ru-RU" dirty="0" smtClean="0"/>
              <a:t>на каждом уровне общего образования, которое составляет:</a:t>
            </a:r>
          </a:p>
          <a:p>
            <a:r>
              <a:rPr lang="ru-RU" dirty="0" smtClean="0"/>
              <a:t>до 1350 часов на уровне начального общего образования;</a:t>
            </a:r>
          </a:p>
          <a:p>
            <a:r>
              <a:rPr lang="ru-RU" dirty="0" smtClean="0"/>
              <a:t>до 1750 часов на уровне основного общего образования;</a:t>
            </a:r>
          </a:p>
          <a:p>
            <a:r>
              <a:rPr lang="ru-RU" dirty="0" smtClean="0"/>
              <a:t>до 700 часов на уровне среднего общего образования.</a:t>
            </a:r>
          </a:p>
          <a:p>
            <a:r>
              <a:rPr lang="ru-RU" dirty="0" smtClean="0"/>
              <a:t>Образовательная организация самостоятельно определяет объем часов, отводимых на внеурочную деятельность, в соответствии с содержательной и организационной спецификой</a:t>
            </a:r>
          </a:p>
          <a:p>
            <a:r>
              <a:rPr lang="ru-RU" dirty="0" smtClean="0"/>
              <a:t>своей основной образовательной программы, реализуя указанный объем часов как в учебное, так и в каникулярное время.</a:t>
            </a:r>
          </a:p>
          <a:p>
            <a:r>
              <a:rPr lang="ru-RU" dirty="0" smtClean="0"/>
              <a:t>В соответствии с положениями Федерального закона от 8 мая 2010 года N 83-ФЗ "О внесении изменений в отдельные законодательные акты Российской Федерации в связи с</a:t>
            </a:r>
          </a:p>
          <a:p>
            <a:r>
              <a:rPr lang="ru-RU" dirty="0" smtClean="0"/>
              <a:t>совершенствованием правового положения государственных (муниципальных) учреждений« направления финансирования образовательной деятельности (включая внеурочную</a:t>
            </a:r>
          </a:p>
          <a:p>
            <a:r>
              <a:rPr lang="ru-RU" dirty="0" smtClean="0"/>
              <a:t>деятельность) и объем средств определяются государственным заданием учредителя образовательной организации.</a:t>
            </a:r>
          </a:p>
          <a:p>
            <a:r>
              <a:rPr lang="ru-RU" dirty="0" smtClean="0"/>
              <a:t>Внеурочная деятельность является обязательной.</a:t>
            </a:r>
          </a:p>
          <a:p>
            <a:r>
              <a:rPr lang="ru-RU" dirty="0" smtClean="0"/>
              <a:t>Внеурочная деятельность является неотъемлемой частью образовательной деятельности и организуется по направлениям развития личности: спортивно-оздоровительное, </a:t>
            </a:r>
            <a:r>
              <a:rPr lang="ru-RU" dirty="0" err="1" smtClean="0"/>
              <a:t>духовнонравственное</a:t>
            </a:r>
            <a:r>
              <a:rPr lang="ru-RU" dirty="0" smtClean="0"/>
              <a:t>, социальное, </a:t>
            </a:r>
            <a:r>
              <a:rPr lang="ru-RU" dirty="0" err="1" smtClean="0"/>
              <a:t>общеинтеллектуальное</a:t>
            </a:r>
            <a:r>
              <a:rPr lang="ru-RU" dirty="0" smtClean="0"/>
              <a:t>, общекультурное.</a:t>
            </a:r>
          </a:p>
          <a:p>
            <a:r>
              <a:rPr lang="ru-RU" dirty="0" smtClean="0"/>
              <a:t>Формы ее организации школа определяет самостоятельно, с учетом интересов и запросов учащихся и их родителей (законных представителей). Право выбора направлений и форм</a:t>
            </a:r>
          </a:p>
          <a:p>
            <a:r>
              <a:rPr lang="ru-RU" dirty="0" smtClean="0"/>
              <a:t>внеурочной деятельности имеют родители (законные представители) обучающегося при учете его мнения до завершения получения ребенком основного общего образования.</a:t>
            </a:r>
          </a:p>
          <a:p>
            <a:r>
              <a:rPr lang="ru-RU" dirty="0" smtClean="0"/>
              <a:t>План внеурочной деятельности как и учебный план является основным организационным механизмом реализации основных образовательных программ общего образования, определяет</a:t>
            </a:r>
          </a:p>
          <a:p>
            <a:r>
              <a:rPr lang="ru-RU" dirty="0" smtClean="0"/>
              <a:t>состав и структуру направлений, формы организации, объем внеурочной деятельности.</a:t>
            </a:r>
          </a:p>
          <a:p>
            <a:r>
              <a:rPr lang="ru-RU" dirty="0" smtClean="0"/>
              <a:t>Внеурочная деятельность в каникулярное время может реализовываться в рамках тематических программ (лагерь с дневным пребыванием на базе общеобразовательной</a:t>
            </a:r>
          </a:p>
          <a:p>
            <a:r>
              <a:rPr lang="ru-RU" dirty="0" smtClean="0"/>
              <a:t>организации или на базе загородных детских центров, в походах, поездках и т.д.).</a:t>
            </a:r>
          </a:p>
          <a:p>
            <a:r>
              <a:rPr lang="ru-RU" dirty="0" smtClean="0"/>
              <a:t>При отсутствии возможности для реализации внеурочной деятельности образовательная организация в рамках соответствующих государственных (муниципальных) заданий,</a:t>
            </a:r>
          </a:p>
          <a:p>
            <a:r>
              <a:rPr lang="ru-RU" dirty="0" smtClean="0"/>
              <a:t>формируемых учредителем, использует возможности образовательных организаций дополнительного образования, организаций культуры и спорта.</a:t>
            </a:r>
            <a:endParaRPr lang="ru-RU" dirty="0"/>
          </a:p>
        </p:txBody>
      </p:sp>
      <p:sp>
        <p:nvSpPr>
          <p:cNvPr id="4" name="Номер слайда 3"/>
          <p:cNvSpPr>
            <a:spLocks noGrp="1"/>
          </p:cNvSpPr>
          <p:nvPr>
            <p:ph type="sldNum" sz="quarter" idx="10"/>
          </p:nvPr>
        </p:nvSpPr>
        <p:spPr/>
        <p:txBody>
          <a:bodyPr/>
          <a:lstStyle/>
          <a:p>
            <a:fld id="{E663F644-9344-4706-82EB-A790B2E10D29}" type="slidenum">
              <a:rPr lang="ru-RU" smtClean="0"/>
              <a:t>8</a:t>
            </a:fld>
            <a:endParaRPr lang="ru-RU"/>
          </a:p>
        </p:txBody>
      </p:sp>
    </p:spTree>
    <p:extLst>
      <p:ext uri="{BB962C8B-B14F-4D97-AF65-F5344CB8AC3E}">
        <p14:creationId xmlns:p14="http://schemas.microsoft.com/office/powerpoint/2010/main" val="2958703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2050" cy="3729038"/>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573135F-DFD3-44D4-BC51-3AF0C8B69AB4}" type="slidenum">
              <a:rPr lang="ru-RU" smtClean="0"/>
              <a:pPr/>
              <a:t>45</a:t>
            </a:fld>
            <a:endParaRPr lang="ru-RU"/>
          </a:p>
        </p:txBody>
      </p:sp>
    </p:spTree>
    <p:extLst>
      <p:ext uri="{BB962C8B-B14F-4D97-AF65-F5344CB8AC3E}">
        <p14:creationId xmlns:p14="http://schemas.microsoft.com/office/powerpoint/2010/main" val="2324922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2050" cy="37290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54777-CA4F-4A8D-93E5-ECF7F725E0B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40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0463" cy="3729038"/>
          </a:xfrm>
        </p:spPr>
      </p:sp>
      <p:sp>
        <p:nvSpPr>
          <p:cNvPr id="3" name="Заметки 2"/>
          <p:cNvSpPr>
            <a:spLocks noGrp="1"/>
          </p:cNvSpPr>
          <p:nvPr>
            <p:ph type="body" idx="1"/>
          </p:nvPr>
        </p:nvSpPr>
        <p:spPr/>
        <p:txBody>
          <a:bodyPr/>
          <a:lstStyle/>
          <a:p>
            <a:r>
              <a:rPr lang="ru-RU" dirty="0" smtClean="0"/>
              <a:t>Анекдот про</a:t>
            </a:r>
            <a:r>
              <a:rPr lang="ru-RU" baseline="0" dirty="0" smtClean="0"/>
              <a:t> учителей биологии.</a:t>
            </a:r>
          </a:p>
          <a:p>
            <a:r>
              <a:rPr lang="ru-RU" baseline="0" dirty="0" smtClean="0"/>
              <a:t>Так Сидоров объясни </a:t>
            </a:r>
            <a:r>
              <a:rPr lang="ru-RU" baseline="0" dirty="0" err="1" smtClean="0"/>
              <a:t>пед.совету</a:t>
            </a:r>
            <a:r>
              <a:rPr lang="ru-RU" baseline="0" dirty="0" smtClean="0"/>
              <a:t>, почему ты украл скелет из кабинета биологии и бросил его в кастрюлю в столовой?</a:t>
            </a:r>
          </a:p>
          <a:p>
            <a:r>
              <a:rPr lang="ru-RU" baseline="0" dirty="0" smtClean="0"/>
              <a:t>-Я хотел, чтобы суп получился наваристым.</a:t>
            </a:r>
          </a:p>
          <a:p>
            <a:r>
              <a:rPr lang="ru-RU" baseline="0" dirty="0" smtClean="0"/>
              <a:t>-Суп-то получился вкусным, я не спорю. Но у нас же теперь все повара седые.</a:t>
            </a:r>
            <a:endParaRPr lang="ru-RU" dirty="0"/>
          </a:p>
        </p:txBody>
      </p:sp>
    </p:spTree>
    <p:extLst>
      <p:ext uri="{BB962C8B-B14F-4D97-AF65-F5344CB8AC3E}">
        <p14:creationId xmlns:p14="http://schemas.microsoft.com/office/powerpoint/2010/main" val="95017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Содержание общего образования, а также его цели, задачи и планируемые результаты определяются основной образовательной программой общеобразовательной организации,</a:t>
            </a:r>
          </a:p>
          <a:p>
            <a:r>
              <a:rPr lang="ru-RU" dirty="0" smtClean="0"/>
              <a:t>разрабатываемой ею самостоятельно в соответствии с федеральными государственными образовательными стандартами общего образования (далее - ФГОС общего образования) и с</a:t>
            </a:r>
          </a:p>
          <a:p>
            <a:r>
              <a:rPr lang="ru-RU" dirty="0" smtClean="0"/>
              <a:t>учетом примерной основной образовательной программы (статьи 12 и 28 Федерального закона от 29 декабря 2012 г. N 273-ФЗ "Об образовании в Российской Федерации" (далее – Федеральный закон N 273-ФЗ).</a:t>
            </a:r>
          </a:p>
          <a:p>
            <a:r>
              <a:rPr lang="ru-RU" dirty="0" smtClean="0"/>
              <a:t>Приказами </a:t>
            </a:r>
            <a:r>
              <a:rPr lang="ru-RU" dirty="0" err="1" smtClean="0"/>
              <a:t>Минобрнауки</a:t>
            </a:r>
            <a:r>
              <a:rPr lang="ru-RU" dirty="0" smtClean="0"/>
              <a:t> России от 6 октября 2009 г. N 373, от 17 декабря 2010 г. N 1897, от 17 мая 2012 г. N 413 утверждены ФГОС начального общего, основного общего и среднего общего</a:t>
            </a:r>
          </a:p>
          <a:p>
            <a:r>
              <a:rPr lang="ru-RU" dirty="0" smtClean="0"/>
              <a:t>образования.</a:t>
            </a:r>
          </a:p>
          <a:p>
            <a:r>
              <a:rPr lang="ru-RU" dirty="0" smtClean="0"/>
              <a:t>Примерные основные образовательные программы начального общего и основного общего образования, разработанные в соответствии с требованиями части 9 статьи 12 Федерального</a:t>
            </a:r>
          </a:p>
          <a:p>
            <a:r>
              <a:rPr lang="ru-RU" dirty="0" smtClean="0"/>
              <a:t>закона N 273-ФЗ, внесены в реестр примерных основных образовательных программ (www.fgosreestr.ru).</a:t>
            </a:r>
          </a:p>
          <a:p>
            <a:r>
              <a:rPr lang="ru-RU" dirty="0" smtClean="0"/>
              <a:t>Основная образовательная программа общеобразовательной организации реализуется через урочную и внеурочную деятельность в соответствии с санитарно-эпидемиологическими</a:t>
            </a:r>
          </a:p>
          <a:p>
            <a:r>
              <a:rPr lang="ru-RU" dirty="0" smtClean="0"/>
              <a:t>требованиями к условиям и организации обучения в общеобразовательных организациях (постановление Главного государственного санитарного врача Российской Федерации от 29</a:t>
            </a:r>
          </a:p>
          <a:p>
            <a:r>
              <a:rPr lang="ru-RU" dirty="0" smtClean="0"/>
              <a:t>декабря 2010 г. N 189, в редакции Изменений N 1, утв. Постановлением Главного государственного санитарного врача Российской Федерации от 29.06.2011 N 85, изменений N 2</a:t>
            </a:r>
          </a:p>
          <a:p>
            <a:r>
              <a:rPr lang="ru-RU" dirty="0" smtClean="0"/>
              <a:t>утв. Постановлением Главного государственного санитарного врача Российской Федерации от 25.12.2013 N 72, далее - СанПиН 2.4.2.2821-10).</a:t>
            </a:r>
          </a:p>
          <a:p>
            <a:r>
              <a:rPr lang="ru-RU" dirty="0" smtClean="0"/>
              <a:t>ФГОС общего образования определяют общее количество часов внеурочной деятельности</a:t>
            </a:r>
          </a:p>
          <a:p>
            <a:r>
              <a:rPr lang="ru-RU" dirty="0" smtClean="0"/>
              <a:t>на каждом уровне общего образования, которое составляет:</a:t>
            </a:r>
          </a:p>
          <a:p>
            <a:r>
              <a:rPr lang="ru-RU" dirty="0" smtClean="0"/>
              <a:t>до 1350 часов на уровне начального общего образования;</a:t>
            </a:r>
          </a:p>
          <a:p>
            <a:r>
              <a:rPr lang="ru-RU" dirty="0" smtClean="0"/>
              <a:t>до 1750 часов на уровне основного общего образования;</a:t>
            </a:r>
          </a:p>
          <a:p>
            <a:r>
              <a:rPr lang="ru-RU" dirty="0" smtClean="0"/>
              <a:t>до 700 часов на уровне среднего общего образования.</a:t>
            </a:r>
          </a:p>
          <a:p>
            <a:r>
              <a:rPr lang="ru-RU" dirty="0" smtClean="0"/>
              <a:t>Образовательная организация самостоятельно определяет объем часов, отводимых на внеурочную деятельность, в соответствии с содержательной и организационной спецификой</a:t>
            </a:r>
          </a:p>
          <a:p>
            <a:r>
              <a:rPr lang="ru-RU" dirty="0" smtClean="0"/>
              <a:t>своей основной образовательной программы, реализуя указанный объем часов как в учебное, так и в каникулярное время.</a:t>
            </a:r>
          </a:p>
          <a:p>
            <a:r>
              <a:rPr lang="ru-RU" dirty="0" smtClean="0"/>
              <a:t>В соответствии с положениями Федерального закона от 8 мая 2010 года N 83-ФЗ "О внесении изменений в отдельные законодательные акты Российской Федерации в связи с</a:t>
            </a:r>
          </a:p>
          <a:p>
            <a:r>
              <a:rPr lang="ru-RU" dirty="0" smtClean="0"/>
              <a:t>совершенствованием правового положения государственных (муниципальных) учреждений« направления финансирования образовательной деятельности (включая внеурочную</a:t>
            </a:r>
          </a:p>
          <a:p>
            <a:r>
              <a:rPr lang="ru-RU" dirty="0" smtClean="0"/>
              <a:t>деятельность) и объем средств определяются государственным заданием учредителя образовательной организации.</a:t>
            </a:r>
          </a:p>
          <a:p>
            <a:r>
              <a:rPr lang="ru-RU" dirty="0" smtClean="0"/>
              <a:t>Внеурочная деятельность является обязательной.</a:t>
            </a:r>
          </a:p>
          <a:p>
            <a:r>
              <a:rPr lang="ru-RU" dirty="0" smtClean="0"/>
              <a:t>Внеурочная деятельность является неотъемлемой частью образовательной деятельности и организуется по направлениям развития личности: спортивно-оздоровительное, </a:t>
            </a:r>
            <a:r>
              <a:rPr lang="ru-RU" dirty="0" err="1" smtClean="0"/>
              <a:t>духовнонравственное</a:t>
            </a:r>
            <a:r>
              <a:rPr lang="ru-RU" dirty="0" smtClean="0"/>
              <a:t>, социальное, </a:t>
            </a:r>
            <a:r>
              <a:rPr lang="ru-RU" dirty="0" err="1" smtClean="0"/>
              <a:t>общеинтеллектуальное</a:t>
            </a:r>
            <a:r>
              <a:rPr lang="ru-RU" dirty="0" smtClean="0"/>
              <a:t>, общекультурное.</a:t>
            </a:r>
          </a:p>
          <a:p>
            <a:r>
              <a:rPr lang="ru-RU" dirty="0" smtClean="0"/>
              <a:t>Формы ее организации школа определяет самостоятельно, с учетом интересов и запросов учащихся и их родителей (законных представителей). Право выбора направлений и форм</a:t>
            </a:r>
          </a:p>
          <a:p>
            <a:r>
              <a:rPr lang="ru-RU" dirty="0" smtClean="0"/>
              <a:t>внеурочной деятельности имеют родители (законные представители) обучающегося при учете его мнения до завершения получения ребенком основного общего образования.</a:t>
            </a:r>
          </a:p>
          <a:p>
            <a:r>
              <a:rPr lang="ru-RU" dirty="0" smtClean="0"/>
              <a:t>План внеурочной деятельности как и учебный план является основным организационным механизмом реализации основных образовательных программ общего образования, определяет</a:t>
            </a:r>
          </a:p>
          <a:p>
            <a:r>
              <a:rPr lang="ru-RU" dirty="0" smtClean="0"/>
              <a:t>состав и структуру направлений, формы организации, объем внеурочной деятельности.</a:t>
            </a:r>
          </a:p>
          <a:p>
            <a:r>
              <a:rPr lang="ru-RU" dirty="0" smtClean="0"/>
              <a:t>Внеурочная деятельность в каникулярное время может реализовываться в рамках тематических программ (лагерь с дневным пребыванием на базе общеобразовательной</a:t>
            </a:r>
          </a:p>
          <a:p>
            <a:r>
              <a:rPr lang="ru-RU" dirty="0" smtClean="0"/>
              <a:t>организации или на базе загородных детских центров, в походах, поездках и т.д.).</a:t>
            </a:r>
          </a:p>
          <a:p>
            <a:r>
              <a:rPr lang="ru-RU" dirty="0" smtClean="0"/>
              <a:t>При отсутствии возможности для реализации внеурочной деятельности образовательная организация в рамках соответствующих государственных (муниципальных) заданий,</a:t>
            </a:r>
          </a:p>
          <a:p>
            <a:r>
              <a:rPr lang="ru-RU" dirty="0" smtClean="0"/>
              <a:t>формируемых учредителем, использует возможности образовательных организаций дополнительного образования, организаций культуры и спорта.</a:t>
            </a:r>
            <a:endParaRPr lang="ru-RU" dirty="0"/>
          </a:p>
        </p:txBody>
      </p:sp>
      <p:sp>
        <p:nvSpPr>
          <p:cNvPr id="4" name="Номер слайда 3"/>
          <p:cNvSpPr>
            <a:spLocks noGrp="1"/>
          </p:cNvSpPr>
          <p:nvPr>
            <p:ph type="sldNum" sz="quarter" idx="10"/>
          </p:nvPr>
        </p:nvSpPr>
        <p:spPr/>
        <p:txBody>
          <a:bodyPr/>
          <a:lstStyle/>
          <a:p>
            <a:fld id="{E663F644-9344-4706-82EB-A790B2E10D29}" type="slidenum">
              <a:rPr lang="ru-RU" smtClean="0"/>
              <a:t>9</a:t>
            </a:fld>
            <a:endParaRPr lang="ru-RU"/>
          </a:p>
        </p:txBody>
      </p:sp>
    </p:spTree>
    <p:extLst>
      <p:ext uri="{BB962C8B-B14F-4D97-AF65-F5344CB8AC3E}">
        <p14:creationId xmlns:p14="http://schemas.microsoft.com/office/powerpoint/2010/main" val="141973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E663F644-9344-4706-82EB-A790B2E10D29}" type="slidenum">
              <a:rPr lang="ru-RU" smtClean="0"/>
              <a:t>10</a:t>
            </a:fld>
            <a:endParaRPr lang="ru-RU"/>
          </a:p>
        </p:txBody>
      </p:sp>
    </p:spTree>
    <p:extLst>
      <p:ext uri="{BB962C8B-B14F-4D97-AF65-F5344CB8AC3E}">
        <p14:creationId xmlns:p14="http://schemas.microsoft.com/office/powerpoint/2010/main" val="185999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Предлагаемое пособие «Проектная</a:t>
            </a:r>
            <a:r>
              <a:rPr lang="ru-RU" baseline="0" dirty="0" smtClean="0"/>
              <a:t> мастерская</a:t>
            </a:r>
            <a:r>
              <a:rPr lang="ru-RU" dirty="0" smtClean="0"/>
              <a:t>» обеспечивает организацию внеурочной деятельности и реализует требования ФГОС. </a:t>
            </a:r>
          </a:p>
          <a:p>
            <a:r>
              <a:rPr lang="ru-RU" dirty="0" smtClean="0"/>
              <a:t>Его цель – формирование у учащихся навыков работы в</a:t>
            </a:r>
            <a:r>
              <a:rPr lang="ru-RU" baseline="0" dirty="0" smtClean="0"/>
              <a:t> рамках проектно-исследовательской деятельности.</a:t>
            </a:r>
          </a:p>
          <a:p>
            <a:r>
              <a:rPr lang="ru-RU" baseline="0" dirty="0" smtClean="0"/>
              <a:t>Пособие позволяет:</a:t>
            </a:r>
          </a:p>
          <a:p>
            <a:pPr marL="228600" indent="-228600">
              <a:buAutoNum type="arabicParenR"/>
            </a:pPr>
            <a:r>
              <a:rPr lang="ru-RU" baseline="0" dirty="0" smtClean="0"/>
              <a:t>научиться устанавливать цели и задачи работы; </a:t>
            </a:r>
          </a:p>
          <a:p>
            <a:pPr marL="228600" indent="-228600">
              <a:buAutoNum type="arabicParenR"/>
            </a:pPr>
            <a:r>
              <a:rPr lang="ru-RU" dirty="0" smtClean="0"/>
              <a:t>научиться грамотно составлять</a:t>
            </a:r>
            <a:r>
              <a:rPr lang="ru-RU" baseline="0" dirty="0" smtClean="0"/>
              <a:t> план действий;</a:t>
            </a:r>
          </a:p>
          <a:p>
            <a:pPr marL="228600" indent="-228600">
              <a:buAutoNum type="arabicParenR"/>
            </a:pPr>
            <a:r>
              <a:rPr lang="ru-RU" dirty="0" smtClean="0"/>
              <a:t>грамотно</a:t>
            </a:r>
            <a:r>
              <a:rPr lang="ru-RU" baseline="0" dirty="0" smtClean="0"/>
              <a:t> и интересно преподносить материал на защите.</a:t>
            </a:r>
          </a:p>
          <a:p>
            <a:pPr marL="0" indent="0">
              <a:buNone/>
            </a:pPr>
            <a:r>
              <a:rPr lang="ru-RU" dirty="0" smtClean="0"/>
              <a:t>Во время работы с пособием учащиеся узнают:</a:t>
            </a:r>
          </a:p>
          <a:p>
            <a:pPr marL="171450" indent="-171450">
              <a:buFontTx/>
              <a:buChar char="-"/>
            </a:pPr>
            <a:r>
              <a:rPr lang="ru-RU" baseline="0" dirty="0" smtClean="0"/>
              <a:t>в чём состоит отличие проекта и исследования;</a:t>
            </a:r>
          </a:p>
          <a:p>
            <a:pPr marL="171450" indent="-171450">
              <a:buFontTx/>
              <a:buChar char="-"/>
            </a:pPr>
            <a:r>
              <a:rPr lang="ru-RU" baseline="0" dirty="0" smtClean="0"/>
              <a:t>как сформулировать тему работы;</a:t>
            </a:r>
          </a:p>
          <a:p>
            <a:pPr marL="171450" indent="-171450">
              <a:buFontTx/>
              <a:buChar char="-"/>
            </a:pPr>
            <a:r>
              <a:rPr lang="ru-RU" baseline="0" dirty="0" smtClean="0"/>
              <a:t>где найти информацию о современных достижениях и открытиях.</a:t>
            </a:r>
            <a:endParaRPr lang="ru-RU" dirty="0" smtClean="0"/>
          </a:p>
          <a:p>
            <a:pPr marL="0" indent="0">
              <a:buNone/>
            </a:pPr>
            <a:endParaRPr lang="ru-RU" dirty="0" smtClean="0"/>
          </a:p>
        </p:txBody>
      </p:sp>
      <p:sp>
        <p:nvSpPr>
          <p:cNvPr id="4" name="Номер слайда 3"/>
          <p:cNvSpPr>
            <a:spLocks noGrp="1"/>
          </p:cNvSpPr>
          <p:nvPr>
            <p:ph type="sldNum" sz="quarter" idx="10"/>
          </p:nvPr>
        </p:nvSpPr>
        <p:spPr/>
        <p:txBody>
          <a:bodyPr/>
          <a:lstStyle/>
          <a:p>
            <a:fld id="{E663F644-9344-4706-82EB-A790B2E10D29}" type="slidenum">
              <a:rPr lang="ru-RU" smtClean="0"/>
              <a:t>11</a:t>
            </a:fld>
            <a:endParaRPr lang="ru-RU"/>
          </a:p>
        </p:txBody>
      </p:sp>
    </p:spTree>
    <p:extLst>
      <p:ext uri="{BB962C8B-B14F-4D97-AF65-F5344CB8AC3E}">
        <p14:creationId xmlns:p14="http://schemas.microsoft.com/office/powerpoint/2010/main" val="156128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Пособие сконструировано таким образом, чтобы:</a:t>
            </a:r>
          </a:p>
          <a:p>
            <a:pPr marL="171450" indent="-171450">
              <a:buFontTx/>
              <a:buChar char="-"/>
            </a:pPr>
            <a:r>
              <a:rPr lang="ru-RU" dirty="0" smtClean="0"/>
              <a:t>на</a:t>
            </a:r>
            <a:r>
              <a:rPr lang="ru-RU" baseline="0" dirty="0" smtClean="0"/>
              <a:t> каждом развороте учащийся смог увидеть, что ему предстоит изучить, есть ли в этом какая-то польза;</a:t>
            </a:r>
          </a:p>
          <a:p>
            <a:pPr marL="171450" indent="-171450">
              <a:buFontTx/>
              <a:buChar char="-"/>
            </a:pPr>
            <a:r>
              <a:rPr lang="ru-RU" baseline="0" dirty="0" smtClean="0"/>
              <a:t>отработать определённый навык и закрепить его практическим заданием.</a:t>
            </a:r>
            <a:endParaRPr lang="ru-RU" dirty="0"/>
          </a:p>
        </p:txBody>
      </p:sp>
      <p:sp>
        <p:nvSpPr>
          <p:cNvPr id="4" name="Номер слайда 3"/>
          <p:cNvSpPr>
            <a:spLocks noGrp="1"/>
          </p:cNvSpPr>
          <p:nvPr>
            <p:ph type="sldNum" sz="quarter" idx="10"/>
          </p:nvPr>
        </p:nvSpPr>
        <p:spPr/>
        <p:txBody>
          <a:bodyPr/>
          <a:lstStyle/>
          <a:p>
            <a:fld id="{E663F644-9344-4706-82EB-A790B2E10D29}" type="slidenum">
              <a:rPr lang="ru-RU" smtClean="0"/>
              <a:t>12</a:t>
            </a:fld>
            <a:endParaRPr lang="ru-RU"/>
          </a:p>
        </p:txBody>
      </p:sp>
    </p:spTree>
    <p:extLst>
      <p:ext uri="{BB962C8B-B14F-4D97-AF65-F5344CB8AC3E}">
        <p14:creationId xmlns:p14="http://schemas.microsoft.com/office/powerpoint/2010/main" val="205759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10774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Пособия серии обеспечат сопровождение образовательной деятельности учащихся в разных формах: учебное занятие, практическая работа, учебный проект и исследование, экскурсия</a:t>
            </a:r>
          </a:p>
          <a:p>
            <a:r>
              <a:rPr lang="ru-RU" dirty="0" smtClean="0"/>
              <a:t>∙Практико-ориентированным заданиям отводится 60 % содержания пособий, теоретическому материалу — 40 % </a:t>
            </a:r>
          </a:p>
          <a:p>
            <a:endParaRPr lang="ru-RU" dirty="0"/>
          </a:p>
        </p:txBody>
      </p:sp>
      <p:sp>
        <p:nvSpPr>
          <p:cNvPr id="4" name="Номер слайда 3"/>
          <p:cNvSpPr>
            <a:spLocks noGrp="1"/>
          </p:cNvSpPr>
          <p:nvPr>
            <p:ph type="sldNum" sz="quarter" idx="10"/>
          </p:nvPr>
        </p:nvSpPr>
        <p:spPr/>
        <p:txBody>
          <a:bodyPr/>
          <a:lstStyle/>
          <a:p>
            <a:fld id="{E663F644-9344-4706-82EB-A790B2E10D29}" type="slidenum">
              <a:rPr lang="ru-RU" smtClean="0"/>
              <a:t>29</a:t>
            </a:fld>
            <a:endParaRPr lang="ru-RU"/>
          </a:p>
        </p:txBody>
      </p:sp>
    </p:spTree>
    <p:extLst>
      <p:ext uri="{BB962C8B-B14F-4D97-AF65-F5344CB8AC3E}">
        <p14:creationId xmlns:p14="http://schemas.microsoft.com/office/powerpoint/2010/main" val="1957565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пособии приводятся конкретные примеры из повседневной </a:t>
            </a:r>
            <a:r>
              <a:rPr lang="en-US" sz="12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жизни, позволяющие направить обучающихся на понимание применения теоретического материала в реальности . Четко прослеживается </a:t>
            </a:r>
            <a:r>
              <a:rPr lang="ru-RU" sz="1200"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межпредметная</a:t>
            </a:r>
            <a:r>
              <a:rPr lang="ru-RU" sz="12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связь.</a:t>
            </a:r>
          </a:p>
          <a:p>
            <a:endParaRPr lang="ru-RU" dirty="0"/>
          </a:p>
        </p:txBody>
      </p:sp>
    </p:spTree>
    <p:extLst>
      <p:ext uri="{BB962C8B-B14F-4D97-AF65-F5344CB8AC3E}">
        <p14:creationId xmlns:p14="http://schemas.microsoft.com/office/powerpoint/2010/main" val="167147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Учебное пособие для организации элективного курса позволит глубже изучить учебный материал ,подготовиться к итоговой аттестации и сориентироваться в выборе профессии.</a:t>
            </a:r>
          </a:p>
          <a:p>
            <a:endParaRPr lang="ru-RU" dirty="0"/>
          </a:p>
        </p:txBody>
      </p:sp>
    </p:spTree>
    <p:extLst>
      <p:ext uri="{BB962C8B-B14F-4D97-AF65-F5344CB8AC3E}">
        <p14:creationId xmlns:p14="http://schemas.microsoft.com/office/powerpoint/2010/main" val="248402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05.03.2019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2559165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05.03.2019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170619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05.03.2019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3574515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48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4_Титульный слайд">
    <p:spTree>
      <p:nvGrpSpPr>
        <p:cNvPr id="1" name=""/>
        <p:cNvGrpSpPr/>
        <p:nvPr/>
      </p:nvGrpSpPr>
      <p:grpSpPr>
        <a:xfrm>
          <a:off x="0" y="0"/>
          <a:ext cx="0" cy="0"/>
          <a:chOff x="0" y="0"/>
          <a:chExt cx="0" cy="0"/>
        </a:xfrm>
      </p:grpSpPr>
      <p:sp>
        <p:nvSpPr>
          <p:cNvPr id="2" name="Shape 289"/>
          <p:cNvSpPr>
            <a:spLocks noGrp="1"/>
          </p:cNvSpPr>
          <p:nvPr>
            <p:ph type="sldNum" sz="quarter" idx="10"/>
          </p:nvPr>
        </p:nvSpPr>
        <p:spPr>
          <a:xfrm>
            <a:off x="6289675" y="6221413"/>
            <a:ext cx="263525" cy="269875"/>
          </a:xfrm>
        </p:spPr>
        <p:txBody>
          <a:bodyPr/>
          <a:lstStyle>
            <a:lvl1pPr>
              <a:defRPr sz="1200">
                <a:solidFill>
                  <a:srgbClr val="888888"/>
                </a:solidFill>
              </a:defRPr>
            </a:lvl1pPr>
          </a:lstStyle>
          <a:p>
            <a:pPr>
              <a:defRPr/>
            </a:pPr>
            <a:fld id="{20D51F28-B1D1-45DB-B4FC-0CDCC628A283}" type="slidenum">
              <a:rPr lang="ru-RU"/>
              <a:pPr>
                <a:defRPr/>
              </a:pPr>
              <a:t>‹#›</a:t>
            </a:fld>
            <a:endParaRPr lang="ru-RU"/>
          </a:p>
        </p:txBody>
      </p:sp>
    </p:spTree>
    <p:extLst>
      <p:ext uri="{BB962C8B-B14F-4D97-AF65-F5344CB8AC3E}">
        <p14:creationId xmlns:p14="http://schemas.microsoft.com/office/powerpoint/2010/main" val="2729908465"/>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05.03.2019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6554299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7BB1E9-88C8-4A2D-9541-CC86CE44517E}" type="datetimeFigureOut">
              <a:rPr lang="ru-RU" smtClean="0"/>
              <a:t>05.03.2019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190495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E7BB1E9-88C8-4A2D-9541-CC86CE44517E}" type="datetimeFigureOut">
              <a:rPr lang="ru-RU" smtClean="0"/>
              <a:t>05.03.2019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414661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E7BB1E9-88C8-4A2D-9541-CC86CE44517E}" type="datetimeFigureOut">
              <a:rPr lang="ru-RU" smtClean="0"/>
              <a:t>05.03.2019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4902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E7BB1E9-88C8-4A2D-9541-CC86CE44517E}" type="datetimeFigureOut">
              <a:rPr lang="ru-RU" smtClean="0"/>
              <a:t>05.03.2019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733385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BB1E9-88C8-4A2D-9541-CC86CE44517E}" type="datetimeFigureOut">
              <a:rPr lang="ru-RU" smtClean="0"/>
              <a:t>05.03.2019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0758386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7BB1E9-88C8-4A2D-9541-CC86CE44517E}" type="datetimeFigureOut">
              <a:rPr lang="ru-RU" smtClean="0"/>
              <a:t>05.03.2019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8788363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7BB1E9-88C8-4A2D-9541-CC86CE44517E}" type="datetimeFigureOut">
              <a:rPr lang="ru-RU" smtClean="0"/>
              <a:t>05.03.2019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373431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BB1E9-88C8-4A2D-9541-CC86CE44517E}" type="datetimeFigureOut">
              <a:rPr lang="ru-RU" smtClean="0"/>
              <a:t>05.03.2019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BD446-C5CF-41E7-A9B4-707F0B320C0F}" type="slidenum">
              <a:rPr lang="ru-RU" smtClean="0"/>
              <a:t>‹#›</a:t>
            </a:fld>
            <a:endParaRPr lang="ru-RU"/>
          </a:p>
        </p:txBody>
      </p:sp>
    </p:spTree>
    <p:extLst>
      <p:ext uri="{BB962C8B-B14F-4D97-AF65-F5344CB8AC3E}">
        <p14:creationId xmlns:p14="http://schemas.microsoft.com/office/powerpoint/2010/main" val="542475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www.prosv.ru/"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8" Type="http://schemas.openxmlformats.org/officeDocument/2006/relationships/hyperlink" Target="http://www.prosv.ru/" TargetMode="External"/><Relationship Id="rId3" Type="http://schemas.openxmlformats.org/officeDocument/2006/relationships/image" Target="../media/image104.png"/><Relationship Id="rId7"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hyperlink" Target="http://www.shop.prosv.r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34470" y="0"/>
            <a:ext cx="3031302" cy="6858000"/>
          </a:xfrm>
          <a:prstGeom prst="rect">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71821" y="2625271"/>
            <a:ext cx="2302136" cy="769447"/>
          </a:xfrm>
          <a:prstGeom prst="rect">
            <a:avLst/>
          </a:prstGeom>
        </p:spPr>
      </p:pic>
      <p:sp>
        <p:nvSpPr>
          <p:cNvPr id="2" name="TextBox 1"/>
          <p:cNvSpPr txBox="1"/>
          <p:nvPr/>
        </p:nvSpPr>
        <p:spPr>
          <a:xfrm>
            <a:off x="-167689" y="135261"/>
            <a:ext cx="6302159" cy="3108543"/>
          </a:xfrm>
          <a:prstGeom prst="rect">
            <a:avLst/>
          </a:prstGeom>
          <a:noFill/>
        </p:spPr>
        <p:txBody>
          <a:bodyPr wrap="square" rtlCol="0">
            <a:spAutoFit/>
          </a:bodyPr>
          <a:lstStyle/>
          <a:p>
            <a:pPr algn="ctr"/>
            <a:r>
              <a:rPr lang="ru-RU" sz="2800" b="1" dirty="0" smtClean="0">
                <a:latin typeface="Times New Roman" pitchFamily="18" charset="0"/>
                <a:cs typeface="Times New Roman" pitchFamily="18" charset="0"/>
              </a:rPr>
              <a:t>Проекты</a:t>
            </a:r>
          </a:p>
          <a:p>
            <a:pPr algn="ctr"/>
            <a:r>
              <a:rPr lang="ru-RU" sz="2800" b="1" dirty="0" smtClean="0">
                <a:latin typeface="Times New Roman" pitchFamily="18" charset="0"/>
                <a:cs typeface="Times New Roman" pitchFamily="18" charset="0"/>
              </a:rPr>
              <a:t> </a:t>
            </a:r>
            <a:r>
              <a:rPr lang="ru-RU" sz="2800" b="1" dirty="0">
                <a:solidFill>
                  <a:srgbClr val="FF0000"/>
                </a:solidFill>
                <a:latin typeface="Times New Roman" pitchFamily="18" charset="0"/>
                <a:cs typeface="Times New Roman" pitchFamily="18" charset="0"/>
              </a:rPr>
              <a:t>«Внеурочная деятельность» </a:t>
            </a:r>
            <a:r>
              <a:rPr lang="ru-RU" sz="2800" b="1" dirty="0">
                <a:latin typeface="Times New Roman" pitchFamily="18" charset="0"/>
                <a:cs typeface="Times New Roman" pitchFamily="18" charset="0"/>
              </a:rPr>
              <a:t>и </a:t>
            </a:r>
            <a:r>
              <a:rPr lang="ru-RU" sz="2800" b="1" dirty="0">
                <a:solidFill>
                  <a:srgbClr val="FF0000"/>
                </a:solidFill>
                <a:latin typeface="Times New Roman" pitchFamily="18" charset="0"/>
                <a:cs typeface="Times New Roman" pitchFamily="18" charset="0"/>
              </a:rPr>
              <a:t>«Профильная школа»</a:t>
            </a:r>
            <a:r>
              <a:rPr lang="ru-RU" sz="2800" b="1" dirty="0">
                <a:latin typeface="Times New Roman" pitchFamily="18" charset="0"/>
                <a:cs typeface="Times New Roman" pitchFamily="18" charset="0"/>
              </a:rPr>
              <a:t>, </a:t>
            </a:r>
            <a:endParaRPr lang="ru-RU" sz="2800" b="1" dirty="0" smtClean="0">
              <a:latin typeface="Times New Roman" pitchFamily="18" charset="0"/>
              <a:cs typeface="Times New Roman" pitchFamily="18" charset="0"/>
            </a:endParaRPr>
          </a:p>
          <a:p>
            <a:pPr algn="ctr"/>
            <a:r>
              <a:rPr lang="ru-RU" sz="2800" b="1" dirty="0" smtClean="0">
                <a:latin typeface="Times New Roman" pitchFamily="18" charset="0"/>
                <a:cs typeface="Times New Roman" pitchFamily="18" charset="0"/>
              </a:rPr>
              <a:t>как </a:t>
            </a:r>
            <a:r>
              <a:rPr lang="ru-RU" sz="2800" b="1" dirty="0">
                <a:latin typeface="Times New Roman" pitchFamily="18" charset="0"/>
                <a:cs typeface="Times New Roman" pitchFamily="18" charset="0"/>
              </a:rPr>
              <a:t>инструмент междисциплинарного синтеза естественнонаучных знаний и современных технологий.</a:t>
            </a:r>
          </a:p>
        </p:txBody>
      </p:sp>
      <p:sp>
        <p:nvSpPr>
          <p:cNvPr id="4" name="Прямоугольник 3"/>
          <p:cNvSpPr/>
          <p:nvPr/>
        </p:nvSpPr>
        <p:spPr>
          <a:xfrm>
            <a:off x="116398" y="6110040"/>
            <a:ext cx="5627453" cy="646331"/>
          </a:xfrm>
          <a:prstGeom prst="rect">
            <a:avLst/>
          </a:prstGeom>
        </p:spPr>
        <p:txBody>
          <a:bodyPr wrap="square">
            <a:spAutoFit/>
          </a:bodyPr>
          <a:lstStyle/>
          <a:p>
            <a:pPr algn="ctr"/>
            <a:r>
              <a:rPr lang="ru-RU" altLang="en-US" b="1" i="1" dirty="0">
                <a:latin typeface="Times New Roman" pitchFamily="18" charset="0"/>
                <a:ea typeface="等线"/>
                <a:cs typeface="Times New Roman" pitchFamily="18" charset="0"/>
              </a:rPr>
              <a:t>Готовое решение для организации внеурочной деятельности в общеобразовательных </a:t>
            </a:r>
            <a:r>
              <a:rPr lang="ru-RU" altLang="en-US" b="1" i="1" dirty="0" smtClean="0">
                <a:latin typeface="Times New Roman" pitchFamily="18" charset="0"/>
                <a:ea typeface="等线"/>
                <a:cs typeface="Times New Roman" pitchFamily="18" charset="0"/>
              </a:rPr>
              <a:t>организациях </a:t>
            </a:r>
            <a:endParaRPr lang="ru-RU" altLang="en-US" b="1" i="1" dirty="0">
              <a:latin typeface="Times New Roman" pitchFamily="18" charset="0"/>
              <a:ea typeface="等线"/>
              <a:cs typeface="Times New Roman"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931" y="3243804"/>
            <a:ext cx="1332920" cy="1722965"/>
          </a:xfrm>
          <a:prstGeom prst="rect">
            <a:avLst/>
          </a:prstGeom>
          <a:ln>
            <a:noFill/>
          </a:ln>
          <a:effectLst>
            <a:outerShdw blurRad="292100" dist="139700" dir="2700000" algn="tl" rotWithShape="0">
              <a:srgbClr val="333333">
                <a:alpha val="65000"/>
              </a:srgbClr>
            </a:outerShdw>
          </a:effec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402" y="4609097"/>
            <a:ext cx="1038636" cy="1441247"/>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6763" y="3576959"/>
            <a:ext cx="1188587" cy="1664022"/>
          </a:xfrm>
          <a:prstGeom prst="rect">
            <a:avLst/>
          </a:prstGeom>
          <a:ln>
            <a:noFill/>
          </a:ln>
          <a:effectLst>
            <a:outerShdw blurRad="292100" dist="139700" dir="2700000" algn="tl" rotWithShape="0">
              <a:srgbClr val="333333">
                <a:alpha val="65000"/>
              </a:srgbClr>
            </a:outerShdw>
          </a:effectLst>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2821" y="4891773"/>
            <a:ext cx="902024" cy="1218267"/>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8081" y="4638070"/>
            <a:ext cx="1007220" cy="1412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055" t="16145" r="26862" b="8983"/>
          <a:stretch/>
        </p:blipFill>
        <p:spPr bwMode="auto">
          <a:xfrm>
            <a:off x="45950" y="4587193"/>
            <a:ext cx="1197423" cy="159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C:\Users\Vzhumaev\AppData\Local\Temp\untitl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322" y="3243804"/>
            <a:ext cx="1156101" cy="1542776"/>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6035468" y="5727178"/>
            <a:ext cx="3174842" cy="923330"/>
          </a:xfrm>
          <a:prstGeom prst="rect">
            <a:avLst/>
          </a:prstGeom>
        </p:spPr>
        <p:txBody>
          <a:bodyPr wrap="square">
            <a:spAutoFit/>
          </a:bodyPr>
          <a:lstStyle/>
          <a:p>
            <a:pPr algn="ctr"/>
            <a:r>
              <a:rPr lang="ru-RU" altLang="en-US" b="1" dirty="0" smtClean="0">
                <a:solidFill>
                  <a:schemeClr val="bg1"/>
                </a:solidFill>
                <a:latin typeface="Times New Roman" pitchFamily="18" charset="0"/>
                <a:ea typeface="等线"/>
                <a:cs typeface="Times New Roman" pitchFamily="18" charset="0"/>
              </a:rPr>
              <a:t>Ведущий методист ЦЕМО</a:t>
            </a:r>
          </a:p>
          <a:p>
            <a:pPr algn="ctr"/>
            <a:r>
              <a:rPr lang="ru-RU" altLang="en-US" b="1" dirty="0" smtClean="0">
                <a:solidFill>
                  <a:schemeClr val="bg1"/>
                </a:solidFill>
                <a:latin typeface="Times New Roman" pitchFamily="18" charset="0"/>
                <a:ea typeface="等线"/>
                <a:cs typeface="Times New Roman" pitchFamily="18" charset="0"/>
              </a:rPr>
              <a:t>Литвинов Олег Андреевич</a:t>
            </a:r>
          </a:p>
          <a:p>
            <a:pPr algn="ctr"/>
            <a:endParaRPr lang="ru-RU" altLang="en-US" b="1" dirty="0">
              <a:solidFill>
                <a:schemeClr val="bg1"/>
              </a:solidFill>
              <a:latin typeface="Times New Roman" pitchFamily="18" charset="0"/>
              <a:ea typeface="等线"/>
              <a:cs typeface="Times New Roman" pitchFamily="18" charset="0"/>
            </a:endParaRPr>
          </a:p>
        </p:txBody>
      </p:sp>
    </p:spTree>
    <p:extLst>
      <p:ext uri="{BB962C8B-B14F-4D97-AF65-F5344CB8AC3E}">
        <p14:creationId xmlns:p14="http://schemas.microsoft.com/office/powerpoint/2010/main" val="1869110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8703" y="17756"/>
            <a:ext cx="7856638"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«Внеурочная деятельность»</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54" y="1765230"/>
            <a:ext cx="2401787" cy="3433522"/>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117654" y="5310485"/>
            <a:ext cx="8483421" cy="1200329"/>
          </a:xfrm>
          <a:prstGeom prst="rect">
            <a:avLst/>
          </a:prstGeom>
          <a:ln w="31750">
            <a:solidFill>
              <a:srgbClr val="FF0000"/>
            </a:solidFill>
            <a:prstDash val="dash"/>
          </a:ln>
        </p:spPr>
        <p:txBody>
          <a:bodyPr wrap="square">
            <a:spAutoFit/>
          </a:bodyPr>
          <a:lstStyle/>
          <a:p>
            <a:r>
              <a:rPr lang="ru-RU" b="1" dirty="0">
                <a:latin typeface="Times New Roman" panose="02020603050405020304" pitchFamily="18" charset="0"/>
                <a:cs typeface="Times New Roman" panose="02020603050405020304" pitchFamily="18" charset="0"/>
              </a:rPr>
              <a:t>Серия </a:t>
            </a:r>
            <a:r>
              <a:rPr lang="ru-RU" b="1" dirty="0" smtClean="0">
                <a:latin typeface="Times New Roman" panose="02020603050405020304" pitchFamily="18" charset="0"/>
                <a:cs typeface="Times New Roman" panose="02020603050405020304" pitchFamily="18" charset="0"/>
              </a:rPr>
              <a:t>«Внеурочная деятельность» </a:t>
            </a:r>
            <a:r>
              <a:rPr lang="ru-RU" dirty="0">
                <a:latin typeface="Times New Roman" panose="02020603050405020304" pitchFamily="18" charset="0"/>
                <a:cs typeface="Times New Roman" panose="02020603050405020304" pitchFamily="18" charset="0"/>
              </a:rPr>
              <a:t>– это готовое решение для организации внеурочной деятельности в общеобразовательных организациях в соответствии с требованиями Федеральных </a:t>
            </a:r>
            <a:r>
              <a:rPr lang="ru-RU" dirty="0" smtClean="0">
                <a:latin typeface="Times New Roman" panose="02020603050405020304" pitchFamily="18" charset="0"/>
                <a:cs typeface="Times New Roman" panose="02020603050405020304" pitchFamily="18" charset="0"/>
              </a:rPr>
              <a:t>государственных образовательных </a:t>
            </a:r>
            <a:r>
              <a:rPr lang="ru-RU" dirty="0">
                <a:latin typeface="Times New Roman" panose="02020603050405020304" pitchFamily="18" charset="0"/>
                <a:cs typeface="Times New Roman" panose="02020603050405020304" pitchFamily="18" charset="0"/>
              </a:rPr>
              <a:t>стандартов общего образования </a:t>
            </a:r>
          </a:p>
        </p:txBody>
      </p:sp>
      <p:sp>
        <p:nvSpPr>
          <p:cNvPr id="24" name="Прямоугольник 23"/>
          <p:cNvSpPr/>
          <p:nvPr/>
        </p:nvSpPr>
        <p:spPr>
          <a:xfrm>
            <a:off x="3596665" y="843195"/>
            <a:ext cx="5421605" cy="3785652"/>
          </a:xfrm>
          <a:prstGeom prst="rect">
            <a:avLst/>
          </a:prstGeom>
          <a:solidFill>
            <a:schemeClr val="accent2">
              <a:lumMod val="20000"/>
              <a:lumOff val="80000"/>
            </a:schemeClr>
          </a:solidFill>
        </p:spPr>
        <p:txBody>
          <a:bodyPr wrap="square">
            <a:spAutoFit/>
          </a:bodyPr>
          <a:lstStyle/>
          <a:p>
            <a:pPr marL="342900" indent="-342900">
              <a:buFont typeface="Wingdings" panose="05000000000000000000" pitchFamily="2" charset="2"/>
              <a:buChar char="ü"/>
            </a:pPr>
            <a:r>
              <a:rPr lang="ru-RU" sz="2400" b="1" dirty="0" smtClean="0">
                <a:latin typeface="Monotype Corsiva" panose="03010101010201010101" pitchFamily="66" charset="0"/>
                <a:ea typeface="Calibri" panose="020F0502020204030204" pitchFamily="34" charset="0"/>
                <a:cs typeface="Times New Roman" panose="02020603050405020304" pitchFamily="18" charset="0"/>
              </a:rPr>
              <a:t>Способствует </a:t>
            </a:r>
            <a:r>
              <a:rPr lang="ru-RU" sz="2400" b="1" dirty="0">
                <a:latin typeface="Monotype Corsiva" panose="03010101010201010101" pitchFamily="66" charset="0"/>
                <a:ea typeface="Calibri" panose="020F0502020204030204" pitchFamily="34" charset="0"/>
                <a:cs typeface="Times New Roman" panose="02020603050405020304" pitchFamily="18" charset="0"/>
              </a:rPr>
              <a:t>формированию креативного </a:t>
            </a:r>
            <a:r>
              <a:rPr lang="ru-RU" sz="2400" b="1" dirty="0" smtClean="0">
                <a:latin typeface="Monotype Corsiva" panose="03010101010201010101" pitchFamily="66" charset="0"/>
                <a:ea typeface="Calibri" panose="020F0502020204030204" pitchFamily="34" charset="0"/>
                <a:cs typeface="Times New Roman" panose="02020603050405020304" pitchFamily="18" charset="0"/>
              </a:rPr>
              <a:t>мышления;</a:t>
            </a:r>
          </a:p>
          <a:p>
            <a:pPr marL="342900" indent="-342900">
              <a:buFont typeface="Wingdings" panose="05000000000000000000" pitchFamily="2" charset="2"/>
              <a:buChar char="ü"/>
            </a:pPr>
            <a:r>
              <a:rPr lang="ru-RU" sz="2400" b="1" dirty="0" smtClean="0">
                <a:latin typeface="Monotype Corsiva" panose="03010101010201010101" pitchFamily="66" charset="0"/>
                <a:cs typeface="Times New Roman" panose="02020603050405020304" pitchFamily="18" charset="0"/>
              </a:rPr>
              <a:t>Предусматривает </a:t>
            </a:r>
            <a:r>
              <a:rPr lang="ru-RU" sz="2400" b="1" dirty="0">
                <a:latin typeface="Monotype Corsiva" panose="03010101010201010101" pitchFamily="66" charset="0"/>
                <a:cs typeface="Times New Roman" panose="02020603050405020304" pitchFamily="18" charset="0"/>
              </a:rPr>
              <a:t>активность и самостоятельность обучающихся;</a:t>
            </a:r>
          </a:p>
          <a:p>
            <a:pPr marL="342900" indent="-342900">
              <a:buFont typeface="Wingdings" panose="05000000000000000000" pitchFamily="2" charset="2"/>
              <a:buChar char="ü"/>
            </a:pPr>
            <a:r>
              <a:rPr lang="ru-RU" sz="2400" b="1" dirty="0" smtClean="0">
                <a:latin typeface="Monotype Corsiva" panose="03010101010201010101" pitchFamily="66" charset="0"/>
                <a:cs typeface="Times New Roman" panose="02020603050405020304" pitchFamily="18" charset="0"/>
              </a:rPr>
              <a:t>Сочетает </a:t>
            </a:r>
            <a:r>
              <a:rPr lang="ru-RU" sz="2400" b="1" dirty="0">
                <a:latin typeface="Monotype Corsiva" panose="03010101010201010101" pitchFamily="66" charset="0"/>
                <a:cs typeface="Times New Roman" panose="02020603050405020304" pitchFamily="18" charset="0"/>
              </a:rPr>
              <a:t>формы индивидуальной и групповой работы;</a:t>
            </a:r>
          </a:p>
          <a:p>
            <a:pPr marL="342900" indent="-342900">
              <a:buFont typeface="Wingdings" panose="05000000000000000000" pitchFamily="2" charset="2"/>
              <a:buChar char="ü"/>
            </a:pPr>
            <a:r>
              <a:rPr lang="ru-RU" sz="2400" b="1" dirty="0">
                <a:latin typeface="Monotype Corsiva" panose="03010101010201010101" pitchFamily="66" charset="0"/>
                <a:cs typeface="Times New Roman" panose="02020603050405020304" pitchFamily="18" charset="0"/>
              </a:rPr>
              <a:t>Позволяет </a:t>
            </a:r>
            <a:r>
              <a:rPr lang="ru-RU" sz="2400" b="1" dirty="0" smtClean="0">
                <a:latin typeface="Monotype Corsiva" panose="03010101010201010101" pitchFamily="66" charset="0"/>
                <a:cs typeface="Times New Roman" panose="02020603050405020304" pitchFamily="18" charset="0"/>
              </a:rPr>
              <a:t>развивать навыки </a:t>
            </a:r>
            <a:r>
              <a:rPr lang="ru-RU" sz="2400" b="1" dirty="0">
                <a:latin typeface="Monotype Corsiva" panose="03010101010201010101" pitchFamily="66" charset="0"/>
                <a:cs typeface="Times New Roman" panose="02020603050405020304" pitchFamily="18" charset="0"/>
              </a:rPr>
              <a:t>проектной и исследовательской </a:t>
            </a:r>
            <a:r>
              <a:rPr lang="ru-RU" sz="2400" b="1" dirty="0" smtClean="0">
                <a:latin typeface="Monotype Corsiva" panose="03010101010201010101" pitchFamily="66" charset="0"/>
                <a:cs typeface="Times New Roman" panose="02020603050405020304" pitchFamily="18" charset="0"/>
              </a:rPr>
              <a:t>деятельности;</a:t>
            </a:r>
          </a:p>
          <a:p>
            <a:pPr marL="342900" indent="-342900">
              <a:buFont typeface="Wingdings" panose="05000000000000000000" pitchFamily="2" charset="2"/>
              <a:buChar char="ü"/>
            </a:pPr>
            <a:r>
              <a:rPr lang="ru-RU" sz="2400" b="1" dirty="0" smtClean="0">
                <a:latin typeface="Monotype Corsiva" panose="03010101010201010101" pitchFamily="66" charset="0"/>
                <a:cs typeface="Times New Roman" panose="02020603050405020304" pitchFamily="18" charset="0"/>
              </a:rPr>
              <a:t>Основана </a:t>
            </a:r>
            <a:r>
              <a:rPr lang="ru-RU" sz="2400" b="1" dirty="0">
                <a:latin typeface="Monotype Corsiva" panose="03010101010201010101" pitchFamily="66" charset="0"/>
                <a:cs typeface="Times New Roman" panose="02020603050405020304" pitchFamily="18" charset="0"/>
              </a:rPr>
              <a:t>на практико-ориентированном </a:t>
            </a:r>
            <a:r>
              <a:rPr lang="ru-RU" sz="2400" b="1" dirty="0" smtClean="0">
                <a:latin typeface="Monotype Corsiva" panose="03010101010201010101" pitchFamily="66" charset="0"/>
                <a:cs typeface="Times New Roman" panose="02020603050405020304" pitchFamily="18" charset="0"/>
              </a:rPr>
              <a:t>подходе.</a:t>
            </a:r>
            <a:endParaRPr lang="ru-RU" sz="2400" b="1" dirty="0">
              <a:latin typeface="Monotype Corsiva" panose="03010101010201010101" pitchFamily="66" charset="0"/>
              <a:cs typeface="Times New Roman" panose="02020603050405020304" pitchFamily="18" charset="0"/>
            </a:endParaRP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147" t="16656" r="26077" b="9335"/>
          <a:stretch/>
        </p:blipFill>
        <p:spPr bwMode="auto">
          <a:xfrm>
            <a:off x="1254380" y="1000848"/>
            <a:ext cx="2342286" cy="302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940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312" y="0"/>
            <a:ext cx="8121134"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«Внеурочная деятельность»</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12" name="Рисунок 11"/>
          <p:cNvPicPr>
            <a:picLocks noChangeAspect="1"/>
          </p:cNvPicPr>
          <p:nvPr/>
        </p:nvPicPr>
        <p:blipFill>
          <a:blip r:embed="rId3"/>
          <a:stretch>
            <a:fillRect/>
          </a:stretch>
        </p:blipFill>
        <p:spPr>
          <a:xfrm>
            <a:off x="3397909" y="708865"/>
            <a:ext cx="5294537" cy="4356759"/>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30592" y="5127171"/>
            <a:ext cx="8261854" cy="1384995"/>
          </a:xfrm>
          <a:prstGeom prst="rect">
            <a:avLst/>
          </a:prstGeom>
          <a:noFill/>
        </p:spPr>
        <p:txBody>
          <a:bodyPr wrap="square" rtlCol="0">
            <a:spAutoFit/>
          </a:bodyPr>
          <a:lstStyle/>
          <a:p>
            <a:pPr algn="ctr"/>
            <a:r>
              <a:rPr lang="ru-RU" sz="2800" dirty="0" smtClean="0">
                <a:solidFill>
                  <a:srgbClr val="002060"/>
                </a:solidFill>
                <a:latin typeface="Impact" panose="020B0806030902050204" pitchFamily="34" charset="0"/>
              </a:rPr>
              <a:t>Цель пособия – помочь сформировать навыки проектно-исследовательской деятельности у учащихся</a:t>
            </a:r>
            <a:endParaRPr lang="ru-RU" sz="2800" dirty="0">
              <a:solidFill>
                <a:srgbClr val="002060"/>
              </a:solidFill>
              <a:latin typeface="Impact" panose="020B0806030902050204" pitchFamily="34" charset="0"/>
            </a:endParaRPr>
          </a:p>
        </p:txBody>
      </p:sp>
      <p:pic>
        <p:nvPicPr>
          <p:cNvPr id="1026" name="Picture 2" descr="C:\Users\Vzhumaev\AppData\Local\Temp\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86" y="707885"/>
            <a:ext cx="3070183" cy="409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78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3295" y="35512"/>
            <a:ext cx="7856638"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«Внеурочная деятельность»</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4" name="Рисунок 3"/>
          <p:cNvPicPr>
            <a:picLocks noChangeAspect="1"/>
          </p:cNvPicPr>
          <p:nvPr/>
        </p:nvPicPr>
        <p:blipFill>
          <a:blip r:embed="rId4"/>
          <a:stretch>
            <a:fillRect/>
          </a:stretch>
        </p:blipFill>
        <p:spPr>
          <a:xfrm>
            <a:off x="135467" y="798197"/>
            <a:ext cx="5276850" cy="301942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a:stretch>
            <a:fillRect/>
          </a:stretch>
        </p:blipFill>
        <p:spPr>
          <a:xfrm>
            <a:off x="3520721" y="4171618"/>
            <a:ext cx="5442655" cy="254836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456943" y="798197"/>
            <a:ext cx="3687057" cy="707886"/>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Удобная навигация по пособию:</a:t>
            </a:r>
            <a:endParaRPr lang="ru-RU" sz="2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531554" y="1506083"/>
            <a:ext cx="3431822" cy="2554545"/>
          </a:xfrm>
          <a:prstGeom prst="rect">
            <a:avLst/>
          </a:prstGeom>
          <a:noFill/>
        </p:spPr>
        <p:txBody>
          <a:bodyPr wrap="square" rtlCol="0">
            <a:spAutoFit/>
          </a:bodyPr>
          <a:lstStyle/>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Рубрика «Вы узнаете» содержит круг вопросов, обсуждаемых в параграфе;</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Рубрика «Вы научитесь» содержит навыки, приобретаемые учащимся, при изучении темы.</a:t>
            </a:r>
            <a:endParaRPr lang="ru-RU"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7188" y="4171618"/>
            <a:ext cx="3293533" cy="2246769"/>
          </a:xfrm>
          <a:prstGeom prst="rect">
            <a:avLst/>
          </a:prstGeom>
          <a:noFill/>
        </p:spPr>
        <p:txBody>
          <a:bodyPr wrap="square" rtlCol="0">
            <a:spAutoFit/>
          </a:bodyPr>
          <a:lstStyle/>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Рубрика «Повторим пройденное» позволяет провести рефлексию;</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Рубрика «Задание» содержит практическое задание для работы над собственным проектом.</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105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110218" y="809625"/>
            <a:ext cx="4418239" cy="321482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86984" y="99411"/>
            <a:ext cx="7856638"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«Внеурочная деятельность»</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5" name="Рисунок 4"/>
          <p:cNvPicPr>
            <a:picLocks noChangeAspect="1"/>
          </p:cNvPicPr>
          <p:nvPr/>
        </p:nvPicPr>
        <p:blipFill>
          <a:blip r:embed="rId4"/>
          <a:stretch>
            <a:fillRect/>
          </a:stretch>
        </p:blipFill>
        <p:spPr>
          <a:xfrm>
            <a:off x="4090584" y="3614056"/>
            <a:ext cx="4796759" cy="287382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67943" y="1034143"/>
            <a:ext cx="4251879" cy="1938992"/>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В каждом параграфе:</a:t>
            </a:r>
          </a:p>
          <a:p>
            <a:r>
              <a:rPr lang="ru-RU" sz="2000" dirty="0" smtClean="0">
                <a:latin typeface="Times New Roman" panose="02020603050405020304" pitchFamily="18" charset="0"/>
                <a:cs typeface="Times New Roman" panose="02020603050405020304" pitchFamily="18" charset="0"/>
              </a:rPr>
              <a:t>- приведён теоретический материал, не перегруженный сложной терминологией;</a:t>
            </a:r>
          </a:p>
          <a:p>
            <a:r>
              <a:rPr lang="ru-RU" sz="2000" dirty="0" smtClean="0">
                <a:latin typeface="Times New Roman" panose="02020603050405020304" pitchFamily="18" charset="0"/>
                <a:cs typeface="Times New Roman" panose="02020603050405020304" pitchFamily="18" charset="0"/>
              </a:rPr>
              <a:t>- делается упор на практическое применение изучаемой теории.</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0218" y="4240505"/>
            <a:ext cx="3897338" cy="2246769"/>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В пособии приводятся конкретные примеры из повседневной реальной жизни, позволяющие направить учащихся на понимание применения теоретического материала в повседневности</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984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99333" y="751573"/>
            <a:ext cx="5583010" cy="2903983"/>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stretch>
            <a:fillRect/>
          </a:stretch>
        </p:blipFill>
        <p:spPr>
          <a:xfrm>
            <a:off x="3620861" y="3720872"/>
            <a:ext cx="5436054" cy="29605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780314" y="715818"/>
            <a:ext cx="3135086" cy="2862322"/>
          </a:xfrm>
          <a:prstGeom prst="rect">
            <a:avLst/>
          </a:prstGeom>
          <a:noFill/>
        </p:spPr>
        <p:txBody>
          <a:bodyPr wrap="square" rtlCol="0">
            <a:spAutoFit/>
          </a:bodyPr>
          <a:lstStyle/>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Пособие позволит</a:t>
            </a: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учащемуся подготовиться</a:t>
            </a: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 выступлению и защите</a:t>
            </a: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своей проектной работы, </a:t>
            </a: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оценив, чего не хватает, либо что необходимо доделать для достижения соответствующего результата.</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63309" y="15428"/>
            <a:ext cx="7856638"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«Внеурочная деятельность»</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7" name="TextBox 6"/>
          <p:cNvSpPr txBox="1"/>
          <p:nvPr/>
        </p:nvSpPr>
        <p:spPr>
          <a:xfrm>
            <a:off x="224568" y="4231640"/>
            <a:ext cx="3283404" cy="1938992"/>
          </a:xfrm>
          <a:prstGeom prst="rect">
            <a:avLst/>
          </a:prstGeom>
          <a:noFill/>
        </p:spPr>
        <p:txBody>
          <a:bodyPr wrap="square" rtlCol="0">
            <a:spAutoFit/>
          </a:bodyPr>
          <a:lstStyle/>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Пособие позволит учащемуся спрогнозировать вопросы экспертов к проекту и оценить собственную готовность к защите.</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022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3310" y="102276"/>
            <a:ext cx="7856638"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«Внеурочная деятельность»</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5" name="Рисунок 4"/>
          <p:cNvPicPr>
            <a:picLocks noChangeAspect="1"/>
          </p:cNvPicPr>
          <p:nvPr/>
        </p:nvPicPr>
        <p:blipFill>
          <a:blip r:embed="rId3"/>
          <a:stretch>
            <a:fillRect/>
          </a:stretch>
        </p:blipFill>
        <p:spPr>
          <a:xfrm>
            <a:off x="3448730" y="810162"/>
            <a:ext cx="5314269" cy="4317055"/>
          </a:xfrm>
          <a:prstGeom prst="rect">
            <a:avLst/>
          </a:prstGeom>
        </p:spPr>
      </p:pic>
      <p:sp>
        <p:nvSpPr>
          <p:cNvPr id="6" name="TextBox 5"/>
          <p:cNvSpPr txBox="1"/>
          <p:nvPr/>
        </p:nvSpPr>
        <p:spPr>
          <a:xfrm>
            <a:off x="310722" y="5127217"/>
            <a:ext cx="8561815" cy="1446550"/>
          </a:xfrm>
          <a:prstGeom prst="rect">
            <a:avLst/>
          </a:prstGeom>
          <a:noFill/>
        </p:spPr>
        <p:txBody>
          <a:bodyPr wrap="square" rtlCol="0">
            <a:spAutoFit/>
          </a:bodyPr>
          <a:lstStyle/>
          <a:p>
            <a:pPr algn="ctr"/>
            <a:r>
              <a:rPr lang="ru-RU" sz="2200" dirty="0" smtClean="0">
                <a:solidFill>
                  <a:srgbClr val="002060"/>
                </a:solidFill>
                <a:latin typeface="Impact" panose="020B0806030902050204" pitchFamily="34" charset="0"/>
              </a:rPr>
              <a:t>Пособие «Исследовательские и проектные работы по ….» представляет рабочую тетрадь, прилагаемую к курсу «Проектная мастерская». Оно позволяет практически отработать те навыки, которые формируются при работе с курсом.</a:t>
            </a:r>
            <a:endParaRPr lang="ru-RU" sz="2200" dirty="0">
              <a:solidFill>
                <a:srgbClr val="002060"/>
              </a:solidFill>
              <a:latin typeface="Impact" panose="020B080603090205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055" t="16145" r="26862" b="8983"/>
          <a:stretch/>
        </p:blipFill>
        <p:spPr bwMode="auto">
          <a:xfrm>
            <a:off x="223563" y="875669"/>
            <a:ext cx="3133818" cy="416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Vzhumaev\AppData\Local\Temp\untitl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8256" y="2188671"/>
            <a:ext cx="2159222" cy="285941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Vzhumaev\AppData\Local\Temp\untitl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8134" y="3082082"/>
            <a:ext cx="1502129" cy="196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823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4437" y="97551"/>
            <a:ext cx="7856638"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«Внеурочная деятельность»</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7" name="Рисунок 6"/>
          <p:cNvPicPr>
            <a:picLocks noChangeAspect="1"/>
          </p:cNvPicPr>
          <p:nvPr/>
        </p:nvPicPr>
        <p:blipFill>
          <a:blip r:embed="rId3"/>
          <a:stretch>
            <a:fillRect/>
          </a:stretch>
        </p:blipFill>
        <p:spPr>
          <a:xfrm>
            <a:off x="129269" y="827313"/>
            <a:ext cx="8838858" cy="5908628"/>
          </a:xfrm>
          <a:prstGeom prst="rect">
            <a:avLst/>
          </a:prstGeom>
        </p:spPr>
      </p:pic>
      <p:sp>
        <p:nvSpPr>
          <p:cNvPr id="8" name="Скругленный прямоугольник 7"/>
          <p:cNvSpPr/>
          <p:nvPr/>
        </p:nvSpPr>
        <p:spPr>
          <a:xfrm>
            <a:off x="4778830" y="3563913"/>
            <a:ext cx="2558142" cy="43542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bg1"/>
                </a:solidFill>
                <a:effectLst>
                  <a:outerShdw blurRad="38100" dist="38100" dir="2700000" algn="tl">
                    <a:srgbClr val="000000">
                      <a:alpha val="43137"/>
                    </a:srgbClr>
                  </a:outerShdw>
                </a:effectLst>
                <a:latin typeface="Impact" panose="020B0806030902050204" pitchFamily="34" charset="0"/>
              </a:rPr>
              <a:t>ОСНОВНЫЕ ТЕРМИНЫ</a:t>
            </a:r>
            <a:endParaRPr lang="ru-RU" sz="2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cxnSp>
        <p:nvCxnSpPr>
          <p:cNvPr id="10" name="Прямая со стрелкой 9"/>
          <p:cNvCxnSpPr/>
          <p:nvPr/>
        </p:nvCxnSpPr>
        <p:spPr>
          <a:xfrm flipH="1" flipV="1">
            <a:off x="4136571" y="2917371"/>
            <a:ext cx="631372" cy="86425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Скругленный прямоугольник 10"/>
          <p:cNvSpPr/>
          <p:nvPr/>
        </p:nvSpPr>
        <p:spPr>
          <a:xfrm>
            <a:off x="936171" y="5555999"/>
            <a:ext cx="2558142" cy="43542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bg1"/>
                </a:solidFill>
                <a:effectLst>
                  <a:outerShdw blurRad="38100" dist="38100" dir="2700000" algn="tl">
                    <a:srgbClr val="000000">
                      <a:alpha val="43137"/>
                    </a:srgbClr>
                  </a:outerShdw>
                </a:effectLst>
                <a:latin typeface="Impact" panose="020B0806030902050204" pitchFamily="34" charset="0"/>
              </a:rPr>
              <a:t>ЗАДАНИЯ ПО ТЕОРИИ</a:t>
            </a:r>
            <a:endParaRPr lang="ru-RU" sz="2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cxnSp>
        <p:nvCxnSpPr>
          <p:cNvPr id="13" name="Прямая со стрелкой 12"/>
          <p:cNvCxnSpPr/>
          <p:nvPr/>
        </p:nvCxnSpPr>
        <p:spPr>
          <a:xfrm flipV="1">
            <a:off x="2209800" y="5061857"/>
            <a:ext cx="0" cy="4680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Скругленный прямоугольник 13"/>
          <p:cNvSpPr/>
          <p:nvPr/>
        </p:nvSpPr>
        <p:spPr>
          <a:xfrm>
            <a:off x="5276513" y="2292427"/>
            <a:ext cx="2884713" cy="43542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bg1"/>
                </a:solidFill>
                <a:effectLst>
                  <a:outerShdw blurRad="38100" dist="38100" dir="2700000" algn="tl">
                    <a:srgbClr val="000000">
                      <a:alpha val="43137"/>
                    </a:srgbClr>
                  </a:outerShdw>
                </a:effectLst>
                <a:latin typeface="Impact" panose="020B0806030902050204" pitchFamily="34" charset="0"/>
              </a:rPr>
              <a:t>ПРАКТИЧЕСКИЕ ЗАДАНИЯ</a:t>
            </a:r>
            <a:endParaRPr lang="ru-RU" sz="2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cxnSp>
        <p:nvCxnSpPr>
          <p:cNvPr id="19" name="Прямая со стрелкой 18"/>
          <p:cNvCxnSpPr>
            <a:stCxn id="14" idx="0"/>
          </p:cNvCxnSpPr>
          <p:nvPr/>
        </p:nvCxnSpPr>
        <p:spPr>
          <a:xfrm flipH="1" flipV="1">
            <a:off x="6718869" y="1491343"/>
            <a:ext cx="1" cy="8010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42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7" name="Группа 6"/>
          <p:cNvGrpSpPr/>
          <p:nvPr/>
        </p:nvGrpSpPr>
        <p:grpSpPr>
          <a:xfrm>
            <a:off x="203777" y="170316"/>
            <a:ext cx="2934505" cy="2464901"/>
            <a:chOff x="258206" y="573087"/>
            <a:chExt cx="2934505" cy="246490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06" y="573087"/>
              <a:ext cx="1472622" cy="195827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9" y="829343"/>
              <a:ext cx="1509197" cy="195238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990" y="1085599"/>
              <a:ext cx="1487721" cy="1952389"/>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461657" y="682828"/>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6"/>
          <a:stretch>
            <a:fillRect/>
          </a:stretch>
        </p:blipFill>
        <p:spPr>
          <a:xfrm>
            <a:off x="203777" y="2804387"/>
            <a:ext cx="3989960" cy="2655434"/>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4418457" y="2635217"/>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Яркость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 преподносится в яркой, понятной ученику форме</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8457" y="3558547"/>
            <a:ext cx="46384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Разворот учебника – рабочий стол ученика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развороте параграфа помимо основного текста находится весь сопутствующий материал (изображения, комментарии, блок-схемы)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7"/>
          <a:stretch>
            <a:fillRect/>
          </a:stretch>
        </p:blipFill>
        <p:spPr>
          <a:xfrm>
            <a:off x="304798" y="3735796"/>
            <a:ext cx="1371600" cy="283845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4418457" y="5312873"/>
            <a:ext cx="463845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Функциональность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приложении к учебнику находится задачник (для каждого класса свой) и практикум (как программные работы, так и авторские)</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03719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7" name="Группа 6"/>
          <p:cNvGrpSpPr/>
          <p:nvPr/>
        </p:nvGrpSpPr>
        <p:grpSpPr>
          <a:xfrm>
            <a:off x="203777" y="170316"/>
            <a:ext cx="2934505" cy="2464901"/>
            <a:chOff x="258206" y="573087"/>
            <a:chExt cx="2934505" cy="246490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06" y="573087"/>
              <a:ext cx="1472622" cy="195827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9" y="829343"/>
              <a:ext cx="1509197" cy="195238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990" y="1085599"/>
              <a:ext cx="1487721" cy="1952389"/>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461657" y="682828"/>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418457" y="2635217"/>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Контекстное содержание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Раскрыто применение физического явления или величины с точки зрения практики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8457" y="3558547"/>
            <a:ext cx="4638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418456" y="4758876"/>
            <a:ext cx="4638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 Преемственность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Учебная линия не заканчивается в курсе основной школы, а продолжается в курсе средней школы.</a:t>
            </a:r>
          </a:p>
        </p:txBody>
      </p:sp>
      <p:pic>
        <p:nvPicPr>
          <p:cNvPr id="14" name="Рисунок 13"/>
          <p:cNvPicPr>
            <a:picLocks noChangeAspect="1"/>
          </p:cNvPicPr>
          <p:nvPr/>
        </p:nvPicPr>
        <p:blipFill>
          <a:blip r:embed="rId6"/>
          <a:stretch>
            <a:fillRect/>
          </a:stretch>
        </p:blipFill>
        <p:spPr>
          <a:xfrm>
            <a:off x="203777" y="2774310"/>
            <a:ext cx="4067876" cy="2758727"/>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7"/>
          <a:stretch>
            <a:fillRect/>
          </a:stretch>
        </p:blipFill>
        <p:spPr>
          <a:xfrm>
            <a:off x="0" y="4106509"/>
            <a:ext cx="2713864" cy="19767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77081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4" name="Группа 3"/>
          <p:cNvGrpSpPr/>
          <p:nvPr/>
        </p:nvGrpSpPr>
        <p:grpSpPr>
          <a:xfrm>
            <a:off x="203777" y="170316"/>
            <a:ext cx="2934505" cy="2464901"/>
            <a:chOff x="258206" y="573087"/>
            <a:chExt cx="2934505" cy="2464901"/>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06" y="573087"/>
              <a:ext cx="1472622" cy="195827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9" y="829343"/>
              <a:ext cx="1509197" cy="1952389"/>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990" y="1085599"/>
              <a:ext cx="1487721" cy="1952389"/>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461657" y="682828"/>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587125" y="2111997"/>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2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3744687" y="2726319"/>
            <a:ext cx="5529942"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(ядро курса) +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Дидактические материалы (тренажёр + экзаменатор)</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рекомендации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программы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Электронное приложение</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Конструкторы уроков</a:t>
            </a:r>
            <a:endParaRPr kumimoji="0" lang="ru-RU"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44" y="2726319"/>
            <a:ext cx="1888324" cy="1878883"/>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281" y="3008528"/>
            <a:ext cx="2065089" cy="2065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0211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51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Прямоугольник 1"/>
          <p:cNvSpPr>
            <a:spLocks noChangeArrowheads="1"/>
          </p:cNvSpPr>
          <p:nvPr/>
        </p:nvSpPr>
        <p:spPr bwMode="auto">
          <a:xfrm>
            <a:off x="1319091" y="4016309"/>
            <a:ext cx="76231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600" b="1" dirty="0">
                <a:solidFill>
                  <a:srgbClr val="483C8E"/>
                </a:solidFill>
              </a:rPr>
              <a:t>Послание Президента РФ Федеральному собранию.20 02 2019 г</a:t>
            </a:r>
            <a:r>
              <a:rPr lang="ru-RU" sz="1600" b="1" dirty="0" smtClean="0">
                <a:solidFill>
                  <a:srgbClr val="483C8E"/>
                </a:solidFill>
              </a:rPr>
              <a:t>.</a:t>
            </a:r>
          </a:p>
          <a:p>
            <a:endParaRPr lang="ru-RU" sz="1600" b="1" dirty="0">
              <a:solidFill>
                <a:srgbClr val="483C8E"/>
              </a:solidFill>
            </a:endParaRPr>
          </a:p>
          <a:p>
            <a:r>
              <a:rPr lang="ru-RU" b="1" dirty="0"/>
              <a:t>"Нам необходимы специалисты, способные работать на передовых производствах, создавать или использовать прорывные технические решения. Для этого нужно обеспечить широкое внедрение обновленных учебных программ на всех уровнях профессионального образования, организовать подготовку кадров для тех отраслей, которые еще только формируются"</a:t>
            </a:r>
          </a:p>
        </p:txBody>
      </p:sp>
      <p:sp>
        <p:nvSpPr>
          <p:cNvPr id="4100" name="Прямоугольник 2"/>
          <p:cNvSpPr>
            <a:spLocks noChangeArrowheads="1"/>
          </p:cNvSpPr>
          <p:nvPr/>
        </p:nvSpPr>
        <p:spPr bwMode="auto">
          <a:xfrm>
            <a:off x="255588" y="44451"/>
            <a:ext cx="7974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400" b="1"/>
              <a:t>Требования государства к системе образования</a:t>
            </a:r>
          </a:p>
        </p:txBody>
      </p:sp>
      <p:sp>
        <p:nvSpPr>
          <p:cNvPr id="6" name="Прямоугольник 1"/>
          <p:cNvSpPr>
            <a:spLocks noChangeArrowheads="1"/>
          </p:cNvSpPr>
          <p:nvPr/>
        </p:nvSpPr>
        <p:spPr bwMode="auto">
          <a:xfrm>
            <a:off x="255589" y="630767"/>
            <a:ext cx="82899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ru-RU" sz="1800" b="1" dirty="0">
                <a:solidFill>
                  <a:srgbClr val="483C8E"/>
                </a:solidFill>
              </a:rPr>
              <a:t>Указ Президента Российской федерации от 7 мая 2018 г.</a:t>
            </a:r>
          </a:p>
          <a:p>
            <a:pPr>
              <a:defRPr/>
            </a:pPr>
            <a:endParaRPr lang="ru-RU" sz="1400" b="1" dirty="0" smtClean="0"/>
          </a:p>
          <a:p>
            <a:pPr>
              <a:defRPr/>
            </a:pPr>
            <a:r>
              <a:rPr lang="ru-RU" sz="1600" b="1" i="1" dirty="0" smtClean="0">
                <a:solidFill>
                  <a:srgbClr val="0070C0"/>
                </a:solidFill>
              </a:rPr>
              <a:t>Цели </a:t>
            </a:r>
            <a:r>
              <a:rPr lang="ru-RU" sz="1600" b="1" i="1" dirty="0">
                <a:solidFill>
                  <a:srgbClr val="0070C0"/>
                </a:solidFill>
              </a:rPr>
              <a:t>образования:</a:t>
            </a:r>
          </a:p>
          <a:p>
            <a:pPr>
              <a:defRPr/>
            </a:pPr>
            <a:endParaRPr lang="ru-RU" sz="1600" b="1" dirty="0"/>
          </a:p>
          <a:p>
            <a:pPr marL="285750" indent="-285750">
              <a:buFontTx/>
              <a:buChar char="-"/>
              <a:defRPr/>
            </a:pPr>
            <a:r>
              <a:rPr lang="ru-RU" sz="1600" b="1" dirty="0"/>
              <a:t>обеспечить глобальную       конкурентоспособность       российского образования, вхождение Российской Федерации в число ведущих  стран мира по качеству общего  образования.</a:t>
            </a:r>
          </a:p>
          <a:p>
            <a:pPr marL="285750" indent="-285750">
              <a:buFontTx/>
              <a:buChar char="-"/>
              <a:defRPr/>
            </a:pPr>
            <a:endParaRPr lang="ru-RU" sz="1600" b="1" dirty="0"/>
          </a:p>
          <a:p>
            <a:pPr>
              <a:defRPr/>
            </a:pPr>
            <a:r>
              <a:rPr lang="ru-RU" sz="1600" b="1" i="1" dirty="0">
                <a:solidFill>
                  <a:srgbClr val="0070C0"/>
                </a:solidFill>
              </a:rPr>
              <a:t>Первая задача Указа в сфере образования</a:t>
            </a:r>
            <a:r>
              <a:rPr lang="ru-RU" sz="1600" b="1" i="1" dirty="0" smtClean="0">
                <a:solidFill>
                  <a:srgbClr val="0070C0"/>
                </a:solidFill>
              </a:rPr>
              <a:t>:</a:t>
            </a:r>
          </a:p>
          <a:p>
            <a:pPr>
              <a:defRPr/>
            </a:pPr>
            <a:r>
              <a:rPr lang="ru-RU" sz="1600" b="1" dirty="0" smtClean="0"/>
              <a:t>«</a:t>
            </a:r>
            <a:r>
              <a:rPr lang="ru-RU" sz="1600" b="1" dirty="0"/>
              <a:t>Внедрение на уровнях основного общего и среднего общего образования новых методов обучения и воспитания, образовательных технологий, обеспечивающих освоение обучающимися базовых навыков и умений, повышение их мотивации к обучению и вовлеченности в образовательный процесс…</a:t>
            </a:r>
          </a:p>
          <a:p>
            <a:pPr marL="285750" indent="-285750">
              <a:buFontTx/>
              <a:buChar char="-"/>
              <a:defRPr/>
            </a:pPr>
            <a:endParaRPr lang="ru-RU" sz="1600" b="1" dirty="0"/>
          </a:p>
          <a:p>
            <a:pPr>
              <a:defRPr/>
            </a:pPr>
            <a:endParaRPr lang="ru-RU" sz="1400" b="1" dirty="0"/>
          </a:p>
          <a:p>
            <a:pPr>
              <a:defRPr/>
            </a:pPr>
            <a:r>
              <a:rPr lang="ru-RU" sz="1400" b="1" dirty="0"/>
              <a:t> </a:t>
            </a:r>
          </a:p>
        </p:txBody>
      </p:sp>
    </p:spTree>
    <p:extLst>
      <p:ext uri="{BB962C8B-B14F-4D97-AF65-F5344CB8AC3E}">
        <p14:creationId xmlns:p14="http://schemas.microsoft.com/office/powerpoint/2010/main" val="1739956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87485" y="49867"/>
            <a:ext cx="2502608"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9" name="Группа 8"/>
          <p:cNvGrpSpPr/>
          <p:nvPr/>
        </p:nvGrpSpPr>
        <p:grpSpPr>
          <a:xfrm>
            <a:off x="157651" y="166800"/>
            <a:ext cx="2721561" cy="2951896"/>
            <a:chOff x="201194" y="286543"/>
            <a:chExt cx="2721561" cy="2951896"/>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94" y="286543"/>
              <a:ext cx="1453436" cy="203324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659" y="700201"/>
              <a:ext cx="1486304" cy="203324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487" y="1205192"/>
              <a:ext cx="1545268" cy="2033247"/>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115279" y="783313"/>
            <a:ext cx="3981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6"/>
          <a:stretch>
            <a:fillRect/>
          </a:stretch>
        </p:blipFill>
        <p:spPr>
          <a:xfrm>
            <a:off x="157651" y="3270744"/>
            <a:ext cx="4218641" cy="280987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7"/>
          <a:stretch>
            <a:fillRect/>
          </a:stretch>
        </p:blipFill>
        <p:spPr>
          <a:xfrm>
            <a:off x="0" y="4530749"/>
            <a:ext cx="2622823" cy="2037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Рисунок 13"/>
          <p:cNvPicPr>
            <a:picLocks noChangeAspect="1"/>
          </p:cNvPicPr>
          <p:nvPr/>
        </p:nvPicPr>
        <p:blipFill>
          <a:blip r:embed="rId8"/>
          <a:stretch>
            <a:fillRect/>
          </a:stretch>
        </p:blipFill>
        <p:spPr>
          <a:xfrm>
            <a:off x="2622823" y="4488103"/>
            <a:ext cx="1690096" cy="2122714"/>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2983069" y="1723680"/>
            <a:ext cx="61609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Построение курса физика на проблемном обучении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983069" y="2275359"/>
            <a:ext cx="59867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Каждый параграф начинается с постановки проблемного вопроса, что активизирует познавательную деятельность учащихся.</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4448172" y="3270744"/>
            <a:ext cx="45216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Широкая экспериментальная деятельность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59058" y="3978630"/>
            <a:ext cx="451077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решения проблемных вопросов задействуется эксперимент. В учебнике собрано большое количество разноплановых экспериментальных работ.</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59058" y="5609846"/>
            <a:ext cx="4684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Гарантия смена видов деятельности в ходе урока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43106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87485" y="49867"/>
            <a:ext cx="2502608"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9" name="Группа 8"/>
          <p:cNvGrpSpPr/>
          <p:nvPr/>
        </p:nvGrpSpPr>
        <p:grpSpPr>
          <a:xfrm>
            <a:off x="157651" y="166800"/>
            <a:ext cx="2721561" cy="2951896"/>
            <a:chOff x="201194" y="286543"/>
            <a:chExt cx="2721561" cy="2951896"/>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94" y="286543"/>
              <a:ext cx="1453436" cy="203324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659" y="700201"/>
              <a:ext cx="1486304" cy="203324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487" y="1205192"/>
              <a:ext cx="1545268" cy="2033247"/>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115279" y="783313"/>
            <a:ext cx="3981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983070" y="1723680"/>
            <a:ext cx="54405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Наличие домашнего эксперимента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983070" y="2050334"/>
            <a:ext cx="56674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конце параграфа ученикам предлагается провести домашний эксперимент, не требующий задействования физического оборудования.</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Рисунок 14"/>
          <p:cNvPicPr>
            <a:picLocks noChangeAspect="1"/>
          </p:cNvPicPr>
          <p:nvPr/>
        </p:nvPicPr>
        <p:blipFill>
          <a:blip r:embed="rId6"/>
          <a:stretch>
            <a:fillRect/>
          </a:stretch>
        </p:blipFill>
        <p:spPr>
          <a:xfrm>
            <a:off x="15904" y="3270744"/>
            <a:ext cx="2967165" cy="2215656"/>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7"/>
          <a:stretch>
            <a:fillRect/>
          </a:stretch>
        </p:blipFill>
        <p:spPr>
          <a:xfrm>
            <a:off x="322138" y="4619863"/>
            <a:ext cx="3295226" cy="1586590"/>
          </a:xfrm>
          <a:prstGeom prst="rect">
            <a:avLst/>
          </a:prstGeom>
          <a:ln>
            <a:noFill/>
          </a:ln>
          <a:effectLst>
            <a:outerShdw blurRad="292100" dist="139700" dir="2700000" algn="tl" rotWithShape="0">
              <a:srgbClr val="333333">
                <a:alpha val="65000"/>
              </a:srgbClr>
            </a:outerShdw>
          </a:effectLst>
        </p:spPr>
      </p:pic>
      <p:sp>
        <p:nvSpPr>
          <p:cNvPr id="21" name="Стрелка вниз 20"/>
          <p:cNvSpPr/>
          <p:nvPr/>
        </p:nvSpPr>
        <p:spPr>
          <a:xfrm>
            <a:off x="5289487" y="2980521"/>
            <a:ext cx="1001209" cy="36957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22" name="TextBox 21"/>
          <p:cNvSpPr txBox="1"/>
          <p:nvPr/>
        </p:nvSpPr>
        <p:spPr>
          <a:xfrm>
            <a:off x="3272288" y="3281052"/>
            <a:ext cx="503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Выход на проектную деятельность</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3" name="TextBox 22"/>
          <p:cNvSpPr txBox="1"/>
          <p:nvPr/>
        </p:nvSpPr>
        <p:spPr>
          <a:xfrm>
            <a:off x="2983069" y="3646184"/>
            <a:ext cx="54405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Оценивающие материалы внутри учебника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3617364" y="4257537"/>
            <a:ext cx="56674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После каждой главы содержатся оценивающие материалы в формате ОГЭ.</a:t>
            </a:r>
          </a:p>
        </p:txBody>
      </p:sp>
    </p:spTree>
    <p:extLst>
      <p:ext uri="{BB962C8B-B14F-4D97-AF65-F5344CB8AC3E}">
        <p14:creationId xmlns:p14="http://schemas.microsoft.com/office/powerpoint/2010/main" val="4129756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54086" y="49867"/>
            <a:ext cx="3432350"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7" name="Группа 6"/>
          <p:cNvGrpSpPr/>
          <p:nvPr/>
        </p:nvGrpSpPr>
        <p:grpSpPr>
          <a:xfrm>
            <a:off x="76565" y="49867"/>
            <a:ext cx="2949664" cy="2900162"/>
            <a:chOff x="76565" y="49867"/>
            <a:chExt cx="2397434" cy="240461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5" y="49867"/>
              <a:ext cx="1371235" cy="188139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37" y="319963"/>
              <a:ext cx="1390855" cy="188139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707" y="573087"/>
              <a:ext cx="1395292" cy="1881393"/>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189514" y="680914"/>
            <a:ext cx="54073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Сергей Васильевич Громов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Надежда Александровна Родина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Виктория Владимировна Белага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Рисунок 10"/>
          <p:cNvPicPr>
            <a:picLocks noChangeAspect="1"/>
          </p:cNvPicPr>
          <p:nvPr/>
        </p:nvPicPr>
        <p:blipFill>
          <a:blip r:embed="rId6"/>
          <a:stretch>
            <a:fillRect/>
          </a:stretch>
        </p:blipFill>
        <p:spPr>
          <a:xfrm>
            <a:off x="76565" y="3255318"/>
            <a:ext cx="3963980" cy="2620992"/>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7"/>
          <a:stretch>
            <a:fillRect/>
          </a:stretch>
        </p:blipFill>
        <p:spPr>
          <a:xfrm>
            <a:off x="-20616" y="5322906"/>
            <a:ext cx="2544309" cy="1106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TextBox 12"/>
          <p:cNvSpPr txBox="1"/>
          <p:nvPr/>
        </p:nvSpPr>
        <p:spPr>
          <a:xfrm>
            <a:off x="3658302" y="1681803"/>
            <a:ext cx="5325900" cy="907941"/>
          </a:xfrm>
          <a:prstGeom prst="rect">
            <a:avLst/>
          </a:prstGeom>
          <a:noFill/>
        </p:spPr>
        <p:txBody>
          <a:bodyPr wrap="square" rtlCol="0">
            <a:spAutoFit/>
          </a:bodyPr>
          <a:lstStyle/>
          <a:p>
            <a:pPr hangingPunct="0"/>
            <a:r>
              <a:rPr kumimoji="0" lang="ru-RU"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anose="02020603050405020304" pitchFamily="18" charset="0"/>
              </a:rPr>
              <a:t>1. </a:t>
            </a:r>
            <a:r>
              <a:rPr lang="ru-RU" b="1" dirty="0">
                <a:latin typeface="Times New Roman" pitchFamily="18" charset="0"/>
                <a:ea typeface="Calibri" pitchFamily="34" charset="0"/>
                <a:cs typeface="Times New Roman" pitchFamily="18" charset="0"/>
              </a:rPr>
              <a:t>Реализуется развитие поисковой и учебно-исследовательской </a:t>
            </a:r>
            <a:r>
              <a:rPr lang="ru-RU" b="1" dirty="0" smtClean="0">
                <a:latin typeface="Times New Roman" pitchFamily="18" charset="0"/>
                <a:ea typeface="Calibri" pitchFamily="34" charset="0"/>
                <a:cs typeface="Times New Roman" pitchFamily="18" charset="0"/>
              </a:rPr>
              <a:t>деятельности</a:t>
            </a:r>
            <a:endParaRPr lang="ru-RU" b="1" dirty="0">
              <a:latin typeface="Times New Roman" pitchFamily="18" charset="0"/>
              <a:ea typeface="Calibri" pitchFamily="34" charset="0"/>
              <a:cs typeface="Times New Roman" pitchFamily="18" charset="0"/>
            </a:endParaRPr>
          </a:p>
          <a:p>
            <a:pPr marL="0" lvl="1" hangingPunct="0"/>
            <a:r>
              <a:rPr lang="ru-RU" sz="1700" dirty="0">
                <a:latin typeface="Helvetica" pitchFamily="34" charset="0"/>
                <a:ea typeface="Calibri" pitchFamily="34" charset="0"/>
                <a:cs typeface="Calibri" pitchFamily="34" charset="0"/>
              </a:rPr>
              <a:t>	</a:t>
            </a:r>
          </a:p>
        </p:txBody>
      </p:sp>
      <p:sp>
        <p:nvSpPr>
          <p:cNvPr id="14" name="TextBox 13"/>
          <p:cNvSpPr txBox="1"/>
          <p:nvPr/>
        </p:nvSpPr>
        <p:spPr>
          <a:xfrm>
            <a:off x="4374492" y="2212449"/>
            <a:ext cx="4635578" cy="1138773"/>
          </a:xfrm>
          <a:prstGeom prst="rect">
            <a:avLst/>
          </a:prstGeom>
          <a:noFill/>
        </p:spPr>
        <p:txBody>
          <a:bodyPr wrap="square" rtlCol="0">
            <a:spAutoFit/>
          </a:bodyPr>
          <a:lstStyle/>
          <a:p>
            <a:pPr marL="0" lvl="1" hangingPunct="0"/>
            <a:r>
              <a:rPr lang="ru-RU" sz="1700" i="1" dirty="0" smtClean="0">
                <a:latin typeface="Helvetica" pitchFamily="34" charset="0"/>
                <a:ea typeface="Calibri" pitchFamily="34" charset="0"/>
                <a:cs typeface="Calibri" pitchFamily="34" charset="0"/>
              </a:rPr>
              <a:t>Рубрики:</a:t>
            </a:r>
          </a:p>
          <a:p>
            <a:pPr marL="0" lvl="1" hangingPunct="0"/>
            <a:r>
              <a:rPr lang="ru-RU" sz="1700" i="1" dirty="0" smtClean="0">
                <a:latin typeface="Helvetica" pitchFamily="34" charset="0"/>
                <a:ea typeface="Calibri" pitchFamily="34" charset="0"/>
                <a:cs typeface="Calibri" pitchFamily="34" charset="0"/>
              </a:rPr>
              <a:t>«Теория </a:t>
            </a:r>
            <a:r>
              <a:rPr lang="ru-RU" sz="1700" i="1" dirty="0">
                <a:latin typeface="Helvetica" pitchFamily="34" charset="0"/>
                <a:ea typeface="Calibri" pitchFamily="34" charset="0"/>
                <a:cs typeface="Calibri" pitchFamily="34" charset="0"/>
              </a:rPr>
              <a:t>и </a:t>
            </a:r>
            <a:r>
              <a:rPr lang="ru-RU" sz="1700" i="1" dirty="0" smtClean="0">
                <a:latin typeface="Helvetica" pitchFamily="34" charset="0"/>
                <a:ea typeface="Calibri" pitchFamily="34" charset="0"/>
                <a:cs typeface="Calibri" pitchFamily="34" charset="0"/>
              </a:rPr>
              <a:t>практика»</a:t>
            </a:r>
          </a:p>
          <a:p>
            <a:pPr marL="0" lvl="1" hangingPunct="0"/>
            <a:r>
              <a:rPr lang="ru-RU" sz="1700" i="1" dirty="0" smtClean="0">
                <a:latin typeface="Helvetica" pitchFamily="34" charset="0"/>
                <a:ea typeface="Calibri" pitchFamily="34" charset="0"/>
                <a:cs typeface="Calibri" pitchFamily="34" charset="0"/>
              </a:rPr>
              <a:t>«Проводим опыты»</a:t>
            </a:r>
          </a:p>
          <a:p>
            <a:pPr marL="0" lvl="1" hangingPunct="0"/>
            <a:r>
              <a:rPr lang="ru-RU" sz="1700" i="1" dirty="0" smtClean="0">
                <a:latin typeface="Helvetica" pitchFamily="34" charset="0"/>
                <a:ea typeface="Calibri" pitchFamily="34" charset="0"/>
                <a:cs typeface="Calibri" pitchFamily="34" charset="0"/>
              </a:rPr>
              <a:t>«</a:t>
            </a:r>
            <a:r>
              <a:rPr lang="ru-RU" sz="1700" i="1" dirty="0">
                <a:latin typeface="Helvetica" pitchFamily="34" charset="0"/>
                <a:ea typeface="Calibri" pitchFamily="34" charset="0"/>
                <a:cs typeface="Calibri" pitchFamily="34" charset="0"/>
              </a:rPr>
              <a:t>Обсудить в классе</a:t>
            </a:r>
            <a:r>
              <a:rPr lang="ru-RU" sz="1700" i="1" dirty="0" smtClean="0">
                <a:latin typeface="Helvetica" pitchFamily="34" charset="0"/>
                <a:ea typeface="Calibri" pitchFamily="34" charset="0"/>
                <a:cs typeface="Calibri" pitchFamily="34" charset="0"/>
              </a:rPr>
              <a:t>»</a:t>
            </a:r>
            <a:endParaRPr lang="ru-RU" sz="1700" i="1" dirty="0">
              <a:latin typeface="Helvetica" pitchFamily="34" charset="0"/>
              <a:ea typeface="Calibri" pitchFamily="34" charset="0"/>
              <a:cs typeface="Calibri" pitchFamily="34" charset="0"/>
            </a:endParaRPr>
          </a:p>
        </p:txBody>
      </p:sp>
      <p:sp>
        <p:nvSpPr>
          <p:cNvPr id="15" name="TextBox 14"/>
          <p:cNvSpPr txBox="1"/>
          <p:nvPr/>
        </p:nvSpPr>
        <p:spPr>
          <a:xfrm>
            <a:off x="4178349" y="3218593"/>
            <a:ext cx="4889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uLnTx/>
                <a:uFillTx/>
                <a:latin typeface="Times New Roman" panose="02020603050405020304" pitchFamily="18" charset="0"/>
                <a:ea typeface="+mn-ea"/>
                <a:cs typeface="Times New Roman" panose="02020603050405020304" pitchFamily="18" charset="0"/>
              </a:rPr>
              <a:t>. Большое количество материала для отработки</a:t>
            </a:r>
            <a:endParaRPr kumimoji="0" lang="ru-RU" sz="2000" b="1" i="0" u="none" strike="noStrike" kern="1200" cap="none" spc="0" normalizeH="0" baseline="0" noProof="0" dirty="0">
              <a:ln>
                <a:noFill/>
              </a:ln>
              <a:solidFill>
                <a:prstClr val="black"/>
              </a:solidFill>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4178349" y="3926479"/>
            <a:ext cx="46941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качестве приложения к учебнику сборник задач и лабораторные работы.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178349" y="4487432"/>
            <a:ext cx="3144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uLnTx/>
                <a:uFillTx/>
                <a:latin typeface="Times New Roman" panose="02020603050405020304" pitchFamily="18" charset="0"/>
                <a:ea typeface="+mn-ea"/>
                <a:cs typeface="Times New Roman" panose="02020603050405020304" pitchFamily="18" charset="0"/>
              </a:rPr>
              <a:t>3. Яркость и красочность</a:t>
            </a:r>
            <a:endParaRPr kumimoji="0" lang="ru-RU" sz="2000" b="1" i="0" u="none" strike="noStrike" kern="1200" cap="none" spc="0" normalizeH="0" baseline="0" noProof="0" dirty="0">
              <a:ln>
                <a:noFill/>
              </a:ln>
              <a:solidFill>
                <a:prstClr val="black"/>
              </a:solidFill>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4178349" y="4817659"/>
            <a:ext cx="458691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 излагается в простой, понятной для ребёнка форме. С точки зрения психологии задействована цветовая кодификация (рубрики «Запомните», «От теории к практике») для более успешного изучения курса физики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90977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54086" y="49867"/>
            <a:ext cx="3432350"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7" name="Группа 6"/>
          <p:cNvGrpSpPr/>
          <p:nvPr/>
        </p:nvGrpSpPr>
        <p:grpSpPr>
          <a:xfrm>
            <a:off x="76565" y="49867"/>
            <a:ext cx="2938778" cy="2856619"/>
            <a:chOff x="76565" y="49867"/>
            <a:chExt cx="2397434" cy="240461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5" y="49867"/>
              <a:ext cx="1371235" cy="188139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37" y="319963"/>
              <a:ext cx="1390855" cy="188139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707" y="573087"/>
              <a:ext cx="1395292" cy="1881393"/>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189514" y="680914"/>
            <a:ext cx="54073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Сергей Васильевич Громов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Надежда Александровна Родина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Виктория Владимировна Белага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470260" y="2807098"/>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3189514" y="1709464"/>
            <a:ext cx="556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Систематическая работа с понятийным аппаратом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470260" y="5299243"/>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Преемственность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был переработан под соответствие УМК «Классический» Б.Б. </a:t>
            </a:r>
            <a:r>
              <a:rPr kumimoji="0" lang="ru-RU" sz="1800" b="0"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Буховцева</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Г.Я. Мякишева.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Рисунок 13"/>
          <p:cNvPicPr>
            <a:picLocks noChangeAspect="1"/>
          </p:cNvPicPr>
          <p:nvPr/>
        </p:nvPicPr>
        <p:blipFill>
          <a:blip r:embed="rId6"/>
          <a:stretch>
            <a:fillRect/>
          </a:stretch>
        </p:blipFill>
        <p:spPr>
          <a:xfrm>
            <a:off x="76565" y="4851625"/>
            <a:ext cx="3443226" cy="1751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5" name="TextBox 14"/>
          <p:cNvSpPr txBox="1"/>
          <p:nvPr/>
        </p:nvSpPr>
        <p:spPr>
          <a:xfrm>
            <a:off x="4470260" y="4037359"/>
            <a:ext cx="428185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Разбор задач на страницах параграфа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Разбор задач производится непосредственно в тексте параграфа.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6" name="Picture 3" descr="C:\Users\nkonovalova\Desktop\Снимок.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9757" y="2807097"/>
            <a:ext cx="2659480" cy="379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369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211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6" y="0"/>
            <a:ext cx="542925" cy="76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1" y="141817"/>
            <a:ext cx="5287025" cy="646331"/>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a:spAutoFit/>
          </a:bodyPr>
          <a:lstStyle/>
          <a:p>
            <a:pPr>
              <a:defRPr/>
            </a:pPr>
            <a:r>
              <a:rPr lang="ru-RU" sz="3600" dirty="0">
                <a:solidFill>
                  <a:schemeClr val="bg1"/>
                </a:solidFill>
                <a:effectLst>
                  <a:outerShdw blurRad="38100" dist="38100" dir="2700000" algn="tl">
                    <a:srgbClr val="000000">
                      <a:alpha val="43137"/>
                    </a:srgbClr>
                  </a:outerShdw>
                </a:effectLst>
                <a:latin typeface="Impact" panose="020B0806030902050204" pitchFamily="34" charset="0"/>
              </a:rPr>
              <a:t>Индивидуальный проект</a:t>
            </a:r>
          </a:p>
        </p:txBody>
      </p:sp>
      <p:sp>
        <p:nvSpPr>
          <p:cNvPr id="9221" name="TextBox 5"/>
          <p:cNvSpPr txBox="1">
            <a:spLocks noChangeArrowheads="1"/>
          </p:cNvSpPr>
          <p:nvPr/>
        </p:nvSpPr>
        <p:spPr bwMode="auto">
          <a:xfrm>
            <a:off x="457200" y="986367"/>
            <a:ext cx="42147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2000" b="1" u="sng">
                <a:latin typeface="Times New Roman" pitchFamily="18" charset="0"/>
                <a:cs typeface="Times New Roman" pitchFamily="18" charset="0"/>
              </a:rPr>
              <a:t>Из проекта ФГОС для СОО (п.11):</a:t>
            </a:r>
          </a:p>
        </p:txBody>
      </p:sp>
      <p:sp>
        <p:nvSpPr>
          <p:cNvPr id="7" name="Прямоугольник 6"/>
          <p:cNvSpPr/>
          <p:nvPr/>
        </p:nvSpPr>
        <p:spPr>
          <a:xfrm>
            <a:off x="304800" y="1519767"/>
            <a:ext cx="8567738" cy="3416320"/>
          </a:xfrm>
          <a:prstGeom prst="rect">
            <a:avLst/>
          </a:prstGeom>
        </p:spPr>
        <p:txBody>
          <a:bodyPr>
            <a:spAutoFit/>
          </a:bodyPr>
          <a:lstStyle/>
          <a:p>
            <a:pPr>
              <a:defRPr/>
            </a:pPr>
            <a:r>
              <a:rPr lang="ru-RU" b="1" dirty="0">
                <a:latin typeface="Times New Roman" panose="02020603050405020304" pitchFamily="18" charset="0"/>
                <a:cs typeface="Times New Roman" panose="02020603050405020304" pitchFamily="18" charset="0"/>
              </a:rPr>
              <a:t>11. Индивидуальный проект представляет собой особую форму организации деятельности обучающихся (учебное исследование или учебный проект).</a:t>
            </a:r>
          </a:p>
          <a:p>
            <a:pPr marL="342900" indent="-342900">
              <a:buFontTx/>
              <a:buAutoNum type="arabicParenR"/>
              <a:defRPr/>
            </a:pPr>
            <a:r>
              <a:rPr lang="ru-RU" dirty="0">
                <a:latin typeface="Times New Roman" panose="02020603050405020304" pitchFamily="18" charset="0"/>
                <a:cs typeface="Times New Roman" panose="02020603050405020304" pitchFamily="18" charset="0"/>
              </a:rPr>
              <a:t>Индивидуальный проект выполняется обучающимся самостоятельно под руководством учителя (</a:t>
            </a:r>
            <a:r>
              <a:rPr lang="ru-RU" dirty="0" err="1">
                <a:latin typeface="Times New Roman" panose="02020603050405020304" pitchFamily="18" charset="0"/>
                <a:cs typeface="Times New Roman" panose="02020603050405020304" pitchFamily="18" charset="0"/>
              </a:rPr>
              <a:t>тьютора</a:t>
            </a:r>
            <a:r>
              <a:rPr lang="ru-RU" dirty="0">
                <a:latin typeface="Times New Roman" panose="02020603050405020304" pitchFamily="18" charset="0"/>
                <a:cs typeface="Times New Roman" panose="02020603050405020304" pitchFamily="18" charset="0"/>
              </a:rPr>
              <a:t>) по выбранной теме в рамках одного или нескольких изучаемых учебных предметов, курсов в любой избранной области деятельности (познавательной, практической, учебно-исследовательской, социальной, художественно-творческой, иной).</a:t>
            </a:r>
          </a:p>
          <a:p>
            <a:pPr marL="342900" indent="-342900">
              <a:buFontTx/>
              <a:buAutoNum type="arabicParenR"/>
              <a:defRPr/>
            </a:pPr>
            <a:r>
              <a:rPr lang="ru-RU" dirty="0">
                <a:latin typeface="Times New Roman" panose="02020603050405020304" pitchFamily="18" charset="0"/>
                <a:cs typeface="Times New Roman" panose="02020603050405020304" pitchFamily="18" charset="0"/>
              </a:rPr>
              <a:t>Индивидуальный проект выполняется обучающимся в течение одного или двух лет в рамках учебного времени, специально отведённого учебным планом, и должен быть представлен в виде завершённого учебного исследования или разработанного проекта: информационного, творческого, социального, прикладного, инновационного, конструкторского, инженерного.</a:t>
            </a:r>
          </a:p>
        </p:txBody>
      </p:sp>
      <p:sp>
        <p:nvSpPr>
          <p:cNvPr id="19" name="Плюс 18"/>
          <p:cNvSpPr/>
          <p:nvPr/>
        </p:nvSpPr>
        <p:spPr>
          <a:xfrm>
            <a:off x="3831213" y="5117948"/>
            <a:ext cx="552174" cy="4953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TextBox 8"/>
          <p:cNvSpPr txBox="1"/>
          <p:nvPr/>
        </p:nvSpPr>
        <p:spPr>
          <a:xfrm>
            <a:off x="2116139" y="5783475"/>
            <a:ext cx="4052713" cy="646331"/>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a:spAutoFit/>
          </a:bodyPr>
          <a:lstStyle/>
          <a:p>
            <a:pPr>
              <a:defRPr/>
            </a:pPr>
            <a:r>
              <a:rPr lang="ru-RU" sz="3600" dirty="0">
                <a:solidFill>
                  <a:schemeClr val="bg1"/>
                </a:solidFill>
                <a:effectLst>
                  <a:outerShdw blurRad="38100" dist="38100" dir="2700000" algn="tl">
                    <a:srgbClr val="000000">
                      <a:alpha val="43137"/>
                    </a:srgbClr>
                  </a:outerShdw>
                </a:effectLst>
                <a:latin typeface="Impact" panose="020B0806030902050204" pitchFamily="34" charset="0"/>
              </a:rPr>
              <a:t>Элективные курсы</a:t>
            </a:r>
          </a:p>
        </p:txBody>
      </p:sp>
    </p:spTree>
    <p:extLst>
      <p:ext uri="{BB962C8B-B14F-4D97-AF65-F5344CB8AC3E}">
        <p14:creationId xmlns:p14="http://schemas.microsoft.com/office/powerpoint/2010/main" val="3045770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02" y="832816"/>
            <a:ext cx="2084253" cy="2694155"/>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270" y="937043"/>
            <a:ext cx="349216" cy="355196"/>
          </a:xfrm>
          <a:prstGeom prst="rect">
            <a:avLst/>
          </a:prstGeom>
        </p:spPr>
      </p:pic>
      <p:sp>
        <p:nvSpPr>
          <p:cNvPr id="3" name="Прямоугольник 2"/>
          <p:cNvSpPr/>
          <p:nvPr/>
        </p:nvSpPr>
        <p:spPr>
          <a:xfrm>
            <a:off x="2906486" y="856454"/>
            <a:ext cx="6019800" cy="132343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пособие </a:t>
            </a:r>
            <a:r>
              <a:rPr lang="ru-RU" sz="2000" dirty="0" smtClean="0">
                <a:latin typeface="Times New Roman" panose="02020603050405020304" pitchFamily="18" charset="0"/>
                <a:cs typeface="Times New Roman" panose="02020603050405020304" pitchFamily="18" charset="0"/>
              </a:rPr>
              <a:t>разработано для </a:t>
            </a:r>
            <a:r>
              <a:rPr lang="ru-RU" sz="2000" dirty="0">
                <a:latin typeface="Times New Roman" panose="02020603050405020304" pitchFamily="18" charset="0"/>
                <a:cs typeface="Times New Roman" panose="02020603050405020304" pitchFamily="18" charset="0"/>
              </a:rPr>
              <a:t>использования учащимися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10—11 </a:t>
            </a:r>
            <a:r>
              <a:rPr lang="ru-RU" sz="2000" dirty="0">
                <a:latin typeface="Times New Roman" panose="02020603050405020304" pitchFamily="18" charset="0"/>
                <a:cs typeface="Times New Roman" panose="02020603050405020304" pitchFamily="18" charset="0"/>
              </a:rPr>
              <a:t>классов при освоении </a:t>
            </a:r>
            <a:r>
              <a:rPr lang="ru-RU" sz="2000" dirty="0" smtClean="0">
                <a:latin typeface="Times New Roman" panose="02020603050405020304" pitchFamily="18" charset="0"/>
                <a:cs typeface="Times New Roman" panose="02020603050405020304" pitchFamily="18" charset="0"/>
              </a:rPr>
              <a:t>курса «Индивидуальный </a:t>
            </a:r>
            <a:r>
              <a:rPr lang="ru-RU" sz="2000" dirty="0">
                <a:latin typeface="Times New Roman" panose="02020603050405020304" pitchFamily="18" charset="0"/>
                <a:cs typeface="Times New Roman" panose="02020603050405020304" pitchFamily="18" charset="0"/>
              </a:rPr>
              <a:t>проект», который предусмотрен </a:t>
            </a:r>
            <a:r>
              <a:rPr lang="ru-RU" sz="2000" dirty="0" smtClean="0">
                <a:latin typeface="Times New Roman" panose="02020603050405020304" pitchFamily="18" charset="0"/>
                <a:cs typeface="Times New Roman" panose="02020603050405020304" pitchFamily="18" charset="0"/>
              </a:rPr>
              <a:t>ФГОС </a:t>
            </a:r>
            <a:r>
              <a:rPr lang="ru-RU" sz="2000" dirty="0">
                <a:latin typeface="Times New Roman" panose="02020603050405020304" pitchFamily="18" charset="0"/>
                <a:cs typeface="Times New Roman" panose="02020603050405020304" pitchFamily="18" charset="0"/>
              </a:rPr>
              <a:t>среднего общего </a:t>
            </a:r>
            <a:r>
              <a:rPr lang="ru-RU" sz="2000" dirty="0" smtClean="0">
                <a:latin typeface="Times New Roman" panose="02020603050405020304" pitchFamily="18" charset="0"/>
                <a:cs typeface="Times New Roman" panose="02020603050405020304" pitchFamily="18" charset="0"/>
              </a:rPr>
              <a:t>образования;</a:t>
            </a:r>
            <a:endParaRPr lang="ru-RU" sz="20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270" y="2233792"/>
            <a:ext cx="349216" cy="355196"/>
          </a:xfrm>
          <a:prstGeom prst="rect">
            <a:avLst/>
          </a:prstGeom>
        </p:spPr>
      </p:pic>
      <p:sp>
        <p:nvSpPr>
          <p:cNvPr id="9" name="Прямоугольник 8"/>
          <p:cNvSpPr/>
          <p:nvPr/>
        </p:nvSpPr>
        <p:spPr>
          <a:xfrm>
            <a:off x="2906486" y="2233792"/>
            <a:ext cx="6019800" cy="132343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В пособии рассказано о том, что</a:t>
            </a:r>
          </a:p>
          <a:p>
            <a:r>
              <a:rPr lang="ru-RU" sz="2000" dirty="0">
                <a:latin typeface="Times New Roman" panose="02020603050405020304" pitchFamily="18" charset="0"/>
                <a:cs typeface="Times New Roman" panose="02020603050405020304" pitchFamily="18" charset="0"/>
              </a:rPr>
              <a:t>такое проектирование и чем оно отличается от других типов деятельности, рассмотрены разные </a:t>
            </a:r>
            <a:r>
              <a:rPr lang="ru-RU" sz="2000" dirty="0" smtClean="0">
                <a:latin typeface="Times New Roman" panose="02020603050405020304" pitchFamily="18" charset="0"/>
                <a:cs typeface="Times New Roman" panose="02020603050405020304" pitchFamily="18" charset="0"/>
              </a:rPr>
              <a:t>этапы проектирования;</a:t>
            </a:r>
            <a:endParaRPr lang="ru-RU" sz="20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02" y="3888420"/>
            <a:ext cx="349216" cy="355196"/>
          </a:xfrm>
          <a:prstGeom prst="rect">
            <a:avLst/>
          </a:prstGeom>
        </p:spPr>
      </p:pic>
      <p:sp>
        <p:nvSpPr>
          <p:cNvPr id="11" name="Прямоугольник 10"/>
          <p:cNvSpPr/>
          <p:nvPr/>
        </p:nvSpPr>
        <p:spPr>
          <a:xfrm>
            <a:off x="552718" y="3810338"/>
            <a:ext cx="8175171" cy="1323439"/>
          </a:xfrm>
          <a:prstGeom prst="rect">
            <a:avLst/>
          </a:prstGeom>
        </p:spPr>
        <p:txBody>
          <a:bodyPr wrap="square">
            <a:spAutoFit/>
          </a:bodyPr>
          <a:lstStyle/>
          <a:p>
            <a:r>
              <a:rPr lang="ru-RU" sz="2000" dirty="0" smtClean="0">
                <a:latin typeface="Times New Roman" panose="02020603050405020304" pitchFamily="18" charset="0"/>
                <a:cs typeface="Times New Roman" panose="02020603050405020304" pitchFamily="18" charset="0"/>
              </a:rPr>
              <a:t>В пособии разбираются </a:t>
            </a:r>
            <a:r>
              <a:rPr lang="ru-RU" sz="2000" dirty="0">
                <a:latin typeface="Times New Roman" panose="02020603050405020304" pitchFamily="18" charset="0"/>
                <a:cs typeface="Times New Roman" panose="02020603050405020304" pitchFamily="18" charset="0"/>
              </a:rPr>
              <a:t>примеры проектов: современных и разработанных </a:t>
            </a:r>
            <a:r>
              <a:rPr lang="ru-RU" sz="2000" dirty="0" smtClean="0">
                <a:latin typeface="Times New Roman" panose="02020603050405020304" pitchFamily="18" charset="0"/>
                <a:cs typeface="Times New Roman" panose="02020603050405020304" pitchFamily="18" charset="0"/>
              </a:rPr>
              <a:t>в прошлом</a:t>
            </a:r>
            <a:r>
              <a:rPr lang="ru-RU" sz="2000" dirty="0">
                <a:latin typeface="Times New Roman" panose="02020603050405020304" pitchFamily="18" charset="0"/>
                <a:cs typeface="Times New Roman" panose="02020603050405020304" pitchFamily="18" charset="0"/>
              </a:rPr>
              <a:t>, реализованных профессионалами и школьниками, </a:t>
            </a:r>
            <a:r>
              <a:rPr lang="ru-RU" sz="2000" dirty="0" smtClean="0">
                <a:latin typeface="Times New Roman" panose="02020603050405020304" pitchFamily="18" charset="0"/>
                <a:cs typeface="Times New Roman" panose="02020603050405020304" pitchFamily="18" charset="0"/>
              </a:rPr>
              <a:t>локальных</a:t>
            </a:r>
            <a:r>
              <a:rPr lang="ru-RU" sz="2000" dirty="0">
                <a:latin typeface="Times New Roman" panose="02020603050405020304" pitchFamily="18" charset="0"/>
                <a:cs typeface="Times New Roman" panose="02020603050405020304" pitchFamily="18" charset="0"/>
              </a:rPr>
              <a:t>, региональных, общенациональных и </a:t>
            </a:r>
            <a:r>
              <a:rPr lang="ru-RU" sz="2000" dirty="0" smtClean="0">
                <a:latin typeface="Times New Roman" panose="02020603050405020304" pitchFamily="18" charset="0"/>
                <a:cs typeface="Times New Roman" panose="02020603050405020304" pitchFamily="18" charset="0"/>
              </a:rPr>
              <a:t>глобальных;</a:t>
            </a:r>
            <a:endParaRPr lang="ru-RU" sz="2000" dirty="0">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02" y="5154798"/>
            <a:ext cx="349216" cy="355196"/>
          </a:xfrm>
          <a:prstGeom prst="rect">
            <a:avLst/>
          </a:prstGeom>
        </p:spPr>
      </p:pic>
      <p:sp>
        <p:nvSpPr>
          <p:cNvPr id="13" name="Прямоугольник 12"/>
          <p:cNvSpPr/>
          <p:nvPr/>
        </p:nvSpPr>
        <p:spPr>
          <a:xfrm>
            <a:off x="552718" y="5156485"/>
            <a:ext cx="8305800" cy="132343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После прохождения курса </a:t>
            </a:r>
            <a:r>
              <a:rPr lang="ru-RU" sz="2000" dirty="0" smtClean="0">
                <a:latin typeface="Times New Roman" panose="02020603050405020304" pitchFamily="18" charset="0"/>
                <a:cs typeface="Times New Roman" panose="02020603050405020304" pitchFamily="18" charset="0"/>
              </a:rPr>
              <a:t>учащиеся получат </a:t>
            </a:r>
            <a:r>
              <a:rPr lang="ru-RU" sz="2000" dirty="0">
                <a:latin typeface="Times New Roman" panose="02020603050405020304" pitchFamily="18" charset="0"/>
                <a:cs typeface="Times New Roman" panose="02020603050405020304" pitchFamily="18" charset="0"/>
              </a:rPr>
              <a:t>необходимые навыки проектной деятельности, </a:t>
            </a:r>
            <a:r>
              <a:rPr lang="ru-RU" sz="2000" dirty="0" smtClean="0">
                <a:latin typeface="Times New Roman" panose="02020603050405020304" pitchFamily="18" charset="0"/>
                <a:cs typeface="Times New Roman" panose="02020603050405020304" pitchFamily="18" charset="0"/>
              </a:rPr>
              <a:t>овладеют методами </a:t>
            </a:r>
            <a:r>
              <a:rPr lang="ru-RU" sz="2000" dirty="0">
                <a:latin typeface="Times New Roman" panose="02020603050405020304" pitchFamily="18" charset="0"/>
                <a:cs typeface="Times New Roman" panose="02020603050405020304" pitchFamily="18" charset="0"/>
              </a:rPr>
              <a:t>поиска, анализа и использования научной </a:t>
            </a:r>
            <a:r>
              <a:rPr lang="ru-RU" sz="2000" dirty="0" smtClean="0">
                <a:latin typeface="Times New Roman" panose="02020603050405020304" pitchFamily="18" charset="0"/>
                <a:cs typeface="Times New Roman" panose="02020603050405020304" pitchFamily="18" charset="0"/>
              </a:rPr>
              <a:t>информации, смогут </a:t>
            </a:r>
            <a:r>
              <a:rPr lang="ru-RU" sz="2000" dirty="0">
                <a:latin typeface="Times New Roman" panose="02020603050405020304" pitchFamily="18" charset="0"/>
                <a:cs typeface="Times New Roman" panose="02020603050405020304" pitchFamily="18" charset="0"/>
              </a:rPr>
              <a:t>публично излагать результаты своей работы.</a:t>
            </a:r>
          </a:p>
        </p:txBody>
      </p:sp>
    </p:spTree>
    <p:extLst>
      <p:ext uri="{BB962C8B-B14F-4D97-AF65-F5344CB8AC3E}">
        <p14:creationId xmlns:p14="http://schemas.microsoft.com/office/powerpoint/2010/main" val="360896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СЕРИЯ «ПРОФИЛЬНАЯ ШКОЛА»</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6" name="Рисунок 5"/>
          <p:cNvPicPr>
            <a:picLocks noChangeAspect="1"/>
          </p:cNvPicPr>
          <p:nvPr/>
        </p:nvPicPr>
        <p:blipFill rotWithShape="1">
          <a:blip r:embed="rId3"/>
          <a:srcRect l="35431" t="17801" r="37794" b="24101"/>
          <a:stretch/>
        </p:blipFill>
        <p:spPr>
          <a:xfrm>
            <a:off x="133167" y="824534"/>
            <a:ext cx="4785064" cy="5934939"/>
          </a:xfrm>
          <a:prstGeom prst="rect">
            <a:avLst/>
          </a:prstGeom>
        </p:spPr>
      </p:pic>
      <p:pic>
        <p:nvPicPr>
          <p:cNvPr id="7" name="Рисунок 6"/>
          <p:cNvPicPr>
            <a:picLocks noChangeAspect="1"/>
          </p:cNvPicPr>
          <p:nvPr/>
        </p:nvPicPr>
        <p:blipFill rotWithShape="1">
          <a:blip r:embed="rId4"/>
          <a:srcRect l="36613" t="37400" r="36219" b="6600"/>
          <a:stretch/>
        </p:blipFill>
        <p:spPr>
          <a:xfrm>
            <a:off x="4607511" y="838522"/>
            <a:ext cx="4561134" cy="5950737"/>
          </a:xfrm>
          <a:prstGeom prst="rect">
            <a:avLst/>
          </a:prstGeom>
        </p:spPr>
      </p:pic>
    </p:spTree>
    <p:extLst>
      <p:ext uri="{BB962C8B-B14F-4D97-AF65-F5344CB8AC3E}">
        <p14:creationId xmlns:p14="http://schemas.microsoft.com/office/powerpoint/2010/main" val="1731005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СЕРИЯ «ПРОФИЛЬНАЯ ШКОЛА»</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6" name="Рисунок 5"/>
          <p:cNvPicPr>
            <a:picLocks noChangeAspect="1"/>
          </p:cNvPicPr>
          <p:nvPr/>
        </p:nvPicPr>
        <p:blipFill rotWithShape="1">
          <a:blip r:embed="rId4"/>
          <a:srcRect l="35825" t="12901" r="37794" b="19200"/>
          <a:stretch/>
        </p:blipFill>
        <p:spPr>
          <a:xfrm>
            <a:off x="367610" y="705546"/>
            <a:ext cx="4176464" cy="6046523"/>
          </a:xfrm>
          <a:prstGeom prst="rect">
            <a:avLst/>
          </a:prstGeom>
          <a:ln>
            <a:solidFill>
              <a:srgbClr val="C00000"/>
            </a:solidFill>
          </a:ln>
        </p:spPr>
      </p:pic>
      <p:pic>
        <p:nvPicPr>
          <p:cNvPr id="7" name="Рисунок 6"/>
          <p:cNvPicPr>
            <a:picLocks noChangeAspect="1"/>
          </p:cNvPicPr>
          <p:nvPr/>
        </p:nvPicPr>
        <p:blipFill rotWithShape="1">
          <a:blip r:embed="rId5"/>
          <a:srcRect l="35038" t="36700" r="37794" b="23400"/>
          <a:stretch/>
        </p:blipFill>
        <p:spPr>
          <a:xfrm>
            <a:off x="2802990" y="1277442"/>
            <a:ext cx="6091220" cy="5031878"/>
          </a:xfrm>
          <a:prstGeom prst="rect">
            <a:avLst/>
          </a:prstGeom>
          <a:ln>
            <a:solidFill>
              <a:srgbClr val="C00000"/>
            </a:solidFill>
          </a:ln>
        </p:spPr>
      </p:pic>
    </p:spTree>
    <p:extLst>
      <p:ext uri="{BB962C8B-B14F-4D97-AF65-F5344CB8AC3E}">
        <p14:creationId xmlns:p14="http://schemas.microsoft.com/office/powerpoint/2010/main" val="4092453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4" name="Рисунок 3"/>
          <p:cNvPicPr>
            <a:picLocks noChangeAspect="1"/>
          </p:cNvPicPr>
          <p:nvPr/>
        </p:nvPicPr>
        <p:blipFill>
          <a:blip r:embed="rId3"/>
          <a:stretch>
            <a:fillRect/>
          </a:stretch>
        </p:blipFill>
        <p:spPr>
          <a:xfrm>
            <a:off x="100012" y="705546"/>
            <a:ext cx="8772525" cy="5257800"/>
          </a:xfrm>
          <a:prstGeom prst="rect">
            <a:avLst/>
          </a:prstGeom>
        </p:spPr>
      </p:pic>
      <p:sp>
        <p:nvSpPr>
          <p:cNvPr id="5" name="TextBox 4"/>
          <p:cNvSpPr txBox="1"/>
          <p:nvPr/>
        </p:nvSpPr>
        <p:spPr>
          <a:xfrm>
            <a:off x="1230086" y="5963346"/>
            <a:ext cx="6114174" cy="830997"/>
          </a:xfrm>
          <a:prstGeom prst="rect">
            <a:avLst/>
          </a:prstGeom>
          <a:noFill/>
        </p:spPr>
        <p:txBody>
          <a:bodyPr wrap="none" rtlCol="0">
            <a:spAutoFit/>
          </a:bodyPr>
          <a:lstStyle/>
          <a:p>
            <a:pPr algn="ctr"/>
            <a:r>
              <a:rPr lang="ru-RU" sz="2400" dirty="0" smtClean="0">
                <a:solidFill>
                  <a:srgbClr val="00206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Ориентация на практическую деятельность</a:t>
            </a:r>
          </a:p>
          <a:p>
            <a:pPr algn="ctr"/>
            <a:r>
              <a:rPr lang="ru-RU" sz="2400" dirty="0" smtClean="0">
                <a:solidFill>
                  <a:srgbClr val="00206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40% теории 60 % практики</a:t>
            </a:r>
            <a:endParaRPr lang="ru-RU" sz="2400" dirty="0">
              <a:solidFill>
                <a:srgbClr val="00206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endParaRPr>
          </a:p>
        </p:txBody>
      </p:sp>
    </p:spTree>
    <p:extLst>
      <p:ext uri="{BB962C8B-B14F-4D97-AF65-F5344CB8AC3E}">
        <p14:creationId xmlns:p14="http://schemas.microsoft.com/office/powerpoint/2010/main" val="622959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133" y="1765377"/>
            <a:ext cx="2038209" cy="2828288"/>
          </a:xfrm>
          <a:prstGeom prst="rect">
            <a:avLst/>
          </a:prstGeom>
          <a:ln>
            <a:noFill/>
          </a:ln>
          <a:effectLst>
            <a:outerShdw blurRad="292100" dist="139700" dir="2700000" algn="tl" rotWithShape="0">
              <a:srgbClr val="333333">
                <a:alpha val="65000"/>
              </a:srgbClr>
            </a:outerShdw>
          </a:effectLst>
        </p:spPr>
      </p:pic>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8" name="TextBox 7"/>
          <p:cNvSpPr txBox="1"/>
          <p:nvPr/>
        </p:nvSpPr>
        <p:spPr>
          <a:xfrm>
            <a:off x="101621" y="5587964"/>
            <a:ext cx="8955293" cy="1200329"/>
          </a:xfrm>
          <a:prstGeom prst="rect">
            <a:avLst/>
          </a:prstGeom>
          <a:noFill/>
          <a:ln>
            <a:solidFill>
              <a:srgbClr val="FF0000"/>
            </a:solidFill>
          </a:ln>
        </p:spPr>
        <p:txBody>
          <a:bodyPr wrap="square" rtlCol="0">
            <a:spAutoFit/>
          </a:bodyPr>
          <a:lstStyle/>
          <a:p>
            <a:r>
              <a:rPr lang="ru-RU" dirty="0">
                <a:latin typeface="Times New Roman" panose="02020603050405020304" pitchFamily="18" charset="0"/>
                <a:cs typeface="Times New Roman" panose="02020603050405020304" pitchFamily="18" charset="0"/>
              </a:rPr>
              <a:t>Серия обеспечивает поддержку успешного профильного обучения и профессионального самоопределения старшеклассников. Пособия серии могут использоваться как при реализации учебного плана естественнонаучного профиля на уровне среднего общего образования, так и в рамках внеурочной </a:t>
            </a:r>
            <a:r>
              <a:rPr lang="ru-RU" dirty="0" smtClean="0">
                <a:latin typeface="Times New Roman" panose="02020603050405020304" pitchFamily="18" charset="0"/>
                <a:cs typeface="Times New Roman" panose="02020603050405020304" pitchFamily="18" charset="0"/>
              </a:rPr>
              <a:t>деятельности</a:t>
            </a:r>
            <a:endParaRPr lang="ru-RU"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4788" y="2322127"/>
            <a:ext cx="1898670" cy="2658139"/>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9325" y="2622896"/>
            <a:ext cx="1963432" cy="2651798"/>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01621" y="794665"/>
            <a:ext cx="9042380" cy="1600438"/>
          </a:xfrm>
          <a:prstGeom prst="rect">
            <a:avLst/>
          </a:prstGeom>
        </p:spPr>
        <p:txBody>
          <a:bodyPr wrap="square">
            <a:spAutoFit/>
          </a:bodyPr>
          <a:lstStyle/>
          <a:p>
            <a:r>
              <a:rPr lang="ru-RU" altLang="en-US" sz="2000" dirty="0" smtClean="0">
                <a:latin typeface="Times New Roman" pitchFamily="18" charset="0"/>
                <a:ea typeface="等线"/>
                <a:cs typeface="Times New Roman" pitchFamily="18" charset="0"/>
              </a:rPr>
              <a:t>Материал </a:t>
            </a:r>
            <a:r>
              <a:rPr lang="ru-RU" altLang="en-US" sz="2000" dirty="0">
                <a:latin typeface="Times New Roman" pitchFamily="18" charset="0"/>
                <a:ea typeface="等线"/>
                <a:cs typeface="Times New Roman" pitchFamily="18" charset="0"/>
              </a:rPr>
              <a:t>пособий способствует формированию креативного мышления, предусматривает активность </a:t>
            </a:r>
            <a:r>
              <a:rPr lang="ru-RU" altLang="en-US" sz="2000" dirty="0" smtClean="0">
                <a:latin typeface="Times New Roman" pitchFamily="18" charset="0"/>
                <a:ea typeface="等线"/>
                <a:cs typeface="Times New Roman" pitchFamily="18" charset="0"/>
              </a:rPr>
              <a:t>обучающихся, </a:t>
            </a:r>
            <a:r>
              <a:rPr lang="ru-RU" altLang="en-US" sz="2000" dirty="0">
                <a:latin typeface="Times New Roman" pitchFamily="18" charset="0"/>
                <a:ea typeface="等线"/>
                <a:cs typeface="Times New Roman" pitchFamily="18" charset="0"/>
              </a:rPr>
              <a:t>включение в активную жизненную позицию, развитие навыков проектной деятельности, основан на </a:t>
            </a:r>
            <a:r>
              <a:rPr lang="ru-RU" altLang="en-US" sz="2000" dirty="0" smtClean="0">
                <a:latin typeface="Times New Roman" pitchFamily="18" charset="0"/>
                <a:ea typeface="等线"/>
                <a:cs typeface="Times New Roman" pitchFamily="18" charset="0"/>
              </a:rPr>
              <a:t>практико- ориентированном подходе</a:t>
            </a:r>
            <a:endParaRPr lang="ru-RU" altLang="en-US" sz="2000" dirty="0">
              <a:latin typeface="Times New Roman" pitchFamily="18" charset="0"/>
              <a:ea typeface="等线"/>
              <a:cs typeface="Times New Roman" pitchFamily="18" charset="0"/>
            </a:endParaRPr>
          </a:p>
          <a:p>
            <a:endParaRPr lang="ru-RU" altLang="en-US" dirty="0">
              <a:ea typeface="等线"/>
            </a:endParaRPr>
          </a:p>
        </p:txBody>
      </p:sp>
      <p:pic>
        <p:nvPicPr>
          <p:cNvPr id="13" name="Рисунок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7193" y="2936166"/>
            <a:ext cx="1891235" cy="2651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21" y="2116478"/>
            <a:ext cx="2053167" cy="26539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0680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8684"/>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t="8125" r="62445"/>
          <a:stretch>
            <a:fillRect/>
          </a:stretch>
        </p:blipFill>
        <p:spPr bwMode="auto">
          <a:xfrm>
            <a:off x="668339" y="1970438"/>
            <a:ext cx="627801" cy="285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82638" y="48684"/>
            <a:ext cx="7727950" cy="480131"/>
          </a:xfrm>
          <a:prstGeom prst="rect">
            <a:avLst/>
          </a:prstGeom>
          <a:solidFill>
            <a:srgbClr val="0070C0"/>
          </a:solidFill>
          <a:ln>
            <a:solidFill>
              <a:srgbClr val="0070C0"/>
            </a:solidFill>
          </a:ln>
        </p:spPr>
        <p:txBody>
          <a:bodyPr>
            <a:spAutoFit/>
          </a:bodyPr>
          <a:lstStyle/>
          <a:p>
            <a:pPr defTabSz="914400" eaLnBrk="1" fontAlgn="auto" hangingPunct="1">
              <a:lnSpc>
                <a:spcPct val="90000"/>
              </a:lnSpc>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Impact" panose="020B0806030902050204" pitchFamily="34" charset="0"/>
              </a:rPr>
              <a:t>            Указ Президента РФ от 7 июля 2011 г. № 899</a:t>
            </a:r>
          </a:p>
        </p:txBody>
      </p:sp>
      <p:sp>
        <p:nvSpPr>
          <p:cNvPr id="4101" name="Прямоугольник 6"/>
          <p:cNvSpPr>
            <a:spLocks noChangeArrowheads="1"/>
          </p:cNvSpPr>
          <p:nvPr/>
        </p:nvSpPr>
        <p:spPr bwMode="auto">
          <a:xfrm>
            <a:off x="757238" y="952500"/>
            <a:ext cx="7931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eaLnBrk="0" fontAlgn="base" hangingPunct="0">
              <a:spcBef>
                <a:spcPct val="0"/>
              </a:spcBef>
              <a:spcAft>
                <a:spcPct val="0"/>
              </a:spcAft>
              <a:defRPr sz="1300">
                <a:solidFill>
                  <a:schemeClr val="tx1"/>
                </a:solidFill>
                <a:latin typeface="Calibri" pitchFamily="34" charset="0"/>
              </a:defRPr>
            </a:lvl6pPr>
            <a:lvl7pPr marL="2971800" indent="-228600" eaLnBrk="0" fontAlgn="base" hangingPunct="0">
              <a:spcBef>
                <a:spcPct val="0"/>
              </a:spcBef>
              <a:spcAft>
                <a:spcPct val="0"/>
              </a:spcAft>
              <a:defRPr sz="1300">
                <a:solidFill>
                  <a:schemeClr val="tx1"/>
                </a:solidFill>
                <a:latin typeface="Calibri" pitchFamily="34" charset="0"/>
              </a:defRPr>
            </a:lvl7pPr>
            <a:lvl8pPr marL="3429000" indent="-228600" eaLnBrk="0" fontAlgn="base" hangingPunct="0">
              <a:spcBef>
                <a:spcPct val="0"/>
              </a:spcBef>
              <a:spcAft>
                <a:spcPct val="0"/>
              </a:spcAft>
              <a:defRPr sz="1300">
                <a:solidFill>
                  <a:schemeClr val="tx1"/>
                </a:solidFill>
                <a:latin typeface="Calibri" pitchFamily="34" charset="0"/>
              </a:defRPr>
            </a:lvl8pPr>
            <a:lvl9pPr marL="3886200" indent="-228600" eaLnBrk="0" fontAlgn="base" hangingPunct="0">
              <a:spcBef>
                <a:spcPct val="0"/>
              </a:spcBef>
              <a:spcAft>
                <a:spcPct val="0"/>
              </a:spcAft>
              <a:defRPr sz="1300">
                <a:solidFill>
                  <a:schemeClr val="tx1"/>
                </a:solidFill>
                <a:latin typeface="Calibri" pitchFamily="34" charset="0"/>
              </a:defRPr>
            </a:lvl9pPr>
          </a:lstStyle>
          <a:p>
            <a:pPr defTabSz="914400" eaLnBrk="1" hangingPunct="1">
              <a:lnSpc>
                <a:spcPct val="80000"/>
              </a:lnSpc>
            </a:pPr>
            <a:r>
              <a:rPr lang="ru-RU" altLang="ru-RU" sz="2000">
                <a:solidFill>
                  <a:srgbClr val="000000"/>
                </a:solidFill>
                <a:latin typeface="Times New Roman" pitchFamily="18" charset="0"/>
                <a:ea typeface="Verdana" pitchFamily="34" charset="0"/>
                <a:cs typeface="Times New Roman" pitchFamily="18" charset="0"/>
              </a:rPr>
              <a:t>Приоритетные направления развития науки, технологий и техники РФ</a:t>
            </a:r>
          </a:p>
        </p:txBody>
      </p:sp>
      <p:sp>
        <p:nvSpPr>
          <p:cNvPr id="9" name="Прямоугольник 8"/>
          <p:cNvSpPr/>
          <p:nvPr/>
        </p:nvSpPr>
        <p:spPr>
          <a:xfrm>
            <a:off x="1422400" y="1972734"/>
            <a:ext cx="6502400" cy="2800767"/>
          </a:xfrm>
          <a:prstGeom prst="rect">
            <a:avLst/>
          </a:prstGeom>
          <a:noFill/>
          <a:ln>
            <a:noFill/>
          </a:ln>
        </p:spPr>
        <p:txBody>
          <a:bodyPr>
            <a:spAutoFit/>
          </a:bodyPr>
          <a:lstStyle/>
          <a:p>
            <a:pPr marL="342900" indent="-342900" defTabSz="914400" eaLnBrk="1" fontAlgn="auto" hangingPunct="1">
              <a:lnSpc>
                <a:spcPct val="80000"/>
              </a:lnSpc>
              <a:spcBef>
                <a:spcPts val="0"/>
              </a:spcBef>
              <a:spcAft>
                <a:spcPts val="0"/>
              </a:spcAft>
              <a:buFont typeface="Wingdings" pitchFamily="2" charset="2"/>
              <a:buChar char="§"/>
              <a:defRPr/>
            </a:pPr>
            <a:r>
              <a:rPr lang="ru-RU" sz="2000" dirty="0">
                <a:solidFill>
                  <a:prstClr val="black"/>
                </a:solidFill>
                <a:latin typeface="Times New Roman" panose="02020603050405020304" pitchFamily="18" charset="0"/>
                <a:ea typeface="Verdana" pitchFamily="34" charset="0"/>
                <a:cs typeface="Times New Roman" panose="02020603050405020304" pitchFamily="18" charset="0"/>
              </a:rPr>
              <a:t>Информационно-коммуникационные технологии</a:t>
            </a:r>
          </a:p>
          <a:p>
            <a:pPr marL="342900" indent="-342900" defTabSz="914400" eaLnBrk="1" fontAlgn="auto" hangingPunct="1">
              <a:lnSpc>
                <a:spcPct val="80000"/>
              </a:lnSpc>
              <a:spcBef>
                <a:spcPts val="0"/>
              </a:spcBef>
              <a:spcAft>
                <a:spcPts val="0"/>
              </a:spcAft>
              <a:buFont typeface="Wingdings" pitchFamily="2" charset="2"/>
              <a:buChar char="§"/>
              <a:defRPr/>
            </a:pPr>
            <a:endParaRPr lang="ru-RU" sz="2000" dirty="0">
              <a:solidFill>
                <a:prstClr val="black"/>
              </a:solidFill>
              <a:latin typeface="Times New Roman" panose="02020603050405020304" pitchFamily="18" charset="0"/>
              <a:ea typeface="Verdana" pitchFamily="34" charset="0"/>
              <a:cs typeface="Times New Roman" panose="02020603050405020304" pitchFamily="18" charset="0"/>
            </a:endParaRPr>
          </a:p>
          <a:p>
            <a:pPr marL="342900" indent="-342900" defTabSz="914400" eaLnBrk="1" fontAlgn="auto" hangingPunct="1">
              <a:lnSpc>
                <a:spcPct val="80000"/>
              </a:lnSpc>
              <a:spcBef>
                <a:spcPts val="0"/>
              </a:spcBef>
              <a:spcAft>
                <a:spcPts val="0"/>
              </a:spcAft>
              <a:buFont typeface="Wingdings" pitchFamily="2" charset="2"/>
              <a:buChar char="§"/>
              <a:defRPr/>
            </a:pPr>
            <a:r>
              <a:rPr lang="ru-RU" sz="2000" dirty="0">
                <a:solidFill>
                  <a:prstClr val="black"/>
                </a:solidFill>
                <a:latin typeface="Times New Roman" panose="02020603050405020304" pitchFamily="18" charset="0"/>
                <a:ea typeface="Verdana" pitchFamily="34" charset="0"/>
                <a:cs typeface="Times New Roman" panose="02020603050405020304" pitchFamily="18" charset="0"/>
              </a:rPr>
              <a:t>Медицина и биотехнологии</a:t>
            </a:r>
          </a:p>
          <a:p>
            <a:pPr defTabSz="914400" eaLnBrk="1" fontAlgn="auto" hangingPunct="1">
              <a:lnSpc>
                <a:spcPct val="80000"/>
              </a:lnSpc>
              <a:spcBef>
                <a:spcPts val="0"/>
              </a:spcBef>
              <a:spcAft>
                <a:spcPts val="0"/>
              </a:spcAft>
              <a:defRPr/>
            </a:pPr>
            <a:endParaRPr lang="ru-RU" sz="2000" dirty="0">
              <a:solidFill>
                <a:prstClr val="black"/>
              </a:solidFill>
              <a:latin typeface="Times New Roman" panose="02020603050405020304" pitchFamily="18" charset="0"/>
              <a:ea typeface="Verdana" pitchFamily="34" charset="0"/>
              <a:cs typeface="Times New Roman" panose="02020603050405020304" pitchFamily="18" charset="0"/>
            </a:endParaRPr>
          </a:p>
          <a:p>
            <a:pPr marL="342900" indent="-342900" defTabSz="914400" eaLnBrk="1" fontAlgn="auto" hangingPunct="1">
              <a:lnSpc>
                <a:spcPct val="80000"/>
              </a:lnSpc>
              <a:spcBef>
                <a:spcPts val="0"/>
              </a:spcBef>
              <a:spcAft>
                <a:spcPts val="0"/>
              </a:spcAft>
              <a:buFont typeface="Wingdings" pitchFamily="2" charset="2"/>
              <a:buChar char="§"/>
              <a:defRPr/>
            </a:pPr>
            <a:r>
              <a:rPr lang="ru-RU" sz="2000" dirty="0">
                <a:solidFill>
                  <a:prstClr val="black"/>
                </a:solidFill>
                <a:latin typeface="Times New Roman" panose="02020603050405020304" pitchFamily="18" charset="0"/>
                <a:ea typeface="Verdana" pitchFamily="34" charset="0"/>
                <a:cs typeface="Times New Roman" panose="02020603050405020304" pitchFamily="18" charset="0"/>
              </a:rPr>
              <a:t>Новые материалы и </a:t>
            </a:r>
            <a:r>
              <a:rPr lang="ru-RU" sz="2000" dirty="0" err="1">
                <a:solidFill>
                  <a:prstClr val="black"/>
                </a:solidFill>
                <a:latin typeface="Times New Roman" panose="02020603050405020304" pitchFamily="18" charset="0"/>
                <a:ea typeface="Verdana" pitchFamily="34" charset="0"/>
                <a:cs typeface="Times New Roman" panose="02020603050405020304" pitchFamily="18" charset="0"/>
              </a:rPr>
              <a:t>нанотехнологии</a:t>
            </a:r>
            <a:endParaRPr lang="ru-RU" sz="2000" dirty="0">
              <a:solidFill>
                <a:prstClr val="black"/>
              </a:solidFill>
              <a:latin typeface="Times New Roman" panose="02020603050405020304" pitchFamily="18" charset="0"/>
              <a:ea typeface="Verdana" pitchFamily="34" charset="0"/>
              <a:cs typeface="Times New Roman" panose="02020603050405020304" pitchFamily="18" charset="0"/>
            </a:endParaRPr>
          </a:p>
          <a:p>
            <a:pPr marL="342900" indent="-342900" defTabSz="914400" eaLnBrk="1" fontAlgn="auto" hangingPunct="1">
              <a:lnSpc>
                <a:spcPct val="80000"/>
              </a:lnSpc>
              <a:spcBef>
                <a:spcPts val="0"/>
              </a:spcBef>
              <a:spcAft>
                <a:spcPts val="0"/>
              </a:spcAft>
              <a:buFont typeface="Wingdings" pitchFamily="2" charset="2"/>
              <a:buChar char="§"/>
              <a:defRPr/>
            </a:pPr>
            <a:endParaRPr lang="ru-RU" sz="2000" dirty="0">
              <a:solidFill>
                <a:prstClr val="black"/>
              </a:solidFill>
              <a:latin typeface="Times New Roman" panose="02020603050405020304" pitchFamily="18" charset="0"/>
              <a:ea typeface="Verdana" pitchFamily="34" charset="0"/>
              <a:cs typeface="Times New Roman" panose="02020603050405020304" pitchFamily="18" charset="0"/>
            </a:endParaRPr>
          </a:p>
          <a:p>
            <a:pPr marL="342900" indent="-342900" defTabSz="914400" eaLnBrk="1" fontAlgn="auto" hangingPunct="1">
              <a:lnSpc>
                <a:spcPct val="80000"/>
              </a:lnSpc>
              <a:spcBef>
                <a:spcPts val="0"/>
              </a:spcBef>
              <a:spcAft>
                <a:spcPts val="0"/>
              </a:spcAft>
              <a:buFont typeface="Wingdings" pitchFamily="2" charset="2"/>
              <a:buChar char="§"/>
              <a:defRPr/>
            </a:pPr>
            <a:r>
              <a:rPr lang="ru-RU" sz="2000" dirty="0">
                <a:solidFill>
                  <a:prstClr val="black"/>
                </a:solidFill>
                <a:latin typeface="Times New Roman" panose="02020603050405020304" pitchFamily="18" charset="0"/>
                <a:ea typeface="Verdana" pitchFamily="34" charset="0"/>
                <a:cs typeface="Times New Roman" panose="02020603050405020304" pitchFamily="18" charset="0"/>
              </a:rPr>
              <a:t>Рациональное природопользование</a:t>
            </a:r>
          </a:p>
          <a:p>
            <a:pPr marL="342900" indent="-342900" defTabSz="914400" eaLnBrk="1" fontAlgn="auto" hangingPunct="1">
              <a:lnSpc>
                <a:spcPct val="80000"/>
              </a:lnSpc>
              <a:spcBef>
                <a:spcPts val="0"/>
              </a:spcBef>
              <a:spcAft>
                <a:spcPts val="0"/>
              </a:spcAft>
              <a:buFont typeface="Wingdings" pitchFamily="2" charset="2"/>
              <a:buChar char="§"/>
              <a:defRPr/>
            </a:pPr>
            <a:endParaRPr lang="ru-RU" sz="2000" dirty="0">
              <a:solidFill>
                <a:prstClr val="black"/>
              </a:solidFill>
              <a:latin typeface="Times New Roman" panose="02020603050405020304" pitchFamily="18" charset="0"/>
              <a:ea typeface="Verdana" pitchFamily="34" charset="0"/>
              <a:cs typeface="Times New Roman" panose="02020603050405020304" pitchFamily="18" charset="0"/>
            </a:endParaRPr>
          </a:p>
          <a:p>
            <a:pPr marL="342900" indent="-342900" defTabSz="914400" eaLnBrk="1" fontAlgn="auto" hangingPunct="1">
              <a:lnSpc>
                <a:spcPct val="80000"/>
              </a:lnSpc>
              <a:spcBef>
                <a:spcPts val="0"/>
              </a:spcBef>
              <a:spcAft>
                <a:spcPts val="0"/>
              </a:spcAft>
              <a:buFont typeface="Wingdings" pitchFamily="2" charset="2"/>
              <a:buChar char="§"/>
              <a:defRPr/>
            </a:pPr>
            <a:r>
              <a:rPr lang="ru-RU" sz="2000" dirty="0">
                <a:solidFill>
                  <a:prstClr val="black"/>
                </a:solidFill>
                <a:latin typeface="Times New Roman" panose="02020603050405020304" pitchFamily="18" charset="0"/>
                <a:ea typeface="Verdana" pitchFamily="34" charset="0"/>
                <a:cs typeface="Times New Roman" panose="02020603050405020304" pitchFamily="18" charset="0"/>
              </a:rPr>
              <a:t>Транспортные и космические системы</a:t>
            </a:r>
          </a:p>
          <a:p>
            <a:pPr marL="342900" indent="-342900" defTabSz="914400" eaLnBrk="1" fontAlgn="auto" hangingPunct="1">
              <a:lnSpc>
                <a:spcPct val="80000"/>
              </a:lnSpc>
              <a:spcBef>
                <a:spcPts val="0"/>
              </a:spcBef>
              <a:spcAft>
                <a:spcPts val="0"/>
              </a:spcAft>
              <a:buFont typeface="Wingdings" pitchFamily="2" charset="2"/>
              <a:buChar char="§"/>
              <a:defRPr/>
            </a:pPr>
            <a:endParaRPr lang="ru-RU" sz="2000" dirty="0">
              <a:solidFill>
                <a:prstClr val="black"/>
              </a:solidFill>
              <a:latin typeface="Times New Roman" panose="02020603050405020304" pitchFamily="18" charset="0"/>
              <a:ea typeface="Verdana" pitchFamily="34" charset="0"/>
              <a:cs typeface="Times New Roman" panose="02020603050405020304" pitchFamily="18" charset="0"/>
            </a:endParaRPr>
          </a:p>
          <a:p>
            <a:pPr marL="342900" indent="-342900" defTabSz="914400" eaLnBrk="1" fontAlgn="auto" hangingPunct="1">
              <a:lnSpc>
                <a:spcPct val="80000"/>
              </a:lnSpc>
              <a:spcBef>
                <a:spcPts val="0"/>
              </a:spcBef>
              <a:spcAft>
                <a:spcPts val="0"/>
              </a:spcAft>
              <a:buFont typeface="Wingdings" pitchFamily="2" charset="2"/>
              <a:buChar char="§"/>
              <a:defRPr/>
            </a:pPr>
            <a:r>
              <a:rPr lang="ru-RU" sz="2000" dirty="0" err="1">
                <a:solidFill>
                  <a:prstClr val="black"/>
                </a:solidFill>
                <a:latin typeface="Times New Roman" panose="02020603050405020304" pitchFamily="18" charset="0"/>
                <a:ea typeface="Verdana" pitchFamily="34" charset="0"/>
                <a:cs typeface="Times New Roman" panose="02020603050405020304" pitchFamily="18" charset="0"/>
              </a:rPr>
              <a:t>Энергоэффективность</a:t>
            </a:r>
            <a:r>
              <a:rPr lang="ru-RU" sz="2000" dirty="0">
                <a:solidFill>
                  <a:prstClr val="black"/>
                </a:solidFill>
                <a:latin typeface="Times New Roman" panose="02020603050405020304" pitchFamily="18" charset="0"/>
                <a:ea typeface="Verdana" pitchFamily="34" charset="0"/>
                <a:cs typeface="Times New Roman" panose="02020603050405020304" pitchFamily="18" charset="0"/>
              </a:rPr>
              <a:t> и энергосбережение</a:t>
            </a:r>
          </a:p>
        </p:txBody>
      </p:sp>
      <p:sp>
        <p:nvSpPr>
          <p:cNvPr id="4103" name="Прямоугольник 1"/>
          <p:cNvSpPr>
            <a:spLocks noChangeArrowheads="1"/>
          </p:cNvSpPr>
          <p:nvPr/>
        </p:nvSpPr>
        <p:spPr bwMode="auto">
          <a:xfrm>
            <a:off x="314325" y="5526617"/>
            <a:ext cx="894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2000" b="1">
                <a:solidFill>
                  <a:srgbClr val="FF0000"/>
                </a:solidFill>
              </a:rPr>
              <a:t>Перспективные продукты и услуги носят междисциплинарный характер</a:t>
            </a:r>
          </a:p>
        </p:txBody>
      </p:sp>
    </p:spTree>
    <p:extLst>
      <p:ext uri="{BB962C8B-B14F-4D97-AF65-F5344CB8AC3E}">
        <p14:creationId xmlns:p14="http://schemas.microsoft.com/office/powerpoint/2010/main" val="671225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51" y="1237184"/>
            <a:ext cx="1806623" cy="252927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83045" y="775519"/>
            <a:ext cx="7602594" cy="461665"/>
          </a:xfrm>
          <a:prstGeom prst="rect">
            <a:avLst/>
          </a:prstGeom>
          <a:noFill/>
        </p:spPr>
        <p:txBody>
          <a:bodyPr wrap="none" rtlCol="0">
            <a:spAutoFit/>
          </a:bodyPr>
          <a:lstStyle/>
          <a:p>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Элективный курс «Математическое моделирование»</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956" y="1383357"/>
            <a:ext cx="349216" cy="355196"/>
          </a:xfrm>
          <a:prstGeom prst="rect">
            <a:avLst/>
          </a:prstGeom>
        </p:spPr>
      </p:pic>
      <p:sp>
        <p:nvSpPr>
          <p:cNvPr id="7" name="TextBox 6"/>
          <p:cNvSpPr txBox="1"/>
          <p:nvPr/>
        </p:nvSpPr>
        <p:spPr>
          <a:xfrm>
            <a:off x="2841172" y="1318041"/>
            <a:ext cx="6179320" cy="707886"/>
          </a:xfrm>
          <a:prstGeom prst="rect">
            <a:avLst/>
          </a:prstGeom>
          <a:noFill/>
        </p:spPr>
        <p:txBody>
          <a:bodyPr wrap="none" rtlCol="0">
            <a:spAutoFit/>
          </a:bodyPr>
          <a:lstStyle/>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Предназначен для учащихся 10-11 классов и студентов</a:t>
            </a: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Колледжей;</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957" y="2091243"/>
            <a:ext cx="349216" cy="355196"/>
          </a:xfrm>
          <a:prstGeom prst="rect">
            <a:avLst/>
          </a:prstGeom>
        </p:spPr>
      </p:pic>
      <p:sp>
        <p:nvSpPr>
          <p:cNvPr id="9" name="TextBox 8"/>
          <p:cNvSpPr txBox="1"/>
          <p:nvPr/>
        </p:nvSpPr>
        <p:spPr>
          <a:xfrm>
            <a:off x="2841172" y="2025927"/>
            <a:ext cx="6070463" cy="1938992"/>
          </a:xfrm>
          <a:prstGeom prst="rect">
            <a:avLst/>
          </a:prstGeom>
          <a:noFill/>
        </p:spPr>
        <p:txBody>
          <a:bodyPr wrap="square" rtlCol="0">
            <a:spAutoFit/>
          </a:bodyPr>
          <a:lstStyle/>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Поможет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выпускникам в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выборе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современных профессий, требующих теоретических знаний</a:t>
            </a:r>
          </a:p>
          <a:p>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элементарных практических навыков по формулированию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экономико-математических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моделей, их анализу и использованию для</a:t>
            </a:r>
          </a:p>
          <a:p>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принятия управленческих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решений;</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829" y="3982671"/>
            <a:ext cx="349216" cy="355196"/>
          </a:xfrm>
          <a:prstGeom prst="rect">
            <a:avLst/>
          </a:prstGeom>
        </p:spPr>
      </p:pic>
      <p:sp>
        <p:nvSpPr>
          <p:cNvPr id="11" name="Прямоугольник 10"/>
          <p:cNvSpPr/>
          <p:nvPr/>
        </p:nvSpPr>
        <p:spPr>
          <a:xfrm>
            <a:off x="783772" y="3964919"/>
            <a:ext cx="8127863" cy="1323439"/>
          </a:xfrm>
          <a:prstGeom prst="rect">
            <a:avLst/>
          </a:prstGeom>
        </p:spPr>
        <p:txBody>
          <a:bodyPr wrap="square">
            <a:spAutoFit/>
          </a:bodyPr>
          <a:lstStyle/>
          <a:p>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Пособие может быть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использовано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 реализации учебного плана технологического,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естественно-научного</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социально-экономического, гуманитарного,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универсального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других профилей как на уровне среднего общего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образования, так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в рамках внеурочной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деятельности;</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829" y="5296397"/>
            <a:ext cx="349216" cy="355196"/>
          </a:xfrm>
          <a:prstGeom prst="rect">
            <a:avLst/>
          </a:prstGeom>
        </p:spPr>
      </p:pic>
      <p:sp>
        <p:nvSpPr>
          <p:cNvPr id="13" name="Прямоугольник 12"/>
          <p:cNvSpPr/>
          <p:nvPr/>
        </p:nvSpPr>
        <p:spPr>
          <a:xfrm>
            <a:off x="783771" y="5303746"/>
            <a:ext cx="8127863" cy="707886"/>
          </a:xfrm>
          <a:prstGeom prst="rect">
            <a:avLst/>
          </a:prstGeom>
        </p:spPr>
        <p:txBody>
          <a:bodyPr wrap="square">
            <a:spAutoFit/>
          </a:bodyPr>
          <a:lstStyle/>
          <a:p>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Книга поможет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учителю сэкономить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время на подготовку материала к разделу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образовательной </a:t>
            </a:r>
            <a:r>
              <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программы «Методы математики»</a:t>
            </a:r>
          </a:p>
        </p:txBody>
      </p:sp>
    </p:spTree>
    <p:extLst>
      <p:ext uri="{BB962C8B-B14F-4D97-AF65-F5344CB8AC3E}">
        <p14:creationId xmlns:p14="http://schemas.microsoft.com/office/powerpoint/2010/main" val="1931737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6" name="Рисунок 5"/>
          <p:cNvPicPr>
            <a:picLocks noChangeAspect="1"/>
          </p:cNvPicPr>
          <p:nvPr/>
        </p:nvPicPr>
        <p:blipFill>
          <a:blip r:embed="rId3"/>
          <a:stretch>
            <a:fillRect/>
          </a:stretch>
        </p:blipFill>
        <p:spPr>
          <a:xfrm>
            <a:off x="138112" y="705546"/>
            <a:ext cx="4752975" cy="5676900"/>
          </a:xfrm>
          <a:prstGeom prst="rect">
            <a:avLst/>
          </a:prstGeom>
          <a:ln>
            <a:noFill/>
          </a:ln>
          <a:effectLst>
            <a:outerShdw blurRad="292100" dist="139700" dir="2700000" algn="tl" rotWithShape="0">
              <a:srgbClr val="333333">
                <a:alpha val="65000"/>
              </a:srgbClr>
            </a:outerShdw>
          </a:effectLst>
        </p:spPr>
      </p:pic>
      <p:sp>
        <p:nvSpPr>
          <p:cNvPr id="7" name="Выноска 1 6"/>
          <p:cNvSpPr/>
          <p:nvPr/>
        </p:nvSpPr>
        <p:spPr>
          <a:xfrm>
            <a:off x="5552396" y="968829"/>
            <a:ext cx="2579232" cy="751114"/>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effectLst>
                  <a:outerShdw blurRad="38100" dist="38100" dir="2700000" algn="tl">
                    <a:srgbClr val="000000">
                      <a:alpha val="43137"/>
                    </a:srgbClr>
                  </a:outerShdw>
                </a:effectLst>
                <a:latin typeface="Impact" panose="020B0806030902050204" pitchFamily="34" charset="0"/>
              </a:rPr>
              <a:t>Введение в профессию</a:t>
            </a:r>
          </a:p>
        </p:txBody>
      </p:sp>
      <p:sp>
        <p:nvSpPr>
          <p:cNvPr id="9" name="Выноска 1 8"/>
          <p:cNvSpPr/>
          <p:nvPr/>
        </p:nvSpPr>
        <p:spPr>
          <a:xfrm>
            <a:off x="5552396" y="2177143"/>
            <a:ext cx="2579232" cy="751114"/>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effectLst>
                  <a:outerShdw blurRad="38100" dist="38100" dir="2700000" algn="tl">
                    <a:srgbClr val="000000">
                      <a:alpha val="43137"/>
                    </a:srgbClr>
                  </a:outerShdw>
                </a:effectLst>
                <a:latin typeface="Impact" panose="020B0806030902050204" pitchFamily="34" charset="0"/>
              </a:rPr>
              <a:t>Практические навыки</a:t>
            </a:r>
          </a:p>
        </p:txBody>
      </p:sp>
      <p:sp>
        <p:nvSpPr>
          <p:cNvPr id="10" name="Выноска 1 9"/>
          <p:cNvSpPr/>
          <p:nvPr/>
        </p:nvSpPr>
        <p:spPr>
          <a:xfrm>
            <a:off x="5552396" y="3168439"/>
            <a:ext cx="2579232" cy="751114"/>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effectLst>
                  <a:outerShdw blurRad="38100" dist="38100" dir="2700000" algn="tl">
                    <a:srgbClr val="000000">
                      <a:alpha val="43137"/>
                    </a:srgbClr>
                  </a:outerShdw>
                </a:effectLst>
                <a:latin typeface="Impact" panose="020B0806030902050204" pitchFamily="34" charset="0"/>
              </a:rPr>
              <a:t>Применение в реальной жизни</a:t>
            </a:r>
          </a:p>
        </p:txBody>
      </p:sp>
      <p:sp>
        <p:nvSpPr>
          <p:cNvPr id="11" name="Выноска 1 10"/>
          <p:cNvSpPr/>
          <p:nvPr/>
        </p:nvSpPr>
        <p:spPr>
          <a:xfrm>
            <a:off x="5552395" y="4159735"/>
            <a:ext cx="2720748" cy="751114"/>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effectLst>
                  <a:outerShdw blurRad="38100" dist="38100" dir="2700000" algn="tl">
                    <a:srgbClr val="000000">
                      <a:alpha val="43137"/>
                    </a:srgbClr>
                  </a:outerShdw>
                </a:effectLst>
                <a:latin typeface="Impact" panose="020B0806030902050204" pitchFamily="34" charset="0"/>
              </a:rPr>
              <a:t>Обучение прогнозированию</a:t>
            </a:r>
          </a:p>
        </p:txBody>
      </p:sp>
    </p:spTree>
    <p:extLst>
      <p:ext uri="{BB962C8B-B14F-4D97-AF65-F5344CB8AC3E}">
        <p14:creationId xmlns:p14="http://schemas.microsoft.com/office/powerpoint/2010/main" val="2254779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3" name="Рисунок 2"/>
          <p:cNvPicPr>
            <a:picLocks noChangeAspect="1"/>
          </p:cNvPicPr>
          <p:nvPr/>
        </p:nvPicPr>
        <p:blipFill>
          <a:blip r:embed="rId3"/>
          <a:stretch>
            <a:fillRect/>
          </a:stretch>
        </p:blipFill>
        <p:spPr>
          <a:xfrm>
            <a:off x="555171" y="705546"/>
            <a:ext cx="8045904" cy="497383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230086" y="5679378"/>
            <a:ext cx="6114174" cy="830997"/>
          </a:xfrm>
          <a:prstGeom prst="rect">
            <a:avLst/>
          </a:prstGeom>
          <a:noFill/>
        </p:spPr>
        <p:txBody>
          <a:bodyPr wrap="none" rtlCol="0">
            <a:spAutoFit/>
          </a:bodyPr>
          <a:lstStyle/>
          <a:p>
            <a:pPr algn="ctr"/>
            <a:r>
              <a:rPr lang="ru-RU" sz="2400" dirty="0" smtClean="0">
                <a:solidFill>
                  <a:srgbClr val="00206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Ориентация на практическую деятельность</a:t>
            </a:r>
          </a:p>
          <a:p>
            <a:pPr algn="ctr"/>
            <a:r>
              <a:rPr lang="ru-RU" sz="2400" dirty="0" smtClean="0">
                <a:solidFill>
                  <a:srgbClr val="00206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40% теории 60 % практики</a:t>
            </a:r>
            <a:endParaRPr lang="ru-RU" sz="2400" dirty="0">
              <a:solidFill>
                <a:srgbClr val="00206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endParaRPr>
          </a:p>
        </p:txBody>
      </p:sp>
    </p:spTree>
    <p:extLst>
      <p:ext uri="{BB962C8B-B14F-4D97-AF65-F5344CB8AC3E}">
        <p14:creationId xmlns:p14="http://schemas.microsoft.com/office/powerpoint/2010/main" val="22893756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80" y="271152"/>
            <a:ext cx="1137206" cy="1592089"/>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999" t="23836" r="31926" b="10978"/>
          <a:stretch/>
        </p:blipFill>
        <p:spPr bwMode="auto">
          <a:xfrm>
            <a:off x="1230086" y="797732"/>
            <a:ext cx="3856228" cy="54395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762" t="13787" r="26165" b="10285"/>
          <a:stretch/>
        </p:blipFill>
        <p:spPr bwMode="auto">
          <a:xfrm>
            <a:off x="5000953" y="797732"/>
            <a:ext cx="4063148" cy="54395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1767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9" y="885296"/>
            <a:ext cx="2341134" cy="3248638"/>
          </a:xfrm>
          <a:prstGeom prst="rect">
            <a:avLst/>
          </a:prstGeom>
          <a:ln>
            <a:noFill/>
          </a:ln>
          <a:effectLst>
            <a:outerShdw blurRad="292100" dist="139700" dir="2700000" algn="tl" rotWithShape="0">
              <a:srgbClr val="333333">
                <a:alpha val="65000"/>
              </a:srgbClr>
            </a:outerShdw>
          </a:effec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485" t="12561" r="26529" b="12348"/>
          <a:stretch/>
        </p:blipFill>
        <p:spPr bwMode="auto">
          <a:xfrm>
            <a:off x="1119542" y="885296"/>
            <a:ext cx="4128009" cy="55680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5703" t="24119" r="28861" b="8615"/>
          <a:stretch/>
        </p:blipFill>
        <p:spPr bwMode="auto">
          <a:xfrm>
            <a:off x="5004048" y="885296"/>
            <a:ext cx="3996156" cy="55680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4073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Рисунок 183"/>
          <p:cNvPicPr>
            <a:picLocks noChangeAspect="1"/>
          </p:cNvPicPr>
          <p:nvPr/>
        </p:nvPicPr>
        <p:blipFill rotWithShape="1">
          <a:blip r:embed="rId2"/>
          <a:srcRect l="19375" t="16667" r="35625" b="18889"/>
          <a:stretch/>
        </p:blipFill>
        <p:spPr>
          <a:xfrm>
            <a:off x="3138676" y="1765848"/>
            <a:ext cx="5846734" cy="4709869"/>
          </a:xfrm>
          <a:prstGeom prst="rect">
            <a:avLst/>
          </a:prstGeom>
        </p:spPr>
      </p:pic>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Impact" panose="020B0806030902050204" pitchFamily="34" charset="0"/>
              </a:rPr>
              <a:t>СЕРИЯ «ПРОФИЛЬНАЯ ШКОЛА»</a:t>
            </a:r>
            <a:endParaRPr lang="ru-RU" sz="4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6" name="Название 1"/>
          <p:cNvSpPr txBox="1">
            <a:spLocks/>
          </p:cNvSpPr>
          <p:nvPr/>
        </p:nvSpPr>
        <p:spPr>
          <a:xfrm>
            <a:off x="1293900" y="948394"/>
            <a:ext cx="4855229" cy="574606"/>
          </a:xfrm>
          <a:prstGeom prst="rect">
            <a:avLst/>
          </a:prstGeom>
          <a:noFill/>
        </p:spPr>
        <p:txBody>
          <a:bodyPr vert="horz" lIns="103888" tIns="51944" rIns="103888" bIns="51944" rtlCol="0" anchor="t" anchorCtr="0">
            <a:noAutofit/>
          </a:bodyPr>
          <a:lstStyle/>
          <a:p>
            <a:pPr>
              <a:lnSpc>
                <a:spcPct val="80000"/>
              </a:lnSpc>
            </a:pPr>
            <a:r>
              <a:rPr lang="ru-RU" sz="2000" b="1" dirty="0">
                <a:solidFill>
                  <a:srgbClr val="0073B8"/>
                </a:solidFill>
                <a:latin typeface="Calibri" pitchFamily="34" charset="0"/>
              </a:rPr>
              <a:t>ПРОФИЛЬНЫЕ И УГЛУБЛЁННЫЕ КУРСЫ</a:t>
            </a:r>
          </a:p>
        </p:txBody>
      </p:sp>
      <p:sp>
        <p:nvSpPr>
          <p:cNvPr id="7" name="TextBox 6"/>
          <p:cNvSpPr txBox="1"/>
          <p:nvPr/>
        </p:nvSpPr>
        <p:spPr>
          <a:xfrm>
            <a:off x="292143" y="1410313"/>
            <a:ext cx="5533512" cy="646331"/>
          </a:xfrm>
          <a:prstGeom prst="rect">
            <a:avLst/>
          </a:prstGeom>
          <a:noFill/>
        </p:spPr>
        <p:txBody>
          <a:bodyPr wrap="square" rtlCol="0">
            <a:spAutoFit/>
          </a:bodyPr>
          <a:lstStyle/>
          <a:p>
            <a:r>
              <a:rPr lang="ru-RU" dirty="0" smtClean="0">
                <a:solidFill>
                  <a:schemeClr val="tx1">
                    <a:lumMod val="75000"/>
                    <a:lumOff val="25000"/>
                  </a:schemeClr>
                </a:solidFill>
              </a:rPr>
              <a:t>Пособия «</a:t>
            </a:r>
            <a:r>
              <a:rPr lang="ru-RU" b="1" dirty="0" smtClean="0">
                <a:solidFill>
                  <a:schemeClr val="tx1">
                    <a:lumMod val="75000"/>
                    <a:lumOff val="25000"/>
                  </a:schemeClr>
                </a:solidFill>
              </a:rPr>
              <a:t>Профильная школа</a:t>
            </a:r>
            <a:r>
              <a:rPr lang="ru-RU" dirty="0" smtClean="0">
                <a:solidFill>
                  <a:schemeClr val="tx1">
                    <a:lumMod val="75000"/>
                    <a:lumOff val="25000"/>
                  </a:schemeClr>
                </a:solidFill>
              </a:rPr>
              <a:t>» - это серия проб в выборе будущей  профессии</a:t>
            </a:r>
            <a:endParaRPr lang="ru-RU" dirty="0">
              <a:solidFill>
                <a:schemeClr val="tx1">
                  <a:lumMod val="75000"/>
                  <a:lumOff val="25000"/>
                </a:schemeClr>
              </a:solidFill>
            </a:endParaRPr>
          </a:p>
        </p:txBody>
      </p:sp>
      <p:grpSp>
        <p:nvGrpSpPr>
          <p:cNvPr id="8" name="Группа 7"/>
          <p:cNvGrpSpPr/>
          <p:nvPr/>
        </p:nvGrpSpPr>
        <p:grpSpPr>
          <a:xfrm>
            <a:off x="366221" y="913897"/>
            <a:ext cx="862855" cy="481927"/>
            <a:chOff x="7092280" y="4198347"/>
            <a:chExt cx="1368152" cy="668024"/>
          </a:xfrm>
        </p:grpSpPr>
        <p:sp>
          <p:nvSpPr>
            <p:cNvPr id="9" name="Freeform 5"/>
            <p:cNvSpPr>
              <a:spLocks/>
            </p:cNvSpPr>
            <p:nvPr/>
          </p:nvSpPr>
          <p:spPr bwMode="auto">
            <a:xfrm>
              <a:off x="7828264" y="4261135"/>
              <a:ext cx="126610" cy="375699"/>
            </a:xfrm>
            <a:custGeom>
              <a:avLst/>
              <a:gdLst/>
              <a:ahLst/>
              <a:cxnLst>
                <a:cxn ang="0">
                  <a:pos x="533" y="37"/>
                </a:cxn>
                <a:cxn ang="0">
                  <a:pos x="533" y="1583"/>
                </a:cxn>
                <a:cxn ang="0">
                  <a:pos x="463" y="1576"/>
                </a:cxn>
                <a:cxn ang="0">
                  <a:pos x="463" y="1576"/>
                </a:cxn>
                <a:cxn ang="0">
                  <a:pos x="190" y="1576"/>
                </a:cxn>
                <a:cxn ang="0">
                  <a:pos x="0" y="1576"/>
                </a:cxn>
                <a:cxn ang="0">
                  <a:pos x="0" y="37"/>
                </a:cxn>
                <a:cxn ang="0">
                  <a:pos x="37" y="0"/>
                </a:cxn>
                <a:cxn ang="0">
                  <a:pos x="497" y="0"/>
                </a:cxn>
                <a:cxn ang="0">
                  <a:pos x="533" y="37"/>
                </a:cxn>
              </a:cxnLst>
              <a:rect l="0" t="0" r="r" b="b"/>
              <a:pathLst>
                <a:path w="533" h="1583">
                  <a:moveTo>
                    <a:pt x="533" y="37"/>
                  </a:moveTo>
                  <a:lnTo>
                    <a:pt x="533" y="1583"/>
                  </a:lnTo>
                  <a:cubicBezTo>
                    <a:pt x="511" y="1579"/>
                    <a:pt x="487" y="1576"/>
                    <a:pt x="463" y="1576"/>
                  </a:cubicBezTo>
                  <a:lnTo>
                    <a:pt x="463" y="1576"/>
                  </a:lnTo>
                  <a:lnTo>
                    <a:pt x="190" y="1576"/>
                  </a:lnTo>
                  <a:lnTo>
                    <a:pt x="0" y="1576"/>
                  </a:lnTo>
                  <a:lnTo>
                    <a:pt x="0" y="37"/>
                  </a:lnTo>
                  <a:cubicBezTo>
                    <a:pt x="0" y="16"/>
                    <a:pt x="17" y="0"/>
                    <a:pt x="37" y="0"/>
                  </a:cubicBezTo>
                  <a:lnTo>
                    <a:pt x="497" y="0"/>
                  </a:lnTo>
                  <a:cubicBezTo>
                    <a:pt x="517" y="0"/>
                    <a:pt x="533" y="16"/>
                    <a:pt x="533" y="37"/>
                  </a:cubicBezTo>
                  <a:close/>
                </a:path>
              </a:pathLst>
            </a:custGeom>
            <a:solidFill>
              <a:srgbClr val="37658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 name="Freeform 6"/>
            <p:cNvSpPr>
              <a:spLocks/>
            </p:cNvSpPr>
            <p:nvPr/>
          </p:nvSpPr>
          <p:spPr bwMode="auto">
            <a:xfrm>
              <a:off x="7954874" y="4261135"/>
              <a:ext cx="126610" cy="433341"/>
            </a:xfrm>
            <a:custGeom>
              <a:avLst/>
              <a:gdLst/>
              <a:ahLst/>
              <a:cxnLst>
                <a:cxn ang="0">
                  <a:pos x="533" y="37"/>
                </a:cxn>
                <a:cxn ang="0">
                  <a:pos x="533" y="1584"/>
                </a:cxn>
                <a:cxn ang="0">
                  <a:pos x="368" y="1675"/>
                </a:cxn>
                <a:cxn ang="0">
                  <a:pos x="368" y="1675"/>
                </a:cxn>
                <a:cxn ang="0">
                  <a:pos x="280" y="1828"/>
                </a:cxn>
                <a:cxn ang="0">
                  <a:pos x="257" y="1828"/>
                </a:cxn>
                <a:cxn ang="0">
                  <a:pos x="169" y="1675"/>
                </a:cxn>
                <a:cxn ang="0">
                  <a:pos x="169" y="1675"/>
                </a:cxn>
                <a:cxn ang="0">
                  <a:pos x="0" y="1583"/>
                </a:cxn>
                <a:cxn ang="0">
                  <a:pos x="0" y="37"/>
                </a:cxn>
                <a:cxn ang="0">
                  <a:pos x="37" y="0"/>
                </a:cxn>
                <a:cxn ang="0">
                  <a:pos x="497" y="0"/>
                </a:cxn>
                <a:cxn ang="0">
                  <a:pos x="533" y="37"/>
                </a:cxn>
              </a:cxnLst>
              <a:rect l="0" t="0" r="r" b="b"/>
              <a:pathLst>
                <a:path w="533" h="1828">
                  <a:moveTo>
                    <a:pt x="533" y="37"/>
                  </a:moveTo>
                  <a:lnTo>
                    <a:pt x="533" y="1584"/>
                  </a:lnTo>
                  <a:cubicBezTo>
                    <a:pt x="469" y="1598"/>
                    <a:pt x="412" y="1631"/>
                    <a:pt x="368" y="1675"/>
                  </a:cubicBezTo>
                  <a:lnTo>
                    <a:pt x="368" y="1675"/>
                  </a:lnTo>
                  <a:cubicBezTo>
                    <a:pt x="326" y="1717"/>
                    <a:pt x="295" y="1770"/>
                    <a:pt x="280" y="1828"/>
                  </a:cubicBezTo>
                  <a:lnTo>
                    <a:pt x="257" y="1828"/>
                  </a:lnTo>
                  <a:cubicBezTo>
                    <a:pt x="242" y="1770"/>
                    <a:pt x="211" y="1717"/>
                    <a:pt x="169" y="1675"/>
                  </a:cubicBezTo>
                  <a:lnTo>
                    <a:pt x="169" y="1675"/>
                  </a:lnTo>
                  <a:cubicBezTo>
                    <a:pt x="124" y="1630"/>
                    <a:pt x="66" y="1597"/>
                    <a:pt x="0" y="1583"/>
                  </a:cubicBezTo>
                  <a:lnTo>
                    <a:pt x="0" y="37"/>
                  </a:lnTo>
                  <a:cubicBezTo>
                    <a:pt x="0" y="16"/>
                    <a:pt x="17" y="0"/>
                    <a:pt x="37" y="0"/>
                  </a:cubicBezTo>
                  <a:lnTo>
                    <a:pt x="497" y="0"/>
                  </a:lnTo>
                  <a:cubicBezTo>
                    <a:pt x="517" y="0"/>
                    <a:pt x="533" y="16"/>
                    <a:pt x="533" y="37"/>
                  </a:cubicBezTo>
                  <a:close/>
                </a:path>
              </a:pathLst>
            </a:custGeom>
            <a:solidFill>
              <a:srgbClr val="37658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 name="Freeform 7"/>
            <p:cNvSpPr>
              <a:spLocks/>
            </p:cNvSpPr>
            <p:nvPr/>
          </p:nvSpPr>
          <p:spPr bwMode="auto">
            <a:xfrm>
              <a:off x="8081484" y="4261135"/>
              <a:ext cx="125581" cy="375699"/>
            </a:xfrm>
            <a:custGeom>
              <a:avLst/>
              <a:gdLst/>
              <a:ahLst/>
              <a:cxnLst>
                <a:cxn ang="0">
                  <a:pos x="533" y="37"/>
                </a:cxn>
                <a:cxn ang="0">
                  <a:pos x="533" y="1576"/>
                </a:cxn>
                <a:cxn ang="0">
                  <a:pos x="74" y="1576"/>
                </a:cxn>
                <a:cxn ang="0">
                  <a:pos x="74" y="1576"/>
                </a:cxn>
                <a:cxn ang="0">
                  <a:pos x="0" y="1584"/>
                </a:cxn>
                <a:cxn ang="0">
                  <a:pos x="0" y="37"/>
                </a:cxn>
                <a:cxn ang="0">
                  <a:pos x="37" y="0"/>
                </a:cxn>
                <a:cxn ang="0">
                  <a:pos x="497" y="0"/>
                </a:cxn>
                <a:cxn ang="0">
                  <a:pos x="533" y="37"/>
                </a:cxn>
              </a:cxnLst>
              <a:rect l="0" t="0" r="r" b="b"/>
              <a:pathLst>
                <a:path w="533" h="1584">
                  <a:moveTo>
                    <a:pt x="533" y="37"/>
                  </a:moveTo>
                  <a:lnTo>
                    <a:pt x="533" y="1576"/>
                  </a:lnTo>
                  <a:lnTo>
                    <a:pt x="74" y="1576"/>
                  </a:lnTo>
                  <a:lnTo>
                    <a:pt x="74" y="1576"/>
                  </a:lnTo>
                  <a:cubicBezTo>
                    <a:pt x="49" y="1576"/>
                    <a:pt x="24" y="1579"/>
                    <a:pt x="0" y="1584"/>
                  </a:cubicBezTo>
                  <a:lnTo>
                    <a:pt x="0" y="37"/>
                  </a:lnTo>
                  <a:cubicBezTo>
                    <a:pt x="0" y="16"/>
                    <a:pt x="17" y="0"/>
                    <a:pt x="37" y="0"/>
                  </a:cubicBezTo>
                  <a:lnTo>
                    <a:pt x="497" y="0"/>
                  </a:lnTo>
                  <a:cubicBezTo>
                    <a:pt x="517" y="0"/>
                    <a:pt x="533" y="16"/>
                    <a:pt x="533" y="37"/>
                  </a:cubicBezTo>
                  <a:close/>
                </a:path>
              </a:pathLst>
            </a:custGeom>
            <a:solidFill>
              <a:srgbClr val="92ACD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2" name="Freeform 8"/>
            <p:cNvSpPr>
              <a:spLocks/>
            </p:cNvSpPr>
            <p:nvPr/>
          </p:nvSpPr>
          <p:spPr bwMode="auto">
            <a:xfrm>
              <a:off x="7892084" y="4261135"/>
              <a:ext cx="62790" cy="375699"/>
            </a:xfrm>
            <a:custGeom>
              <a:avLst/>
              <a:gdLst/>
              <a:ahLst/>
              <a:cxnLst>
                <a:cxn ang="0">
                  <a:pos x="266" y="37"/>
                </a:cxn>
                <a:cxn ang="0">
                  <a:pos x="266" y="1583"/>
                </a:cxn>
                <a:cxn ang="0">
                  <a:pos x="196" y="1576"/>
                </a:cxn>
                <a:cxn ang="0">
                  <a:pos x="196" y="1576"/>
                </a:cxn>
                <a:cxn ang="0">
                  <a:pos x="0" y="1576"/>
                </a:cxn>
                <a:cxn ang="0">
                  <a:pos x="0" y="0"/>
                </a:cxn>
                <a:cxn ang="0">
                  <a:pos x="230" y="0"/>
                </a:cxn>
                <a:cxn ang="0">
                  <a:pos x="266" y="37"/>
                </a:cxn>
              </a:cxnLst>
              <a:rect l="0" t="0" r="r" b="b"/>
              <a:pathLst>
                <a:path w="266" h="1583">
                  <a:moveTo>
                    <a:pt x="266" y="37"/>
                  </a:moveTo>
                  <a:lnTo>
                    <a:pt x="266" y="1583"/>
                  </a:lnTo>
                  <a:cubicBezTo>
                    <a:pt x="244" y="1579"/>
                    <a:pt x="220" y="1576"/>
                    <a:pt x="196" y="1576"/>
                  </a:cubicBezTo>
                  <a:lnTo>
                    <a:pt x="196" y="1576"/>
                  </a:lnTo>
                  <a:lnTo>
                    <a:pt x="0" y="1576"/>
                  </a:lnTo>
                  <a:lnTo>
                    <a:pt x="0" y="0"/>
                  </a:lnTo>
                  <a:lnTo>
                    <a:pt x="230" y="0"/>
                  </a:lnTo>
                  <a:cubicBezTo>
                    <a:pt x="250" y="0"/>
                    <a:pt x="266" y="16"/>
                    <a:pt x="266" y="37"/>
                  </a:cubicBezTo>
                  <a:close/>
                </a:path>
              </a:pathLst>
            </a:custGeom>
            <a:solidFill>
              <a:srgbClr val="2C526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 name="Freeform 9"/>
            <p:cNvSpPr>
              <a:spLocks/>
            </p:cNvSpPr>
            <p:nvPr/>
          </p:nvSpPr>
          <p:spPr bwMode="auto">
            <a:xfrm>
              <a:off x="8017665" y="4261135"/>
              <a:ext cx="63820" cy="433341"/>
            </a:xfrm>
            <a:custGeom>
              <a:avLst/>
              <a:gdLst/>
              <a:ahLst/>
              <a:cxnLst>
                <a:cxn ang="0">
                  <a:pos x="266" y="37"/>
                </a:cxn>
                <a:cxn ang="0">
                  <a:pos x="266" y="1584"/>
                </a:cxn>
                <a:cxn ang="0">
                  <a:pos x="101" y="1675"/>
                </a:cxn>
                <a:cxn ang="0">
                  <a:pos x="101" y="1675"/>
                </a:cxn>
                <a:cxn ang="0">
                  <a:pos x="13" y="1828"/>
                </a:cxn>
                <a:cxn ang="0">
                  <a:pos x="0" y="1828"/>
                </a:cxn>
                <a:cxn ang="0">
                  <a:pos x="0" y="0"/>
                </a:cxn>
                <a:cxn ang="0">
                  <a:pos x="230" y="0"/>
                </a:cxn>
                <a:cxn ang="0">
                  <a:pos x="266" y="37"/>
                </a:cxn>
              </a:cxnLst>
              <a:rect l="0" t="0" r="r" b="b"/>
              <a:pathLst>
                <a:path w="266" h="1828">
                  <a:moveTo>
                    <a:pt x="266" y="37"/>
                  </a:moveTo>
                  <a:lnTo>
                    <a:pt x="266" y="1584"/>
                  </a:lnTo>
                  <a:cubicBezTo>
                    <a:pt x="202" y="1598"/>
                    <a:pt x="145" y="1631"/>
                    <a:pt x="101" y="1675"/>
                  </a:cubicBezTo>
                  <a:lnTo>
                    <a:pt x="101" y="1675"/>
                  </a:lnTo>
                  <a:cubicBezTo>
                    <a:pt x="59" y="1717"/>
                    <a:pt x="28" y="1770"/>
                    <a:pt x="13" y="1828"/>
                  </a:cubicBezTo>
                  <a:lnTo>
                    <a:pt x="0" y="1828"/>
                  </a:lnTo>
                  <a:lnTo>
                    <a:pt x="0" y="0"/>
                  </a:lnTo>
                  <a:lnTo>
                    <a:pt x="230" y="0"/>
                  </a:lnTo>
                  <a:cubicBezTo>
                    <a:pt x="250" y="0"/>
                    <a:pt x="266" y="16"/>
                    <a:pt x="266" y="37"/>
                  </a:cubicBezTo>
                  <a:close/>
                </a:path>
              </a:pathLst>
            </a:custGeom>
            <a:solidFill>
              <a:srgbClr val="2C526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Freeform 10"/>
            <p:cNvSpPr>
              <a:spLocks/>
            </p:cNvSpPr>
            <p:nvPr/>
          </p:nvSpPr>
          <p:spPr bwMode="auto">
            <a:xfrm>
              <a:off x="8144274" y="4261135"/>
              <a:ext cx="62790" cy="373640"/>
            </a:xfrm>
            <a:custGeom>
              <a:avLst/>
              <a:gdLst/>
              <a:ahLst/>
              <a:cxnLst>
                <a:cxn ang="0">
                  <a:pos x="266" y="37"/>
                </a:cxn>
                <a:cxn ang="0">
                  <a:pos x="266" y="1576"/>
                </a:cxn>
                <a:cxn ang="0">
                  <a:pos x="0" y="1576"/>
                </a:cxn>
                <a:cxn ang="0">
                  <a:pos x="0" y="0"/>
                </a:cxn>
                <a:cxn ang="0">
                  <a:pos x="230" y="0"/>
                </a:cxn>
                <a:cxn ang="0">
                  <a:pos x="266" y="37"/>
                </a:cxn>
              </a:cxnLst>
              <a:rect l="0" t="0" r="r" b="b"/>
              <a:pathLst>
                <a:path w="266" h="1576">
                  <a:moveTo>
                    <a:pt x="266" y="37"/>
                  </a:moveTo>
                  <a:lnTo>
                    <a:pt x="266" y="1576"/>
                  </a:lnTo>
                  <a:lnTo>
                    <a:pt x="0" y="1576"/>
                  </a:lnTo>
                  <a:lnTo>
                    <a:pt x="0" y="0"/>
                  </a:lnTo>
                  <a:lnTo>
                    <a:pt x="230" y="0"/>
                  </a:lnTo>
                  <a:cubicBezTo>
                    <a:pt x="250" y="0"/>
                    <a:pt x="266" y="16"/>
                    <a:pt x="266" y="37"/>
                  </a:cubicBezTo>
                  <a:close/>
                </a:path>
              </a:pathLst>
            </a:custGeom>
            <a:solidFill>
              <a:srgbClr val="7391C4"/>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 name="Rectangle 11"/>
            <p:cNvSpPr>
              <a:spLocks noChangeArrowheads="1"/>
            </p:cNvSpPr>
            <p:nvPr/>
          </p:nvSpPr>
          <p:spPr bwMode="auto">
            <a:xfrm>
              <a:off x="7836499" y="4320835"/>
              <a:ext cx="111170" cy="504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 name="Rectangle 12"/>
            <p:cNvSpPr>
              <a:spLocks noChangeArrowheads="1"/>
            </p:cNvSpPr>
            <p:nvPr/>
          </p:nvSpPr>
          <p:spPr bwMode="auto">
            <a:xfrm>
              <a:off x="7836499" y="4302308"/>
              <a:ext cx="111170" cy="12352"/>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7" name="Rectangle 13"/>
            <p:cNvSpPr>
              <a:spLocks noChangeArrowheads="1"/>
            </p:cNvSpPr>
            <p:nvPr/>
          </p:nvSpPr>
          <p:spPr bwMode="auto">
            <a:xfrm>
              <a:off x="7963109" y="4320835"/>
              <a:ext cx="110140" cy="504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8" name="Rectangle 14"/>
            <p:cNvSpPr>
              <a:spLocks noChangeArrowheads="1"/>
            </p:cNvSpPr>
            <p:nvPr/>
          </p:nvSpPr>
          <p:spPr bwMode="auto">
            <a:xfrm>
              <a:off x="7963109" y="4302308"/>
              <a:ext cx="110140" cy="12352"/>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9" name="Rectangle 15"/>
            <p:cNvSpPr>
              <a:spLocks noChangeArrowheads="1"/>
            </p:cNvSpPr>
            <p:nvPr/>
          </p:nvSpPr>
          <p:spPr bwMode="auto">
            <a:xfrm>
              <a:off x="8088690" y="4320835"/>
              <a:ext cx="111170" cy="504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0" name="Rectangle 16"/>
            <p:cNvSpPr>
              <a:spLocks noChangeArrowheads="1"/>
            </p:cNvSpPr>
            <p:nvPr/>
          </p:nvSpPr>
          <p:spPr bwMode="auto">
            <a:xfrm>
              <a:off x="8088690" y="4302308"/>
              <a:ext cx="111170" cy="12352"/>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1" name="Rectangle 17"/>
            <p:cNvSpPr>
              <a:spLocks noChangeArrowheads="1"/>
            </p:cNvSpPr>
            <p:nvPr/>
          </p:nvSpPr>
          <p:spPr bwMode="auto">
            <a:xfrm>
              <a:off x="7892084" y="4320835"/>
              <a:ext cx="55585" cy="504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2" name="Rectangle 18"/>
            <p:cNvSpPr>
              <a:spLocks noChangeArrowheads="1"/>
            </p:cNvSpPr>
            <p:nvPr/>
          </p:nvSpPr>
          <p:spPr bwMode="auto">
            <a:xfrm>
              <a:off x="7892084" y="4302308"/>
              <a:ext cx="55585" cy="12352"/>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3" name="Rectangle 19"/>
            <p:cNvSpPr>
              <a:spLocks noChangeArrowheads="1"/>
            </p:cNvSpPr>
            <p:nvPr/>
          </p:nvSpPr>
          <p:spPr bwMode="auto">
            <a:xfrm>
              <a:off x="8017665" y="4320835"/>
              <a:ext cx="55585" cy="504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4" name="Rectangle 20"/>
            <p:cNvSpPr>
              <a:spLocks noChangeArrowheads="1"/>
            </p:cNvSpPr>
            <p:nvPr/>
          </p:nvSpPr>
          <p:spPr bwMode="auto">
            <a:xfrm>
              <a:off x="8017665" y="4302308"/>
              <a:ext cx="55585" cy="12352"/>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5" name="Rectangle 21"/>
            <p:cNvSpPr>
              <a:spLocks noChangeArrowheads="1"/>
            </p:cNvSpPr>
            <p:nvPr/>
          </p:nvSpPr>
          <p:spPr bwMode="auto">
            <a:xfrm>
              <a:off x="8144274" y="4320835"/>
              <a:ext cx="55585" cy="504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6" name="Rectangle 22"/>
            <p:cNvSpPr>
              <a:spLocks noChangeArrowheads="1"/>
            </p:cNvSpPr>
            <p:nvPr/>
          </p:nvSpPr>
          <p:spPr bwMode="auto">
            <a:xfrm>
              <a:off x="8144274" y="4302308"/>
              <a:ext cx="55585" cy="12352"/>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7" name="Freeform 23"/>
            <p:cNvSpPr>
              <a:spLocks noEditPoints="1"/>
            </p:cNvSpPr>
            <p:nvPr/>
          </p:nvSpPr>
          <p:spPr bwMode="auto">
            <a:xfrm>
              <a:off x="8206035" y="4255989"/>
              <a:ext cx="217193" cy="610382"/>
            </a:xfrm>
            <a:custGeom>
              <a:avLst/>
              <a:gdLst/>
              <a:ahLst/>
              <a:cxnLst>
                <a:cxn ang="0">
                  <a:pos x="530" y="33"/>
                </a:cxn>
                <a:cxn ang="0">
                  <a:pos x="777" y="1599"/>
                </a:cxn>
                <a:cxn ang="0">
                  <a:pos x="237" y="1599"/>
                </a:cxn>
                <a:cxn ang="0">
                  <a:pos x="4" y="116"/>
                </a:cxn>
                <a:cxn ang="0">
                  <a:pos x="34" y="74"/>
                </a:cxn>
                <a:cxn ang="0">
                  <a:pos x="488" y="3"/>
                </a:cxn>
                <a:cxn ang="0">
                  <a:pos x="530" y="33"/>
                </a:cxn>
                <a:cxn ang="0">
                  <a:pos x="842" y="2012"/>
                </a:cxn>
                <a:cxn ang="0">
                  <a:pos x="912" y="2460"/>
                </a:cxn>
                <a:cxn ang="0">
                  <a:pos x="882" y="2502"/>
                </a:cxn>
                <a:cxn ang="0">
                  <a:pos x="428" y="2573"/>
                </a:cxn>
                <a:cxn ang="0">
                  <a:pos x="386" y="2543"/>
                </a:cxn>
                <a:cxn ang="0">
                  <a:pos x="302" y="2012"/>
                </a:cxn>
                <a:cxn ang="0">
                  <a:pos x="842" y="2012"/>
                </a:cxn>
              </a:cxnLst>
              <a:rect l="0" t="0" r="r" b="b"/>
              <a:pathLst>
                <a:path w="915" h="2576">
                  <a:moveTo>
                    <a:pt x="530" y="33"/>
                  </a:moveTo>
                  <a:lnTo>
                    <a:pt x="777" y="1599"/>
                  </a:lnTo>
                  <a:lnTo>
                    <a:pt x="237" y="1599"/>
                  </a:lnTo>
                  <a:lnTo>
                    <a:pt x="4" y="116"/>
                  </a:lnTo>
                  <a:cubicBezTo>
                    <a:pt x="0" y="96"/>
                    <a:pt x="14" y="77"/>
                    <a:pt x="34" y="74"/>
                  </a:cubicBezTo>
                  <a:lnTo>
                    <a:pt x="488" y="3"/>
                  </a:lnTo>
                  <a:cubicBezTo>
                    <a:pt x="508" y="0"/>
                    <a:pt x="527" y="13"/>
                    <a:pt x="530" y="33"/>
                  </a:cubicBezTo>
                  <a:close/>
                  <a:moveTo>
                    <a:pt x="842" y="2012"/>
                  </a:moveTo>
                  <a:lnTo>
                    <a:pt x="912" y="2460"/>
                  </a:lnTo>
                  <a:cubicBezTo>
                    <a:pt x="915" y="2480"/>
                    <a:pt x="902" y="2498"/>
                    <a:pt x="882" y="2502"/>
                  </a:cubicBezTo>
                  <a:lnTo>
                    <a:pt x="428" y="2573"/>
                  </a:lnTo>
                  <a:cubicBezTo>
                    <a:pt x="408" y="2576"/>
                    <a:pt x="389" y="2563"/>
                    <a:pt x="386" y="2543"/>
                  </a:cubicBezTo>
                  <a:lnTo>
                    <a:pt x="302" y="2012"/>
                  </a:lnTo>
                  <a:lnTo>
                    <a:pt x="842" y="2012"/>
                  </a:lnTo>
                  <a:close/>
                </a:path>
              </a:pathLst>
            </a:custGeom>
            <a:solidFill>
              <a:srgbClr val="92ACD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8" name="Freeform 24"/>
            <p:cNvSpPr>
              <a:spLocks noEditPoints="1"/>
            </p:cNvSpPr>
            <p:nvPr/>
          </p:nvSpPr>
          <p:spPr bwMode="auto">
            <a:xfrm>
              <a:off x="8267796" y="4255989"/>
              <a:ext cx="155432" cy="601119"/>
            </a:xfrm>
            <a:custGeom>
              <a:avLst/>
              <a:gdLst/>
              <a:ahLst/>
              <a:cxnLst>
                <a:cxn ang="0">
                  <a:pos x="269" y="33"/>
                </a:cxn>
                <a:cxn ang="0">
                  <a:pos x="516" y="1599"/>
                </a:cxn>
                <a:cxn ang="0">
                  <a:pos x="246" y="1599"/>
                </a:cxn>
                <a:cxn ang="0">
                  <a:pos x="0" y="38"/>
                </a:cxn>
                <a:cxn ang="0">
                  <a:pos x="227" y="3"/>
                </a:cxn>
                <a:cxn ang="0">
                  <a:pos x="269" y="33"/>
                </a:cxn>
                <a:cxn ang="0">
                  <a:pos x="581" y="2012"/>
                </a:cxn>
                <a:cxn ang="0">
                  <a:pos x="651" y="2460"/>
                </a:cxn>
                <a:cxn ang="0">
                  <a:pos x="621" y="2502"/>
                </a:cxn>
                <a:cxn ang="0">
                  <a:pos x="394" y="2537"/>
                </a:cxn>
                <a:cxn ang="0">
                  <a:pos x="311" y="2012"/>
                </a:cxn>
                <a:cxn ang="0">
                  <a:pos x="581" y="2012"/>
                </a:cxn>
              </a:cxnLst>
              <a:rect l="0" t="0" r="r" b="b"/>
              <a:pathLst>
                <a:path w="654" h="2537">
                  <a:moveTo>
                    <a:pt x="269" y="33"/>
                  </a:moveTo>
                  <a:lnTo>
                    <a:pt x="516" y="1599"/>
                  </a:lnTo>
                  <a:lnTo>
                    <a:pt x="246" y="1599"/>
                  </a:lnTo>
                  <a:lnTo>
                    <a:pt x="0" y="38"/>
                  </a:lnTo>
                  <a:lnTo>
                    <a:pt x="227" y="3"/>
                  </a:lnTo>
                  <a:cubicBezTo>
                    <a:pt x="247" y="0"/>
                    <a:pt x="266" y="13"/>
                    <a:pt x="269" y="33"/>
                  </a:cubicBezTo>
                  <a:close/>
                  <a:moveTo>
                    <a:pt x="581" y="2012"/>
                  </a:moveTo>
                  <a:lnTo>
                    <a:pt x="651" y="2460"/>
                  </a:lnTo>
                  <a:cubicBezTo>
                    <a:pt x="654" y="2480"/>
                    <a:pt x="641" y="2498"/>
                    <a:pt x="621" y="2502"/>
                  </a:cubicBezTo>
                  <a:lnTo>
                    <a:pt x="394" y="2537"/>
                  </a:lnTo>
                  <a:lnTo>
                    <a:pt x="311" y="2012"/>
                  </a:lnTo>
                  <a:lnTo>
                    <a:pt x="581" y="2012"/>
                  </a:lnTo>
                  <a:close/>
                </a:path>
              </a:pathLst>
            </a:custGeom>
            <a:solidFill>
              <a:srgbClr val="7391C4"/>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9" name="Freeform 25"/>
            <p:cNvSpPr>
              <a:spLocks/>
            </p:cNvSpPr>
            <p:nvPr/>
          </p:nvSpPr>
          <p:spPr bwMode="auto">
            <a:xfrm>
              <a:off x="8291471" y="4749029"/>
              <a:ext cx="117346" cy="66905"/>
            </a:xfrm>
            <a:custGeom>
              <a:avLst/>
              <a:gdLst/>
              <a:ahLst/>
              <a:cxnLst>
                <a:cxn ang="0">
                  <a:pos x="463" y="0"/>
                </a:cxn>
                <a:cxn ang="0">
                  <a:pos x="496" y="210"/>
                </a:cxn>
                <a:cxn ang="0">
                  <a:pos x="33" y="283"/>
                </a:cxn>
                <a:cxn ang="0">
                  <a:pos x="0" y="73"/>
                </a:cxn>
                <a:cxn ang="0">
                  <a:pos x="463" y="0"/>
                </a:cxn>
              </a:cxnLst>
              <a:rect l="0" t="0" r="r" b="b"/>
              <a:pathLst>
                <a:path w="496" h="283">
                  <a:moveTo>
                    <a:pt x="463" y="0"/>
                  </a:moveTo>
                  <a:lnTo>
                    <a:pt x="496" y="210"/>
                  </a:lnTo>
                  <a:lnTo>
                    <a:pt x="33" y="283"/>
                  </a:lnTo>
                  <a:lnTo>
                    <a:pt x="0" y="73"/>
                  </a:lnTo>
                  <a:lnTo>
                    <a:pt x="463"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0" name="Freeform 26"/>
            <p:cNvSpPr>
              <a:spLocks/>
            </p:cNvSpPr>
            <p:nvPr/>
          </p:nvSpPr>
          <p:spPr bwMode="auto">
            <a:xfrm>
              <a:off x="8222505" y="4314660"/>
              <a:ext cx="117346" cy="67935"/>
            </a:xfrm>
            <a:custGeom>
              <a:avLst/>
              <a:gdLst/>
              <a:ahLst/>
              <a:cxnLst>
                <a:cxn ang="0">
                  <a:pos x="462" y="0"/>
                </a:cxn>
                <a:cxn ang="0">
                  <a:pos x="495" y="210"/>
                </a:cxn>
                <a:cxn ang="0">
                  <a:pos x="33" y="283"/>
                </a:cxn>
                <a:cxn ang="0">
                  <a:pos x="0" y="73"/>
                </a:cxn>
                <a:cxn ang="0">
                  <a:pos x="462" y="0"/>
                </a:cxn>
              </a:cxnLst>
              <a:rect l="0" t="0" r="r" b="b"/>
              <a:pathLst>
                <a:path w="495" h="283">
                  <a:moveTo>
                    <a:pt x="462" y="0"/>
                  </a:moveTo>
                  <a:lnTo>
                    <a:pt x="495" y="210"/>
                  </a:lnTo>
                  <a:lnTo>
                    <a:pt x="33" y="283"/>
                  </a:lnTo>
                  <a:lnTo>
                    <a:pt x="0" y="73"/>
                  </a:lnTo>
                  <a:lnTo>
                    <a:pt x="462"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1" name="Freeform 27"/>
            <p:cNvSpPr>
              <a:spLocks/>
            </p:cNvSpPr>
            <p:nvPr/>
          </p:nvSpPr>
          <p:spPr bwMode="auto">
            <a:xfrm>
              <a:off x="8288383" y="4732560"/>
              <a:ext cx="111170" cy="27791"/>
            </a:xfrm>
            <a:custGeom>
              <a:avLst/>
              <a:gdLst/>
              <a:ahLst/>
              <a:cxnLst>
                <a:cxn ang="0">
                  <a:pos x="464" y="0"/>
                </a:cxn>
                <a:cxn ang="0">
                  <a:pos x="471" y="42"/>
                </a:cxn>
                <a:cxn ang="0">
                  <a:pos x="8" y="115"/>
                </a:cxn>
                <a:cxn ang="0">
                  <a:pos x="0" y="64"/>
                </a:cxn>
                <a:cxn ang="0">
                  <a:pos x="407" y="0"/>
                </a:cxn>
                <a:cxn ang="0">
                  <a:pos x="464" y="0"/>
                </a:cxn>
              </a:cxnLst>
              <a:rect l="0" t="0" r="r" b="b"/>
              <a:pathLst>
                <a:path w="471" h="115">
                  <a:moveTo>
                    <a:pt x="464" y="0"/>
                  </a:moveTo>
                  <a:lnTo>
                    <a:pt x="471" y="42"/>
                  </a:lnTo>
                  <a:lnTo>
                    <a:pt x="8" y="115"/>
                  </a:lnTo>
                  <a:lnTo>
                    <a:pt x="0" y="64"/>
                  </a:lnTo>
                  <a:lnTo>
                    <a:pt x="407" y="0"/>
                  </a:lnTo>
                  <a:lnTo>
                    <a:pt x="464" y="0"/>
                  </a:lnTo>
                  <a:close/>
                </a:path>
              </a:pathLst>
            </a:custGeom>
            <a:solidFill>
              <a:srgbClr val="FFEA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2" name="Freeform 28"/>
            <p:cNvSpPr>
              <a:spLocks/>
            </p:cNvSpPr>
            <p:nvPr/>
          </p:nvSpPr>
          <p:spPr bwMode="auto">
            <a:xfrm>
              <a:off x="8219417" y="4296132"/>
              <a:ext cx="112199" cy="29850"/>
            </a:xfrm>
            <a:custGeom>
              <a:avLst/>
              <a:gdLst/>
              <a:ahLst/>
              <a:cxnLst>
                <a:cxn ang="0">
                  <a:pos x="463" y="0"/>
                </a:cxn>
                <a:cxn ang="0">
                  <a:pos x="471" y="51"/>
                </a:cxn>
                <a:cxn ang="0">
                  <a:pos x="8" y="123"/>
                </a:cxn>
                <a:cxn ang="0">
                  <a:pos x="0" y="73"/>
                </a:cxn>
                <a:cxn ang="0">
                  <a:pos x="463" y="0"/>
                </a:cxn>
              </a:cxnLst>
              <a:rect l="0" t="0" r="r" b="b"/>
              <a:pathLst>
                <a:path w="471" h="123">
                  <a:moveTo>
                    <a:pt x="463" y="0"/>
                  </a:moveTo>
                  <a:lnTo>
                    <a:pt x="471" y="51"/>
                  </a:lnTo>
                  <a:lnTo>
                    <a:pt x="8" y="123"/>
                  </a:lnTo>
                  <a:lnTo>
                    <a:pt x="0" y="73"/>
                  </a:lnTo>
                  <a:lnTo>
                    <a:pt x="463" y="0"/>
                  </a:lnTo>
                  <a:close/>
                </a:path>
              </a:pathLst>
            </a:custGeom>
            <a:solidFill>
              <a:srgbClr val="FFEA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3" name="Freeform 29"/>
            <p:cNvSpPr>
              <a:spLocks/>
            </p:cNvSpPr>
            <p:nvPr/>
          </p:nvSpPr>
          <p:spPr bwMode="auto">
            <a:xfrm>
              <a:off x="8346027" y="4749029"/>
              <a:ext cx="62790" cy="58671"/>
            </a:xfrm>
            <a:custGeom>
              <a:avLst/>
              <a:gdLst/>
              <a:ahLst/>
              <a:cxnLst>
                <a:cxn ang="0">
                  <a:pos x="231" y="0"/>
                </a:cxn>
                <a:cxn ang="0">
                  <a:pos x="264" y="210"/>
                </a:cxn>
                <a:cxn ang="0">
                  <a:pos x="33" y="246"/>
                </a:cxn>
                <a:cxn ang="0">
                  <a:pos x="0" y="37"/>
                </a:cxn>
                <a:cxn ang="0">
                  <a:pos x="231" y="0"/>
                </a:cxn>
              </a:cxnLst>
              <a:rect l="0" t="0" r="r" b="b"/>
              <a:pathLst>
                <a:path w="264" h="246">
                  <a:moveTo>
                    <a:pt x="231" y="0"/>
                  </a:moveTo>
                  <a:lnTo>
                    <a:pt x="264" y="210"/>
                  </a:lnTo>
                  <a:lnTo>
                    <a:pt x="33" y="246"/>
                  </a:lnTo>
                  <a:lnTo>
                    <a:pt x="0" y="37"/>
                  </a:lnTo>
                  <a:lnTo>
                    <a:pt x="231" y="0"/>
                  </a:lnTo>
                  <a:close/>
                </a:path>
              </a:pathLst>
            </a:custGeom>
            <a:solidFill>
              <a:srgbClr val="F2AE3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Freeform 30"/>
            <p:cNvSpPr>
              <a:spLocks/>
            </p:cNvSpPr>
            <p:nvPr/>
          </p:nvSpPr>
          <p:spPr bwMode="auto">
            <a:xfrm>
              <a:off x="8277060" y="4314660"/>
              <a:ext cx="62790" cy="58671"/>
            </a:xfrm>
            <a:custGeom>
              <a:avLst/>
              <a:gdLst/>
              <a:ahLst/>
              <a:cxnLst>
                <a:cxn ang="0">
                  <a:pos x="231" y="0"/>
                </a:cxn>
                <a:cxn ang="0">
                  <a:pos x="264" y="210"/>
                </a:cxn>
                <a:cxn ang="0">
                  <a:pos x="33" y="246"/>
                </a:cxn>
                <a:cxn ang="0">
                  <a:pos x="0" y="36"/>
                </a:cxn>
                <a:cxn ang="0">
                  <a:pos x="231" y="0"/>
                </a:cxn>
              </a:cxnLst>
              <a:rect l="0" t="0" r="r" b="b"/>
              <a:pathLst>
                <a:path w="264" h="246">
                  <a:moveTo>
                    <a:pt x="231" y="0"/>
                  </a:moveTo>
                  <a:lnTo>
                    <a:pt x="264" y="210"/>
                  </a:lnTo>
                  <a:lnTo>
                    <a:pt x="33" y="246"/>
                  </a:lnTo>
                  <a:lnTo>
                    <a:pt x="0" y="36"/>
                  </a:lnTo>
                  <a:lnTo>
                    <a:pt x="231" y="0"/>
                  </a:lnTo>
                  <a:close/>
                </a:path>
              </a:pathLst>
            </a:custGeom>
            <a:solidFill>
              <a:srgbClr val="F2AE3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5" name="Freeform 31"/>
            <p:cNvSpPr>
              <a:spLocks/>
            </p:cNvSpPr>
            <p:nvPr/>
          </p:nvSpPr>
          <p:spPr bwMode="auto">
            <a:xfrm>
              <a:off x="8342939" y="4732560"/>
              <a:ext cx="56614" cy="18528"/>
            </a:xfrm>
            <a:custGeom>
              <a:avLst/>
              <a:gdLst/>
              <a:ahLst/>
              <a:cxnLst>
                <a:cxn ang="0">
                  <a:pos x="233" y="0"/>
                </a:cxn>
                <a:cxn ang="0">
                  <a:pos x="240" y="42"/>
                </a:cxn>
                <a:cxn ang="0">
                  <a:pos x="8" y="78"/>
                </a:cxn>
                <a:cxn ang="0">
                  <a:pos x="0" y="28"/>
                </a:cxn>
                <a:cxn ang="0">
                  <a:pos x="176" y="0"/>
                </a:cxn>
                <a:cxn ang="0">
                  <a:pos x="233" y="0"/>
                </a:cxn>
              </a:cxnLst>
              <a:rect l="0" t="0" r="r" b="b"/>
              <a:pathLst>
                <a:path w="240" h="78">
                  <a:moveTo>
                    <a:pt x="233" y="0"/>
                  </a:moveTo>
                  <a:lnTo>
                    <a:pt x="240" y="42"/>
                  </a:lnTo>
                  <a:lnTo>
                    <a:pt x="8" y="78"/>
                  </a:lnTo>
                  <a:lnTo>
                    <a:pt x="0" y="28"/>
                  </a:lnTo>
                  <a:lnTo>
                    <a:pt x="176" y="0"/>
                  </a:lnTo>
                  <a:lnTo>
                    <a:pt x="233"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6" name="Freeform 32"/>
            <p:cNvSpPr>
              <a:spLocks/>
            </p:cNvSpPr>
            <p:nvPr/>
          </p:nvSpPr>
          <p:spPr bwMode="auto">
            <a:xfrm>
              <a:off x="8275002" y="4296132"/>
              <a:ext cx="56614" cy="21616"/>
            </a:xfrm>
            <a:custGeom>
              <a:avLst/>
              <a:gdLst/>
              <a:ahLst/>
              <a:cxnLst>
                <a:cxn ang="0">
                  <a:pos x="231" y="0"/>
                </a:cxn>
                <a:cxn ang="0">
                  <a:pos x="239" y="51"/>
                </a:cxn>
                <a:cxn ang="0">
                  <a:pos x="8" y="87"/>
                </a:cxn>
                <a:cxn ang="0">
                  <a:pos x="0" y="36"/>
                </a:cxn>
                <a:cxn ang="0">
                  <a:pos x="231" y="0"/>
                </a:cxn>
              </a:cxnLst>
              <a:rect l="0" t="0" r="r" b="b"/>
              <a:pathLst>
                <a:path w="239" h="87">
                  <a:moveTo>
                    <a:pt x="231" y="0"/>
                  </a:moveTo>
                  <a:lnTo>
                    <a:pt x="239" y="51"/>
                  </a:lnTo>
                  <a:lnTo>
                    <a:pt x="8" y="87"/>
                  </a:lnTo>
                  <a:lnTo>
                    <a:pt x="0" y="36"/>
                  </a:lnTo>
                  <a:lnTo>
                    <a:pt x="231"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7" name="Rectangle 33"/>
            <p:cNvSpPr>
              <a:spLocks noChangeArrowheads="1"/>
            </p:cNvSpPr>
            <p:nvPr/>
          </p:nvSpPr>
          <p:spPr bwMode="auto">
            <a:xfrm>
              <a:off x="8144274" y="4437148"/>
              <a:ext cx="30880" cy="197628"/>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8" name="Rectangle 34"/>
            <p:cNvSpPr>
              <a:spLocks noChangeArrowheads="1"/>
            </p:cNvSpPr>
            <p:nvPr/>
          </p:nvSpPr>
          <p:spPr bwMode="auto">
            <a:xfrm>
              <a:off x="8113394" y="4437148"/>
              <a:ext cx="30880" cy="197628"/>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9" name="Rectangle 89"/>
            <p:cNvSpPr>
              <a:spLocks noChangeArrowheads="1"/>
            </p:cNvSpPr>
            <p:nvPr/>
          </p:nvSpPr>
          <p:spPr bwMode="auto">
            <a:xfrm>
              <a:off x="7154041" y="4220992"/>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0" name="Rectangle 90"/>
            <p:cNvSpPr>
              <a:spLocks noChangeArrowheads="1"/>
            </p:cNvSpPr>
            <p:nvPr/>
          </p:nvSpPr>
          <p:spPr bwMode="auto">
            <a:xfrm>
              <a:off x="7154041" y="4235402"/>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1" name="Rectangle 91"/>
            <p:cNvSpPr>
              <a:spLocks noChangeArrowheads="1"/>
            </p:cNvSpPr>
            <p:nvPr/>
          </p:nvSpPr>
          <p:spPr bwMode="auto">
            <a:xfrm>
              <a:off x="7154041" y="4249813"/>
              <a:ext cx="333509" cy="823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2" name="Rectangle 92"/>
            <p:cNvSpPr>
              <a:spLocks noChangeArrowheads="1"/>
            </p:cNvSpPr>
            <p:nvPr/>
          </p:nvSpPr>
          <p:spPr bwMode="auto">
            <a:xfrm>
              <a:off x="7154041" y="4265253"/>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3" name="Rectangle 93"/>
            <p:cNvSpPr>
              <a:spLocks noChangeArrowheads="1"/>
            </p:cNvSpPr>
            <p:nvPr/>
          </p:nvSpPr>
          <p:spPr bwMode="auto">
            <a:xfrm>
              <a:off x="7154041" y="4279663"/>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4" name="Rectangle 94"/>
            <p:cNvSpPr>
              <a:spLocks noChangeArrowheads="1"/>
            </p:cNvSpPr>
            <p:nvPr/>
          </p:nvSpPr>
          <p:spPr bwMode="auto">
            <a:xfrm>
              <a:off x="7154041" y="4294073"/>
              <a:ext cx="333509" cy="823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5" name="Rectangle 95"/>
            <p:cNvSpPr>
              <a:spLocks noChangeArrowheads="1"/>
            </p:cNvSpPr>
            <p:nvPr/>
          </p:nvSpPr>
          <p:spPr bwMode="auto">
            <a:xfrm>
              <a:off x="7154041" y="4228197"/>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6" name="Rectangle 96"/>
            <p:cNvSpPr>
              <a:spLocks noChangeArrowheads="1"/>
            </p:cNvSpPr>
            <p:nvPr/>
          </p:nvSpPr>
          <p:spPr bwMode="auto">
            <a:xfrm>
              <a:off x="7154041" y="424260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7" name="Rectangle 97"/>
            <p:cNvSpPr>
              <a:spLocks noChangeArrowheads="1"/>
            </p:cNvSpPr>
            <p:nvPr/>
          </p:nvSpPr>
          <p:spPr bwMode="auto">
            <a:xfrm>
              <a:off x="7154041" y="4258047"/>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8" name="Rectangle 98"/>
            <p:cNvSpPr>
              <a:spLocks noChangeArrowheads="1"/>
            </p:cNvSpPr>
            <p:nvPr/>
          </p:nvSpPr>
          <p:spPr bwMode="auto">
            <a:xfrm>
              <a:off x="7154041" y="427245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9" name="Rectangle 99"/>
            <p:cNvSpPr>
              <a:spLocks noChangeArrowheads="1"/>
            </p:cNvSpPr>
            <p:nvPr/>
          </p:nvSpPr>
          <p:spPr bwMode="auto">
            <a:xfrm>
              <a:off x="7154041" y="428686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50" name="Rectangle 100"/>
            <p:cNvSpPr>
              <a:spLocks noChangeArrowheads="1"/>
            </p:cNvSpPr>
            <p:nvPr/>
          </p:nvSpPr>
          <p:spPr bwMode="auto">
            <a:xfrm>
              <a:off x="7154041" y="430230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51" name="Rectangle 101"/>
            <p:cNvSpPr>
              <a:spLocks noChangeArrowheads="1"/>
            </p:cNvSpPr>
            <p:nvPr/>
          </p:nvSpPr>
          <p:spPr bwMode="auto">
            <a:xfrm>
              <a:off x="7154041" y="4309513"/>
              <a:ext cx="333509" cy="5147"/>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52" name="Freeform 102"/>
            <p:cNvSpPr>
              <a:spLocks/>
            </p:cNvSpPr>
            <p:nvPr/>
          </p:nvSpPr>
          <p:spPr bwMode="auto">
            <a:xfrm>
              <a:off x="7487550" y="4220992"/>
              <a:ext cx="332480" cy="7205"/>
            </a:xfrm>
            <a:custGeom>
              <a:avLst/>
              <a:gdLst/>
              <a:ahLst/>
              <a:cxnLst>
                <a:cxn ang="0">
                  <a:pos x="0" y="0"/>
                </a:cxn>
                <a:cxn ang="0">
                  <a:pos x="1401" y="0"/>
                </a:cxn>
                <a:cxn ang="0">
                  <a:pos x="1391" y="31"/>
                </a:cxn>
                <a:cxn ang="0">
                  <a:pos x="0" y="31"/>
                </a:cxn>
                <a:cxn ang="0">
                  <a:pos x="0" y="0"/>
                </a:cxn>
              </a:cxnLst>
              <a:rect l="0" t="0" r="r" b="b"/>
              <a:pathLst>
                <a:path w="1401" h="31">
                  <a:moveTo>
                    <a:pt x="0" y="0"/>
                  </a:moveTo>
                  <a:lnTo>
                    <a:pt x="1401" y="0"/>
                  </a:lnTo>
                  <a:cubicBezTo>
                    <a:pt x="1397" y="10"/>
                    <a:pt x="1394" y="20"/>
                    <a:pt x="1391"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3" name="Freeform 103"/>
            <p:cNvSpPr>
              <a:spLocks/>
            </p:cNvSpPr>
            <p:nvPr/>
          </p:nvSpPr>
          <p:spPr bwMode="auto">
            <a:xfrm>
              <a:off x="7487550" y="4235402"/>
              <a:ext cx="328362" cy="7205"/>
            </a:xfrm>
            <a:custGeom>
              <a:avLst/>
              <a:gdLst/>
              <a:ahLst/>
              <a:cxnLst>
                <a:cxn ang="0">
                  <a:pos x="0" y="0"/>
                </a:cxn>
                <a:cxn ang="0">
                  <a:pos x="1384" y="0"/>
                </a:cxn>
                <a:cxn ang="0">
                  <a:pos x="1380" y="30"/>
                </a:cxn>
                <a:cxn ang="0">
                  <a:pos x="1380" y="31"/>
                </a:cxn>
                <a:cxn ang="0">
                  <a:pos x="0" y="31"/>
                </a:cxn>
                <a:cxn ang="0">
                  <a:pos x="0" y="0"/>
                </a:cxn>
              </a:cxnLst>
              <a:rect l="0" t="0" r="r" b="b"/>
              <a:pathLst>
                <a:path w="1384" h="31">
                  <a:moveTo>
                    <a:pt x="0" y="0"/>
                  </a:moveTo>
                  <a:lnTo>
                    <a:pt x="1384" y="0"/>
                  </a:lnTo>
                  <a:cubicBezTo>
                    <a:pt x="1383" y="10"/>
                    <a:pt x="1381" y="20"/>
                    <a:pt x="1380" y="30"/>
                  </a:cubicBezTo>
                  <a:lnTo>
                    <a:pt x="1380" y="31"/>
                  </a:ln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4" name="Freeform 104"/>
            <p:cNvSpPr>
              <a:spLocks/>
            </p:cNvSpPr>
            <p:nvPr/>
          </p:nvSpPr>
          <p:spPr bwMode="auto">
            <a:xfrm>
              <a:off x="7487550" y="4249813"/>
              <a:ext cx="326304" cy="8235"/>
            </a:xfrm>
            <a:custGeom>
              <a:avLst/>
              <a:gdLst/>
              <a:ahLst/>
              <a:cxnLst>
                <a:cxn ang="0">
                  <a:pos x="0" y="0"/>
                </a:cxn>
                <a:cxn ang="0">
                  <a:pos x="1376" y="0"/>
                </a:cxn>
                <a:cxn ang="0">
                  <a:pos x="1374" y="32"/>
                </a:cxn>
                <a:cxn ang="0">
                  <a:pos x="0" y="32"/>
                </a:cxn>
                <a:cxn ang="0">
                  <a:pos x="0" y="0"/>
                </a:cxn>
              </a:cxnLst>
              <a:rect l="0" t="0" r="r" b="b"/>
              <a:pathLst>
                <a:path w="1376" h="32">
                  <a:moveTo>
                    <a:pt x="0" y="0"/>
                  </a:moveTo>
                  <a:lnTo>
                    <a:pt x="1376" y="0"/>
                  </a:lnTo>
                  <a:cubicBezTo>
                    <a:pt x="1375" y="11"/>
                    <a:pt x="1375" y="21"/>
                    <a:pt x="1374" y="32"/>
                  </a:cubicBezTo>
                  <a:lnTo>
                    <a:pt x="0" y="32"/>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Freeform 105"/>
            <p:cNvSpPr>
              <a:spLocks/>
            </p:cNvSpPr>
            <p:nvPr/>
          </p:nvSpPr>
          <p:spPr bwMode="auto">
            <a:xfrm>
              <a:off x="7487550" y="4265253"/>
              <a:ext cx="325274" cy="7205"/>
            </a:xfrm>
            <a:custGeom>
              <a:avLst/>
              <a:gdLst/>
              <a:ahLst/>
              <a:cxnLst>
                <a:cxn ang="0">
                  <a:pos x="0" y="0"/>
                </a:cxn>
                <a:cxn ang="0">
                  <a:pos x="1373" y="0"/>
                </a:cxn>
                <a:cxn ang="0">
                  <a:pos x="1373" y="10"/>
                </a:cxn>
                <a:cxn ang="0">
                  <a:pos x="1373" y="31"/>
                </a:cxn>
                <a:cxn ang="0">
                  <a:pos x="0" y="31"/>
                </a:cxn>
                <a:cxn ang="0">
                  <a:pos x="0" y="0"/>
                </a:cxn>
              </a:cxnLst>
              <a:rect l="0" t="0" r="r" b="b"/>
              <a:pathLst>
                <a:path w="1373" h="31">
                  <a:moveTo>
                    <a:pt x="0" y="0"/>
                  </a:moveTo>
                  <a:lnTo>
                    <a:pt x="1373" y="0"/>
                  </a:lnTo>
                  <a:lnTo>
                    <a:pt x="1373" y="10"/>
                  </a:lnTo>
                  <a:cubicBezTo>
                    <a:pt x="1373" y="17"/>
                    <a:pt x="1373" y="24"/>
                    <a:pt x="1373"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 name="Freeform 106"/>
            <p:cNvSpPr>
              <a:spLocks/>
            </p:cNvSpPr>
            <p:nvPr/>
          </p:nvSpPr>
          <p:spPr bwMode="auto">
            <a:xfrm>
              <a:off x="7487550" y="4279663"/>
              <a:ext cx="326304" cy="7205"/>
            </a:xfrm>
            <a:custGeom>
              <a:avLst/>
              <a:gdLst/>
              <a:ahLst/>
              <a:cxnLst>
                <a:cxn ang="0">
                  <a:pos x="0" y="0"/>
                </a:cxn>
                <a:cxn ang="0">
                  <a:pos x="1375" y="0"/>
                </a:cxn>
                <a:cxn ang="0">
                  <a:pos x="1377" y="31"/>
                </a:cxn>
                <a:cxn ang="0">
                  <a:pos x="0" y="31"/>
                </a:cxn>
                <a:cxn ang="0">
                  <a:pos x="0" y="0"/>
                </a:cxn>
              </a:cxnLst>
              <a:rect l="0" t="0" r="r" b="b"/>
              <a:pathLst>
                <a:path w="1377" h="31">
                  <a:moveTo>
                    <a:pt x="0" y="0"/>
                  </a:moveTo>
                  <a:lnTo>
                    <a:pt x="1375" y="0"/>
                  </a:lnTo>
                  <a:cubicBezTo>
                    <a:pt x="1375" y="11"/>
                    <a:pt x="1376" y="21"/>
                    <a:pt x="1377"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Freeform 107"/>
            <p:cNvSpPr>
              <a:spLocks/>
            </p:cNvSpPr>
            <p:nvPr/>
          </p:nvSpPr>
          <p:spPr bwMode="auto">
            <a:xfrm>
              <a:off x="7487550" y="4294073"/>
              <a:ext cx="328362" cy="8235"/>
            </a:xfrm>
            <a:custGeom>
              <a:avLst/>
              <a:gdLst/>
              <a:ahLst/>
              <a:cxnLst>
                <a:cxn ang="0">
                  <a:pos x="0" y="0"/>
                </a:cxn>
                <a:cxn ang="0">
                  <a:pos x="1381" y="0"/>
                </a:cxn>
                <a:cxn ang="0">
                  <a:pos x="1386" y="32"/>
                </a:cxn>
                <a:cxn ang="0">
                  <a:pos x="0" y="32"/>
                </a:cxn>
                <a:cxn ang="0">
                  <a:pos x="0" y="0"/>
                </a:cxn>
              </a:cxnLst>
              <a:rect l="0" t="0" r="r" b="b"/>
              <a:pathLst>
                <a:path w="1386" h="32">
                  <a:moveTo>
                    <a:pt x="0" y="0"/>
                  </a:moveTo>
                  <a:lnTo>
                    <a:pt x="1381" y="0"/>
                  </a:lnTo>
                  <a:cubicBezTo>
                    <a:pt x="1382" y="11"/>
                    <a:pt x="1384" y="22"/>
                    <a:pt x="1386" y="32"/>
                  </a:cubicBezTo>
                  <a:lnTo>
                    <a:pt x="0" y="32"/>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8" name="Freeform 108"/>
            <p:cNvSpPr>
              <a:spLocks/>
            </p:cNvSpPr>
            <p:nvPr/>
          </p:nvSpPr>
          <p:spPr bwMode="auto">
            <a:xfrm>
              <a:off x="7487550" y="4228197"/>
              <a:ext cx="329392" cy="7205"/>
            </a:xfrm>
            <a:custGeom>
              <a:avLst/>
              <a:gdLst/>
              <a:ahLst/>
              <a:cxnLst>
                <a:cxn ang="0">
                  <a:pos x="0" y="0"/>
                </a:cxn>
                <a:cxn ang="0">
                  <a:pos x="1391" y="0"/>
                </a:cxn>
                <a:cxn ang="0">
                  <a:pos x="1384" y="31"/>
                </a:cxn>
                <a:cxn ang="0">
                  <a:pos x="0" y="31"/>
                </a:cxn>
                <a:cxn ang="0">
                  <a:pos x="0" y="0"/>
                </a:cxn>
              </a:cxnLst>
              <a:rect l="0" t="0" r="r" b="b"/>
              <a:pathLst>
                <a:path w="1391" h="31">
                  <a:moveTo>
                    <a:pt x="0" y="0"/>
                  </a:moveTo>
                  <a:lnTo>
                    <a:pt x="1391" y="0"/>
                  </a:lnTo>
                  <a:cubicBezTo>
                    <a:pt x="1389" y="10"/>
                    <a:pt x="1386" y="20"/>
                    <a:pt x="1384"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9" name="Freeform 109"/>
            <p:cNvSpPr>
              <a:spLocks/>
            </p:cNvSpPr>
            <p:nvPr/>
          </p:nvSpPr>
          <p:spPr bwMode="auto">
            <a:xfrm>
              <a:off x="7487550" y="4242608"/>
              <a:ext cx="327333" cy="7205"/>
            </a:xfrm>
            <a:custGeom>
              <a:avLst/>
              <a:gdLst/>
              <a:ahLst/>
              <a:cxnLst>
                <a:cxn ang="0">
                  <a:pos x="0" y="0"/>
                </a:cxn>
                <a:cxn ang="0">
                  <a:pos x="1380" y="0"/>
                </a:cxn>
                <a:cxn ang="0">
                  <a:pos x="1376" y="31"/>
                </a:cxn>
                <a:cxn ang="0">
                  <a:pos x="0" y="31"/>
                </a:cxn>
                <a:cxn ang="0">
                  <a:pos x="0" y="0"/>
                </a:cxn>
              </a:cxnLst>
              <a:rect l="0" t="0" r="r" b="b"/>
              <a:pathLst>
                <a:path w="1380" h="31">
                  <a:moveTo>
                    <a:pt x="0" y="0"/>
                  </a:moveTo>
                  <a:lnTo>
                    <a:pt x="1380" y="0"/>
                  </a:lnTo>
                  <a:cubicBezTo>
                    <a:pt x="1378" y="11"/>
                    <a:pt x="1377" y="21"/>
                    <a:pt x="1376"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0" name="Freeform 110"/>
            <p:cNvSpPr>
              <a:spLocks/>
            </p:cNvSpPr>
            <p:nvPr/>
          </p:nvSpPr>
          <p:spPr bwMode="auto">
            <a:xfrm>
              <a:off x="7487550" y="4258047"/>
              <a:ext cx="325274" cy="7205"/>
            </a:xfrm>
            <a:custGeom>
              <a:avLst/>
              <a:gdLst/>
              <a:ahLst/>
              <a:cxnLst>
                <a:cxn ang="0">
                  <a:pos x="0" y="0"/>
                </a:cxn>
                <a:cxn ang="0">
                  <a:pos x="1374" y="0"/>
                </a:cxn>
                <a:cxn ang="0">
                  <a:pos x="1373" y="31"/>
                </a:cxn>
                <a:cxn ang="0">
                  <a:pos x="0" y="31"/>
                </a:cxn>
                <a:cxn ang="0">
                  <a:pos x="0" y="0"/>
                </a:cxn>
              </a:cxnLst>
              <a:rect l="0" t="0" r="r" b="b"/>
              <a:pathLst>
                <a:path w="1374" h="31">
                  <a:moveTo>
                    <a:pt x="0" y="0"/>
                  </a:moveTo>
                  <a:lnTo>
                    <a:pt x="1374" y="0"/>
                  </a:lnTo>
                  <a:cubicBezTo>
                    <a:pt x="1374" y="10"/>
                    <a:pt x="1373" y="20"/>
                    <a:pt x="1373"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1" name="Freeform 111"/>
            <p:cNvSpPr>
              <a:spLocks/>
            </p:cNvSpPr>
            <p:nvPr/>
          </p:nvSpPr>
          <p:spPr bwMode="auto">
            <a:xfrm>
              <a:off x="7487550" y="4272458"/>
              <a:ext cx="326304" cy="7205"/>
            </a:xfrm>
            <a:custGeom>
              <a:avLst/>
              <a:gdLst/>
              <a:ahLst/>
              <a:cxnLst>
                <a:cxn ang="0">
                  <a:pos x="0" y="0"/>
                </a:cxn>
                <a:cxn ang="0">
                  <a:pos x="1373" y="0"/>
                </a:cxn>
                <a:cxn ang="0">
                  <a:pos x="1375" y="31"/>
                </a:cxn>
                <a:cxn ang="0">
                  <a:pos x="0" y="31"/>
                </a:cxn>
                <a:cxn ang="0">
                  <a:pos x="0" y="0"/>
                </a:cxn>
              </a:cxnLst>
              <a:rect l="0" t="0" r="r" b="b"/>
              <a:pathLst>
                <a:path w="1375" h="31">
                  <a:moveTo>
                    <a:pt x="0" y="0"/>
                  </a:moveTo>
                  <a:lnTo>
                    <a:pt x="1373" y="0"/>
                  </a:lnTo>
                  <a:cubicBezTo>
                    <a:pt x="1374" y="10"/>
                    <a:pt x="1374" y="21"/>
                    <a:pt x="1375"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2" name="Freeform 112"/>
            <p:cNvSpPr>
              <a:spLocks/>
            </p:cNvSpPr>
            <p:nvPr/>
          </p:nvSpPr>
          <p:spPr bwMode="auto">
            <a:xfrm>
              <a:off x="7487550" y="4286868"/>
              <a:ext cx="327333" cy="7205"/>
            </a:xfrm>
            <a:custGeom>
              <a:avLst/>
              <a:gdLst/>
              <a:ahLst/>
              <a:cxnLst>
                <a:cxn ang="0">
                  <a:pos x="0" y="0"/>
                </a:cxn>
                <a:cxn ang="0">
                  <a:pos x="1377" y="0"/>
                </a:cxn>
                <a:cxn ang="0">
                  <a:pos x="1380" y="23"/>
                </a:cxn>
                <a:cxn ang="0">
                  <a:pos x="1381" y="31"/>
                </a:cxn>
                <a:cxn ang="0">
                  <a:pos x="0" y="31"/>
                </a:cxn>
                <a:cxn ang="0">
                  <a:pos x="0" y="0"/>
                </a:cxn>
              </a:cxnLst>
              <a:rect l="0" t="0" r="r" b="b"/>
              <a:pathLst>
                <a:path w="1381" h="31">
                  <a:moveTo>
                    <a:pt x="0" y="0"/>
                  </a:moveTo>
                  <a:lnTo>
                    <a:pt x="1377" y="0"/>
                  </a:lnTo>
                  <a:cubicBezTo>
                    <a:pt x="1378" y="8"/>
                    <a:pt x="1379" y="15"/>
                    <a:pt x="1380" y="23"/>
                  </a:cubicBezTo>
                  <a:lnTo>
                    <a:pt x="1381" y="31"/>
                  </a:ln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3" name="Freeform 113"/>
            <p:cNvSpPr>
              <a:spLocks/>
            </p:cNvSpPr>
            <p:nvPr/>
          </p:nvSpPr>
          <p:spPr bwMode="auto">
            <a:xfrm>
              <a:off x="7487550" y="4302308"/>
              <a:ext cx="330421" cy="7205"/>
            </a:xfrm>
            <a:custGeom>
              <a:avLst/>
              <a:gdLst/>
              <a:ahLst/>
              <a:cxnLst>
                <a:cxn ang="0">
                  <a:pos x="0" y="0"/>
                </a:cxn>
                <a:cxn ang="0">
                  <a:pos x="1386" y="0"/>
                </a:cxn>
                <a:cxn ang="0">
                  <a:pos x="1394" y="31"/>
                </a:cxn>
                <a:cxn ang="0">
                  <a:pos x="0" y="31"/>
                </a:cxn>
                <a:cxn ang="0">
                  <a:pos x="0" y="0"/>
                </a:cxn>
              </a:cxnLst>
              <a:rect l="0" t="0" r="r" b="b"/>
              <a:pathLst>
                <a:path w="1394" h="31">
                  <a:moveTo>
                    <a:pt x="0" y="0"/>
                  </a:moveTo>
                  <a:lnTo>
                    <a:pt x="1386" y="0"/>
                  </a:lnTo>
                  <a:cubicBezTo>
                    <a:pt x="1389" y="10"/>
                    <a:pt x="1391" y="21"/>
                    <a:pt x="1394"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Freeform 114"/>
            <p:cNvSpPr>
              <a:spLocks/>
            </p:cNvSpPr>
            <p:nvPr/>
          </p:nvSpPr>
          <p:spPr bwMode="auto">
            <a:xfrm>
              <a:off x="7487550" y="4309513"/>
              <a:ext cx="332480" cy="5147"/>
            </a:xfrm>
            <a:custGeom>
              <a:avLst/>
              <a:gdLst/>
              <a:ahLst/>
              <a:cxnLst>
                <a:cxn ang="0">
                  <a:pos x="0" y="0"/>
                </a:cxn>
                <a:cxn ang="0">
                  <a:pos x="1394" y="0"/>
                </a:cxn>
                <a:cxn ang="0">
                  <a:pos x="1401" y="21"/>
                </a:cxn>
                <a:cxn ang="0">
                  <a:pos x="0" y="21"/>
                </a:cxn>
                <a:cxn ang="0">
                  <a:pos x="0" y="0"/>
                </a:cxn>
              </a:cxnLst>
              <a:rect l="0" t="0" r="r" b="b"/>
              <a:pathLst>
                <a:path w="1401" h="21">
                  <a:moveTo>
                    <a:pt x="0" y="0"/>
                  </a:moveTo>
                  <a:lnTo>
                    <a:pt x="1394" y="0"/>
                  </a:lnTo>
                  <a:cubicBezTo>
                    <a:pt x="1396" y="7"/>
                    <a:pt x="1398" y="14"/>
                    <a:pt x="1401" y="21"/>
                  </a:cubicBezTo>
                  <a:lnTo>
                    <a:pt x="0" y="21"/>
                  </a:lnTo>
                  <a:lnTo>
                    <a:pt x="0" y="0"/>
                  </a:lnTo>
                  <a:close/>
                </a:path>
              </a:pathLst>
            </a:custGeom>
            <a:solidFill>
              <a:srgbClr val="6F9AA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5" name="Freeform 115"/>
            <p:cNvSpPr>
              <a:spLocks/>
            </p:cNvSpPr>
            <p:nvPr/>
          </p:nvSpPr>
          <p:spPr bwMode="auto">
            <a:xfrm>
              <a:off x="7146835" y="4198347"/>
              <a:ext cx="681429" cy="136899"/>
            </a:xfrm>
            <a:custGeom>
              <a:avLst/>
              <a:gdLst/>
              <a:ahLst/>
              <a:cxnLst>
                <a:cxn ang="0">
                  <a:pos x="2877" y="578"/>
                </a:cxn>
                <a:cxn ang="0">
                  <a:pos x="123" y="578"/>
                </a:cxn>
                <a:cxn ang="0">
                  <a:pos x="6" y="395"/>
                </a:cxn>
                <a:cxn ang="0">
                  <a:pos x="0" y="289"/>
                </a:cxn>
                <a:cxn ang="0">
                  <a:pos x="6" y="184"/>
                </a:cxn>
                <a:cxn ang="0">
                  <a:pos x="123" y="0"/>
                </a:cxn>
                <a:cxn ang="0">
                  <a:pos x="2877" y="0"/>
                </a:cxn>
                <a:cxn ang="0">
                  <a:pos x="2877" y="92"/>
                </a:cxn>
                <a:cxn ang="0">
                  <a:pos x="123" y="92"/>
                </a:cxn>
                <a:cxn ang="0">
                  <a:pos x="97" y="196"/>
                </a:cxn>
                <a:cxn ang="0">
                  <a:pos x="91" y="289"/>
                </a:cxn>
                <a:cxn ang="0">
                  <a:pos x="97" y="383"/>
                </a:cxn>
                <a:cxn ang="0">
                  <a:pos x="123" y="487"/>
                </a:cxn>
                <a:cxn ang="0">
                  <a:pos x="2877" y="487"/>
                </a:cxn>
                <a:cxn ang="0">
                  <a:pos x="2877" y="578"/>
                </a:cxn>
              </a:cxnLst>
              <a:rect l="0" t="0" r="r" b="b"/>
              <a:pathLst>
                <a:path w="2877" h="578">
                  <a:moveTo>
                    <a:pt x="2877" y="578"/>
                  </a:moveTo>
                  <a:lnTo>
                    <a:pt x="123" y="578"/>
                  </a:lnTo>
                  <a:cubicBezTo>
                    <a:pt x="57" y="578"/>
                    <a:pt x="19" y="498"/>
                    <a:pt x="6" y="395"/>
                  </a:cubicBezTo>
                  <a:cubicBezTo>
                    <a:pt x="2" y="360"/>
                    <a:pt x="0" y="324"/>
                    <a:pt x="0" y="289"/>
                  </a:cubicBezTo>
                  <a:cubicBezTo>
                    <a:pt x="0" y="254"/>
                    <a:pt x="2" y="218"/>
                    <a:pt x="6" y="184"/>
                  </a:cubicBezTo>
                  <a:cubicBezTo>
                    <a:pt x="19" y="81"/>
                    <a:pt x="57" y="0"/>
                    <a:pt x="123" y="0"/>
                  </a:cubicBezTo>
                  <a:lnTo>
                    <a:pt x="2877" y="0"/>
                  </a:lnTo>
                  <a:lnTo>
                    <a:pt x="2877" y="92"/>
                  </a:lnTo>
                  <a:lnTo>
                    <a:pt x="123" y="92"/>
                  </a:lnTo>
                  <a:cubicBezTo>
                    <a:pt x="114" y="92"/>
                    <a:pt x="104" y="137"/>
                    <a:pt x="97" y="196"/>
                  </a:cubicBezTo>
                  <a:cubicBezTo>
                    <a:pt x="93" y="224"/>
                    <a:pt x="91" y="256"/>
                    <a:pt x="91" y="289"/>
                  </a:cubicBezTo>
                  <a:cubicBezTo>
                    <a:pt x="91" y="322"/>
                    <a:pt x="93" y="355"/>
                    <a:pt x="97" y="383"/>
                  </a:cubicBezTo>
                  <a:cubicBezTo>
                    <a:pt x="104" y="441"/>
                    <a:pt x="114" y="487"/>
                    <a:pt x="123" y="487"/>
                  </a:cubicBezTo>
                  <a:lnTo>
                    <a:pt x="2877" y="487"/>
                  </a:lnTo>
                  <a:lnTo>
                    <a:pt x="2877" y="578"/>
                  </a:lnTo>
                  <a:close/>
                </a:path>
              </a:pathLst>
            </a:custGeom>
            <a:solidFill>
              <a:srgbClr val="43505C"/>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6" name="Freeform 116"/>
            <p:cNvSpPr>
              <a:spLocks noEditPoints="1"/>
            </p:cNvSpPr>
            <p:nvPr/>
          </p:nvSpPr>
          <p:spPr bwMode="auto">
            <a:xfrm>
              <a:off x="7487550" y="4198347"/>
              <a:ext cx="340714" cy="136899"/>
            </a:xfrm>
            <a:custGeom>
              <a:avLst/>
              <a:gdLst/>
              <a:ahLst/>
              <a:cxnLst>
                <a:cxn ang="0">
                  <a:pos x="1439" y="578"/>
                </a:cxn>
                <a:cxn ang="0">
                  <a:pos x="0" y="578"/>
                </a:cxn>
                <a:cxn ang="0">
                  <a:pos x="0" y="487"/>
                </a:cxn>
                <a:cxn ang="0">
                  <a:pos x="1439" y="487"/>
                </a:cxn>
                <a:cxn ang="0">
                  <a:pos x="1439" y="578"/>
                </a:cxn>
                <a:cxn ang="0">
                  <a:pos x="0" y="0"/>
                </a:cxn>
                <a:cxn ang="0">
                  <a:pos x="1439" y="0"/>
                </a:cxn>
                <a:cxn ang="0">
                  <a:pos x="1439" y="92"/>
                </a:cxn>
                <a:cxn ang="0">
                  <a:pos x="0" y="92"/>
                </a:cxn>
                <a:cxn ang="0">
                  <a:pos x="0" y="0"/>
                </a:cxn>
              </a:cxnLst>
              <a:rect l="0" t="0" r="r" b="b"/>
              <a:pathLst>
                <a:path w="1439" h="578">
                  <a:moveTo>
                    <a:pt x="1439" y="578"/>
                  </a:moveTo>
                  <a:lnTo>
                    <a:pt x="0" y="578"/>
                  </a:lnTo>
                  <a:lnTo>
                    <a:pt x="0" y="487"/>
                  </a:lnTo>
                  <a:lnTo>
                    <a:pt x="1439" y="487"/>
                  </a:lnTo>
                  <a:lnTo>
                    <a:pt x="1439" y="578"/>
                  </a:lnTo>
                  <a:close/>
                  <a:moveTo>
                    <a:pt x="0" y="0"/>
                  </a:moveTo>
                  <a:lnTo>
                    <a:pt x="1439" y="0"/>
                  </a:lnTo>
                  <a:lnTo>
                    <a:pt x="1439" y="92"/>
                  </a:lnTo>
                  <a:lnTo>
                    <a:pt x="0" y="92"/>
                  </a:lnTo>
                  <a:lnTo>
                    <a:pt x="0" y="0"/>
                  </a:lnTo>
                  <a:close/>
                </a:path>
              </a:pathLst>
            </a:custGeom>
            <a:solidFill>
              <a:srgbClr val="30394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7" name="Freeform 147"/>
            <p:cNvSpPr>
              <a:spLocks/>
            </p:cNvSpPr>
            <p:nvPr/>
          </p:nvSpPr>
          <p:spPr bwMode="auto">
            <a:xfrm>
              <a:off x="7167422" y="4588457"/>
              <a:ext cx="599081" cy="125576"/>
            </a:xfrm>
            <a:custGeom>
              <a:avLst/>
              <a:gdLst/>
              <a:ahLst/>
              <a:cxnLst>
                <a:cxn ang="0">
                  <a:pos x="36" y="0"/>
                </a:cxn>
                <a:cxn ang="0">
                  <a:pos x="2493" y="0"/>
                </a:cxn>
                <a:cxn ang="0">
                  <a:pos x="2529" y="37"/>
                </a:cxn>
                <a:cxn ang="0">
                  <a:pos x="2529" y="197"/>
                </a:cxn>
                <a:cxn ang="0">
                  <a:pos x="1711" y="197"/>
                </a:cxn>
                <a:cxn ang="0">
                  <a:pos x="1711" y="224"/>
                </a:cxn>
                <a:cxn ang="0">
                  <a:pos x="1711" y="250"/>
                </a:cxn>
                <a:cxn ang="0">
                  <a:pos x="1711" y="277"/>
                </a:cxn>
                <a:cxn ang="0">
                  <a:pos x="1711" y="304"/>
                </a:cxn>
                <a:cxn ang="0">
                  <a:pos x="1711" y="331"/>
                </a:cxn>
                <a:cxn ang="0">
                  <a:pos x="1711" y="357"/>
                </a:cxn>
                <a:cxn ang="0">
                  <a:pos x="1711" y="384"/>
                </a:cxn>
                <a:cxn ang="0">
                  <a:pos x="1711" y="411"/>
                </a:cxn>
                <a:cxn ang="0">
                  <a:pos x="1711" y="438"/>
                </a:cxn>
                <a:cxn ang="0">
                  <a:pos x="1711" y="464"/>
                </a:cxn>
                <a:cxn ang="0">
                  <a:pos x="1711" y="491"/>
                </a:cxn>
                <a:cxn ang="0">
                  <a:pos x="1711" y="518"/>
                </a:cxn>
                <a:cxn ang="0">
                  <a:pos x="1711" y="533"/>
                </a:cxn>
                <a:cxn ang="0">
                  <a:pos x="1657" y="533"/>
                </a:cxn>
                <a:cxn ang="0">
                  <a:pos x="36" y="533"/>
                </a:cxn>
                <a:cxn ang="0">
                  <a:pos x="0" y="497"/>
                </a:cxn>
                <a:cxn ang="0">
                  <a:pos x="0" y="37"/>
                </a:cxn>
                <a:cxn ang="0">
                  <a:pos x="36" y="0"/>
                </a:cxn>
              </a:cxnLst>
              <a:rect l="0" t="0" r="r" b="b"/>
              <a:pathLst>
                <a:path w="2529" h="533">
                  <a:moveTo>
                    <a:pt x="36" y="0"/>
                  </a:moveTo>
                  <a:lnTo>
                    <a:pt x="2493" y="0"/>
                  </a:lnTo>
                  <a:cubicBezTo>
                    <a:pt x="2513" y="0"/>
                    <a:pt x="2529" y="17"/>
                    <a:pt x="2529" y="37"/>
                  </a:cubicBezTo>
                  <a:lnTo>
                    <a:pt x="2529" y="197"/>
                  </a:lnTo>
                  <a:lnTo>
                    <a:pt x="1711" y="197"/>
                  </a:lnTo>
                  <a:lnTo>
                    <a:pt x="1711" y="224"/>
                  </a:lnTo>
                  <a:lnTo>
                    <a:pt x="1711" y="250"/>
                  </a:lnTo>
                  <a:lnTo>
                    <a:pt x="1711" y="277"/>
                  </a:lnTo>
                  <a:lnTo>
                    <a:pt x="1711" y="304"/>
                  </a:lnTo>
                  <a:lnTo>
                    <a:pt x="1711" y="331"/>
                  </a:lnTo>
                  <a:lnTo>
                    <a:pt x="1711" y="357"/>
                  </a:lnTo>
                  <a:lnTo>
                    <a:pt x="1711" y="384"/>
                  </a:lnTo>
                  <a:lnTo>
                    <a:pt x="1711" y="411"/>
                  </a:lnTo>
                  <a:lnTo>
                    <a:pt x="1711" y="438"/>
                  </a:lnTo>
                  <a:lnTo>
                    <a:pt x="1711" y="464"/>
                  </a:lnTo>
                  <a:lnTo>
                    <a:pt x="1711" y="491"/>
                  </a:lnTo>
                  <a:lnTo>
                    <a:pt x="1711" y="518"/>
                  </a:lnTo>
                  <a:lnTo>
                    <a:pt x="1711" y="533"/>
                  </a:lnTo>
                  <a:lnTo>
                    <a:pt x="1657" y="533"/>
                  </a:lnTo>
                  <a:lnTo>
                    <a:pt x="36" y="533"/>
                  </a:lnTo>
                  <a:cubicBezTo>
                    <a:pt x="16" y="533"/>
                    <a:pt x="0" y="517"/>
                    <a:pt x="0" y="497"/>
                  </a:cubicBezTo>
                  <a:lnTo>
                    <a:pt x="0" y="37"/>
                  </a:lnTo>
                  <a:cubicBezTo>
                    <a:pt x="0" y="17"/>
                    <a:pt x="16" y="0"/>
                    <a:pt x="36" y="0"/>
                  </a:cubicBezTo>
                  <a:close/>
                </a:path>
              </a:pathLst>
            </a:custGeom>
            <a:solidFill>
              <a:srgbClr val="04688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8" name="Freeform 148"/>
            <p:cNvSpPr>
              <a:spLocks/>
            </p:cNvSpPr>
            <p:nvPr/>
          </p:nvSpPr>
          <p:spPr bwMode="auto">
            <a:xfrm>
              <a:off x="7167422" y="4588457"/>
              <a:ext cx="299541" cy="125576"/>
            </a:xfrm>
            <a:custGeom>
              <a:avLst/>
              <a:gdLst/>
              <a:ahLst/>
              <a:cxnLst>
                <a:cxn ang="0">
                  <a:pos x="36" y="0"/>
                </a:cxn>
                <a:cxn ang="0">
                  <a:pos x="1264" y="0"/>
                </a:cxn>
                <a:cxn ang="0">
                  <a:pos x="1264" y="533"/>
                </a:cxn>
                <a:cxn ang="0">
                  <a:pos x="36" y="533"/>
                </a:cxn>
                <a:cxn ang="0">
                  <a:pos x="0" y="497"/>
                </a:cxn>
                <a:cxn ang="0">
                  <a:pos x="0" y="37"/>
                </a:cxn>
                <a:cxn ang="0">
                  <a:pos x="36" y="0"/>
                </a:cxn>
              </a:cxnLst>
              <a:rect l="0" t="0" r="r" b="b"/>
              <a:pathLst>
                <a:path w="1264" h="533">
                  <a:moveTo>
                    <a:pt x="36" y="0"/>
                  </a:moveTo>
                  <a:lnTo>
                    <a:pt x="1264" y="0"/>
                  </a:lnTo>
                  <a:lnTo>
                    <a:pt x="1264" y="533"/>
                  </a:lnTo>
                  <a:lnTo>
                    <a:pt x="36" y="533"/>
                  </a:lnTo>
                  <a:cubicBezTo>
                    <a:pt x="16" y="533"/>
                    <a:pt x="0" y="517"/>
                    <a:pt x="0" y="497"/>
                  </a:cubicBezTo>
                  <a:lnTo>
                    <a:pt x="0" y="37"/>
                  </a:lnTo>
                  <a:cubicBezTo>
                    <a:pt x="0" y="17"/>
                    <a:pt x="16" y="0"/>
                    <a:pt x="36" y="0"/>
                  </a:cubicBezTo>
                  <a:close/>
                </a:path>
              </a:pathLst>
            </a:custGeom>
            <a:solidFill>
              <a:srgbClr val="2184A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9" name="Rectangle 149"/>
            <p:cNvSpPr>
              <a:spLocks noChangeArrowheads="1"/>
            </p:cNvSpPr>
            <p:nvPr/>
          </p:nvSpPr>
          <p:spPr bwMode="auto">
            <a:xfrm>
              <a:off x="7665627" y="4595662"/>
              <a:ext cx="50438" cy="39114"/>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0" name="Rectangle 150"/>
            <p:cNvSpPr>
              <a:spLocks noChangeArrowheads="1"/>
            </p:cNvSpPr>
            <p:nvPr/>
          </p:nvSpPr>
          <p:spPr bwMode="auto">
            <a:xfrm>
              <a:off x="7227125" y="4595662"/>
              <a:ext cx="49409" cy="11116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1" name="Rectangle 151"/>
            <p:cNvSpPr>
              <a:spLocks noChangeArrowheads="1"/>
            </p:cNvSpPr>
            <p:nvPr/>
          </p:nvSpPr>
          <p:spPr bwMode="auto">
            <a:xfrm>
              <a:off x="7647099" y="4595662"/>
              <a:ext cx="12352" cy="39114"/>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2" name="Rectangle 152"/>
            <p:cNvSpPr>
              <a:spLocks noChangeArrowheads="1"/>
            </p:cNvSpPr>
            <p:nvPr/>
          </p:nvSpPr>
          <p:spPr bwMode="auto">
            <a:xfrm>
              <a:off x="7208596" y="4595662"/>
              <a:ext cx="11323" cy="111166"/>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3" name="Freeform 153"/>
            <p:cNvSpPr>
              <a:spLocks/>
            </p:cNvSpPr>
            <p:nvPr/>
          </p:nvSpPr>
          <p:spPr bwMode="auto">
            <a:xfrm>
              <a:off x="7131395" y="4461851"/>
              <a:ext cx="599081" cy="126605"/>
            </a:xfrm>
            <a:custGeom>
              <a:avLst/>
              <a:gdLst/>
              <a:ahLst/>
              <a:cxnLst>
                <a:cxn ang="0">
                  <a:pos x="37" y="0"/>
                </a:cxn>
                <a:cxn ang="0">
                  <a:pos x="2494" y="0"/>
                </a:cxn>
                <a:cxn ang="0">
                  <a:pos x="2530" y="37"/>
                </a:cxn>
                <a:cxn ang="0">
                  <a:pos x="2530" y="497"/>
                </a:cxn>
                <a:cxn ang="0">
                  <a:pos x="2494" y="533"/>
                </a:cxn>
                <a:cxn ang="0">
                  <a:pos x="37" y="533"/>
                </a:cxn>
                <a:cxn ang="0">
                  <a:pos x="0" y="497"/>
                </a:cxn>
                <a:cxn ang="0">
                  <a:pos x="0" y="37"/>
                </a:cxn>
                <a:cxn ang="0">
                  <a:pos x="37" y="0"/>
                </a:cxn>
              </a:cxnLst>
              <a:rect l="0" t="0" r="r" b="b"/>
              <a:pathLst>
                <a:path w="2530" h="533">
                  <a:moveTo>
                    <a:pt x="37" y="0"/>
                  </a:moveTo>
                  <a:lnTo>
                    <a:pt x="2494" y="0"/>
                  </a:lnTo>
                  <a:cubicBezTo>
                    <a:pt x="2514" y="0"/>
                    <a:pt x="2530" y="17"/>
                    <a:pt x="2530" y="37"/>
                  </a:cubicBezTo>
                  <a:lnTo>
                    <a:pt x="2530" y="497"/>
                  </a:lnTo>
                  <a:cubicBezTo>
                    <a:pt x="2530" y="517"/>
                    <a:pt x="2514" y="533"/>
                    <a:pt x="2494" y="533"/>
                  </a:cubicBezTo>
                  <a:lnTo>
                    <a:pt x="37" y="533"/>
                  </a:lnTo>
                  <a:cubicBezTo>
                    <a:pt x="17" y="533"/>
                    <a:pt x="0" y="517"/>
                    <a:pt x="0" y="497"/>
                  </a:cubicBezTo>
                  <a:lnTo>
                    <a:pt x="0" y="37"/>
                  </a:lnTo>
                  <a:cubicBezTo>
                    <a:pt x="0" y="17"/>
                    <a:pt x="17" y="0"/>
                    <a:pt x="37" y="0"/>
                  </a:cubicBezTo>
                  <a:close/>
                </a:path>
              </a:pathLst>
            </a:custGeom>
            <a:solidFill>
              <a:srgbClr val="7391C4"/>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4" name="Freeform 154"/>
            <p:cNvSpPr>
              <a:spLocks/>
            </p:cNvSpPr>
            <p:nvPr/>
          </p:nvSpPr>
          <p:spPr bwMode="auto">
            <a:xfrm>
              <a:off x="7131395" y="4461851"/>
              <a:ext cx="299541" cy="126605"/>
            </a:xfrm>
            <a:custGeom>
              <a:avLst/>
              <a:gdLst/>
              <a:ahLst/>
              <a:cxnLst>
                <a:cxn ang="0">
                  <a:pos x="37" y="0"/>
                </a:cxn>
                <a:cxn ang="0">
                  <a:pos x="1265" y="0"/>
                </a:cxn>
                <a:cxn ang="0">
                  <a:pos x="1265" y="533"/>
                </a:cxn>
                <a:cxn ang="0">
                  <a:pos x="37" y="533"/>
                </a:cxn>
                <a:cxn ang="0">
                  <a:pos x="0" y="497"/>
                </a:cxn>
                <a:cxn ang="0">
                  <a:pos x="0" y="37"/>
                </a:cxn>
                <a:cxn ang="0">
                  <a:pos x="37" y="0"/>
                </a:cxn>
              </a:cxnLst>
              <a:rect l="0" t="0" r="r" b="b"/>
              <a:pathLst>
                <a:path w="1265" h="533">
                  <a:moveTo>
                    <a:pt x="37" y="0"/>
                  </a:moveTo>
                  <a:lnTo>
                    <a:pt x="1265" y="0"/>
                  </a:lnTo>
                  <a:lnTo>
                    <a:pt x="1265" y="533"/>
                  </a:lnTo>
                  <a:lnTo>
                    <a:pt x="37" y="533"/>
                  </a:lnTo>
                  <a:cubicBezTo>
                    <a:pt x="17" y="533"/>
                    <a:pt x="0" y="517"/>
                    <a:pt x="0" y="497"/>
                  </a:cubicBezTo>
                  <a:lnTo>
                    <a:pt x="0" y="37"/>
                  </a:lnTo>
                  <a:cubicBezTo>
                    <a:pt x="0" y="17"/>
                    <a:pt x="17" y="0"/>
                    <a:pt x="37" y="0"/>
                  </a:cubicBezTo>
                  <a:close/>
                </a:path>
              </a:pathLst>
            </a:custGeom>
            <a:solidFill>
              <a:srgbClr val="92ACD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5" name="Rectangle 155"/>
            <p:cNvSpPr>
              <a:spLocks noChangeArrowheads="1"/>
            </p:cNvSpPr>
            <p:nvPr/>
          </p:nvSpPr>
          <p:spPr bwMode="auto">
            <a:xfrm>
              <a:off x="7629600" y="4470086"/>
              <a:ext cx="50438" cy="1101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6" name="Rectangle 156"/>
            <p:cNvSpPr>
              <a:spLocks noChangeArrowheads="1"/>
            </p:cNvSpPr>
            <p:nvPr/>
          </p:nvSpPr>
          <p:spPr bwMode="auto">
            <a:xfrm>
              <a:off x="7190068" y="4470086"/>
              <a:ext cx="51467" cy="1101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7" name="Rectangle 157"/>
            <p:cNvSpPr>
              <a:spLocks noChangeArrowheads="1"/>
            </p:cNvSpPr>
            <p:nvPr/>
          </p:nvSpPr>
          <p:spPr bwMode="auto">
            <a:xfrm>
              <a:off x="7611072" y="4470086"/>
              <a:ext cx="12352" cy="1101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8" name="Rectangle 158"/>
            <p:cNvSpPr>
              <a:spLocks noChangeArrowheads="1"/>
            </p:cNvSpPr>
            <p:nvPr/>
          </p:nvSpPr>
          <p:spPr bwMode="auto">
            <a:xfrm>
              <a:off x="7171540" y="4470086"/>
              <a:ext cx="12352" cy="110136"/>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9" name="Freeform 159"/>
            <p:cNvSpPr>
              <a:spLocks/>
            </p:cNvSpPr>
            <p:nvPr/>
          </p:nvSpPr>
          <p:spPr bwMode="auto">
            <a:xfrm>
              <a:off x="7167422" y="4335246"/>
              <a:ext cx="599081" cy="126605"/>
            </a:xfrm>
            <a:custGeom>
              <a:avLst/>
              <a:gdLst/>
              <a:ahLst/>
              <a:cxnLst>
                <a:cxn ang="0">
                  <a:pos x="36" y="0"/>
                </a:cxn>
                <a:cxn ang="0">
                  <a:pos x="2493" y="0"/>
                </a:cxn>
                <a:cxn ang="0">
                  <a:pos x="2529" y="37"/>
                </a:cxn>
                <a:cxn ang="0">
                  <a:pos x="2529" y="497"/>
                </a:cxn>
                <a:cxn ang="0">
                  <a:pos x="2493" y="533"/>
                </a:cxn>
                <a:cxn ang="0">
                  <a:pos x="36" y="533"/>
                </a:cxn>
                <a:cxn ang="0">
                  <a:pos x="0" y="497"/>
                </a:cxn>
                <a:cxn ang="0">
                  <a:pos x="0" y="37"/>
                </a:cxn>
                <a:cxn ang="0">
                  <a:pos x="36" y="0"/>
                </a:cxn>
              </a:cxnLst>
              <a:rect l="0" t="0" r="r" b="b"/>
              <a:pathLst>
                <a:path w="2529" h="533">
                  <a:moveTo>
                    <a:pt x="36" y="0"/>
                  </a:moveTo>
                  <a:lnTo>
                    <a:pt x="2493" y="0"/>
                  </a:lnTo>
                  <a:cubicBezTo>
                    <a:pt x="2513" y="0"/>
                    <a:pt x="2529" y="17"/>
                    <a:pt x="2529" y="37"/>
                  </a:cubicBezTo>
                  <a:lnTo>
                    <a:pt x="2529" y="497"/>
                  </a:lnTo>
                  <a:cubicBezTo>
                    <a:pt x="2529" y="517"/>
                    <a:pt x="2513" y="533"/>
                    <a:pt x="2493" y="533"/>
                  </a:cubicBezTo>
                  <a:lnTo>
                    <a:pt x="36" y="533"/>
                  </a:lnTo>
                  <a:cubicBezTo>
                    <a:pt x="16" y="533"/>
                    <a:pt x="0" y="517"/>
                    <a:pt x="0" y="497"/>
                  </a:cubicBezTo>
                  <a:lnTo>
                    <a:pt x="0" y="37"/>
                  </a:lnTo>
                  <a:cubicBezTo>
                    <a:pt x="0" y="17"/>
                    <a:pt x="16" y="0"/>
                    <a:pt x="36" y="0"/>
                  </a:cubicBezTo>
                  <a:close/>
                </a:path>
              </a:pathLst>
            </a:custGeom>
            <a:solidFill>
              <a:srgbClr val="EF753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0" name="Freeform 160"/>
            <p:cNvSpPr>
              <a:spLocks/>
            </p:cNvSpPr>
            <p:nvPr/>
          </p:nvSpPr>
          <p:spPr bwMode="auto">
            <a:xfrm>
              <a:off x="7167422" y="4335246"/>
              <a:ext cx="299541" cy="126605"/>
            </a:xfrm>
            <a:custGeom>
              <a:avLst/>
              <a:gdLst/>
              <a:ahLst/>
              <a:cxnLst>
                <a:cxn ang="0">
                  <a:pos x="36" y="0"/>
                </a:cxn>
                <a:cxn ang="0">
                  <a:pos x="1264" y="0"/>
                </a:cxn>
                <a:cxn ang="0">
                  <a:pos x="1264" y="533"/>
                </a:cxn>
                <a:cxn ang="0">
                  <a:pos x="36" y="533"/>
                </a:cxn>
                <a:cxn ang="0">
                  <a:pos x="0" y="497"/>
                </a:cxn>
                <a:cxn ang="0">
                  <a:pos x="0" y="37"/>
                </a:cxn>
                <a:cxn ang="0">
                  <a:pos x="36" y="0"/>
                </a:cxn>
              </a:cxnLst>
              <a:rect l="0" t="0" r="r" b="b"/>
              <a:pathLst>
                <a:path w="1264" h="533">
                  <a:moveTo>
                    <a:pt x="36" y="0"/>
                  </a:moveTo>
                  <a:lnTo>
                    <a:pt x="1264" y="0"/>
                  </a:lnTo>
                  <a:lnTo>
                    <a:pt x="1264" y="533"/>
                  </a:lnTo>
                  <a:lnTo>
                    <a:pt x="36" y="533"/>
                  </a:lnTo>
                  <a:cubicBezTo>
                    <a:pt x="16" y="533"/>
                    <a:pt x="0" y="517"/>
                    <a:pt x="0" y="497"/>
                  </a:cubicBezTo>
                  <a:lnTo>
                    <a:pt x="0" y="37"/>
                  </a:lnTo>
                  <a:cubicBezTo>
                    <a:pt x="0" y="17"/>
                    <a:pt x="16" y="0"/>
                    <a:pt x="36" y="0"/>
                  </a:cubicBezTo>
                  <a:close/>
                </a:path>
              </a:pathLst>
            </a:custGeom>
            <a:solidFill>
              <a:srgbClr val="FF9736"/>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1" name="Rectangle 161"/>
            <p:cNvSpPr>
              <a:spLocks noChangeArrowheads="1"/>
            </p:cNvSpPr>
            <p:nvPr/>
          </p:nvSpPr>
          <p:spPr bwMode="auto">
            <a:xfrm>
              <a:off x="7665627" y="4343480"/>
              <a:ext cx="50438" cy="11116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2" name="Rectangle 162"/>
            <p:cNvSpPr>
              <a:spLocks noChangeArrowheads="1"/>
            </p:cNvSpPr>
            <p:nvPr/>
          </p:nvSpPr>
          <p:spPr bwMode="auto">
            <a:xfrm>
              <a:off x="7227125" y="4343480"/>
              <a:ext cx="49409" cy="11116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3" name="Rectangle 163"/>
            <p:cNvSpPr>
              <a:spLocks noChangeArrowheads="1"/>
            </p:cNvSpPr>
            <p:nvPr/>
          </p:nvSpPr>
          <p:spPr bwMode="auto">
            <a:xfrm>
              <a:off x="7647099" y="4343480"/>
              <a:ext cx="12352" cy="11116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4" name="Rectangle 164"/>
            <p:cNvSpPr>
              <a:spLocks noChangeArrowheads="1"/>
            </p:cNvSpPr>
            <p:nvPr/>
          </p:nvSpPr>
          <p:spPr bwMode="auto">
            <a:xfrm>
              <a:off x="7208596" y="4343480"/>
              <a:ext cx="11323" cy="111166"/>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5" name="Freeform 165"/>
            <p:cNvSpPr>
              <a:spLocks/>
            </p:cNvSpPr>
            <p:nvPr/>
          </p:nvSpPr>
          <p:spPr bwMode="auto">
            <a:xfrm>
              <a:off x="7092280" y="4714033"/>
              <a:ext cx="512616" cy="146162"/>
            </a:xfrm>
            <a:custGeom>
              <a:avLst/>
              <a:gdLst/>
              <a:ahLst/>
              <a:cxnLst>
                <a:cxn ang="0">
                  <a:pos x="42" y="0"/>
                </a:cxn>
                <a:cxn ang="0">
                  <a:pos x="1975" y="0"/>
                </a:cxn>
                <a:cxn ang="0">
                  <a:pos x="1975" y="74"/>
                </a:cxn>
                <a:cxn ang="0">
                  <a:pos x="2029" y="74"/>
                </a:cxn>
                <a:cxn ang="0">
                  <a:pos x="2163" y="74"/>
                </a:cxn>
                <a:cxn ang="0">
                  <a:pos x="2048" y="255"/>
                </a:cxn>
                <a:cxn ang="0">
                  <a:pos x="2042" y="358"/>
                </a:cxn>
                <a:cxn ang="0">
                  <a:pos x="2048" y="462"/>
                </a:cxn>
                <a:cxn ang="0">
                  <a:pos x="2107" y="617"/>
                </a:cxn>
                <a:cxn ang="0">
                  <a:pos x="42" y="617"/>
                </a:cxn>
                <a:cxn ang="0">
                  <a:pos x="0" y="575"/>
                </a:cxn>
                <a:cxn ang="0">
                  <a:pos x="0" y="42"/>
                </a:cxn>
                <a:cxn ang="0">
                  <a:pos x="42" y="0"/>
                </a:cxn>
              </a:cxnLst>
              <a:rect l="0" t="0" r="r" b="b"/>
              <a:pathLst>
                <a:path w="2163" h="617">
                  <a:moveTo>
                    <a:pt x="42" y="0"/>
                  </a:moveTo>
                  <a:lnTo>
                    <a:pt x="1975" y="0"/>
                  </a:lnTo>
                  <a:lnTo>
                    <a:pt x="1975" y="74"/>
                  </a:lnTo>
                  <a:lnTo>
                    <a:pt x="2029" y="74"/>
                  </a:lnTo>
                  <a:lnTo>
                    <a:pt x="2163" y="74"/>
                  </a:lnTo>
                  <a:cubicBezTo>
                    <a:pt x="2098" y="74"/>
                    <a:pt x="2061" y="154"/>
                    <a:pt x="2048" y="255"/>
                  </a:cubicBezTo>
                  <a:cubicBezTo>
                    <a:pt x="2044" y="289"/>
                    <a:pt x="2042" y="324"/>
                    <a:pt x="2042" y="358"/>
                  </a:cubicBezTo>
                  <a:cubicBezTo>
                    <a:pt x="2042" y="393"/>
                    <a:pt x="2044" y="428"/>
                    <a:pt x="2048" y="462"/>
                  </a:cubicBezTo>
                  <a:cubicBezTo>
                    <a:pt x="2057" y="529"/>
                    <a:pt x="2076" y="586"/>
                    <a:pt x="2107" y="617"/>
                  </a:cubicBezTo>
                  <a:lnTo>
                    <a:pt x="42" y="617"/>
                  </a:lnTo>
                  <a:cubicBezTo>
                    <a:pt x="19" y="617"/>
                    <a:pt x="0" y="598"/>
                    <a:pt x="0" y="575"/>
                  </a:cubicBezTo>
                  <a:lnTo>
                    <a:pt x="0" y="42"/>
                  </a:lnTo>
                  <a:cubicBezTo>
                    <a:pt x="0" y="19"/>
                    <a:pt x="19" y="0"/>
                    <a:pt x="42" y="0"/>
                  </a:cubicBezTo>
                  <a:close/>
                </a:path>
              </a:pathLst>
            </a:custGeom>
            <a:solidFill>
              <a:srgbClr val="30394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6" name="Freeform 166"/>
            <p:cNvSpPr>
              <a:spLocks/>
            </p:cNvSpPr>
            <p:nvPr/>
          </p:nvSpPr>
          <p:spPr bwMode="auto">
            <a:xfrm>
              <a:off x="7092280" y="4714033"/>
              <a:ext cx="346891" cy="146162"/>
            </a:xfrm>
            <a:custGeom>
              <a:avLst/>
              <a:gdLst/>
              <a:ahLst/>
              <a:cxnLst>
                <a:cxn ang="0">
                  <a:pos x="42" y="0"/>
                </a:cxn>
                <a:cxn ang="0">
                  <a:pos x="1465" y="0"/>
                </a:cxn>
                <a:cxn ang="0">
                  <a:pos x="1465" y="617"/>
                </a:cxn>
                <a:cxn ang="0">
                  <a:pos x="42" y="617"/>
                </a:cxn>
                <a:cxn ang="0">
                  <a:pos x="0" y="575"/>
                </a:cxn>
                <a:cxn ang="0">
                  <a:pos x="0" y="42"/>
                </a:cxn>
                <a:cxn ang="0">
                  <a:pos x="42" y="0"/>
                </a:cxn>
              </a:cxnLst>
              <a:rect l="0" t="0" r="r" b="b"/>
              <a:pathLst>
                <a:path w="1465" h="617">
                  <a:moveTo>
                    <a:pt x="42" y="0"/>
                  </a:moveTo>
                  <a:lnTo>
                    <a:pt x="1465" y="0"/>
                  </a:lnTo>
                  <a:lnTo>
                    <a:pt x="1465" y="617"/>
                  </a:lnTo>
                  <a:lnTo>
                    <a:pt x="42" y="617"/>
                  </a:lnTo>
                  <a:cubicBezTo>
                    <a:pt x="19" y="617"/>
                    <a:pt x="0" y="598"/>
                    <a:pt x="0" y="575"/>
                  </a:cubicBezTo>
                  <a:lnTo>
                    <a:pt x="0" y="42"/>
                  </a:lnTo>
                  <a:cubicBezTo>
                    <a:pt x="0" y="19"/>
                    <a:pt x="19" y="0"/>
                    <a:pt x="42" y="0"/>
                  </a:cubicBezTo>
                  <a:close/>
                </a:path>
              </a:pathLst>
            </a:custGeom>
            <a:solidFill>
              <a:srgbClr val="43505C"/>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87" name="Rectangle 167"/>
            <p:cNvSpPr>
              <a:spLocks noChangeArrowheads="1"/>
            </p:cNvSpPr>
            <p:nvPr/>
          </p:nvSpPr>
          <p:spPr bwMode="auto">
            <a:xfrm>
              <a:off x="7161246" y="4723297"/>
              <a:ext cx="57644" cy="128664"/>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8" name="Rectangle 168"/>
            <p:cNvSpPr>
              <a:spLocks noChangeArrowheads="1"/>
            </p:cNvSpPr>
            <p:nvPr/>
          </p:nvSpPr>
          <p:spPr bwMode="auto">
            <a:xfrm>
              <a:off x="7139630" y="4723297"/>
              <a:ext cx="13382" cy="128664"/>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9" name="Freeform 169"/>
            <p:cNvSpPr>
              <a:spLocks/>
            </p:cNvSpPr>
            <p:nvPr/>
          </p:nvSpPr>
          <p:spPr bwMode="auto">
            <a:xfrm>
              <a:off x="7439171" y="4752117"/>
              <a:ext cx="144109" cy="71023"/>
            </a:xfrm>
            <a:custGeom>
              <a:avLst/>
              <a:gdLst/>
              <a:ahLst/>
              <a:cxnLst>
                <a:cxn ang="0">
                  <a:pos x="0" y="0"/>
                </a:cxn>
                <a:cxn ang="0">
                  <a:pos x="606" y="0"/>
                </a:cxn>
                <a:cxn ang="0">
                  <a:pos x="583" y="95"/>
                </a:cxn>
                <a:cxn ang="0">
                  <a:pos x="577" y="198"/>
                </a:cxn>
                <a:cxn ang="0">
                  <a:pos x="583" y="298"/>
                </a:cxn>
                <a:cxn ang="0">
                  <a:pos x="0" y="298"/>
                </a:cxn>
                <a:cxn ang="0">
                  <a:pos x="0" y="0"/>
                </a:cxn>
              </a:cxnLst>
              <a:rect l="0" t="0" r="r" b="b"/>
              <a:pathLst>
                <a:path w="606" h="298">
                  <a:moveTo>
                    <a:pt x="0" y="0"/>
                  </a:moveTo>
                  <a:lnTo>
                    <a:pt x="606" y="0"/>
                  </a:lnTo>
                  <a:cubicBezTo>
                    <a:pt x="595" y="27"/>
                    <a:pt x="588" y="60"/>
                    <a:pt x="583" y="95"/>
                  </a:cubicBezTo>
                  <a:cubicBezTo>
                    <a:pt x="579" y="129"/>
                    <a:pt x="577" y="164"/>
                    <a:pt x="577" y="198"/>
                  </a:cubicBezTo>
                  <a:cubicBezTo>
                    <a:pt x="577" y="232"/>
                    <a:pt x="579" y="266"/>
                    <a:pt x="583" y="298"/>
                  </a:cubicBezTo>
                  <a:lnTo>
                    <a:pt x="0" y="298"/>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0" name="Rectangle 170"/>
            <p:cNvSpPr>
              <a:spLocks noChangeArrowheads="1"/>
            </p:cNvSpPr>
            <p:nvPr/>
          </p:nvSpPr>
          <p:spPr bwMode="auto">
            <a:xfrm>
              <a:off x="7258005" y="4752117"/>
              <a:ext cx="181165" cy="71023"/>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1" name="Rectangle 171"/>
            <p:cNvSpPr>
              <a:spLocks noChangeArrowheads="1"/>
            </p:cNvSpPr>
            <p:nvPr/>
          </p:nvSpPr>
          <p:spPr bwMode="auto">
            <a:xfrm>
              <a:off x="7466963" y="4373330"/>
              <a:ext cx="130727" cy="5146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2" name="Rectangle 172"/>
            <p:cNvSpPr>
              <a:spLocks noChangeArrowheads="1"/>
            </p:cNvSpPr>
            <p:nvPr/>
          </p:nvSpPr>
          <p:spPr bwMode="auto">
            <a:xfrm>
              <a:off x="7337265" y="4373330"/>
              <a:ext cx="129698" cy="5146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3" name="Rectangle 173"/>
            <p:cNvSpPr>
              <a:spLocks noChangeArrowheads="1"/>
            </p:cNvSpPr>
            <p:nvPr/>
          </p:nvSpPr>
          <p:spPr bwMode="auto">
            <a:xfrm>
              <a:off x="7430936" y="4499936"/>
              <a:ext cx="130727" cy="5043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4" name="Rectangle 174"/>
            <p:cNvSpPr>
              <a:spLocks noChangeArrowheads="1"/>
            </p:cNvSpPr>
            <p:nvPr/>
          </p:nvSpPr>
          <p:spPr bwMode="auto">
            <a:xfrm>
              <a:off x="7301238" y="4499936"/>
              <a:ext cx="129698" cy="5043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5" name="Rectangle 175"/>
            <p:cNvSpPr>
              <a:spLocks noChangeArrowheads="1"/>
            </p:cNvSpPr>
            <p:nvPr/>
          </p:nvSpPr>
          <p:spPr bwMode="auto">
            <a:xfrm>
              <a:off x="7583279" y="475314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6" name="Rectangle 176"/>
            <p:cNvSpPr>
              <a:spLocks noChangeArrowheads="1"/>
            </p:cNvSpPr>
            <p:nvPr/>
          </p:nvSpPr>
          <p:spPr bwMode="auto">
            <a:xfrm>
              <a:off x="7583279" y="476755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7" name="Rectangle 177"/>
            <p:cNvSpPr>
              <a:spLocks noChangeArrowheads="1"/>
            </p:cNvSpPr>
            <p:nvPr/>
          </p:nvSpPr>
          <p:spPr bwMode="auto">
            <a:xfrm>
              <a:off x="7583279" y="478196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8" name="Rectangle 178"/>
            <p:cNvSpPr>
              <a:spLocks noChangeArrowheads="1"/>
            </p:cNvSpPr>
            <p:nvPr/>
          </p:nvSpPr>
          <p:spPr bwMode="auto">
            <a:xfrm>
              <a:off x="7583279" y="479740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9" name="Rectangle 179"/>
            <p:cNvSpPr>
              <a:spLocks noChangeArrowheads="1"/>
            </p:cNvSpPr>
            <p:nvPr/>
          </p:nvSpPr>
          <p:spPr bwMode="auto">
            <a:xfrm>
              <a:off x="7583279" y="481181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0" name="Rectangle 180"/>
            <p:cNvSpPr>
              <a:spLocks noChangeArrowheads="1"/>
            </p:cNvSpPr>
            <p:nvPr/>
          </p:nvSpPr>
          <p:spPr bwMode="auto">
            <a:xfrm>
              <a:off x="7583279" y="4826228"/>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1" name="Rectangle 181"/>
            <p:cNvSpPr>
              <a:spLocks noChangeArrowheads="1"/>
            </p:cNvSpPr>
            <p:nvPr/>
          </p:nvSpPr>
          <p:spPr bwMode="auto">
            <a:xfrm>
              <a:off x="7583279" y="4760352"/>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2" name="Rectangle 182"/>
            <p:cNvSpPr>
              <a:spLocks noChangeArrowheads="1"/>
            </p:cNvSpPr>
            <p:nvPr/>
          </p:nvSpPr>
          <p:spPr bwMode="auto">
            <a:xfrm>
              <a:off x="7583279" y="4774762"/>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 name="Rectangle 183"/>
            <p:cNvSpPr>
              <a:spLocks noChangeArrowheads="1"/>
            </p:cNvSpPr>
            <p:nvPr/>
          </p:nvSpPr>
          <p:spPr bwMode="auto">
            <a:xfrm>
              <a:off x="7583279" y="4789173"/>
              <a:ext cx="327333" cy="823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 name="Rectangle 184"/>
            <p:cNvSpPr>
              <a:spLocks noChangeArrowheads="1"/>
            </p:cNvSpPr>
            <p:nvPr/>
          </p:nvSpPr>
          <p:spPr bwMode="auto">
            <a:xfrm>
              <a:off x="7583279" y="4804612"/>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5" name="Rectangle 185"/>
            <p:cNvSpPr>
              <a:spLocks noChangeArrowheads="1"/>
            </p:cNvSpPr>
            <p:nvPr/>
          </p:nvSpPr>
          <p:spPr bwMode="auto">
            <a:xfrm>
              <a:off x="7583279" y="4819023"/>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6" name="Rectangle 186"/>
            <p:cNvSpPr>
              <a:spLocks noChangeArrowheads="1"/>
            </p:cNvSpPr>
            <p:nvPr/>
          </p:nvSpPr>
          <p:spPr bwMode="auto">
            <a:xfrm>
              <a:off x="7583279" y="4833433"/>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7" name="Rectangle 187"/>
            <p:cNvSpPr>
              <a:spLocks noChangeArrowheads="1"/>
            </p:cNvSpPr>
            <p:nvPr/>
          </p:nvSpPr>
          <p:spPr bwMode="auto">
            <a:xfrm>
              <a:off x="7583279" y="4840638"/>
              <a:ext cx="327333" cy="5147"/>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8" name="Freeform 188"/>
            <p:cNvSpPr>
              <a:spLocks/>
            </p:cNvSpPr>
            <p:nvPr/>
          </p:nvSpPr>
          <p:spPr bwMode="auto">
            <a:xfrm>
              <a:off x="7910612" y="4753147"/>
              <a:ext cx="326304" cy="7205"/>
            </a:xfrm>
            <a:custGeom>
              <a:avLst/>
              <a:gdLst/>
              <a:ahLst/>
              <a:cxnLst>
                <a:cxn ang="0">
                  <a:pos x="0" y="0"/>
                </a:cxn>
                <a:cxn ang="0">
                  <a:pos x="1377" y="0"/>
                </a:cxn>
                <a:cxn ang="0">
                  <a:pos x="1368" y="31"/>
                </a:cxn>
                <a:cxn ang="0">
                  <a:pos x="0" y="31"/>
                </a:cxn>
                <a:cxn ang="0">
                  <a:pos x="0" y="0"/>
                </a:cxn>
              </a:cxnLst>
              <a:rect l="0" t="0" r="r" b="b"/>
              <a:pathLst>
                <a:path w="1377" h="31">
                  <a:moveTo>
                    <a:pt x="0" y="0"/>
                  </a:moveTo>
                  <a:lnTo>
                    <a:pt x="1377" y="0"/>
                  </a:lnTo>
                  <a:cubicBezTo>
                    <a:pt x="1374" y="10"/>
                    <a:pt x="1370" y="20"/>
                    <a:pt x="1368"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9" name="Freeform 189"/>
            <p:cNvSpPr>
              <a:spLocks/>
            </p:cNvSpPr>
            <p:nvPr/>
          </p:nvSpPr>
          <p:spPr bwMode="auto">
            <a:xfrm>
              <a:off x="7910612" y="4767557"/>
              <a:ext cx="322186" cy="7205"/>
            </a:xfrm>
            <a:custGeom>
              <a:avLst/>
              <a:gdLst/>
              <a:ahLst/>
              <a:cxnLst>
                <a:cxn ang="0">
                  <a:pos x="0" y="0"/>
                </a:cxn>
                <a:cxn ang="0">
                  <a:pos x="1361" y="0"/>
                </a:cxn>
                <a:cxn ang="0">
                  <a:pos x="1356" y="29"/>
                </a:cxn>
                <a:cxn ang="0">
                  <a:pos x="1356" y="30"/>
                </a:cxn>
                <a:cxn ang="0">
                  <a:pos x="0" y="30"/>
                </a:cxn>
                <a:cxn ang="0">
                  <a:pos x="0" y="0"/>
                </a:cxn>
              </a:cxnLst>
              <a:rect l="0" t="0" r="r" b="b"/>
              <a:pathLst>
                <a:path w="1361" h="30">
                  <a:moveTo>
                    <a:pt x="0" y="0"/>
                  </a:moveTo>
                  <a:lnTo>
                    <a:pt x="1361" y="0"/>
                  </a:lnTo>
                  <a:cubicBezTo>
                    <a:pt x="1359" y="9"/>
                    <a:pt x="1358" y="19"/>
                    <a:pt x="1356" y="29"/>
                  </a:cubicBezTo>
                  <a:lnTo>
                    <a:pt x="1356" y="30"/>
                  </a:lnTo>
                  <a:lnTo>
                    <a:pt x="0" y="30"/>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0" name="Freeform 190"/>
            <p:cNvSpPr>
              <a:spLocks/>
            </p:cNvSpPr>
            <p:nvPr/>
          </p:nvSpPr>
          <p:spPr bwMode="auto">
            <a:xfrm>
              <a:off x="7910612" y="4781967"/>
              <a:ext cx="321157" cy="7205"/>
            </a:xfrm>
            <a:custGeom>
              <a:avLst/>
              <a:gdLst/>
              <a:ahLst/>
              <a:cxnLst>
                <a:cxn ang="0">
                  <a:pos x="0" y="0"/>
                </a:cxn>
                <a:cxn ang="0">
                  <a:pos x="1353" y="0"/>
                </a:cxn>
                <a:cxn ang="0">
                  <a:pos x="1351" y="30"/>
                </a:cxn>
                <a:cxn ang="0">
                  <a:pos x="0" y="30"/>
                </a:cxn>
                <a:cxn ang="0">
                  <a:pos x="0" y="0"/>
                </a:cxn>
              </a:cxnLst>
              <a:rect l="0" t="0" r="r" b="b"/>
              <a:pathLst>
                <a:path w="1353" h="30">
                  <a:moveTo>
                    <a:pt x="0" y="0"/>
                  </a:moveTo>
                  <a:lnTo>
                    <a:pt x="1353" y="0"/>
                  </a:lnTo>
                  <a:cubicBezTo>
                    <a:pt x="1352" y="10"/>
                    <a:pt x="1351" y="20"/>
                    <a:pt x="1351" y="30"/>
                  </a:cubicBezTo>
                  <a:lnTo>
                    <a:pt x="0" y="30"/>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1" name="Freeform 191"/>
            <p:cNvSpPr>
              <a:spLocks/>
            </p:cNvSpPr>
            <p:nvPr/>
          </p:nvSpPr>
          <p:spPr bwMode="auto">
            <a:xfrm>
              <a:off x="7910612" y="4797407"/>
              <a:ext cx="320127" cy="7205"/>
            </a:xfrm>
            <a:custGeom>
              <a:avLst/>
              <a:gdLst/>
              <a:ahLst/>
              <a:cxnLst>
                <a:cxn ang="0">
                  <a:pos x="0" y="0"/>
                </a:cxn>
                <a:cxn ang="0">
                  <a:pos x="1350" y="0"/>
                </a:cxn>
                <a:cxn ang="0">
                  <a:pos x="1350" y="10"/>
                </a:cxn>
                <a:cxn ang="0">
                  <a:pos x="1350" y="31"/>
                </a:cxn>
                <a:cxn ang="0">
                  <a:pos x="0" y="31"/>
                </a:cxn>
                <a:cxn ang="0">
                  <a:pos x="0" y="0"/>
                </a:cxn>
              </a:cxnLst>
              <a:rect l="0" t="0" r="r" b="b"/>
              <a:pathLst>
                <a:path w="1350" h="31">
                  <a:moveTo>
                    <a:pt x="0" y="0"/>
                  </a:moveTo>
                  <a:lnTo>
                    <a:pt x="1350" y="0"/>
                  </a:lnTo>
                  <a:lnTo>
                    <a:pt x="1350" y="10"/>
                  </a:lnTo>
                  <a:cubicBezTo>
                    <a:pt x="1350" y="17"/>
                    <a:pt x="1350" y="24"/>
                    <a:pt x="1350"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2" name="Freeform 192"/>
            <p:cNvSpPr>
              <a:spLocks/>
            </p:cNvSpPr>
            <p:nvPr/>
          </p:nvSpPr>
          <p:spPr bwMode="auto">
            <a:xfrm>
              <a:off x="7910612" y="4811817"/>
              <a:ext cx="321157" cy="7205"/>
            </a:xfrm>
            <a:custGeom>
              <a:avLst/>
              <a:gdLst/>
              <a:ahLst/>
              <a:cxnLst>
                <a:cxn ang="0">
                  <a:pos x="0" y="0"/>
                </a:cxn>
                <a:cxn ang="0">
                  <a:pos x="1351" y="0"/>
                </a:cxn>
                <a:cxn ang="0">
                  <a:pos x="1354" y="31"/>
                </a:cxn>
                <a:cxn ang="0">
                  <a:pos x="0" y="31"/>
                </a:cxn>
                <a:cxn ang="0">
                  <a:pos x="0" y="0"/>
                </a:cxn>
              </a:cxnLst>
              <a:rect l="0" t="0" r="r" b="b"/>
              <a:pathLst>
                <a:path w="1354" h="31">
                  <a:moveTo>
                    <a:pt x="0" y="0"/>
                  </a:moveTo>
                  <a:lnTo>
                    <a:pt x="1351" y="0"/>
                  </a:lnTo>
                  <a:cubicBezTo>
                    <a:pt x="1352" y="11"/>
                    <a:pt x="1353" y="21"/>
                    <a:pt x="1354"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3" name="Freeform 193"/>
            <p:cNvSpPr>
              <a:spLocks/>
            </p:cNvSpPr>
            <p:nvPr/>
          </p:nvSpPr>
          <p:spPr bwMode="auto">
            <a:xfrm>
              <a:off x="7910612" y="4826228"/>
              <a:ext cx="323216" cy="7205"/>
            </a:xfrm>
            <a:custGeom>
              <a:avLst/>
              <a:gdLst/>
              <a:ahLst/>
              <a:cxnLst>
                <a:cxn ang="0">
                  <a:pos x="0" y="0"/>
                </a:cxn>
                <a:cxn ang="0">
                  <a:pos x="1358" y="0"/>
                </a:cxn>
                <a:cxn ang="0">
                  <a:pos x="1363" y="30"/>
                </a:cxn>
                <a:cxn ang="0">
                  <a:pos x="0" y="30"/>
                </a:cxn>
                <a:cxn ang="0">
                  <a:pos x="0" y="0"/>
                </a:cxn>
              </a:cxnLst>
              <a:rect l="0" t="0" r="r" b="b"/>
              <a:pathLst>
                <a:path w="1363" h="30">
                  <a:moveTo>
                    <a:pt x="0" y="0"/>
                  </a:moveTo>
                  <a:lnTo>
                    <a:pt x="1358" y="0"/>
                  </a:lnTo>
                  <a:cubicBezTo>
                    <a:pt x="1359" y="10"/>
                    <a:pt x="1361" y="20"/>
                    <a:pt x="1363" y="30"/>
                  </a:cubicBezTo>
                  <a:lnTo>
                    <a:pt x="0" y="30"/>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4" name="Freeform 194"/>
            <p:cNvSpPr>
              <a:spLocks/>
            </p:cNvSpPr>
            <p:nvPr/>
          </p:nvSpPr>
          <p:spPr bwMode="auto">
            <a:xfrm>
              <a:off x="7910612" y="4760352"/>
              <a:ext cx="324245" cy="7205"/>
            </a:xfrm>
            <a:custGeom>
              <a:avLst/>
              <a:gdLst/>
              <a:ahLst/>
              <a:cxnLst>
                <a:cxn ang="0">
                  <a:pos x="0" y="0"/>
                </a:cxn>
                <a:cxn ang="0">
                  <a:pos x="1368" y="0"/>
                </a:cxn>
                <a:cxn ang="0">
                  <a:pos x="1361" y="31"/>
                </a:cxn>
                <a:cxn ang="0">
                  <a:pos x="0" y="31"/>
                </a:cxn>
                <a:cxn ang="0">
                  <a:pos x="0" y="0"/>
                </a:cxn>
              </a:cxnLst>
              <a:rect l="0" t="0" r="r" b="b"/>
              <a:pathLst>
                <a:path w="1368" h="31">
                  <a:moveTo>
                    <a:pt x="0" y="0"/>
                  </a:moveTo>
                  <a:lnTo>
                    <a:pt x="1368" y="0"/>
                  </a:lnTo>
                  <a:cubicBezTo>
                    <a:pt x="1365" y="10"/>
                    <a:pt x="1363" y="20"/>
                    <a:pt x="1361"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5" name="Freeform 195"/>
            <p:cNvSpPr>
              <a:spLocks/>
            </p:cNvSpPr>
            <p:nvPr/>
          </p:nvSpPr>
          <p:spPr bwMode="auto">
            <a:xfrm>
              <a:off x="7910612" y="4774762"/>
              <a:ext cx="321157" cy="7205"/>
            </a:xfrm>
            <a:custGeom>
              <a:avLst/>
              <a:gdLst/>
              <a:ahLst/>
              <a:cxnLst>
                <a:cxn ang="0">
                  <a:pos x="0" y="0"/>
                </a:cxn>
                <a:cxn ang="0">
                  <a:pos x="1356" y="0"/>
                </a:cxn>
                <a:cxn ang="0">
                  <a:pos x="1353" y="31"/>
                </a:cxn>
                <a:cxn ang="0">
                  <a:pos x="0" y="31"/>
                </a:cxn>
                <a:cxn ang="0">
                  <a:pos x="0" y="0"/>
                </a:cxn>
              </a:cxnLst>
              <a:rect l="0" t="0" r="r" b="b"/>
              <a:pathLst>
                <a:path w="1356" h="31">
                  <a:moveTo>
                    <a:pt x="0" y="0"/>
                  </a:moveTo>
                  <a:lnTo>
                    <a:pt x="1356" y="0"/>
                  </a:lnTo>
                  <a:cubicBezTo>
                    <a:pt x="1355" y="10"/>
                    <a:pt x="1354" y="21"/>
                    <a:pt x="1353"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6" name="Freeform 196"/>
            <p:cNvSpPr>
              <a:spLocks/>
            </p:cNvSpPr>
            <p:nvPr/>
          </p:nvSpPr>
          <p:spPr bwMode="auto">
            <a:xfrm>
              <a:off x="7910612" y="4789173"/>
              <a:ext cx="320127" cy="8235"/>
            </a:xfrm>
            <a:custGeom>
              <a:avLst/>
              <a:gdLst/>
              <a:ahLst/>
              <a:cxnLst>
                <a:cxn ang="0">
                  <a:pos x="0" y="0"/>
                </a:cxn>
                <a:cxn ang="0">
                  <a:pos x="1351" y="0"/>
                </a:cxn>
                <a:cxn ang="0">
                  <a:pos x="1350" y="31"/>
                </a:cxn>
                <a:cxn ang="0">
                  <a:pos x="0" y="31"/>
                </a:cxn>
                <a:cxn ang="0">
                  <a:pos x="0" y="0"/>
                </a:cxn>
              </a:cxnLst>
              <a:rect l="0" t="0" r="r" b="b"/>
              <a:pathLst>
                <a:path w="1351" h="31">
                  <a:moveTo>
                    <a:pt x="0" y="0"/>
                  </a:moveTo>
                  <a:lnTo>
                    <a:pt x="1351" y="0"/>
                  </a:lnTo>
                  <a:cubicBezTo>
                    <a:pt x="1350" y="11"/>
                    <a:pt x="1350" y="21"/>
                    <a:pt x="1350"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7" name="Freeform 197"/>
            <p:cNvSpPr>
              <a:spLocks/>
            </p:cNvSpPr>
            <p:nvPr/>
          </p:nvSpPr>
          <p:spPr bwMode="auto">
            <a:xfrm>
              <a:off x="7910612" y="4804612"/>
              <a:ext cx="320127" cy="7205"/>
            </a:xfrm>
            <a:custGeom>
              <a:avLst/>
              <a:gdLst/>
              <a:ahLst/>
              <a:cxnLst>
                <a:cxn ang="0">
                  <a:pos x="0" y="0"/>
                </a:cxn>
                <a:cxn ang="0">
                  <a:pos x="1350" y="0"/>
                </a:cxn>
                <a:cxn ang="0">
                  <a:pos x="1351" y="30"/>
                </a:cxn>
                <a:cxn ang="0">
                  <a:pos x="0" y="30"/>
                </a:cxn>
                <a:cxn ang="0">
                  <a:pos x="0" y="0"/>
                </a:cxn>
              </a:cxnLst>
              <a:rect l="0" t="0" r="r" b="b"/>
              <a:pathLst>
                <a:path w="1351" h="30">
                  <a:moveTo>
                    <a:pt x="0" y="0"/>
                  </a:moveTo>
                  <a:lnTo>
                    <a:pt x="1350" y="0"/>
                  </a:lnTo>
                  <a:cubicBezTo>
                    <a:pt x="1350" y="10"/>
                    <a:pt x="1351" y="20"/>
                    <a:pt x="1351" y="30"/>
                  </a:cubicBezTo>
                  <a:lnTo>
                    <a:pt x="0" y="30"/>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8" name="Freeform 198"/>
            <p:cNvSpPr>
              <a:spLocks/>
            </p:cNvSpPr>
            <p:nvPr/>
          </p:nvSpPr>
          <p:spPr bwMode="auto">
            <a:xfrm>
              <a:off x="7910612" y="4819023"/>
              <a:ext cx="322186" cy="7205"/>
            </a:xfrm>
            <a:custGeom>
              <a:avLst/>
              <a:gdLst/>
              <a:ahLst/>
              <a:cxnLst>
                <a:cxn ang="0">
                  <a:pos x="0" y="0"/>
                </a:cxn>
                <a:cxn ang="0">
                  <a:pos x="1354" y="0"/>
                </a:cxn>
                <a:cxn ang="0">
                  <a:pos x="1356" y="22"/>
                </a:cxn>
                <a:cxn ang="0">
                  <a:pos x="1358" y="31"/>
                </a:cxn>
                <a:cxn ang="0">
                  <a:pos x="0" y="31"/>
                </a:cxn>
                <a:cxn ang="0">
                  <a:pos x="0" y="0"/>
                </a:cxn>
              </a:cxnLst>
              <a:rect l="0" t="0" r="r" b="b"/>
              <a:pathLst>
                <a:path w="1358" h="31">
                  <a:moveTo>
                    <a:pt x="0" y="0"/>
                  </a:moveTo>
                  <a:lnTo>
                    <a:pt x="1354" y="0"/>
                  </a:lnTo>
                  <a:cubicBezTo>
                    <a:pt x="1355" y="7"/>
                    <a:pt x="1355" y="15"/>
                    <a:pt x="1356" y="22"/>
                  </a:cubicBezTo>
                  <a:lnTo>
                    <a:pt x="1358" y="31"/>
                  </a:ln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9" name="Freeform 199"/>
            <p:cNvSpPr>
              <a:spLocks/>
            </p:cNvSpPr>
            <p:nvPr/>
          </p:nvSpPr>
          <p:spPr bwMode="auto">
            <a:xfrm>
              <a:off x="7910612" y="4833433"/>
              <a:ext cx="324245" cy="7205"/>
            </a:xfrm>
            <a:custGeom>
              <a:avLst/>
              <a:gdLst/>
              <a:ahLst/>
              <a:cxnLst>
                <a:cxn ang="0">
                  <a:pos x="0" y="0"/>
                </a:cxn>
                <a:cxn ang="0">
                  <a:pos x="1363" y="0"/>
                </a:cxn>
                <a:cxn ang="0">
                  <a:pos x="1370" y="31"/>
                </a:cxn>
                <a:cxn ang="0">
                  <a:pos x="0" y="31"/>
                </a:cxn>
                <a:cxn ang="0">
                  <a:pos x="0" y="0"/>
                </a:cxn>
              </a:cxnLst>
              <a:rect l="0" t="0" r="r" b="b"/>
              <a:pathLst>
                <a:path w="1370" h="31">
                  <a:moveTo>
                    <a:pt x="0" y="0"/>
                  </a:moveTo>
                  <a:lnTo>
                    <a:pt x="1363" y="0"/>
                  </a:lnTo>
                  <a:cubicBezTo>
                    <a:pt x="1365" y="11"/>
                    <a:pt x="1368" y="21"/>
                    <a:pt x="1370"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20" name="Freeform 200"/>
            <p:cNvSpPr>
              <a:spLocks/>
            </p:cNvSpPr>
            <p:nvPr/>
          </p:nvSpPr>
          <p:spPr bwMode="auto">
            <a:xfrm>
              <a:off x="7910612" y="4840638"/>
              <a:ext cx="326304" cy="5147"/>
            </a:xfrm>
            <a:custGeom>
              <a:avLst/>
              <a:gdLst/>
              <a:ahLst/>
              <a:cxnLst>
                <a:cxn ang="0">
                  <a:pos x="0" y="0"/>
                </a:cxn>
                <a:cxn ang="0">
                  <a:pos x="1370" y="0"/>
                </a:cxn>
                <a:cxn ang="0">
                  <a:pos x="1377" y="21"/>
                </a:cxn>
                <a:cxn ang="0">
                  <a:pos x="0" y="21"/>
                </a:cxn>
                <a:cxn ang="0">
                  <a:pos x="0" y="0"/>
                </a:cxn>
              </a:cxnLst>
              <a:rect l="0" t="0" r="r" b="b"/>
              <a:pathLst>
                <a:path w="1377" h="21">
                  <a:moveTo>
                    <a:pt x="0" y="0"/>
                  </a:moveTo>
                  <a:lnTo>
                    <a:pt x="1370" y="0"/>
                  </a:lnTo>
                  <a:cubicBezTo>
                    <a:pt x="1373" y="7"/>
                    <a:pt x="1375" y="14"/>
                    <a:pt x="1377" y="21"/>
                  </a:cubicBezTo>
                  <a:lnTo>
                    <a:pt x="0" y="21"/>
                  </a:lnTo>
                  <a:lnTo>
                    <a:pt x="0" y="0"/>
                  </a:lnTo>
                  <a:close/>
                </a:path>
              </a:pathLst>
            </a:custGeom>
            <a:solidFill>
              <a:srgbClr val="6F9AA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21" name="Freeform 201"/>
            <p:cNvSpPr>
              <a:spLocks/>
            </p:cNvSpPr>
            <p:nvPr/>
          </p:nvSpPr>
          <p:spPr bwMode="auto">
            <a:xfrm>
              <a:off x="7576074" y="4731531"/>
              <a:ext cx="670106" cy="134840"/>
            </a:xfrm>
            <a:custGeom>
              <a:avLst/>
              <a:gdLst/>
              <a:ahLst/>
              <a:cxnLst>
                <a:cxn ang="0">
                  <a:pos x="2829" y="569"/>
                </a:cxn>
                <a:cxn ang="0">
                  <a:pos x="121" y="569"/>
                </a:cxn>
                <a:cxn ang="0">
                  <a:pos x="6" y="388"/>
                </a:cxn>
                <a:cxn ang="0">
                  <a:pos x="0" y="284"/>
                </a:cxn>
                <a:cxn ang="0">
                  <a:pos x="6" y="181"/>
                </a:cxn>
                <a:cxn ang="0">
                  <a:pos x="121" y="0"/>
                </a:cxn>
                <a:cxn ang="0">
                  <a:pos x="2829" y="0"/>
                </a:cxn>
                <a:cxn ang="0">
                  <a:pos x="2829" y="90"/>
                </a:cxn>
                <a:cxn ang="0">
                  <a:pos x="121" y="90"/>
                </a:cxn>
                <a:cxn ang="0">
                  <a:pos x="95" y="192"/>
                </a:cxn>
                <a:cxn ang="0">
                  <a:pos x="90" y="284"/>
                </a:cxn>
                <a:cxn ang="0">
                  <a:pos x="95" y="377"/>
                </a:cxn>
                <a:cxn ang="0">
                  <a:pos x="121" y="479"/>
                </a:cxn>
                <a:cxn ang="0">
                  <a:pos x="2829" y="479"/>
                </a:cxn>
                <a:cxn ang="0">
                  <a:pos x="2829" y="569"/>
                </a:cxn>
              </a:cxnLst>
              <a:rect l="0" t="0" r="r" b="b"/>
              <a:pathLst>
                <a:path w="2829" h="569">
                  <a:moveTo>
                    <a:pt x="2829" y="569"/>
                  </a:moveTo>
                  <a:lnTo>
                    <a:pt x="121" y="569"/>
                  </a:lnTo>
                  <a:cubicBezTo>
                    <a:pt x="56" y="569"/>
                    <a:pt x="19" y="489"/>
                    <a:pt x="6" y="388"/>
                  </a:cubicBezTo>
                  <a:cubicBezTo>
                    <a:pt x="2" y="354"/>
                    <a:pt x="0" y="319"/>
                    <a:pt x="0" y="284"/>
                  </a:cubicBezTo>
                  <a:cubicBezTo>
                    <a:pt x="0" y="250"/>
                    <a:pt x="2" y="215"/>
                    <a:pt x="6" y="181"/>
                  </a:cubicBezTo>
                  <a:cubicBezTo>
                    <a:pt x="19" y="80"/>
                    <a:pt x="56" y="0"/>
                    <a:pt x="121" y="0"/>
                  </a:cubicBezTo>
                  <a:lnTo>
                    <a:pt x="2829" y="0"/>
                  </a:lnTo>
                  <a:lnTo>
                    <a:pt x="2829" y="90"/>
                  </a:lnTo>
                  <a:lnTo>
                    <a:pt x="121" y="90"/>
                  </a:lnTo>
                  <a:cubicBezTo>
                    <a:pt x="112" y="90"/>
                    <a:pt x="102" y="135"/>
                    <a:pt x="95" y="192"/>
                  </a:cubicBezTo>
                  <a:cubicBezTo>
                    <a:pt x="91" y="220"/>
                    <a:pt x="90" y="252"/>
                    <a:pt x="90" y="284"/>
                  </a:cubicBezTo>
                  <a:cubicBezTo>
                    <a:pt x="90" y="317"/>
                    <a:pt x="91" y="349"/>
                    <a:pt x="95" y="377"/>
                  </a:cubicBezTo>
                  <a:cubicBezTo>
                    <a:pt x="102" y="434"/>
                    <a:pt x="112" y="479"/>
                    <a:pt x="121" y="479"/>
                  </a:cubicBezTo>
                  <a:lnTo>
                    <a:pt x="2829" y="479"/>
                  </a:lnTo>
                  <a:lnTo>
                    <a:pt x="2829" y="569"/>
                  </a:lnTo>
                  <a:close/>
                </a:path>
              </a:pathLst>
            </a:custGeom>
            <a:solidFill>
              <a:srgbClr val="27D3D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22" name="Freeform 202"/>
            <p:cNvSpPr>
              <a:spLocks noEditPoints="1"/>
            </p:cNvSpPr>
            <p:nvPr/>
          </p:nvSpPr>
          <p:spPr bwMode="auto">
            <a:xfrm>
              <a:off x="7910612" y="4731531"/>
              <a:ext cx="335568" cy="134840"/>
            </a:xfrm>
            <a:custGeom>
              <a:avLst/>
              <a:gdLst/>
              <a:ahLst/>
              <a:cxnLst>
                <a:cxn ang="0">
                  <a:pos x="1415" y="569"/>
                </a:cxn>
                <a:cxn ang="0">
                  <a:pos x="0" y="569"/>
                </a:cxn>
                <a:cxn ang="0">
                  <a:pos x="0" y="479"/>
                </a:cxn>
                <a:cxn ang="0">
                  <a:pos x="1415" y="479"/>
                </a:cxn>
                <a:cxn ang="0">
                  <a:pos x="1415" y="569"/>
                </a:cxn>
                <a:cxn ang="0">
                  <a:pos x="0" y="0"/>
                </a:cxn>
                <a:cxn ang="0">
                  <a:pos x="1415" y="0"/>
                </a:cxn>
                <a:cxn ang="0">
                  <a:pos x="1415" y="90"/>
                </a:cxn>
                <a:cxn ang="0">
                  <a:pos x="0" y="90"/>
                </a:cxn>
                <a:cxn ang="0">
                  <a:pos x="0" y="0"/>
                </a:cxn>
              </a:cxnLst>
              <a:rect l="0" t="0" r="r" b="b"/>
              <a:pathLst>
                <a:path w="1415" h="569">
                  <a:moveTo>
                    <a:pt x="1415" y="569"/>
                  </a:moveTo>
                  <a:lnTo>
                    <a:pt x="0" y="569"/>
                  </a:lnTo>
                  <a:lnTo>
                    <a:pt x="0" y="479"/>
                  </a:lnTo>
                  <a:lnTo>
                    <a:pt x="1415" y="479"/>
                  </a:lnTo>
                  <a:lnTo>
                    <a:pt x="1415" y="569"/>
                  </a:lnTo>
                  <a:close/>
                  <a:moveTo>
                    <a:pt x="0" y="0"/>
                  </a:moveTo>
                  <a:lnTo>
                    <a:pt x="1415" y="0"/>
                  </a:lnTo>
                  <a:lnTo>
                    <a:pt x="1415" y="90"/>
                  </a:lnTo>
                  <a:lnTo>
                    <a:pt x="0" y="90"/>
                  </a:lnTo>
                  <a:lnTo>
                    <a:pt x="0" y="0"/>
                  </a:lnTo>
                  <a:close/>
                </a:path>
              </a:pathLst>
            </a:custGeom>
            <a:solidFill>
              <a:srgbClr val="00ADB4"/>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23" name="Rectangle 203"/>
            <p:cNvSpPr>
              <a:spLocks noChangeArrowheads="1"/>
            </p:cNvSpPr>
            <p:nvPr/>
          </p:nvSpPr>
          <p:spPr bwMode="auto">
            <a:xfrm>
              <a:off x="7917818" y="4694476"/>
              <a:ext cx="242926" cy="15440"/>
            </a:xfrm>
            <a:prstGeom prst="rect">
              <a:avLst/>
            </a:prstGeom>
            <a:solidFill>
              <a:srgbClr val="AAC7CC"/>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4" name="Rectangle 204"/>
            <p:cNvSpPr>
              <a:spLocks noChangeArrowheads="1"/>
            </p:cNvSpPr>
            <p:nvPr/>
          </p:nvSpPr>
          <p:spPr bwMode="auto">
            <a:xfrm>
              <a:off x="7902378" y="4709916"/>
              <a:ext cx="272777" cy="15440"/>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5" name="Rectangle 206"/>
            <p:cNvSpPr>
              <a:spLocks noChangeArrowheads="1"/>
            </p:cNvSpPr>
            <p:nvPr/>
          </p:nvSpPr>
          <p:spPr bwMode="auto">
            <a:xfrm>
              <a:off x="8002372" y="4724697"/>
              <a:ext cx="458060" cy="17498"/>
            </a:xfrm>
            <a:prstGeom prst="rect">
              <a:avLst/>
            </a:prstGeom>
            <a:solidFill>
              <a:srgbClr val="EF753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6" name="Rectangle 207"/>
            <p:cNvSpPr>
              <a:spLocks noChangeArrowheads="1"/>
            </p:cNvSpPr>
            <p:nvPr/>
          </p:nvSpPr>
          <p:spPr bwMode="auto">
            <a:xfrm>
              <a:off x="7556664" y="4644411"/>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7" name="Rectangle 208"/>
            <p:cNvSpPr>
              <a:spLocks noChangeArrowheads="1"/>
            </p:cNvSpPr>
            <p:nvPr/>
          </p:nvSpPr>
          <p:spPr bwMode="auto">
            <a:xfrm>
              <a:off x="7556664" y="4656762"/>
              <a:ext cx="36541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8" name="Rectangle 209"/>
            <p:cNvSpPr>
              <a:spLocks noChangeArrowheads="1"/>
            </p:cNvSpPr>
            <p:nvPr/>
          </p:nvSpPr>
          <p:spPr bwMode="auto">
            <a:xfrm>
              <a:off x="7556664" y="4670144"/>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9" name="Rectangle 210"/>
            <p:cNvSpPr>
              <a:spLocks noChangeArrowheads="1"/>
            </p:cNvSpPr>
            <p:nvPr/>
          </p:nvSpPr>
          <p:spPr bwMode="auto">
            <a:xfrm>
              <a:off x="7556664" y="4682495"/>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0" name="Rectangle 211"/>
            <p:cNvSpPr>
              <a:spLocks noChangeArrowheads="1"/>
            </p:cNvSpPr>
            <p:nvPr/>
          </p:nvSpPr>
          <p:spPr bwMode="auto">
            <a:xfrm>
              <a:off x="7556664" y="4694847"/>
              <a:ext cx="36541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1" name="Rectangle 212"/>
            <p:cNvSpPr>
              <a:spLocks noChangeArrowheads="1"/>
            </p:cNvSpPr>
            <p:nvPr/>
          </p:nvSpPr>
          <p:spPr bwMode="auto">
            <a:xfrm>
              <a:off x="7556664" y="4708228"/>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2" name="Rectangle 213"/>
            <p:cNvSpPr>
              <a:spLocks noChangeArrowheads="1"/>
            </p:cNvSpPr>
            <p:nvPr/>
          </p:nvSpPr>
          <p:spPr bwMode="auto">
            <a:xfrm>
              <a:off x="7556664" y="4650587"/>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3" name="Rectangle 214"/>
            <p:cNvSpPr>
              <a:spLocks noChangeArrowheads="1"/>
            </p:cNvSpPr>
            <p:nvPr/>
          </p:nvSpPr>
          <p:spPr bwMode="auto">
            <a:xfrm>
              <a:off x="7556664" y="4663968"/>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4" name="Rectangle 215"/>
            <p:cNvSpPr>
              <a:spLocks noChangeArrowheads="1"/>
            </p:cNvSpPr>
            <p:nvPr/>
          </p:nvSpPr>
          <p:spPr bwMode="auto">
            <a:xfrm>
              <a:off x="7556664" y="4676319"/>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5" name="Rectangle 216"/>
            <p:cNvSpPr>
              <a:spLocks noChangeArrowheads="1"/>
            </p:cNvSpPr>
            <p:nvPr/>
          </p:nvSpPr>
          <p:spPr bwMode="auto">
            <a:xfrm>
              <a:off x="7556664" y="4688671"/>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6" name="Rectangle 217"/>
            <p:cNvSpPr>
              <a:spLocks noChangeArrowheads="1"/>
            </p:cNvSpPr>
            <p:nvPr/>
          </p:nvSpPr>
          <p:spPr bwMode="auto">
            <a:xfrm>
              <a:off x="7556664" y="4702052"/>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7" name="Rectangle 218"/>
            <p:cNvSpPr>
              <a:spLocks noChangeArrowheads="1"/>
            </p:cNvSpPr>
            <p:nvPr/>
          </p:nvSpPr>
          <p:spPr bwMode="auto">
            <a:xfrm>
              <a:off x="7556664" y="4714404"/>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8" name="Rectangle 219"/>
            <p:cNvSpPr>
              <a:spLocks noChangeArrowheads="1"/>
            </p:cNvSpPr>
            <p:nvPr/>
          </p:nvSpPr>
          <p:spPr bwMode="auto">
            <a:xfrm>
              <a:off x="7556664" y="4720580"/>
              <a:ext cx="365419" cy="4117"/>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39" name="Freeform 220"/>
            <p:cNvSpPr>
              <a:spLocks/>
            </p:cNvSpPr>
            <p:nvPr/>
          </p:nvSpPr>
          <p:spPr bwMode="auto">
            <a:xfrm>
              <a:off x="7922083" y="4644411"/>
              <a:ext cx="80289" cy="80286"/>
            </a:xfrm>
            <a:custGeom>
              <a:avLst/>
              <a:gdLst/>
              <a:ahLst/>
              <a:cxnLst>
                <a:cxn ang="0">
                  <a:pos x="0" y="0"/>
                </a:cxn>
                <a:cxn ang="0">
                  <a:pos x="239" y="99"/>
                </a:cxn>
                <a:cxn ang="0">
                  <a:pos x="239" y="99"/>
                </a:cxn>
                <a:cxn ang="0">
                  <a:pos x="338" y="339"/>
                </a:cxn>
                <a:cxn ang="0">
                  <a:pos x="247" y="339"/>
                </a:cxn>
                <a:cxn ang="0">
                  <a:pos x="175" y="164"/>
                </a:cxn>
                <a:cxn ang="0">
                  <a:pos x="175" y="164"/>
                </a:cxn>
                <a:cxn ang="0">
                  <a:pos x="0" y="91"/>
                </a:cxn>
                <a:cxn ang="0">
                  <a:pos x="0" y="91"/>
                </a:cxn>
                <a:cxn ang="0">
                  <a:pos x="0" y="0"/>
                </a:cxn>
              </a:cxnLst>
              <a:rect l="0" t="0" r="r" b="b"/>
              <a:pathLst>
                <a:path w="338" h="339">
                  <a:moveTo>
                    <a:pt x="0" y="0"/>
                  </a:moveTo>
                  <a:cubicBezTo>
                    <a:pt x="93" y="0"/>
                    <a:pt x="178" y="38"/>
                    <a:pt x="239" y="99"/>
                  </a:cubicBezTo>
                  <a:lnTo>
                    <a:pt x="239" y="99"/>
                  </a:lnTo>
                  <a:cubicBezTo>
                    <a:pt x="301" y="161"/>
                    <a:pt x="338" y="245"/>
                    <a:pt x="338" y="339"/>
                  </a:cubicBezTo>
                  <a:lnTo>
                    <a:pt x="247" y="339"/>
                  </a:lnTo>
                  <a:cubicBezTo>
                    <a:pt x="247" y="270"/>
                    <a:pt x="219" y="209"/>
                    <a:pt x="175" y="164"/>
                  </a:cubicBezTo>
                  <a:lnTo>
                    <a:pt x="175" y="164"/>
                  </a:lnTo>
                  <a:cubicBezTo>
                    <a:pt x="130" y="119"/>
                    <a:pt x="68" y="91"/>
                    <a:pt x="0" y="91"/>
                  </a:cubicBezTo>
                  <a:lnTo>
                    <a:pt x="0" y="91"/>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0" name="Freeform 221"/>
            <p:cNvSpPr>
              <a:spLocks/>
            </p:cNvSpPr>
            <p:nvPr/>
          </p:nvSpPr>
          <p:spPr bwMode="auto">
            <a:xfrm>
              <a:off x="7922083" y="4650587"/>
              <a:ext cx="74113" cy="74111"/>
            </a:xfrm>
            <a:custGeom>
              <a:avLst/>
              <a:gdLst/>
              <a:ahLst/>
              <a:cxnLst>
                <a:cxn ang="0">
                  <a:pos x="0" y="0"/>
                </a:cxn>
                <a:cxn ang="0">
                  <a:pos x="220" y="91"/>
                </a:cxn>
                <a:cxn ang="0">
                  <a:pos x="220" y="91"/>
                </a:cxn>
                <a:cxn ang="0">
                  <a:pos x="312" y="312"/>
                </a:cxn>
                <a:cxn ang="0">
                  <a:pos x="228" y="312"/>
                </a:cxn>
                <a:cxn ang="0">
                  <a:pos x="161" y="151"/>
                </a:cxn>
                <a:cxn ang="0">
                  <a:pos x="161" y="151"/>
                </a:cxn>
                <a:cxn ang="0">
                  <a:pos x="0" y="84"/>
                </a:cxn>
                <a:cxn ang="0">
                  <a:pos x="0" y="84"/>
                </a:cxn>
                <a:cxn ang="0">
                  <a:pos x="0" y="0"/>
                </a:cxn>
              </a:cxnLst>
              <a:rect l="0" t="0" r="r" b="b"/>
              <a:pathLst>
                <a:path w="312" h="312">
                  <a:moveTo>
                    <a:pt x="0" y="0"/>
                  </a:moveTo>
                  <a:cubicBezTo>
                    <a:pt x="86" y="0"/>
                    <a:pt x="164" y="35"/>
                    <a:pt x="220" y="91"/>
                  </a:cubicBezTo>
                  <a:lnTo>
                    <a:pt x="220" y="91"/>
                  </a:lnTo>
                  <a:cubicBezTo>
                    <a:pt x="277" y="148"/>
                    <a:pt x="312" y="226"/>
                    <a:pt x="312" y="312"/>
                  </a:cubicBezTo>
                  <a:lnTo>
                    <a:pt x="228" y="312"/>
                  </a:lnTo>
                  <a:cubicBezTo>
                    <a:pt x="228" y="249"/>
                    <a:pt x="202" y="192"/>
                    <a:pt x="161" y="151"/>
                  </a:cubicBezTo>
                  <a:lnTo>
                    <a:pt x="161" y="151"/>
                  </a:lnTo>
                  <a:cubicBezTo>
                    <a:pt x="120" y="109"/>
                    <a:pt x="63" y="84"/>
                    <a:pt x="0" y="84"/>
                  </a:cubicBezTo>
                  <a:lnTo>
                    <a:pt x="0" y="84"/>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1" name="Freeform 222"/>
            <p:cNvSpPr>
              <a:spLocks/>
            </p:cNvSpPr>
            <p:nvPr/>
          </p:nvSpPr>
          <p:spPr bwMode="auto">
            <a:xfrm>
              <a:off x="7922083" y="4657792"/>
              <a:ext cx="66908" cy="66905"/>
            </a:xfrm>
            <a:custGeom>
              <a:avLst/>
              <a:gdLst/>
              <a:ahLst/>
              <a:cxnLst>
                <a:cxn ang="0">
                  <a:pos x="0" y="0"/>
                </a:cxn>
                <a:cxn ang="0">
                  <a:pos x="201" y="83"/>
                </a:cxn>
                <a:cxn ang="0">
                  <a:pos x="201" y="83"/>
                </a:cxn>
                <a:cxn ang="0">
                  <a:pos x="285" y="285"/>
                </a:cxn>
                <a:cxn ang="0">
                  <a:pos x="208" y="285"/>
                </a:cxn>
                <a:cxn ang="0">
                  <a:pos x="147" y="137"/>
                </a:cxn>
                <a:cxn ang="0">
                  <a:pos x="147" y="137"/>
                </a:cxn>
                <a:cxn ang="0">
                  <a:pos x="0" y="76"/>
                </a:cxn>
                <a:cxn ang="0">
                  <a:pos x="0" y="76"/>
                </a:cxn>
                <a:cxn ang="0">
                  <a:pos x="0" y="0"/>
                </a:cxn>
              </a:cxnLst>
              <a:rect l="0" t="0" r="r" b="b"/>
              <a:pathLst>
                <a:path w="285" h="285">
                  <a:moveTo>
                    <a:pt x="0" y="0"/>
                  </a:moveTo>
                  <a:cubicBezTo>
                    <a:pt x="78" y="0"/>
                    <a:pt x="150" y="31"/>
                    <a:pt x="201" y="83"/>
                  </a:cubicBezTo>
                  <a:lnTo>
                    <a:pt x="201" y="83"/>
                  </a:lnTo>
                  <a:cubicBezTo>
                    <a:pt x="253" y="135"/>
                    <a:pt x="285" y="206"/>
                    <a:pt x="285" y="285"/>
                  </a:cubicBezTo>
                  <a:lnTo>
                    <a:pt x="208" y="285"/>
                  </a:lnTo>
                  <a:cubicBezTo>
                    <a:pt x="208" y="227"/>
                    <a:pt x="185" y="175"/>
                    <a:pt x="147" y="137"/>
                  </a:cubicBezTo>
                  <a:lnTo>
                    <a:pt x="147" y="137"/>
                  </a:lnTo>
                  <a:cubicBezTo>
                    <a:pt x="109" y="100"/>
                    <a:pt x="57" y="76"/>
                    <a:pt x="0" y="76"/>
                  </a:cubicBezTo>
                  <a:lnTo>
                    <a:pt x="0" y="76"/>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2" name="Freeform 223"/>
            <p:cNvSpPr>
              <a:spLocks/>
            </p:cNvSpPr>
            <p:nvPr/>
          </p:nvSpPr>
          <p:spPr bwMode="auto">
            <a:xfrm>
              <a:off x="7922083" y="4663968"/>
              <a:ext cx="60732" cy="60729"/>
            </a:xfrm>
            <a:custGeom>
              <a:avLst/>
              <a:gdLst/>
              <a:ahLst/>
              <a:cxnLst>
                <a:cxn ang="0">
                  <a:pos x="0" y="0"/>
                </a:cxn>
                <a:cxn ang="0">
                  <a:pos x="182" y="76"/>
                </a:cxn>
                <a:cxn ang="0">
                  <a:pos x="182" y="76"/>
                </a:cxn>
                <a:cxn ang="0">
                  <a:pos x="258" y="259"/>
                </a:cxn>
                <a:cxn ang="0">
                  <a:pos x="188" y="259"/>
                </a:cxn>
                <a:cxn ang="0">
                  <a:pos x="133" y="125"/>
                </a:cxn>
                <a:cxn ang="0">
                  <a:pos x="133" y="125"/>
                </a:cxn>
                <a:cxn ang="0">
                  <a:pos x="0" y="70"/>
                </a:cxn>
                <a:cxn ang="0">
                  <a:pos x="0" y="70"/>
                </a:cxn>
                <a:cxn ang="0">
                  <a:pos x="0" y="0"/>
                </a:cxn>
              </a:cxnLst>
              <a:rect l="0" t="0" r="r" b="b"/>
              <a:pathLst>
                <a:path w="258" h="259">
                  <a:moveTo>
                    <a:pt x="0" y="0"/>
                  </a:moveTo>
                  <a:cubicBezTo>
                    <a:pt x="71" y="0"/>
                    <a:pt x="136" y="29"/>
                    <a:pt x="182" y="76"/>
                  </a:cubicBezTo>
                  <a:lnTo>
                    <a:pt x="182" y="76"/>
                  </a:lnTo>
                  <a:cubicBezTo>
                    <a:pt x="229" y="123"/>
                    <a:pt x="258" y="187"/>
                    <a:pt x="258" y="259"/>
                  </a:cubicBezTo>
                  <a:lnTo>
                    <a:pt x="188" y="259"/>
                  </a:lnTo>
                  <a:cubicBezTo>
                    <a:pt x="188" y="207"/>
                    <a:pt x="167" y="159"/>
                    <a:pt x="133" y="125"/>
                  </a:cubicBezTo>
                  <a:lnTo>
                    <a:pt x="133" y="125"/>
                  </a:lnTo>
                  <a:cubicBezTo>
                    <a:pt x="99" y="91"/>
                    <a:pt x="52" y="70"/>
                    <a:pt x="0" y="70"/>
                  </a:cubicBezTo>
                  <a:lnTo>
                    <a:pt x="0" y="70"/>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3" name="Freeform 224"/>
            <p:cNvSpPr>
              <a:spLocks/>
            </p:cNvSpPr>
            <p:nvPr/>
          </p:nvSpPr>
          <p:spPr bwMode="auto">
            <a:xfrm>
              <a:off x="7922083" y="4670144"/>
              <a:ext cx="54555" cy="54554"/>
            </a:xfrm>
            <a:custGeom>
              <a:avLst/>
              <a:gdLst/>
              <a:ahLst/>
              <a:cxnLst>
                <a:cxn ang="0">
                  <a:pos x="0" y="0"/>
                </a:cxn>
                <a:cxn ang="0">
                  <a:pos x="164" y="68"/>
                </a:cxn>
                <a:cxn ang="0">
                  <a:pos x="164" y="68"/>
                </a:cxn>
                <a:cxn ang="0">
                  <a:pos x="231" y="232"/>
                </a:cxn>
                <a:cxn ang="0">
                  <a:pos x="169" y="232"/>
                </a:cxn>
                <a:cxn ang="0">
                  <a:pos x="119" y="112"/>
                </a:cxn>
                <a:cxn ang="0">
                  <a:pos x="119" y="112"/>
                </a:cxn>
                <a:cxn ang="0">
                  <a:pos x="0" y="63"/>
                </a:cxn>
                <a:cxn ang="0">
                  <a:pos x="0" y="63"/>
                </a:cxn>
                <a:cxn ang="0">
                  <a:pos x="0" y="0"/>
                </a:cxn>
              </a:cxnLst>
              <a:rect l="0" t="0" r="r" b="b"/>
              <a:pathLst>
                <a:path w="231" h="232">
                  <a:moveTo>
                    <a:pt x="0" y="0"/>
                  </a:moveTo>
                  <a:cubicBezTo>
                    <a:pt x="64" y="0"/>
                    <a:pt x="122" y="26"/>
                    <a:pt x="164" y="68"/>
                  </a:cubicBezTo>
                  <a:lnTo>
                    <a:pt x="164" y="68"/>
                  </a:lnTo>
                  <a:cubicBezTo>
                    <a:pt x="205" y="110"/>
                    <a:pt x="231" y="168"/>
                    <a:pt x="231" y="232"/>
                  </a:cubicBezTo>
                  <a:lnTo>
                    <a:pt x="169" y="232"/>
                  </a:lnTo>
                  <a:cubicBezTo>
                    <a:pt x="169" y="185"/>
                    <a:pt x="150" y="143"/>
                    <a:pt x="119" y="112"/>
                  </a:cubicBezTo>
                  <a:lnTo>
                    <a:pt x="119" y="112"/>
                  </a:lnTo>
                  <a:cubicBezTo>
                    <a:pt x="89" y="81"/>
                    <a:pt x="46" y="63"/>
                    <a:pt x="0" y="63"/>
                  </a:cubicBezTo>
                  <a:lnTo>
                    <a:pt x="0" y="63"/>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4" name="Freeform 225"/>
            <p:cNvSpPr>
              <a:spLocks/>
            </p:cNvSpPr>
            <p:nvPr/>
          </p:nvSpPr>
          <p:spPr bwMode="auto">
            <a:xfrm>
              <a:off x="7922083" y="4676319"/>
              <a:ext cx="48379" cy="48378"/>
            </a:xfrm>
            <a:custGeom>
              <a:avLst/>
              <a:gdLst/>
              <a:ahLst/>
              <a:cxnLst>
                <a:cxn ang="0">
                  <a:pos x="0" y="0"/>
                </a:cxn>
                <a:cxn ang="0">
                  <a:pos x="145" y="60"/>
                </a:cxn>
                <a:cxn ang="0">
                  <a:pos x="145" y="60"/>
                </a:cxn>
                <a:cxn ang="0">
                  <a:pos x="205" y="205"/>
                </a:cxn>
                <a:cxn ang="0">
                  <a:pos x="149" y="205"/>
                </a:cxn>
                <a:cxn ang="0">
                  <a:pos x="106" y="99"/>
                </a:cxn>
                <a:cxn ang="0">
                  <a:pos x="105" y="99"/>
                </a:cxn>
                <a:cxn ang="0">
                  <a:pos x="0" y="55"/>
                </a:cxn>
                <a:cxn ang="0">
                  <a:pos x="0" y="55"/>
                </a:cxn>
                <a:cxn ang="0">
                  <a:pos x="0" y="0"/>
                </a:cxn>
              </a:cxnLst>
              <a:rect l="0" t="0" r="r" b="b"/>
              <a:pathLst>
                <a:path w="205" h="205">
                  <a:moveTo>
                    <a:pt x="0" y="0"/>
                  </a:moveTo>
                  <a:cubicBezTo>
                    <a:pt x="56" y="0"/>
                    <a:pt x="107" y="23"/>
                    <a:pt x="145" y="60"/>
                  </a:cubicBezTo>
                  <a:lnTo>
                    <a:pt x="145" y="60"/>
                  </a:lnTo>
                  <a:cubicBezTo>
                    <a:pt x="182" y="97"/>
                    <a:pt x="205" y="148"/>
                    <a:pt x="205" y="205"/>
                  </a:cubicBezTo>
                  <a:lnTo>
                    <a:pt x="149" y="205"/>
                  </a:lnTo>
                  <a:cubicBezTo>
                    <a:pt x="149" y="163"/>
                    <a:pt x="133" y="126"/>
                    <a:pt x="106" y="99"/>
                  </a:cubicBezTo>
                  <a:lnTo>
                    <a:pt x="105" y="99"/>
                  </a:lnTo>
                  <a:cubicBezTo>
                    <a:pt x="78" y="72"/>
                    <a:pt x="41" y="55"/>
                    <a:pt x="0" y="55"/>
                  </a:cubicBezTo>
                  <a:lnTo>
                    <a:pt x="0" y="55"/>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5" name="Freeform 226"/>
            <p:cNvSpPr>
              <a:spLocks/>
            </p:cNvSpPr>
            <p:nvPr/>
          </p:nvSpPr>
          <p:spPr bwMode="auto">
            <a:xfrm>
              <a:off x="7922083" y="4682495"/>
              <a:ext cx="42203" cy="42202"/>
            </a:xfrm>
            <a:custGeom>
              <a:avLst/>
              <a:gdLst/>
              <a:ahLst/>
              <a:cxnLst>
                <a:cxn ang="0">
                  <a:pos x="0" y="0"/>
                </a:cxn>
                <a:cxn ang="0">
                  <a:pos x="126" y="52"/>
                </a:cxn>
                <a:cxn ang="0">
                  <a:pos x="126" y="52"/>
                </a:cxn>
                <a:cxn ang="0">
                  <a:pos x="178" y="178"/>
                </a:cxn>
                <a:cxn ang="0">
                  <a:pos x="130" y="178"/>
                </a:cxn>
                <a:cxn ang="0">
                  <a:pos x="92" y="86"/>
                </a:cxn>
                <a:cxn ang="0">
                  <a:pos x="92" y="86"/>
                </a:cxn>
                <a:cxn ang="0">
                  <a:pos x="0" y="48"/>
                </a:cxn>
                <a:cxn ang="0">
                  <a:pos x="0" y="48"/>
                </a:cxn>
                <a:cxn ang="0">
                  <a:pos x="0" y="0"/>
                </a:cxn>
              </a:cxnLst>
              <a:rect l="0" t="0" r="r" b="b"/>
              <a:pathLst>
                <a:path w="178" h="178">
                  <a:moveTo>
                    <a:pt x="0" y="0"/>
                  </a:moveTo>
                  <a:cubicBezTo>
                    <a:pt x="49" y="0"/>
                    <a:pt x="93" y="19"/>
                    <a:pt x="126" y="52"/>
                  </a:cubicBezTo>
                  <a:lnTo>
                    <a:pt x="126" y="52"/>
                  </a:lnTo>
                  <a:cubicBezTo>
                    <a:pt x="158" y="84"/>
                    <a:pt x="178" y="129"/>
                    <a:pt x="178" y="178"/>
                  </a:cubicBezTo>
                  <a:lnTo>
                    <a:pt x="130" y="178"/>
                  </a:lnTo>
                  <a:cubicBezTo>
                    <a:pt x="130" y="142"/>
                    <a:pt x="115" y="109"/>
                    <a:pt x="92" y="86"/>
                  </a:cubicBezTo>
                  <a:lnTo>
                    <a:pt x="92" y="86"/>
                  </a:lnTo>
                  <a:cubicBezTo>
                    <a:pt x="68" y="62"/>
                    <a:pt x="36" y="48"/>
                    <a:pt x="0" y="48"/>
                  </a:cubicBezTo>
                  <a:lnTo>
                    <a:pt x="0" y="48"/>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6" name="Freeform 227"/>
            <p:cNvSpPr>
              <a:spLocks/>
            </p:cNvSpPr>
            <p:nvPr/>
          </p:nvSpPr>
          <p:spPr bwMode="auto">
            <a:xfrm>
              <a:off x="7922083" y="4688671"/>
              <a:ext cx="36027" cy="36026"/>
            </a:xfrm>
            <a:custGeom>
              <a:avLst/>
              <a:gdLst/>
              <a:ahLst/>
              <a:cxnLst>
                <a:cxn ang="0">
                  <a:pos x="0" y="0"/>
                </a:cxn>
                <a:cxn ang="0">
                  <a:pos x="107" y="45"/>
                </a:cxn>
                <a:cxn ang="0">
                  <a:pos x="107" y="45"/>
                </a:cxn>
                <a:cxn ang="0">
                  <a:pos x="151" y="152"/>
                </a:cxn>
                <a:cxn ang="0">
                  <a:pos x="110" y="152"/>
                </a:cxn>
                <a:cxn ang="0">
                  <a:pos x="78" y="73"/>
                </a:cxn>
                <a:cxn ang="0">
                  <a:pos x="78" y="74"/>
                </a:cxn>
                <a:cxn ang="0">
                  <a:pos x="0" y="41"/>
                </a:cxn>
                <a:cxn ang="0">
                  <a:pos x="0" y="41"/>
                </a:cxn>
                <a:cxn ang="0">
                  <a:pos x="0" y="0"/>
                </a:cxn>
              </a:cxnLst>
              <a:rect l="0" t="0" r="r" b="b"/>
              <a:pathLst>
                <a:path w="151" h="152">
                  <a:moveTo>
                    <a:pt x="0" y="0"/>
                  </a:moveTo>
                  <a:cubicBezTo>
                    <a:pt x="41" y="0"/>
                    <a:pt x="79" y="17"/>
                    <a:pt x="107" y="45"/>
                  </a:cubicBezTo>
                  <a:lnTo>
                    <a:pt x="107" y="45"/>
                  </a:lnTo>
                  <a:cubicBezTo>
                    <a:pt x="134" y="72"/>
                    <a:pt x="151" y="110"/>
                    <a:pt x="151" y="152"/>
                  </a:cubicBezTo>
                  <a:lnTo>
                    <a:pt x="110" y="152"/>
                  </a:lnTo>
                  <a:cubicBezTo>
                    <a:pt x="110" y="121"/>
                    <a:pt x="98" y="94"/>
                    <a:pt x="78" y="73"/>
                  </a:cubicBezTo>
                  <a:lnTo>
                    <a:pt x="78" y="74"/>
                  </a:lnTo>
                  <a:cubicBezTo>
                    <a:pt x="58" y="54"/>
                    <a:pt x="30" y="41"/>
                    <a:pt x="0" y="41"/>
                  </a:cubicBezTo>
                  <a:lnTo>
                    <a:pt x="0" y="41"/>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7" name="Freeform 228"/>
            <p:cNvSpPr>
              <a:spLocks/>
            </p:cNvSpPr>
            <p:nvPr/>
          </p:nvSpPr>
          <p:spPr bwMode="auto">
            <a:xfrm>
              <a:off x="7922083" y="4694847"/>
              <a:ext cx="28822" cy="29850"/>
            </a:xfrm>
            <a:custGeom>
              <a:avLst/>
              <a:gdLst/>
              <a:ahLst/>
              <a:cxnLst>
                <a:cxn ang="0">
                  <a:pos x="0" y="0"/>
                </a:cxn>
                <a:cxn ang="0">
                  <a:pos x="88" y="37"/>
                </a:cxn>
                <a:cxn ang="0">
                  <a:pos x="88" y="37"/>
                </a:cxn>
                <a:cxn ang="0">
                  <a:pos x="124" y="125"/>
                </a:cxn>
                <a:cxn ang="0">
                  <a:pos x="91" y="125"/>
                </a:cxn>
                <a:cxn ang="0">
                  <a:pos x="64" y="60"/>
                </a:cxn>
                <a:cxn ang="0">
                  <a:pos x="64" y="60"/>
                </a:cxn>
                <a:cxn ang="0">
                  <a:pos x="0" y="34"/>
                </a:cxn>
                <a:cxn ang="0">
                  <a:pos x="0" y="34"/>
                </a:cxn>
                <a:cxn ang="0">
                  <a:pos x="0" y="0"/>
                </a:cxn>
              </a:cxnLst>
              <a:rect l="0" t="0" r="r" b="b"/>
              <a:pathLst>
                <a:path w="124" h="125">
                  <a:moveTo>
                    <a:pt x="0" y="0"/>
                  </a:moveTo>
                  <a:cubicBezTo>
                    <a:pt x="34" y="0"/>
                    <a:pt x="65" y="14"/>
                    <a:pt x="88" y="37"/>
                  </a:cubicBezTo>
                  <a:lnTo>
                    <a:pt x="88" y="37"/>
                  </a:lnTo>
                  <a:cubicBezTo>
                    <a:pt x="110" y="59"/>
                    <a:pt x="124" y="90"/>
                    <a:pt x="124" y="125"/>
                  </a:cubicBezTo>
                  <a:lnTo>
                    <a:pt x="91" y="125"/>
                  </a:lnTo>
                  <a:cubicBezTo>
                    <a:pt x="91" y="100"/>
                    <a:pt x="80" y="77"/>
                    <a:pt x="64" y="60"/>
                  </a:cubicBezTo>
                  <a:lnTo>
                    <a:pt x="64" y="60"/>
                  </a:lnTo>
                  <a:cubicBezTo>
                    <a:pt x="47" y="44"/>
                    <a:pt x="25" y="34"/>
                    <a:pt x="0" y="34"/>
                  </a:cubicBezTo>
                  <a:lnTo>
                    <a:pt x="0" y="34"/>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8" name="Freeform 229"/>
            <p:cNvSpPr>
              <a:spLocks/>
            </p:cNvSpPr>
            <p:nvPr/>
          </p:nvSpPr>
          <p:spPr bwMode="auto">
            <a:xfrm>
              <a:off x="7922083" y="4702052"/>
              <a:ext cx="22646" cy="22645"/>
            </a:xfrm>
            <a:custGeom>
              <a:avLst/>
              <a:gdLst/>
              <a:ahLst/>
              <a:cxnLst>
                <a:cxn ang="0">
                  <a:pos x="0" y="0"/>
                </a:cxn>
                <a:cxn ang="0">
                  <a:pos x="69" y="28"/>
                </a:cxn>
                <a:cxn ang="0">
                  <a:pos x="69" y="28"/>
                </a:cxn>
                <a:cxn ang="0">
                  <a:pos x="98" y="98"/>
                </a:cxn>
                <a:cxn ang="0">
                  <a:pos x="85" y="98"/>
                </a:cxn>
                <a:cxn ang="0">
                  <a:pos x="71" y="98"/>
                </a:cxn>
                <a:cxn ang="0">
                  <a:pos x="0" y="98"/>
                </a:cxn>
                <a:cxn ang="0">
                  <a:pos x="0" y="69"/>
                </a:cxn>
                <a:cxn ang="0">
                  <a:pos x="0" y="62"/>
                </a:cxn>
                <a:cxn ang="0">
                  <a:pos x="0" y="26"/>
                </a:cxn>
                <a:cxn ang="0">
                  <a:pos x="0" y="26"/>
                </a:cxn>
                <a:cxn ang="0">
                  <a:pos x="0" y="22"/>
                </a:cxn>
                <a:cxn ang="0">
                  <a:pos x="0" y="0"/>
                </a:cxn>
              </a:cxnLst>
              <a:rect l="0" t="0" r="r" b="b"/>
              <a:pathLst>
                <a:path w="98" h="98">
                  <a:moveTo>
                    <a:pt x="0" y="0"/>
                  </a:moveTo>
                  <a:cubicBezTo>
                    <a:pt x="27" y="0"/>
                    <a:pt x="51" y="11"/>
                    <a:pt x="69" y="28"/>
                  </a:cubicBezTo>
                  <a:lnTo>
                    <a:pt x="69" y="28"/>
                  </a:lnTo>
                  <a:cubicBezTo>
                    <a:pt x="87" y="46"/>
                    <a:pt x="98" y="71"/>
                    <a:pt x="98" y="98"/>
                  </a:cubicBezTo>
                  <a:lnTo>
                    <a:pt x="85" y="98"/>
                  </a:lnTo>
                  <a:lnTo>
                    <a:pt x="71" y="98"/>
                  </a:lnTo>
                  <a:lnTo>
                    <a:pt x="0" y="98"/>
                  </a:lnTo>
                  <a:lnTo>
                    <a:pt x="0" y="69"/>
                  </a:lnTo>
                  <a:lnTo>
                    <a:pt x="0" y="62"/>
                  </a:lnTo>
                  <a:lnTo>
                    <a:pt x="0" y="26"/>
                  </a:lnTo>
                  <a:lnTo>
                    <a:pt x="0" y="26"/>
                  </a:lnTo>
                  <a:lnTo>
                    <a:pt x="0" y="22"/>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9" name="Freeform 230"/>
            <p:cNvSpPr>
              <a:spLocks/>
            </p:cNvSpPr>
            <p:nvPr/>
          </p:nvSpPr>
          <p:spPr bwMode="auto">
            <a:xfrm>
              <a:off x="7922083" y="4708228"/>
              <a:ext cx="16470" cy="16469"/>
            </a:xfrm>
            <a:custGeom>
              <a:avLst/>
              <a:gdLst/>
              <a:ahLst/>
              <a:cxnLst>
                <a:cxn ang="0">
                  <a:pos x="0" y="0"/>
                </a:cxn>
                <a:cxn ang="0">
                  <a:pos x="50" y="21"/>
                </a:cxn>
                <a:cxn ang="0">
                  <a:pos x="50" y="21"/>
                </a:cxn>
                <a:cxn ang="0">
                  <a:pos x="71" y="72"/>
                </a:cxn>
                <a:cxn ang="0">
                  <a:pos x="61" y="72"/>
                </a:cxn>
                <a:cxn ang="0">
                  <a:pos x="52" y="72"/>
                </a:cxn>
                <a:cxn ang="0">
                  <a:pos x="0" y="72"/>
                </a:cxn>
                <a:cxn ang="0">
                  <a:pos x="0" y="51"/>
                </a:cxn>
                <a:cxn ang="0">
                  <a:pos x="0" y="46"/>
                </a:cxn>
                <a:cxn ang="0">
                  <a:pos x="0" y="20"/>
                </a:cxn>
                <a:cxn ang="0">
                  <a:pos x="0" y="20"/>
                </a:cxn>
                <a:cxn ang="0">
                  <a:pos x="0" y="17"/>
                </a:cxn>
                <a:cxn ang="0">
                  <a:pos x="0" y="0"/>
                </a:cxn>
              </a:cxnLst>
              <a:rect l="0" t="0" r="r" b="b"/>
              <a:pathLst>
                <a:path w="71" h="72">
                  <a:moveTo>
                    <a:pt x="0" y="0"/>
                  </a:moveTo>
                  <a:cubicBezTo>
                    <a:pt x="19" y="0"/>
                    <a:pt x="37" y="8"/>
                    <a:pt x="50" y="21"/>
                  </a:cubicBezTo>
                  <a:lnTo>
                    <a:pt x="50" y="21"/>
                  </a:lnTo>
                  <a:cubicBezTo>
                    <a:pt x="63" y="34"/>
                    <a:pt x="71" y="52"/>
                    <a:pt x="71" y="72"/>
                  </a:cubicBezTo>
                  <a:lnTo>
                    <a:pt x="61" y="72"/>
                  </a:lnTo>
                  <a:lnTo>
                    <a:pt x="52" y="72"/>
                  </a:lnTo>
                  <a:lnTo>
                    <a:pt x="0" y="72"/>
                  </a:lnTo>
                  <a:lnTo>
                    <a:pt x="0" y="51"/>
                  </a:lnTo>
                  <a:lnTo>
                    <a:pt x="0" y="46"/>
                  </a:lnTo>
                  <a:lnTo>
                    <a:pt x="0" y="20"/>
                  </a:lnTo>
                  <a:lnTo>
                    <a:pt x="0" y="20"/>
                  </a:lnTo>
                  <a:lnTo>
                    <a:pt x="0" y="17"/>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0" name="Freeform 231"/>
            <p:cNvSpPr>
              <a:spLocks/>
            </p:cNvSpPr>
            <p:nvPr/>
          </p:nvSpPr>
          <p:spPr bwMode="auto">
            <a:xfrm>
              <a:off x="7922083" y="4714404"/>
              <a:ext cx="10293" cy="10293"/>
            </a:xfrm>
            <a:custGeom>
              <a:avLst/>
              <a:gdLst/>
              <a:ahLst/>
              <a:cxnLst>
                <a:cxn ang="0">
                  <a:pos x="0" y="0"/>
                </a:cxn>
                <a:cxn ang="0">
                  <a:pos x="31" y="13"/>
                </a:cxn>
                <a:cxn ang="0">
                  <a:pos x="31" y="13"/>
                </a:cxn>
                <a:cxn ang="0">
                  <a:pos x="44" y="45"/>
                </a:cxn>
                <a:cxn ang="0">
                  <a:pos x="0" y="45"/>
                </a:cxn>
                <a:cxn ang="0">
                  <a:pos x="0" y="32"/>
                </a:cxn>
                <a:cxn ang="0">
                  <a:pos x="0" y="29"/>
                </a:cxn>
                <a:cxn ang="0">
                  <a:pos x="0" y="12"/>
                </a:cxn>
                <a:cxn ang="0">
                  <a:pos x="0" y="12"/>
                </a:cxn>
                <a:cxn ang="0">
                  <a:pos x="0" y="10"/>
                </a:cxn>
                <a:cxn ang="0">
                  <a:pos x="0" y="0"/>
                </a:cxn>
              </a:cxnLst>
              <a:rect l="0" t="0" r="r" b="b"/>
              <a:pathLst>
                <a:path w="44" h="45">
                  <a:moveTo>
                    <a:pt x="0" y="0"/>
                  </a:moveTo>
                  <a:cubicBezTo>
                    <a:pt x="12" y="0"/>
                    <a:pt x="23" y="5"/>
                    <a:pt x="31" y="13"/>
                  </a:cubicBezTo>
                  <a:lnTo>
                    <a:pt x="31" y="13"/>
                  </a:lnTo>
                  <a:cubicBezTo>
                    <a:pt x="39" y="21"/>
                    <a:pt x="44" y="32"/>
                    <a:pt x="44" y="45"/>
                  </a:cubicBezTo>
                  <a:lnTo>
                    <a:pt x="0" y="45"/>
                  </a:lnTo>
                  <a:lnTo>
                    <a:pt x="0" y="32"/>
                  </a:lnTo>
                  <a:lnTo>
                    <a:pt x="0" y="29"/>
                  </a:lnTo>
                  <a:lnTo>
                    <a:pt x="0" y="12"/>
                  </a:lnTo>
                  <a:lnTo>
                    <a:pt x="0" y="12"/>
                  </a:lnTo>
                  <a:lnTo>
                    <a:pt x="0" y="10"/>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1" name="Freeform 232"/>
            <p:cNvSpPr>
              <a:spLocks/>
            </p:cNvSpPr>
            <p:nvPr/>
          </p:nvSpPr>
          <p:spPr bwMode="auto">
            <a:xfrm>
              <a:off x="7922083" y="4720580"/>
              <a:ext cx="4117" cy="4117"/>
            </a:xfrm>
            <a:custGeom>
              <a:avLst/>
              <a:gdLst/>
              <a:ahLst/>
              <a:cxnLst>
                <a:cxn ang="0">
                  <a:pos x="0" y="0"/>
                </a:cxn>
                <a:cxn ang="0">
                  <a:pos x="12" y="5"/>
                </a:cxn>
                <a:cxn ang="0">
                  <a:pos x="12" y="5"/>
                </a:cxn>
                <a:cxn ang="0">
                  <a:pos x="18" y="18"/>
                </a:cxn>
                <a:cxn ang="0">
                  <a:pos x="0" y="18"/>
                </a:cxn>
                <a:cxn ang="0">
                  <a:pos x="0" y="13"/>
                </a:cxn>
                <a:cxn ang="0">
                  <a:pos x="0" y="11"/>
                </a:cxn>
                <a:cxn ang="0">
                  <a:pos x="0" y="5"/>
                </a:cxn>
                <a:cxn ang="0">
                  <a:pos x="0" y="5"/>
                </a:cxn>
                <a:cxn ang="0">
                  <a:pos x="0" y="4"/>
                </a:cxn>
                <a:cxn ang="0">
                  <a:pos x="0" y="0"/>
                </a:cxn>
              </a:cxnLst>
              <a:rect l="0" t="0" r="r" b="b"/>
              <a:pathLst>
                <a:path w="18" h="18">
                  <a:moveTo>
                    <a:pt x="0" y="0"/>
                  </a:moveTo>
                  <a:cubicBezTo>
                    <a:pt x="5" y="0"/>
                    <a:pt x="9" y="2"/>
                    <a:pt x="12" y="5"/>
                  </a:cubicBezTo>
                  <a:lnTo>
                    <a:pt x="12" y="5"/>
                  </a:lnTo>
                  <a:cubicBezTo>
                    <a:pt x="16" y="8"/>
                    <a:pt x="18" y="13"/>
                    <a:pt x="18" y="18"/>
                  </a:cubicBezTo>
                  <a:lnTo>
                    <a:pt x="0" y="18"/>
                  </a:lnTo>
                  <a:lnTo>
                    <a:pt x="0" y="13"/>
                  </a:lnTo>
                  <a:lnTo>
                    <a:pt x="0" y="11"/>
                  </a:lnTo>
                  <a:lnTo>
                    <a:pt x="0" y="5"/>
                  </a:lnTo>
                  <a:lnTo>
                    <a:pt x="0" y="5"/>
                  </a:lnTo>
                  <a:lnTo>
                    <a:pt x="0" y="4"/>
                  </a:lnTo>
                  <a:lnTo>
                    <a:pt x="0" y="0"/>
                  </a:lnTo>
                  <a:close/>
                </a:path>
              </a:pathLst>
            </a:custGeom>
            <a:solidFill>
              <a:srgbClr val="79A7B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2" name="Rectangle 233"/>
            <p:cNvSpPr>
              <a:spLocks noChangeArrowheads="1"/>
            </p:cNvSpPr>
            <p:nvPr/>
          </p:nvSpPr>
          <p:spPr bwMode="auto">
            <a:xfrm>
              <a:off x="8082661" y="4644411"/>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3" name="Rectangle 234"/>
            <p:cNvSpPr>
              <a:spLocks noChangeArrowheads="1"/>
            </p:cNvSpPr>
            <p:nvPr/>
          </p:nvSpPr>
          <p:spPr bwMode="auto">
            <a:xfrm>
              <a:off x="8082661" y="4656762"/>
              <a:ext cx="365419" cy="7205"/>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4" name="Rectangle 235"/>
            <p:cNvSpPr>
              <a:spLocks noChangeArrowheads="1"/>
            </p:cNvSpPr>
            <p:nvPr/>
          </p:nvSpPr>
          <p:spPr bwMode="auto">
            <a:xfrm>
              <a:off x="8082661" y="4670144"/>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5" name="Rectangle 236"/>
            <p:cNvSpPr>
              <a:spLocks noChangeArrowheads="1"/>
            </p:cNvSpPr>
            <p:nvPr/>
          </p:nvSpPr>
          <p:spPr bwMode="auto">
            <a:xfrm>
              <a:off x="8082661" y="4682495"/>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6" name="Rectangle 237"/>
            <p:cNvSpPr>
              <a:spLocks noChangeArrowheads="1"/>
            </p:cNvSpPr>
            <p:nvPr/>
          </p:nvSpPr>
          <p:spPr bwMode="auto">
            <a:xfrm>
              <a:off x="8082661" y="4694847"/>
              <a:ext cx="365419" cy="7205"/>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7" name="Rectangle 238"/>
            <p:cNvSpPr>
              <a:spLocks noChangeArrowheads="1"/>
            </p:cNvSpPr>
            <p:nvPr/>
          </p:nvSpPr>
          <p:spPr bwMode="auto">
            <a:xfrm>
              <a:off x="8082661" y="4708228"/>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8" name="Rectangle 239"/>
            <p:cNvSpPr>
              <a:spLocks noChangeArrowheads="1"/>
            </p:cNvSpPr>
            <p:nvPr/>
          </p:nvSpPr>
          <p:spPr bwMode="auto">
            <a:xfrm>
              <a:off x="8082661" y="4650587"/>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9" name="Rectangle 240"/>
            <p:cNvSpPr>
              <a:spLocks noChangeArrowheads="1"/>
            </p:cNvSpPr>
            <p:nvPr/>
          </p:nvSpPr>
          <p:spPr bwMode="auto">
            <a:xfrm>
              <a:off x="8082661" y="4663968"/>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0" name="Rectangle 241"/>
            <p:cNvSpPr>
              <a:spLocks noChangeArrowheads="1"/>
            </p:cNvSpPr>
            <p:nvPr/>
          </p:nvSpPr>
          <p:spPr bwMode="auto">
            <a:xfrm>
              <a:off x="8082661" y="4676319"/>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1" name="Rectangle 242"/>
            <p:cNvSpPr>
              <a:spLocks noChangeArrowheads="1"/>
            </p:cNvSpPr>
            <p:nvPr/>
          </p:nvSpPr>
          <p:spPr bwMode="auto">
            <a:xfrm>
              <a:off x="8082661" y="4688671"/>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2" name="Rectangle 243"/>
            <p:cNvSpPr>
              <a:spLocks noChangeArrowheads="1"/>
            </p:cNvSpPr>
            <p:nvPr/>
          </p:nvSpPr>
          <p:spPr bwMode="auto">
            <a:xfrm>
              <a:off x="8082661" y="4702052"/>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3" name="Rectangle 244"/>
            <p:cNvSpPr>
              <a:spLocks noChangeArrowheads="1"/>
            </p:cNvSpPr>
            <p:nvPr/>
          </p:nvSpPr>
          <p:spPr bwMode="auto">
            <a:xfrm>
              <a:off x="8082661" y="4714404"/>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4" name="Rectangle 245"/>
            <p:cNvSpPr>
              <a:spLocks noChangeArrowheads="1"/>
            </p:cNvSpPr>
            <p:nvPr/>
          </p:nvSpPr>
          <p:spPr bwMode="auto">
            <a:xfrm>
              <a:off x="8082661" y="4720580"/>
              <a:ext cx="365419" cy="4117"/>
            </a:xfrm>
            <a:prstGeom prst="rect">
              <a:avLst/>
            </a:prstGeom>
            <a:solidFill>
              <a:srgbClr val="6F9AA3"/>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5" name="Freeform 246"/>
            <p:cNvSpPr>
              <a:spLocks/>
            </p:cNvSpPr>
            <p:nvPr/>
          </p:nvSpPr>
          <p:spPr bwMode="auto">
            <a:xfrm>
              <a:off x="8002372" y="4644411"/>
              <a:ext cx="80289" cy="80286"/>
            </a:xfrm>
            <a:custGeom>
              <a:avLst/>
              <a:gdLst/>
              <a:ahLst/>
              <a:cxnLst>
                <a:cxn ang="0">
                  <a:pos x="339" y="0"/>
                </a:cxn>
                <a:cxn ang="0">
                  <a:pos x="100" y="99"/>
                </a:cxn>
                <a:cxn ang="0">
                  <a:pos x="100" y="99"/>
                </a:cxn>
                <a:cxn ang="0">
                  <a:pos x="0" y="339"/>
                </a:cxn>
                <a:cxn ang="0">
                  <a:pos x="92" y="339"/>
                </a:cxn>
                <a:cxn ang="0">
                  <a:pos x="164" y="164"/>
                </a:cxn>
                <a:cxn ang="0">
                  <a:pos x="164" y="164"/>
                </a:cxn>
                <a:cxn ang="0">
                  <a:pos x="339" y="91"/>
                </a:cxn>
                <a:cxn ang="0">
                  <a:pos x="339" y="91"/>
                </a:cxn>
                <a:cxn ang="0">
                  <a:pos x="339" y="0"/>
                </a:cxn>
              </a:cxnLst>
              <a:rect l="0" t="0" r="r" b="b"/>
              <a:pathLst>
                <a:path w="339" h="339">
                  <a:moveTo>
                    <a:pt x="339" y="0"/>
                  </a:moveTo>
                  <a:cubicBezTo>
                    <a:pt x="246" y="0"/>
                    <a:pt x="161" y="38"/>
                    <a:pt x="100" y="99"/>
                  </a:cubicBezTo>
                  <a:lnTo>
                    <a:pt x="100" y="99"/>
                  </a:lnTo>
                  <a:cubicBezTo>
                    <a:pt x="38" y="161"/>
                    <a:pt x="0" y="245"/>
                    <a:pt x="0" y="339"/>
                  </a:cubicBezTo>
                  <a:lnTo>
                    <a:pt x="92" y="339"/>
                  </a:lnTo>
                  <a:cubicBezTo>
                    <a:pt x="92" y="270"/>
                    <a:pt x="120" y="209"/>
                    <a:pt x="164" y="164"/>
                  </a:cubicBezTo>
                  <a:lnTo>
                    <a:pt x="164" y="164"/>
                  </a:lnTo>
                  <a:cubicBezTo>
                    <a:pt x="209" y="119"/>
                    <a:pt x="271" y="91"/>
                    <a:pt x="339" y="91"/>
                  </a:cubicBezTo>
                  <a:lnTo>
                    <a:pt x="339" y="91"/>
                  </a:lnTo>
                  <a:lnTo>
                    <a:pt x="339"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6" name="Freeform 247"/>
            <p:cNvSpPr>
              <a:spLocks/>
            </p:cNvSpPr>
            <p:nvPr/>
          </p:nvSpPr>
          <p:spPr bwMode="auto">
            <a:xfrm>
              <a:off x="8008548" y="4650587"/>
              <a:ext cx="74113" cy="74111"/>
            </a:xfrm>
            <a:custGeom>
              <a:avLst/>
              <a:gdLst/>
              <a:ahLst/>
              <a:cxnLst>
                <a:cxn ang="0">
                  <a:pos x="312" y="0"/>
                </a:cxn>
                <a:cxn ang="0">
                  <a:pos x="92" y="91"/>
                </a:cxn>
                <a:cxn ang="0">
                  <a:pos x="92" y="91"/>
                </a:cxn>
                <a:cxn ang="0">
                  <a:pos x="0" y="312"/>
                </a:cxn>
                <a:cxn ang="0">
                  <a:pos x="84" y="312"/>
                </a:cxn>
                <a:cxn ang="0">
                  <a:pos x="151" y="151"/>
                </a:cxn>
                <a:cxn ang="0">
                  <a:pos x="151" y="151"/>
                </a:cxn>
                <a:cxn ang="0">
                  <a:pos x="312" y="84"/>
                </a:cxn>
                <a:cxn ang="0">
                  <a:pos x="312" y="84"/>
                </a:cxn>
                <a:cxn ang="0">
                  <a:pos x="312" y="0"/>
                </a:cxn>
              </a:cxnLst>
              <a:rect l="0" t="0" r="r" b="b"/>
              <a:pathLst>
                <a:path w="312" h="312">
                  <a:moveTo>
                    <a:pt x="312" y="0"/>
                  </a:moveTo>
                  <a:cubicBezTo>
                    <a:pt x="226" y="0"/>
                    <a:pt x="148" y="35"/>
                    <a:pt x="92" y="91"/>
                  </a:cubicBezTo>
                  <a:lnTo>
                    <a:pt x="92" y="91"/>
                  </a:lnTo>
                  <a:cubicBezTo>
                    <a:pt x="35" y="148"/>
                    <a:pt x="0" y="226"/>
                    <a:pt x="0" y="312"/>
                  </a:cubicBezTo>
                  <a:lnTo>
                    <a:pt x="84" y="312"/>
                  </a:lnTo>
                  <a:cubicBezTo>
                    <a:pt x="84" y="249"/>
                    <a:pt x="110" y="192"/>
                    <a:pt x="151" y="151"/>
                  </a:cubicBezTo>
                  <a:lnTo>
                    <a:pt x="151" y="151"/>
                  </a:lnTo>
                  <a:cubicBezTo>
                    <a:pt x="192" y="109"/>
                    <a:pt x="249" y="84"/>
                    <a:pt x="312" y="84"/>
                  </a:cubicBezTo>
                  <a:lnTo>
                    <a:pt x="312" y="84"/>
                  </a:lnTo>
                  <a:lnTo>
                    <a:pt x="312"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7" name="Freeform 248"/>
            <p:cNvSpPr>
              <a:spLocks/>
            </p:cNvSpPr>
            <p:nvPr/>
          </p:nvSpPr>
          <p:spPr bwMode="auto">
            <a:xfrm>
              <a:off x="8014724" y="4657792"/>
              <a:ext cx="67937" cy="66905"/>
            </a:xfrm>
            <a:custGeom>
              <a:avLst/>
              <a:gdLst/>
              <a:ahLst/>
              <a:cxnLst>
                <a:cxn ang="0">
                  <a:pos x="285" y="0"/>
                </a:cxn>
                <a:cxn ang="0">
                  <a:pos x="84" y="83"/>
                </a:cxn>
                <a:cxn ang="0">
                  <a:pos x="84" y="83"/>
                </a:cxn>
                <a:cxn ang="0">
                  <a:pos x="0" y="285"/>
                </a:cxn>
                <a:cxn ang="0">
                  <a:pos x="77" y="285"/>
                </a:cxn>
                <a:cxn ang="0">
                  <a:pos x="138" y="137"/>
                </a:cxn>
                <a:cxn ang="0">
                  <a:pos x="138" y="137"/>
                </a:cxn>
                <a:cxn ang="0">
                  <a:pos x="285" y="76"/>
                </a:cxn>
                <a:cxn ang="0">
                  <a:pos x="285" y="76"/>
                </a:cxn>
                <a:cxn ang="0">
                  <a:pos x="285" y="0"/>
                </a:cxn>
              </a:cxnLst>
              <a:rect l="0" t="0" r="r" b="b"/>
              <a:pathLst>
                <a:path w="285" h="285">
                  <a:moveTo>
                    <a:pt x="285" y="0"/>
                  </a:moveTo>
                  <a:cubicBezTo>
                    <a:pt x="207" y="0"/>
                    <a:pt x="135" y="31"/>
                    <a:pt x="84" y="83"/>
                  </a:cubicBezTo>
                  <a:lnTo>
                    <a:pt x="84" y="83"/>
                  </a:lnTo>
                  <a:cubicBezTo>
                    <a:pt x="32" y="135"/>
                    <a:pt x="0" y="206"/>
                    <a:pt x="0" y="285"/>
                  </a:cubicBezTo>
                  <a:lnTo>
                    <a:pt x="77" y="285"/>
                  </a:lnTo>
                  <a:cubicBezTo>
                    <a:pt x="77" y="227"/>
                    <a:pt x="100" y="175"/>
                    <a:pt x="138" y="137"/>
                  </a:cubicBezTo>
                  <a:lnTo>
                    <a:pt x="138" y="137"/>
                  </a:lnTo>
                  <a:cubicBezTo>
                    <a:pt x="176" y="100"/>
                    <a:pt x="228" y="76"/>
                    <a:pt x="285" y="76"/>
                  </a:cubicBezTo>
                  <a:lnTo>
                    <a:pt x="285" y="76"/>
                  </a:lnTo>
                  <a:lnTo>
                    <a:pt x="285"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8" name="Freeform 249"/>
            <p:cNvSpPr>
              <a:spLocks/>
            </p:cNvSpPr>
            <p:nvPr/>
          </p:nvSpPr>
          <p:spPr bwMode="auto">
            <a:xfrm>
              <a:off x="8020900" y="4663968"/>
              <a:ext cx="61761" cy="60729"/>
            </a:xfrm>
            <a:custGeom>
              <a:avLst/>
              <a:gdLst/>
              <a:ahLst/>
              <a:cxnLst>
                <a:cxn ang="0">
                  <a:pos x="258" y="0"/>
                </a:cxn>
                <a:cxn ang="0">
                  <a:pos x="76" y="76"/>
                </a:cxn>
                <a:cxn ang="0">
                  <a:pos x="76" y="76"/>
                </a:cxn>
                <a:cxn ang="0">
                  <a:pos x="0" y="259"/>
                </a:cxn>
                <a:cxn ang="0">
                  <a:pos x="70" y="259"/>
                </a:cxn>
                <a:cxn ang="0">
                  <a:pos x="125" y="125"/>
                </a:cxn>
                <a:cxn ang="0">
                  <a:pos x="125" y="125"/>
                </a:cxn>
                <a:cxn ang="0">
                  <a:pos x="258" y="70"/>
                </a:cxn>
                <a:cxn ang="0">
                  <a:pos x="258" y="70"/>
                </a:cxn>
                <a:cxn ang="0">
                  <a:pos x="258" y="0"/>
                </a:cxn>
              </a:cxnLst>
              <a:rect l="0" t="0" r="r" b="b"/>
              <a:pathLst>
                <a:path w="258" h="259">
                  <a:moveTo>
                    <a:pt x="258" y="0"/>
                  </a:moveTo>
                  <a:cubicBezTo>
                    <a:pt x="187" y="0"/>
                    <a:pt x="122" y="29"/>
                    <a:pt x="76" y="76"/>
                  </a:cubicBezTo>
                  <a:lnTo>
                    <a:pt x="76" y="76"/>
                  </a:lnTo>
                  <a:cubicBezTo>
                    <a:pt x="29" y="123"/>
                    <a:pt x="0" y="187"/>
                    <a:pt x="0" y="259"/>
                  </a:cubicBezTo>
                  <a:lnTo>
                    <a:pt x="70" y="259"/>
                  </a:lnTo>
                  <a:cubicBezTo>
                    <a:pt x="70" y="207"/>
                    <a:pt x="91" y="159"/>
                    <a:pt x="125" y="125"/>
                  </a:cubicBezTo>
                  <a:lnTo>
                    <a:pt x="125" y="125"/>
                  </a:lnTo>
                  <a:cubicBezTo>
                    <a:pt x="159" y="91"/>
                    <a:pt x="206" y="70"/>
                    <a:pt x="258" y="70"/>
                  </a:cubicBezTo>
                  <a:lnTo>
                    <a:pt x="258" y="70"/>
                  </a:lnTo>
                  <a:lnTo>
                    <a:pt x="258"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9" name="Freeform 250"/>
            <p:cNvSpPr>
              <a:spLocks/>
            </p:cNvSpPr>
            <p:nvPr/>
          </p:nvSpPr>
          <p:spPr bwMode="auto">
            <a:xfrm>
              <a:off x="8028106" y="4670144"/>
              <a:ext cx="54555" cy="54554"/>
            </a:xfrm>
            <a:custGeom>
              <a:avLst/>
              <a:gdLst/>
              <a:ahLst/>
              <a:cxnLst>
                <a:cxn ang="0">
                  <a:pos x="231" y="0"/>
                </a:cxn>
                <a:cxn ang="0">
                  <a:pos x="67" y="68"/>
                </a:cxn>
                <a:cxn ang="0">
                  <a:pos x="67" y="68"/>
                </a:cxn>
                <a:cxn ang="0">
                  <a:pos x="0" y="232"/>
                </a:cxn>
                <a:cxn ang="0">
                  <a:pos x="62" y="232"/>
                </a:cxn>
                <a:cxn ang="0">
                  <a:pos x="112" y="112"/>
                </a:cxn>
                <a:cxn ang="0">
                  <a:pos x="112" y="112"/>
                </a:cxn>
                <a:cxn ang="0">
                  <a:pos x="231" y="63"/>
                </a:cxn>
                <a:cxn ang="0">
                  <a:pos x="231" y="63"/>
                </a:cxn>
                <a:cxn ang="0">
                  <a:pos x="231" y="0"/>
                </a:cxn>
              </a:cxnLst>
              <a:rect l="0" t="0" r="r" b="b"/>
              <a:pathLst>
                <a:path w="231" h="232">
                  <a:moveTo>
                    <a:pt x="231" y="0"/>
                  </a:moveTo>
                  <a:cubicBezTo>
                    <a:pt x="167" y="0"/>
                    <a:pt x="109" y="26"/>
                    <a:pt x="67" y="68"/>
                  </a:cubicBezTo>
                  <a:lnTo>
                    <a:pt x="67" y="68"/>
                  </a:lnTo>
                  <a:cubicBezTo>
                    <a:pt x="26" y="110"/>
                    <a:pt x="0" y="168"/>
                    <a:pt x="0" y="232"/>
                  </a:cubicBezTo>
                  <a:lnTo>
                    <a:pt x="62" y="232"/>
                  </a:lnTo>
                  <a:cubicBezTo>
                    <a:pt x="62" y="185"/>
                    <a:pt x="81" y="143"/>
                    <a:pt x="112" y="112"/>
                  </a:cubicBezTo>
                  <a:lnTo>
                    <a:pt x="112" y="112"/>
                  </a:lnTo>
                  <a:cubicBezTo>
                    <a:pt x="142" y="81"/>
                    <a:pt x="185" y="63"/>
                    <a:pt x="231" y="63"/>
                  </a:cubicBezTo>
                  <a:lnTo>
                    <a:pt x="231" y="63"/>
                  </a:lnTo>
                  <a:lnTo>
                    <a:pt x="231"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0" name="Freeform 251"/>
            <p:cNvSpPr>
              <a:spLocks/>
            </p:cNvSpPr>
            <p:nvPr/>
          </p:nvSpPr>
          <p:spPr bwMode="auto">
            <a:xfrm>
              <a:off x="8034282" y="4676319"/>
              <a:ext cx="48379" cy="48378"/>
            </a:xfrm>
            <a:custGeom>
              <a:avLst/>
              <a:gdLst/>
              <a:ahLst/>
              <a:cxnLst>
                <a:cxn ang="0">
                  <a:pos x="205" y="0"/>
                </a:cxn>
                <a:cxn ang="0">
                  <a:pos x="60" y="60"/>
                </a:cxn>
                <a:cxn ang="0">
                  <a:pos x="60" y="60"/>
                </a:cxn>
                <a:cxn ang="0">
                  <a:pos x="0" y="205"/>
                </a:cxn>
                <a:cxn ang="0">
                  <a:pos x="56" y="205"/>
                </a:cxn>
                <a:cxn ang="0">
                  <a:pos x="99" y="99"/>
                </a:cxn>
                <a:cxn ang="0">
                  <a:pos x="100" y="99"/>
                </a:cxn>
                <a:cxn ang="0">
                  <a:pos x="205" y="55"/>
                </a:cxn>
                <a:cxn ang="0">
                  <a:pos x="205" y="55"/>
                </a:cxn>
                <a:cxn ang="0">
                  <a:pos x="205" y="0"/>
                </a:cxn>
              </a:cxnLst>
              <a:rect l="0" t="0" r="r" b="b"/>
              <a:pathLst>
                <a:path w="205" h="205">
                  <a:moveTo>
                    <a:pt x="205" y="0"/>
                  </a:moveTo>
                  <a:cubicBezTo>
                    <a:pt x="149" y="0"/>
                    <a:pt x="98" y="23"/>
                    <a:pt x="60" y="60"/>
                  </a:cubicBezTo>
                  <a:lnTo>
                    <a:pt x="60" y="60"/>
                  </a:lnTo>
                  <a:cubicBezTo>
                    <a:pt x="23" y="97"/>
                    <a:pt x="0" y="148"/>
                    <a:pt x="0" y="205"/>
                  </a:cubicBezTo>
                  <a:lnTo>
                    <a:pt x="56" y="205"/>
                  </a:lnTo>
                  <a:cubicBezTo>
                    <a:pt x="56" y="163"/>
                    <a:pt x="72" y="126"/>
                    <a:pt x="99" y="99"/>
                  </a:cubicBezTo>
                  <a:lnTo>
                    <a:pt x="100" y="99"/>
                  </a:lnTo>
                  <a:cubicBezTo>
                    <a:pt x="127" y="72"/>
                    <a:pt x="164" y="55"/>
                    <a:pt x="205" y="55"/>
                  </a:cubicBezTo>
                  <a:lnTo>
                    <a:pt x="205" y="55"/>
                  </a:lnTo>
                  <a:lnTo>
                    <a:pt x="205"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1" name="Freeform 252"/>
            <p:cNvSpPr>
              <a:spLocks/>
            </p:cNvSpPr>
            <p:nvPr/>
          </p:nvSpPr>
          <p:spPr bwMode="auto">
            <a:xfrm>
              <a:off x="8040458" y="4682495"/>
              <a:ext cx="42203" cy="42202"/>
            </a:xfrm>
            <a:custGeom>
              <a:avLst/>
              <a:gdLst/>
              <a:ahLst/>
              <a:cxnLst>
                <a:cxn ang="0">
                  <a:pos x="178" y="0"/>
                </a:cxn>
                <a:cxn ang="0">
                  <a:pos x="52" y="52"/>
                </a:cxn>
                <a:cxn ang="0">
                  <a:pos x="52" y="52"/>
                </a:cxn>
                <a:cxn ang="0">
                  <a:pos x="0" y="178"/>
                </a:cxn>
                <a:cxn ang="0">
                  <a:pos x="48" y="178"/>
                </a:cxn>
                <a:cxn ang="0">
                  <a:pos x="86" y="86"/>
                </a:cxn>
                <a:cxn ang="0">
                  <a:pos x="86" y="86"/>
                </a:cxn>
                <a:cxn ang="0">
                  <a:pos x="178" y="48"/>
                </a:cxn>
                <a:cxn ang="0">
                  <a:pos x="178" y="48"/>
                </a:cxn>
                <a:cxn ang="0">
                  <a:pos x="178" y="0"/>
                </a:cxn>
              </a:cxnLst>
              <a:rect l="0" t="0" r="r" b="b"/>
              <a:pathLst>
                <a:path w="178" h="178">
                  <a:moveTo>
                    <a:pt x="178" y="0"/>
                  </a:moveTo>
                  <a:cubicBezTo>
                    <a:pt x="129" y="0"/>
                    <a:pt x="85" y="19"/>
                    <a:pt x="52" y="52"/>
                  </a:cubicBezTo>
                  <a:lnTo>
                    <a:pt x="52" y="52"/>
                  </a:lnTo>
                  <a:cubicBezTo>
                    <a:pt x="20" y="84"/>
                    <a:pt x="0" y="129"/>
                    <a:pt x="0" y="178"/>
                  </a:cubicBezTo>
                  <a:lnTo>
                    <a:pt x="48" y="178"/>
                  </a:lnTo>
                  <a:cubicBezTo>
                    <a:pt x="48" y="142"/>
                    <a:pt x="63" y="109"/>
                    <a:pt x="86" y="86"/>
                  </a:cubicBezTo>
                  <a:lnTo>
                    <a:pt x="86" y="86"/>
                  </a:lnTo>
                  <a:cubicBezTo>
                    <a:pt x="110" y="62"/>
                    <a:pt x="142" y="48"/>
                    <a:pt x="178" y="48"/>
                  </a:cubicBezTo>
                  <a:lnTo>
                    <a:pt x="178" y="48"/>
                  </a:lnTo>
                  <a:lnTo>
                    <a:pt x="178"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2" name="Freeform 253"/>
            <p:cNvSpPr>
              <a:spLocks/>
            </p:cNvSpPr>
            <p:nvPr/>
          </p:nvSpPr>
          <p:spPr bwMode="auto">
            <a:xfrm>
              <a:off x="8046634" y="4688671"/>
              <a:ext cx="36027" cy="36026"/>
            </a:xfrm>
            <a:custGeom>
              <a:avLst/>
              <a:gdLst/>
              <a:ahLst/>
              <a:cxnLst>
                <a:cxn ang="0">
                  <a:pos x="151" y="0"/>
                </a:cxn>
                <a:cxn ang="0">
                  <a:pos x="44" y="45"/>
                </a:cxn>
                <a:cxn ang="0">
                  <a:pos x="44" y="45"/>
                </a:cxn>
                <a:cxn ang="0">
                  <a:pos x="0" y="152"/>
                </a:cxn>
                <a:cxn ang="0">
                  <a:pos x="41" y="152"/>
                </a:cxn>
                <a:cxn ang="0">
                  <a:pos x="73" y="73"/>
                </a:cxn>
                <a:cxn ang="0">
                  <a:pos x="73" y="74"/>
                </a:cxn>
                <a:cxn ang="0">
                  <a:pos x="151" y="41"/>
                </a:cxn>
                <a:cxn ang="0">
                  <a:pos x="151" y="41"/>
                </a:cxn>
                <a:cxn ang="0">
                  <a:pos x="151" y="0"/>
                </a:cxn>
              </a:cxnLst>
              <a:rect l="0" t="0" r="r" b="b"/>
              <a:pathLst>
                <a:path w="151" h="152">
                  <a:moveTo>
                    <a:pt x="151" y="0"/>
                  </a:moveTo>
                  <a:cubicBezTo>
                    <a:pt x="110" y="0"/>
                    <a:pt x="72" y="17"/>
                    <a:pt x="44" y="45"/>
                  </a:cubicBezTo>
                  <a:lnTo>
                    <a:pt x="44" y="45"/>
                  </a:lnTo>
                  <a:cubicBezTo>
                    <a:pt x="17" y="72"/>
                    <a:pt x="0" y="110"/>
                    <a:pt x="0" y="152"/>
                  </a:cubicBezTo>
                  <a:lnTo>
                    <a:pt x="41" y="152"/>
                  </a:lnTo>
                  <a:cubicBezTo>
                    <a:pt x="41" y="121"/>
                    <a:pt x="53" y="94"/>
                    <a:pt x="73" y="73"/>
                  </a:cubicBezTo>
                  <a:lnTo>
                    <a:pt x="73" y="74"/>
                  </a:lnTo>
                  <a:cubicBezTo>
                    <a:pt x="93" y="54"/>
                    <a:pt x="121" y="41"/>
                    <a:pt x="151" y="41"/>
                  </a:cubicBezTo>
                  <a:lnTo>
                    <a:pt x="151" y="41"/>
                  </a:lnTo>
                  <a:lnTo>
                    <a:pt x="151"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3" name="Freeform 254"/>
            <p:cNvSpPr>
              <a:spLocks/>
            </p:cNvSpPr>
            <p:nvPr/>
          </p:nvSpPr>
          <p:spPr bwMode="auto">
            <a:xfrm>
              <a:off x="8052810" y="4694847"/>
              <a:ext cx="29851" cy="29850"/>
            </a:xfrm>
            <a:custGeom>
              <a:avLst/>
              <a:gdLst/>
              <a:ahLst/>
              <a:cxnLst>
                <a:cxn ang="0">
                  <a:pos x="124" y="0"/>
                </a:cxn>
                <a:cxn ang="0">
                  <a:pos x="36" y="37"/>
                </a:cxn>
                <a:cxn ang="0">
                  <a:pos x="36" y="37"/>
                </a:cxn>
                <a:cxn ang="0">
                  <a:pos x="0" y="125"/>
                </a:cxn>
                <a:cxn ang="0">
                  <a:pos x="33" y="125"/>
                </a:cxn>
                <a:cxn ang="0">
                  <a:pos x="60" y="60"/>
                </a:cxn>
                <a:cxn ang="0">
                  <a:pos x="60" y="60"/>
                </a:cxn>
                <a:cxn ang="0">
                  <a:pos x="124" y="34"/>
                </a:cxn>
                <a:cxn ang="0">
                  <a:pos x="124" y="34"/>
                </a:cxn>
                <a:cxn ang="0">
                  <a:pos x="124" y="0"/>
                </a:cxn>
              </a:cxnLst>
              <a:rect l="0" t="0" r="r" b="b"/>
              <a:pathLst>
                <a:path w="124" h="125">
                  <a:moveTo>
                    <a:pt x="124" y="0"/>
                  </a:moveTo>
                  <a:cubicBezTo>
                    <a:pt x="90" y="0"/>
                    <a:pt x="59" y="14"/>
                    <a:pt x="36" y="37"/>
                  </a:cubicBezTo>
                  <a:lnTo>
                    <a:pt x="36" y="37"/>
                  </a:lnTo>
                  <a:cubicBezTo>
                    <a:pt x="14" y="59"/>
                    <a:pt x="0" y="90"/>
                    <a:pt x="0" y="125"/>
                  </a:cubicBezTo>
                  <a:lnTo>
                    <a:pt x="33" y="125"/>
                  </a:lnTo>
                  <a:cubicBezTo>
                    <a:pt x="33" y="100"/>
                    <a:pt x="44" y="77"/>
                    <a:pt x="60" y="60"/>
                  </a:cubicBezTo>
                  <a:lnTo>
                    <a:pt x="60" y="60"/>
                  </a:lnTo>
                  <a:cubicBezTo>
                    <a:pt x="77" y="44"/>
                    <a:pt x="99" y="34"/>
                    <a:pt x="124" y="34"/>
                  </a:cubicBezTo>
                  <a:lnTo>
                    <a:pt x="124" y="34"/>
                  </a:lnTo>
                  <a:lnTo>
                    <a:pt x="124"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4" name="Freeform 255"/>
            <p:cNvSpPr>
              <a:spLocks/>
            </p:cNvSpPr>
            <p:nvPr/>
          </p:nvSpPr>
          <p:spPr bwMode="auto">
            <a:xfrm>
              <a:off x="8058986" y="4702052"/>
              <a:ext cx="23675" cy="22645"/>
            </a:xfrm>
            <a:custGeom>
              <a:avLst/>
              <a:gdLst/>
              <a:ahLst/>
              <a:cxnLst>
                <a:cxn ang="0">
                  <a:pos x="98" y="0"/>
                </a:cxn>
                <a:cxn ang="0">
                  <a:pos x="29" y="28"/>
                </a:cxn>
                <a:cxn ang="0">
                  <a:pos x="29" y="28"/>
                </a:cxn>
                <a:cxn ang="0">
                  <a:pos x="0" y="98"/>
                </a:cxn>
                <a:cxn ang="0">
                  <a:pos x="13" y="98"/>
                </a:cxn>
                <a:cxn ang="0">
                  <a:pos x="27" y="98"/>
                </a:cxn>
                <a:cxn ang="0">
                  <a:pos x="98" y="98"/>
                </a:cxn>
                <a:cxn ang="0">
                  <a:pos x="98" y="69"/>
                </a:cxn>
                <a:cxn ang="0">
                  <a:pos x="98" y="62"/>
                </a:cxn>
                <a:cxn ang="0">
                  <a:pos x="98" y="26"/>
                </a:cxn>
                <a:cxn ang="0">
                  <a:pos x="98" y="26"/>
                </a:cxn>
                <a:cxn ang="0">
                  <a:pos x="98" y="22"/>
                </a:cxn>
                <a:cxn ang="0">
                  <a:pos x="98" y="0"/>
                </a:cxn>
              </a:cxnLst>
              <a:rect l="0" t="0" r="r" b="b"/>
              <a:pathLst>
                <a:path w="98" h="98">
                  <a:moveTo>
                    <a:pt x="98" y="0"/>
                  </a:moveTo>
                  <a:cubicBezTo>
                    <a:pt x="71" y="0"/>
                    <a:pt x="47" y="11"/>
                    <a:pt x="29" y="28"/>
                  </a:cubicBezTo>
                  <a:lnTo>
                    <a:pt x="29" y="28"/>
                  </a:lnTo>
                  <a:cubicBezTo>
                    <a:pt x="11" y="46"/>
                    <a:pt x="0" y="71"/>
                    <a:pt x="0" y="98"/>
                  </a:cubicBezTo>
                  <a:lnTo>
                    <a:pt x="13" y="98"/>
                  </a:lnTo>
                  <a:lnTo>
                    <a:pt x="27" y="98"/>
                  </a:lnTo>
                  <a:lnTo>
                    <a:pt x="98" y="98"/>
                  </a:lnTo>
                  <a:lnTo>
                    <a:pt x="98" y="69"/>
                  </a:lnTo>
                  <a:lnTo>
                    <a:pt x="98" y="62"/>
                  </a:lnTo>
                  <a:lnTo>
                    <a:pt x="98" y="26"/>
                  </a:lnTo>
                  <a:lnTo>
                    <a:pt x="98" y="26"/>
                  </a:lnTo>
                  <a:lnTo>
                    <a:pt x="98" y="22"/>
                  </a:lnTo>
                  <a:lnTo>
                    <a:pt x="98"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5" name="Freeform 256"/>
            <p:cNvSpPr>
              <a:spLocks/>
            </p:cNvSpPr>
            <p:nvPr/>
          </p:nvSpPr>
          <p:spPr bwMode="auto">
            <a:xfrm>
              <a:off x="8065162" y="4708228"/>
              <a:ext cx="17499" cy="16469"/>
            </a:xfrm>
            <a:custGeom>
              <a:avLst/>
              <a:gdLst/>
              <a:ahLst/>
              <a:cxnLst>
                <a:cxn ang="0">
                  <a:pos x="71" y="0"/>
                </a:cxn>
                <a:cxn ang="0">
                  <a:pos x="21" y="21"/>
                </a:cxn>
                <a:cxn ang="0">
                  <a:pos x="21" y="21"/>
                </a:cxn>
                <a:cxn ang="0">
                  <a:pos x="0" y="72"/>
                </a:cxn>
                <a:cxn ang="0">
                  <a:pos x="10" y="72"/>
                </a:cxn>
                <a:cxn ang="0">
                  <a:pos x="19" y="72"/>
                </a:cxn>
                <a:cxn ang="0">
                  <a:pos x="71" y="72"/>
                </a:cxn>
                <a:cxn ang="0">
                  <a:pos x="71" y="51"/>
                </a:cxn>
                <a:cxn ang="0">
                  <a:pos x="71" y="46"/>
                </a:cxn>
                <a:cxn ang="0">
                  <a:pos x="71" y="20"/>
                </a:cxn>
                <a:cxn ang="0">
                  <a:pos x="71" y="20"/>
                </a:cxn>
                <a:cxn ang="0">
                  <a:pos x="71" y="17"/>
                </a:cxn>
                <a:cxn ang="0">
                  <a:pos x="71" y="0"/>
                </a:cxn>
              </a:cxnLst>
              <a:rect l="0" t="0" r="r" b="b"/>
              <a:pathLst>
                <a:path w="71" h="72">
                  <a:moveTo>
                    <a:pt x="71" y="0"/>
                  </a:moveTo>
                  <a:cubicBezTo>
                    <a:pt x="52" y="0"/>
                    <a:pt x="34" y="8"/>
                    <a:pt x="21" y="21"/>
                  </a:cubicBezTo>
                  <a:lnTo>
                    <a:pt x="21" y="21"/>
                  </a:lnTo>
                  <a:cubicBezTo>
                    <a:pt x="8" y="34"/>
                    <a:pt x="0" y="52"/>
                    <a:pt x="0" y="72"/>
                  </a:cubicBezTo>
                  <a:lnTo>
                    <a:pt x="10" y="72"/>
                  </a:lnTo>
                  <a:lnTo>
                    <a:pt x="19" y="72"/>
                  </a:lnTo>
                  <a:lnTo>
                    <a:pt x="71" y="72"/>
                  </a:lnTo>
                  <a:lnTo>
                    <a:pt x="71" y="51"/>
                  </a:lnTo>
                  <a:lnTo>
                    <a:pt x="71" y="46"/>
                  </a:lnTo>
                  <a:lnTo>
                    <a:pt x="71" y="20"/>
                  </a:lnTo>
                  <a:lnTo>
                    <a:pt x="71" y="20"/>
                  </a:lnTo>
                  <a:lnTo>
                    <a:pt x="71" y="17"/>
                  </a:lnTo>
                  <a:lnTo>
                    <a:pt x="71"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6" name="Freeform 257"/>
            <p:cNvSpPr>
              <a:spLocks/>
            </p:cNvSpPr>
            <p:nvPr/>
          </p:nvSpPr>
          <p:spPr bwMode="auto">
            <a:xfrm>
              <a:off x="8072368" y="4714404"/>
              <a:ext cx="10293" cy="10293"/>
            </a:xfrm>
            <a:custGeom>
              <a:avLst/>
              <a:gdLst/>
              <a:ahLst/>
              <a:cxnLst>
                <a:cxn ang="0">
                  <a:pos x="44" y="0"/>
                </a:cxn>
                <a:cxn ang="0">
                  <a:pos x="13" y="13"/>
                </a:cxn>
                <a:cxn ang="0">
                  <a:pos x="13" y="13"/>
                </a:cxn>
                <a:cxn ang="0">
                  <a:pos x="0" y="45"/>
                </a:cxn>
                <a:cxn ang="0">
                  <a:pos x="44" y="45"/>
                </a:cxn>
                <a:cxn ang="0">
                  <a:pos x="44" y="32"/>
                </a:cxn>
                <a:cxn ang="0">
                  <a:pos x="44" y="29"/>
                </a:cxn>
                <a:cxn ang="0">
                  <a:pos x="44" y="12"/>
                </a:cxn>
                <a:cxn ang="0">
                  <a:pos x="44" y="12"/>
                </a:cxn>
                <a:cxn ang="0">
                  <a:pos x="44" y="10"/>
                </a:cxn>
                <a:cxn ang="0">
                  <a:pos x="44" y="0"/>
                </a:cxn>
              </a:cxnLst>
              <a:rect l="0" t="0" r="r" b="b"/>
              <a:pathLst>
                <a:path w="44" h="45">
                  <a:moveTo>
                    <a:pt x="44" y="0"/>
                  </a:moveTo>
                  <a:cubicBezTo>
                    <a:pt x="32" y="0"/>
                    <a:pt x="21" y="5"/>
                    <a:pt x="13" y="13"/>
                  </a:cubicBezTo>
                  <a:lnTo>
                    <a:pt x="13" y="13"/>
                  </a:lnTo>
                  <a:cubicBezTo>
                    <a:pt x="5" y="21"/>
                    <a:pt x="0" y="32"/>
                    <a:pt x="0" y="45"/>
                  </a:cubicBezTo>
                  <a:lnTo>
                    <a:pt x="44" y="45"/>
                  </a:lnTo>
                  <a:lnTo>
                    <a:pt x="44" y="32"/>
                  </a:lnTo>
                  <a:lnTo>
                    <a:pt x="44" y="29"/>
                  </a:lnTo>
                  <a:lnTo>
                    <a:pt x="44" y="12"/>
                  </a:lnTo>
                  <a:lnTo>
                    <a:pt x="44" y="12"/>
                  </a:lnTo>
                  <a:lnTo>
                    <a:pt x="44" y="10"/>
                  </a:lnTo>
                  <a:lnTo>
                    <a:pt x="44"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7" name="Freeform 258"/>
            <p:cNvSpPr>
              <a:spLocks/>
            </p:cNvSpPr>
            <p:nvPr/>
          </p:nvSpPr>
          <p:spPr bwMode="auto">
            <a:xfrm>
              <a:off x="8078544" y="4720580"/>
              <a:ext cx="4117" cy="4117"/>
            </a:xfrm>
            <a:custGeom>
              <a:avLst/>
              <a:gdLst/>
              <a:ahLst/>
              <a:cxnLst>
                <a:cxn ang="0">
                  <a:pos x="18" y="0"/>
                </a:cxn>
                <a:cxn ang="0">
                  <a:pos x="6" y="5"/>
                </a:cxn>
                <a:cxn ang="0">
                  <a:pos x="6" y="5"/>
                </a:cxn>
                <a:cxn ang="0">
                  <a:pos x="0" y="18"/>
                </a:cxn>
                <a:cxn ang="0">
                  <a:pos x="18" y="18"/>
                </a:cxn>
                <a:cxn ang="0">
                  <a:pos x="18" y="13"/>
                </a:cxn>
                <a:cxn ang="0">
                  <a:pos x="18" y="11"/>
                </a:cxn>
                <a:cxn ang="0">
                  <a:pos x="18" y="5"/>
                </a:cxn>
                <a:cxn ang="0">
                  <a:pos x="18" y="5"/>
                </a:cxn>
                <a:cxn ang="0">
                  <a:pos x="18" y="4"/>
                </a:cxn>
                <a:cxn ang="0">
                  <a:pos x="18" y="0"/>
                </a:cxn>
              </a:cxnLst>
              <a:rect l="0" t="0" r="r" b="b"/>
              <a:pathLst>
                <a:path w="18" h="18">
                  <a:moveTo>
                    <a:pt x="18" y="0"/>
                  </a:moveTo>
                  <a:cubicBezTo>
                    <a:pt x="13" y="0"/>
                    <a:pt x="9" y="2"/>
                    <a:pt x="6" y="5"/>
                  </a:cubicBezTo>
                  <a:lnTo>
                    <a:pt x="6" y="5"/>
                  </a:lnTo>
                  <a:cubicBezTo>
                    <a:pt x="2" y="8"/>
                    <a:pt x="0" y="13"/>
                    <a:pt x="0" y="18"/>
                  </a:cubicBezTo>
                  <a:lnTo>
                    <a:pt x="18" y="18"/>
                  </a:lnTo>
                  <a:lnTo>
                    <a:pt x="18" y="13"/>
                  </a:lnTo>
                  <a:lnTo>
                    <a:pt x="18" y="11"/>
                  </a:lnTo>
                  <a:lnTo>
                    <a:pt x="18" y="5"/>
                  </a:lnTo>
                  <a:lnTo>
                    <a:pt x="18" y="5"/>
                  </a:lnTo>
                  <a:lnTo>
                    <a:pt x="18" y="4"/>
                  </a:lnTo>
                  <a:lnTo>
                    <a:pt x="18" y="0"/>
                  </a:lnTo>
                  <a:close/>
                </a:path>
              </a:pathLst>
            </a:custGeom>
            <a:solidFill>
              <a:srgbClr val="6F9AA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8" name="Freeform 259"/>
            <p:cNvSpPr>
              <a:spLocks/>
            </p:cNvSpPr>
            <p:nvPr/>
          </p:nvSpPr>
          <p:spPr bwMode="auto">
            <a:xfrm>
              <a:off x="7922083" y="4723668"/>
              <a:ext cx="160578" cy="36026"/>
            </a:xfrm>
            <a:custGeom>
              <a:avLst/>
              <a:gdLst/>
              <a:ahLst/>
              <a:cxnLst>
                <a:cxn ang="0">
                  <a:pos x="0" y="0"/>
                </a:cxn>
                <a:cxn ang="0">
                  <a:pos x="677" y="0"/>
                </a:cxn>
                <a:cxn ang="0">
                  <a:pos x="677" y="74"/>
                </a:cxn>
                <a:cxn ang="0">
                  <a:pos x="598" y="148"/>
                </a:cxn>
                <a:cxn ang="0">
                  <a:pos x="79" y="148"/>
                </a:cxn>
                <a:cxn ang="0">
                  <a:pos x="0" y="74"/>
                </a:cxn>
                <a:cxn ang="0">
                  <a:pos x="0" y="0"/>
                </a:cxn>
              </a:cxnLst>
              <a:rect l="0" t="0" r="r" b="b"/>
              <a:pathLst>
                <a:path w="677" h="148">
                  <a:moveTo>
                    <a:pt x="0" y="0"/>
                  </a:moveTo>
                  <a:lnTo>
                    <a:pt x="677" y="0"/>
                  </a:lnTo>
                  <a:lnTo>
                    <a:pt x="677" y="74"/>
                  </a:lnTo>
                  <a:cubicBezTo>
                    <a:pt x="677" y="115"/>
                    <a:pt x="642" y="148"/>
                    <a:pt x="598" y="148"/>
                  </a:cubicBezTo>
                  <a:lnTo>
                    <a:pt x="79" y="148"/>
                  </a:lnTo>
                  <a:cubicBezTo>
                    <a:pt x="36" y="148"/>
                    <a:pt x="0" y="115"/>
                    <a:pt x="0" y="74"/>
                  </a:cubicBezTo>
                  <a:lnTo>
                    <a:pt x="0" y="0"/>
                  </a:lnTo>
                  <a:close/>
                </a:path>
              </a:pathLst>
            </a:custGeom>
            <a:solidFill>
              <a:srgbClr val="FF9736"/>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9" name="Rectangle 260"/>
            <p:cNvSpPr>
              <a:spLocks noChangeArrowheads="1"/>
            </p:cNvSpPr>
            <p:nvPr/>
          </p:nvSpPr>
          <p:spPr bwMode="auto">
            <a:xfrm>
              <a:off x="7543282" y="4723668"/>
              <a:ext cx="378800" cy="17498"/>
            </a:xfrm>
            <a:prstGeom prst="rect">
              <a:avLst/>
            </a:prstGeom>
            <a:solidFill>
              <a:srgbClr val="EF753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80" name="Rectangle 261"/>
            <p:cNvSpPr>
              <a:spLocks noChangeArrowheads="1"/>
            </p:cNvSpPr>
            <p:nvPr/>
          </p:nvSpPr>
          <p:spPr bwMode="auto">
            <a:xfrm>
              <a:off x="7938552" y="4723668"/>
              <a:ext cx="126610" cy="14410"/>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81" name="Rectangle 262"/>
            <p:cNvSpPr>
              <a:spLocks noChangeArrowheads="1"/>
            </p:cNvSpPr>
            <p:nvPr/>
          </p:nvSpPr>
          <p:spPr bwMode="auto">
            <a:xfrm>
              <a:off x="7938552" y="4723668"/>
              <a:ext cx="126610"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grpSp>
      <p:pic>
        <p:nvPicPr>
          <p:cNvPr id="182" name="Рисунок 1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43" y="2082027"/>
            <a:ext cx="1876760" cy="2583794"/>
          </a:xfrm>
          <a:prstGeom prst="rect">
            <a:avLst/>
          </a:prstGeom>
        </p:spPr>
      </p:pic>
      <p:pic>
        <p:nvPicPr>
          <p:cNvPr id="183" name="Рисунок 1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084" y="3269543"/>
            <a:ext cx="1959945" cy="2759470"/>
          </a:xfrm>
          <a:prstGeom prst="rect">
            <a:avLst/>
          </a:prstGeom>
        </p:spPr>
      </p:pic>
    </p:spTree>
    <p:extLst>
      <p:ext uri="{BB962C8B-B14F-4D97-AF65-F5344CB8AC3E}">
        <p14:creationId xmlns:p14="http://schemas.microsoft.com/office/powerpoint/2010/main" val="3093079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205737" y="188572"/>
            <a:ext cx="2320549" cy="2634343"/>
            <a:chOff x="205737" y="188572"/>
            <a:chExt cx="2320549" cy="263434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37" y="188572"/>
              <a:ext cx="1721119" cy="224982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65" y="573087"/>
              <a:ext cx="1689621" cy="2249828"/>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2882051" y="573087"/>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906582" y="1976735"/>
            <a:ext cx="28312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УМК:</a:t>
            </a:r>
            <a:endParaRPr kumimoji="0" lang="ru-RU" sz="2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4211629" y="2495944"/>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Яркость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 преподносится в яркой, понятной ученику форме</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211629" y="3419274"/>
            <a:ext cx="46384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Разворот учебника – рабочий стол ученика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развороте параграфа помимо основного текста находится весь сопутствующий материал (изображения, комментарии, блок-схемы)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Рисунок 14"/>
          <p:cNvPicPr>
            <a:picLocks noChangeAspect="1"/>
          </p:cNvPicPr>
          <p:nvPr/>
        </p:nvPicPr>
        <p:blipFill>
          <a:blip r:embed="rId5"/>
          <a:stretch>
            <a:fillRect/>
          </a:stretch>
        </p:blipFill>
        <p:spPr>
          <a:xfrm>
            <a:off x="97971" y="2956814"/>
            <a:ext cx="4026169" cy="2679246"/>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6"/>
          <a:stretch>
            <a:fillRect/>
          </a:stretch>
        </p:blipFill>
        <p:spPr>
          <a:xfrm>
            <a:off x="53924" y="4702592"/>
            <a:ext cx="1628775" cy="16478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Рисунок 16"/>
          <p:cNvPicPr>
            <a:picLocks noChangeAspect="1"/>
          </p:cNvPicPr>
          <p:nvPr/>
        </p:nvPicPr>
        <p:blipFill>
          <a:blip r:embed="rId7"/>
          <a:stretch>
            <a:fillRect/>
          </a:stretch>
        </p:blipFill>
        <p:spPr>
          <a:xfrm>
            <a:off x="1512089" y="5342131"/>
            <a:ext cx="2847975" cy="89535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4360064" y="5056417"/>
            <a:ext cx="45775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задач на страницах учебника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360064" y="5639322"/>
            <a:ext cx="45775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учебнике приводится пример решения задач по выбранным темам</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8361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205737" y="188572"/>
            <a:ext cx="2320549" cy="2642581"/>
            <a:chOff x="205737" y="188572"/>
            <a:chExt cx="2320549" cy="264258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37" y="188572"/>
              <a:ext cx="1721119" cy="224982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65" y="581325"/>
              <a:ext cx="1689621" cy="2249828"/>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2882051" y="573087"/>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124740" y="2961620"/>
            <a:ext cx="4020175" cy="2665551"/>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6"/>
          <a:stretch>
            <a:fillRect/>
          </a:stretch>
        </p:blipFill>
        <p:spPr>
          <a:xfrm>
            <a:off x="0" y="5251305"/>
            <a:ext cx="2144486" cy="8990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Рисунок 9"/>
          <p:cNvPicPr>
            <a:picLocks noChangeAspect="1"/>
          </p:cNvPicPr>
          <p:nvPr/>
        </p:nvPicPr>
        <p:blipFill>
          <a:blip r:embed="rId7"/>
          <a:stretch>
            <a:fillRect/>
          </a:stretch>
        </p:blipFill>
        <p:spPr>
          <a:xfrm>
            <a:off x="2187170" y="5312846"/>
            <a:ext cx="1957745" cy="71784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418457" y="2635217"/>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Контекстное содержание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Раскрыто применение физического явления или величины с точки зрения практики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8457" y="3558547"/>
            <a:ext cx="4638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418456" y="4758876"/>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 Преемственность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Учебная линия продолжает курс физики основной школы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4418456" y="1976735"/>
            <a:ext cx="28312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УМК:</a:t>
            </a:r>
            <a:endParaRPr kumimoji="0" lang="ru-RU" sz="2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166706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205737" y="188572"/>
            <a:ext cx="2320549" cy="2634343"/>
            <a:chOff x="205737" y="188572"/>
            <a:chExt cx="2320549" cy="263434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37" y="188572"/>
              <a:ext cx="1721119" cy="224982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65" y="573087"/>
              <a:ext cx="1689621" cy="2249828"/>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2882051" y="573087"/>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587125" y="1973124"/>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2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2980023" y="2496344"/>
            <a:ext cx="4626428"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 ЭФУ</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Методические рекомендации</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разработки</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 </a:t>
            </a: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(август 2019)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7689" y="3995056"/>
            <a:ext cx="1837225" cy="2721815"/>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363" y="3080656"/>
            <a:ext cx="2260923" cy="297099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587125" y="3973671"/>
            <a:ext cx="441011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ПОУРОЧНОЕ ТЕМАТИЧЕСКОЕ ПЛАНИРОВАНИЕ ДОСТУПНО ДЛЯ СКАЧИВАНИЯ НА САЙТЕ ИЗДАТЕЛЬСТВА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http://www.prosv.ru</a:t>
            </a:r>
            <a:endParaRPr kumimoji="0" lang="en-US"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3590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8256" y="56897"/>
            <a:ext cx="3387466" cy="52322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124094" y="155222"/>
            <a:ext cx="2425953" cy="2990751"/>
            <a:chOff x="124094" y="155222"/>
            <a:chExt cx="2425953" cy="299075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94" y="155222"/>
              <a:ext cx="1713719" cy="231583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28" y="830137"/>
              <a:ext cx="1683613" cy="2315836"/>
            </a:xfrm>
            <a:prstGeom prst="rect">
              <a:avLst/>
            </a:prstGeom>
            <a:ln>
              <a:noFill/>
            </a:ln>
            <a:effectLst>
              <a:outerShdw blurRad="292100" dist="139700" dir="2700000" algn="tl" rotWithShape="0">
                <a:srgbClr val="333333">
                  <a:alpha val="65000"/>
                </a:srgbClr>
              </a:outerShdw>
            </a:effectLst>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34" y="830137"/>
              <a:ext cx="1683613" cy="2315836"/>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2550047" y="580117"/>
            <a:ext cx="5446299"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Борис Борисович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Григорий Яковлевич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Мякишев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Николай Николаевич Сотский (10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Виктор Максимович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Чаругин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(11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Наталия Андреевна Парфентьева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3578526" y="2101486"/>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3016505" y="2543545"/>
            <a:ext cx="57993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Хорошо знакомый классический курс физики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154309" y="2888499"/>
            <a:ext cx="55628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Известный классический курс физики, содержащий современные тенденции к физическому образованию.</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121662" y="3504608"/>
            <a:ext cx="4889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Большое количество материала для отработки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121662" y="4212494"/>
            <a:ext cx="46941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 содержатся в конце каждой главы. В приложении программные лабораторные работы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121662" y="5075307"/>
            <a:ext cx="34265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Многофункциональность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121662" y="5410691"/>
            <a:ext cx="46941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может применяться не только в общеобразовательных классах, но и в классах с углубленным изучением физики.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6" name="Рисунок 15"/>
          <p:cNvPicPr>
            <a:picLocks noChangeAspect="1"/>
          </p:cNvPicPr>
          <p:nvPr/>
        </p:nvPicPr>
        <p:blipFill>
          <a:blip r:embed="rId5"/>
          <a:stretch>
            <a:fillRect/>
          </a:stretch>
        </p:blipFill>
        <p:spPr>
          <a:xfrm>
            <a:off x="92055" y="3534830"/>
            <a:ext cx="3834343" cy="2587727"/>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6"/>
          <a:stretch>
            <a:fillRect/>
          </a:stretch>
        </p:blipFill>
        <p:spPr>
          <a:xfrm>
            <a:off x="-103209" y="5700689"/>
            <a:ext cx="2928256" cy="8437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46868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158262" y="1532792"/>
          <a:ext cx="8806226" cy="5064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3" name="Прямоугольник 4"/>
          <p:cNvSpPr>
            <a:spLocks noChangeArrowheads="1"/>
          </p:cNvSpPr>
          <p:nvPr/>
        </p:nvSpPr>
        <p:spPr bwMode="auto">
          <a:xfrm>
            <a:off x="250825" y="260351"/>
            <a:ext cx="87137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pPr algn="ctr"/>
            <a:r>
              <a:rPr lang="ru-RU" altLang="ru-RU" sz="2800" b="1">
                <a:solidFill>
                  <a:srgbClr val="000099"/>
                </a:solidFill>
                <a:latin typeface="Arial Black" pitchFamily="34" charset="0"/>
              </a:rPr>
              <a:t>Федеральный закон №273 </a:t>
            </a:r>
          </a:p>
          <a:p>
            <a:pPr algn="ctr"/>
            <a:r>
              <a:rPr lang="ru-RU" altLang="ru-RU" sz="2800" b="1">
                <a:solidFill>
                  <a:srgbClr val="000099"/>
                </a:solidFill>
                <a:latin typeface="Arial Black" pitchFamily="34" charset="0"/>
              </a:rPr>
              <a:t>"Об образовании в РФ» </a:t>
            </a:r>
            <a:r>
              <a:rPr lang="ru-RU" altLang="ru-RU" sz="2800" i="1">
                <a:solidFill>
                  <a:srgbClr val="000099"/>
                </a:solidFill>
                <a:latin typeface="Arial Black" pitchFamily="34" charset="0"/>
              </a:rPr>
              <a:t>Статья 66. </a:t>
            </a:r>
            <a:endParaRPr lang="ru-RU" altLang="ru-RU" sz="2800" i="1">
              <a:solidFill>
                <a:srgbClr val="000099"/>
              </a:solidFill>
            </a:endParaRPr>
          </a:p>
        </p:txBody>
      </p:sp>
    </p:spTree>
    <p:extLst>
      <p:ext uri="{BB962C8B-B14F-4D97-AF65-F5344CB8AC3E}">
        <p14:creationId xmlns:p14="http://schemas.microsoft.com/office/powerpoint/2010/main" val="2383088400"/>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8256" y="56897"/>
            <a:ext cx="3387466" cy="52322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124094" y="155222"/>
            <a:ext cx="2395847" cy="2990751"/>
            <a:chOff x="124094" y="155222"/>
            <a:chExt cx="2395847" cy="299075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94" y="155222"/>
              <a:ext cx="1713719" cy="231583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28" y="830137"/>
              <a:ext cx="1683613" cy="2315836"/>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2550047" y="580117"/>
            <a:ext cx="5446299"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Борис Борисович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Григорий Яковлевич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Мякишев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Николай Николаевич Сотский (10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Виктор Максимович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Чаругин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(11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Наталия Андреевна Парфентьева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448488" y="3072485"/>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448488" y="5564630"/>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Преемственность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изложения учащимся известен из курса физики по УМК С.В Громова и Н.А Родиной</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48488" y="4302746"/>
            <a:ext cx="428185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Разбор задач на страницах параграфа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Разбор задач производится непосредственно в тексте параграфа.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5"/>
          <a:stretch>
            <a:fillRect/>
          </a:stretch>
        </p:blipFill>
        <p:spPr>
          <a:xfrm>
            <a:off x="138335" y="3315106"/>
            <a:ext cx="4183716" cy="2751048"/>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6"/>
          <a:stretch>
            <a:fillRect/>
          </a:stretch>
        </p:blipFill>
        <p:spPr>
          <a:xfrm>
            <a:off x="163430" y="5620653"/>
            <a:ext cx="3029407" cy="8910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29202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87485" y="49867"/>
            <a:ext cx="3231975"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«Профильный»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0" y="169609"/>
            <a:ext cx="2249960" cy="306042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180" y="485295"/>
            <a:ext cx="2237578" cy="306042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87485" y="674915"/>
            <a:ext cx="57258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Орлов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Владимир Алексеевич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Эвенчик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Эсфирь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Ефимовна и др.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Пинский</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Анатолий Аркадьевич</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331408" y="2572765"/>
            <a:ext cx="61609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Построение курса физика на проблемном обучении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331408" y="3124444"/>
            <a:ext cx="59867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Каждый параграф начинается с постановки проблемного вопроса, что активизирует познавательную деятельность учащихся.</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429001" y="4119829"/>
            <a:ext cx="55062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Широкая экспериментальная деятельность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3428248" y="4519939"/>
            <a:ext cx="5378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решения проблемных вопросов задействуется эксперимент. В учебнике собрано большое количество разноплановых экспериментальных работ.</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3428248" y="5843378"/>
            <a:ext cx="5507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Гарантия смена видов деятельности в ходе урока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96138" y="3762492"/>
            <a:ext cx="3174445" cy="2080886"/>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6"/>
          <a:stretch>
            <a:fillRect/>
          </a:stretch>
        </p:blipFill>
        <p:spPr>
          <a:xfrm>
            <a:off x="112240" y="5271663"/>
            <a:ext cx="2449967" cy="1279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650122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87485" y="49867"/>
            <a:ext cx="3231975"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«Профильный»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0" y="169609"/>
            <a:ext cx="2249960" cy="306042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180" y="485295"/>
            <a:ext cx="2237578" cy="306042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87485" y="674915"/>
            <a:ext cx="57258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Орлов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Владимир Алексеевич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Эвенчик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Эсфирь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Ефимовна и др.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Пинский</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Анатолий Аркадьевич</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524522" y="3133904"/>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407228" y="2533322"/>
            <a:ext cx="556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Систематическая работа с понятийным аппаратом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535243" y="5596534"/>
            <a:ext cx="46087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Преемственность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изложения учащимся известен из курса физики по УМК «Архимед»</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524522" y="4334650"/>
            <a:ext cx="428185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Разбор задач на страницах параграфа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Разбор задач производится непосредственно в тексте параграфа.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148751" y="3633616"/>
            <a:ext cx="4292619" cy="274425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6"/>
          <a:stretch>
            <a:fillRect/>
          </a:stretch>
        </p:blipFill>
        <p:spPr>
          <a:xfrm>
            <a:off x="63938" y="5878565"/>
            <a:ext cx="3512703" cy="8463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408689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87485" y="49867"/>
            <a:ext cx="3231975"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«Профильный»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0" y="169609"/>
            <a:ext cx="2249960" cy="306042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180" y="485295"/>
            <a:ext cx="2237578" cy="306042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87485" y="674915"/>
            <a:ext cx="57258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Орлов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Владимир Алексеевич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Эвенчик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Эсфирь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Ефимовна и др.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Пинский</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Анатолий Аркадьевич</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734262" y="2306131"/>
            <a:ext cx="2342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3537774" y="2890906"/>
            <a:ext cx="4735285"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разработки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программы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Профильный сборник практических работ </a:t>
            </a: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(август 2019)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006" y="3579000"/>
            <a:ext cx="1996727" cy="2712943"/>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2" y="4256931"/>
            <a:ext cx="1627199" cy="2198917"/>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954" y="4669971"/>
            <a:ext cx="1580707" cy="2116074"/>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3447377" y="4847053"/>
            <a:ext cx="55659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 РАБОЧИЕ ПРОГРАММЫ РАЗМЕЩЕНЫ НА САЙТЕ ИЗДАТЕЛЬСТВА «ПРОСВЕЩЕНИЕ» </a:t>
            </a:r>
            <a:r>
              <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http://www.prosv.ru</a:t>
            </a:r>
            <a:endPar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НА САЙТЕ ИНТЕРНЕТ-МАГАЗИНА </a:t>
            </a:r>
            <a:r>
              <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http://www.shop.prosv.ru</a:t>
            </a:r>
            <a:endPar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301917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056481"/>
            <a:ext cx="1637760" cy="232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Прямоугольник 2"/>
          <p:cNvSpPr>
            <a:spLocks noChangeArrowheads="1"/>
          </p:cNvSpPr>
          <p:nvPr/>
        </p:nvSpPr>
        <p:spPr bwMode="auto">
          <a:xfrm>
            <a:off x="2771775" y="871538"/>
            <a:ext cx="240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08088" hangingPunct="0"/>
            <a:r>
              <a:rPr lang="ru-RU" b="1">
                <a:solidFill>
                  <a:srgbClr val="FF0000"/>
                </a:solidFill>
                <a:latin typeface="Cambria" pitchFamily="18" charset="0"/>
              </a:rPr>
              <a:t>Автор: Чаругин В.М.</a:t>
            </a:r>
          </a:p>
        </p:txBody>
      </p:sp>
      <p:sp>
        <p:nvSpPr>
          <p:cNvPr id="4" name="TextBox 3"/>
          <p:cNvSpPr txBox="1"/>
          <p:nvPr/>
        </p:nvSpPr>
        <p:spPr>
          <a:xfrm>
            <a:off x="2411760" y="1246958"/>
            <a:ext cx="6408712" cy="3118146"/>
          </a:xfrm>
          <a:prstGeom prst="rect">
            <a:avLst/>
          </a:prstGeom>
          <a:noFill/>
          <a:ln w="12700" cap="flat">
            <a:noFill/>
            <a:miter lim="400000"/>
          </a:ln>
          <a:effectLst/>
          <a:sp3d/>
        </p:spPr>
        <p:txBody>
          <a:bodyPr spcFirstLastPara="1" lIns="60635" tIns="60635" rIns="60635" bIns="60635" spcCol="41496">
            <a:spAutoFit/>
          </a:bodyPr>
          <a:lstStyle/>
          <a:p>
            <a:pPr marL="319709" indent="-319709" defTabSz="1212681" fontAlgn="auto" hangingPunct="0">
              <a:lnSpc>
                <a:spcPct val="80000"/>
              </a:lnSpc>
              <a:spcBef>
                <a:spcPts val="0"/>
              </a:spcBef>
              <a:spcAft>
                <a:spcPts val="1647"/>
              </a:spcAft>
              <a:buFont typeface="Wingdings" panose="05000000000000000000" pitchFamily="2" charset="2"/>
              <a:buChar char="§"/>
              <a:defRPr/>
            </a:pPr>
            <a:r>
              <a:rPr lang="ru-RU" sz="1600" kern="0" dirty="0">
                <a:latin typeface="PF Din Text Cond Pro Light" panose="02000000000000000000" pitchFamily="2" charset="0"/>
                <a:ea typeface="+mj-ea"/>
                <a:cs typeface="Times New Roman" panose="02020603050405020304" pitchFamily="18" charset="0"/>
                <a:sym typeface="Helvetica"/>
              </a:rPr>
              <a:t>Современный курс астрономии для изучения на базовом уровне</a:t>
            </a:r>
          </a:p>
          <a:p>
            <a:pPr marL="319709" indent="-319709" defTabSz="1212681" fontAlgn="auto" hangingPunct="0">
              <a:lnSpc>
                <a:spcPct val="80000"/>
              </a:lnSpc>
              <a:spcBef>
                <a:spcPts val="0"/>
              </a:spcBef>
              <a:spcAft>
                <a:spcPts val="1647"/>
              </a:spcAft>
              <a:buFont typeface="Wingdings" panose="05000000000000000000" pitchFamily="2" charset="2"/>
              <a:buChar char="§"/>
              <a:defRPr/>
            </a:pPr>
            <a:r>
              <a:rPr lang="ru-RU" sz="1600" kern="0" dirty="0">
                <a:latin typeface="PF Din Text Cond Pro Light" panose="02000000000000000000" pitchFamily="2" charset="0"/>
                <a:ea typeface="+mj-ea"/>
                <a:cs typeface="Times New Roman" panose="02020603050405020304" pitchFamily="18" charset="0"/>
                <a:sym typeface="Helvetica"/>
              </a:rPr>
              <a:t>Традиционные задачи и последние достижения астрономии: открытие ускоренного расширения Вселенной, большого числа </a:t>
            </a:r>
            <a:r>
              <a:rPr lang="ru-RU" sz="1600" kern="0" dirty="0" err="1">
                <a:latin typeface="PF Din Text Cond Pro Light" panose="02000000000000000000" pitchFamily="2" charset="0"/>
                <a:ea typeface="+mj-ea"/>
                <a:cs typeface="Times New Roman" panose="02020603050405020304" pitchFamily="18" charset="0"/>
                <a:sym typeface="Helvetica"/>
              </a:rPr>
              <a:t>экзопланет</a:t>
            </a:r>
            <a:r>
              <a:rPr lang="ru-RU" sz="1600" kern="0" dirty="0">
                <a:latin typeface="PF Din Text Cond Pro Light" panose="02000000000000000000" pitchFamily="2" charset="0"/>
                <a:ea typeface="+mj-ea"/>
                <a:cs typeface="Times New Roman" panose="02020603050405020304" pitchFamily="18" charset="0"/>
                <a:sym typeface="Helvetica"/>
              </a:rPr>
              <a:t> и др.</a:t>
            </a:r>
          </a:p>
          <a:p>
            <a:pPr marL="319709" indent="-319709" defTabSz="1212681" fontAlgn="auto" hangingPunct="0">
              <a:lnSpc>
                <a:spcPct val="80000"/>
              </a:lnSpc>
              <a:spcBef>
                <a:spcPts val="0"/>
              </a:spcBef>
              <a:spcAft>
                <a:spcPts val="1647"/>
              </a:spcAft>
              <a:buFont typeface="Wingdings" panose="05000000000000000000" pitchFamily="2" charset="2"/>
              <a:buChar char="§"/>
              <a:defRPr/>
            </a:pPr>
            <a:r>
              <a:rPr lang="ru-RU" sz="1600" kern="0" dirty="0">
                <a:latin typeface="PF Din Text Cond Pro Light" panose="02000000000000000000" pitchFamily="2" charset="0"/>
                <a:ea typeface="+mj-ea"/>
                <a:cs typeface="Times New Roman" panose="02020603050405020304" pitchFamily="18" charset="0"/>
                <a:sym typeface="Helvetica"/>
              </a:rPr>
              <a:t>Методы изучения Вселенной, в том числе новые — </a:t>
            </a:r>
            <a:br>
              <a:rPr lang="ru-RU" sz="1600" kern="0" dirty="0">
                <a:latin typeface="PF Din Text Cond Pro Light" panose="02000000000000000000" pitchFamily="2" charset="0"/>
                <a:ea typeface="+mj-ea"/>
                <a:cs typeface="Times New Roman" panose="02020603050405020304" pitchFamily="18" charset="0"/>
                <a:sym typeface="Helvetica"/>
              </a:rPr>
            </a:br>
            <a:r>
              <a:rPr lang="ru-RU" sz="1600" kern="0" dirty="0">
                <a:latin typeface="PF Din Text Cond Pro Light" panose="02000000000000000000" pitchFamily="2" charset="0"/>
                <a:ea typeface="+mj-ea"/>
                <a:cs typeface="Times New Roman" panose="02020603050405020304" pitchFamily="18" charset="0"/>
                <a:sym typeface="Helvetica"/>
              </a:rPr>
              <a:t>с помощью гравитационно-волновых и нейтринных телескопов</a:t>
            </a:r>
          </a:p>
          <a:p>
            <a:pPr marL="319709" indent="-319709" defTabSz="1212681" fontAlgn="auto" hangingPunct="0">
              <a:lnSpc>
                <a:spcPct val="80000"/>
              </a:lnSpc>
              <a:spcBef>
                <a:spcPts val="0"/>
              </a:spcBef>
              <a:spcAft>
                <a:spcPts val="1647"/>
              </a:spcAft>
              <a:buFont typeface="Wingdings" panose="05000000000000000000" pitchFamily="2" charset="2"/>
              <a:buChar char="§"/>
              <a:defRPr/>
            </a:pPr>
            <a:r>
              <a:rPr lang="ru-RU" sz="1600" kern="0" dirty="0">
                <a:latin typeface="PF Din Text Cond Pro Light" panose="02000000000000000000" pitchFamily="2" charset="0"/>
                <a:ea typeface="+mj-ea"/>
                <a:cs typeface="Times New Roman" panose="02020603050405020304" pitchFamily="18" charset="0"/>
                <a:sym typeface="Helvetica"/>
              </a:rPr>
              <a:t>Система практических заданий в учебном пособии</a:t>
            </a:r>
          </a:p>
          <a:p>
            <a:pPr marL="319709" indent="-319709" defTabSz="1212681" fontAlgn="auto" hangingPunct="0">
              <a:lnSpc>
                <a:spcPct val="80000"/>
              </a:lnSpc>
              <a:spcBef>
                <a:spcPts val="0"/>
              </a:spcBef>
              <a:spcAft>
                <a:spcPts val="1647"/>
              </a:spcAft>
              <a:buFont typeface="Wingdings" panose="05000000000000000000" pitchFamily="2" charset="2"/>
              <a:buChar char="§"/>
              <a:defRPr/>
            </a:pPr>
            <a:r>
              <a:rPr lang="ru-RU" sz="1600" kern="0" dirty="0">
                <a:latin typeface="PF Din Text Cond Pro Light" panose="02000000000000000000" pitchFamily="2" charset="0"/>
                <a:ea typeface="+mj-ea"/>
                <a:cs typeface="Times New Roman" panose="02020603050405020304" pitchFamily="18" charset="0"/>
                <a:sym typeface="Helvetica"/>
              </a:rPr>
              <a:t>Фиксированный в тематических разворотах формат, лаконичная структурированность текста, обширный и разнообразный иллюстративный ряд.</a:t>
            </a:r>
            <a:endParaRPr lang="en-US" sz="1600" kern="0" dirty="0">
              <a:latin typeface="PF Din Text Cond Pro Light" panose="02000000000000000000" pitchFamily="2" charset="0"/>
              <a:ea typeface="+mj-ea"/>
              <a:cs typeface="Times New Roman" panose="02020603050405020304" pitchFamily="18" charset="0"/>
              <a:sym typeface="Helvetica"/>
            </a:endParaRPr>
          </a:p>
        </p:txBody>
      </p:sp>
      <p:pic>
        <p:nvPicPr>
          <p:cNvPr id="12293" name="Picture 2" descr="C:\Users\Vzhumaev\Downloads\(cover) Астрономия.  11 класс. (Левитан Е. П.).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 y="3706047"/>
            <a:ext cx="1580927" cy="243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453"/>
          <p:cNvSpPr/>
          <p:nvPr/>
        </p:nvSpPr>
        <p:spPr>
          <a:xfrm>
            <a:off x="-36513" y="-44450"/>
            <a:ext cx="9144001" cy="76517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hangingPunct="0"/>
            <a:endParaRPr lang="ru-RU" sz="3200">
              <a:solidFill>
                <a:schemeClr val="bg1"/>
              </a:solidFill>
              <a:latin typeface="Impact" pitchFamily="34" charset="0"/>
              <a:cs typeface="Times New Roman" pitchFamily="18" charset="0"/>
            </a:endParaRPr>
          </a:p>
          <a:p>
            <a:pPr algn="ctr" hangingPunct="0"/>
            <a:r>
              <a:rPr lang="ru-RU" sz="3200">
                <a:solidFill>
                  <a:schemeClr val="bg1"/>
                </a:solidFill>
                <a:latin typeface="Impact" pitchFamily="34" charset="0"/>
                <a:cs typeface="Times New Roman" pitchFamily="18" charset="0"/>
              </a:rPr>
              <a:t>АСТРОНОМИЯ</a:t>
            </a:r>
            <a:br>
              <a:rPr lang="ru-RU" sz="3200">
                <a:solidFill>
                  <a:schemeClr val="bg1"/>
                </a:solidFill>
                <a:latin typeface="Impact" pitchFamily="34" charset="0"/>
                <a:cs typeface="Times New Roman" pitchFamily="18" charset="0"/>
              </a:rPr>
            </a:br>
            <a:endParaRPr lang="ru-RU" sz="3200"/>
          </a:p>
        </p:txBody>
      </p:sp>
      <p:sp>
        <p:nvSpPr>
          <p:cNvPr id="12297" name="Прямоугольник 8"/>
          <p:cNvSpPr>
            <a:spLocks noChangeArrowheads="1"/>
          </p:cNvSpPr>
          <p:nvPr/>
        </p:nvSpPr>
        <p:spPr bwMode="auto">
          <a:xfrm>
            <a:off x="3997325" y="4140200"/>
            <a:ext cx="2368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08088" hangingPunct="0"/>
            <a:r>
              <a:rPr lang="ru-RU" b="1">
                <a:solidFill>
                  <a:srgbClr val="1682C6"/>
                </a:solidFill>
                <a:latin typeface="Cambria" pitchFamily="18" charset="0"/>
              </a:rPr>
              <a:t>Автор: Левитан Е.П.</a:t>
            </a:r>
          </a:p>
        </p:txBody>
      </p:sp>
      <p:sp>
        <p:nvSpPr>
          <p:cNvPr id="10" name="TextBox 9"/>
          <p:cNvSpPr txBox="1"/>
          <p:nvPr/>
        </p:nvSpPr>
        <p:spPr>
          <a:xfrm>
            <a:off x="2289514" y="4821478"/>
            <a:ext cx="6408712" cy="1123754"/>
          </a:xfrm>
          <a:prstGeom prst="rect">
            <a:avLst/>
          </a:prstGeom>
          <a:noFill/>
          <a:ln w="12700" cap="flat">
            <a:noFill/>
            <a:miter lim="400000"/>
          </a:ln>
          <a:effectLst/>
          <a:sp3d/>
        </p:spPr>
        <p:txBody>
          <a:bodyPr spcFirstLastPara="1" lIns="60635" tIns="60635" rIns="60635" bIns="60635" spcCol="41496">
            <a:spAutoFit/>
          </a:bodyPr>
          <a:lstStyle/>
          <a:p>
            <a:pPr marL="319709" indent="-319709" defTabSz="1212681" fontAlgn="auto" hangingPunct="0">
              <a:lnSpc>
                <a:spcPct val="80000"/>
              </a:lnSpc>
              <a:spcBef>
                <a:spcPts val="0"/>
              </a:spcBef>
              <a:spcAft>
                <a:spcPts val="1647"/>
              </a:spcAft>
              <a:buFont typeface="Wingdings" panose="05000000000000000000" pitchFamily="2" charset="2"/>
              <a:buChar char="§"/>
              <a:defRPr/>
            </a:pPr>
            <a:r>
              <a:rPr lang="ru-RU" sz="1600" kern="0" dirty="0">
                <a:latin typeface="PF Din Text Cond Pro Light" panose="02000000000000000000" pitchFamily="2" charset="0"/>
                <a:ea typeface="+mj-ea"/>
                <a:cs typeface="Times New Roman" panose="02020603050405020304" pitchFamily="18" charset="0"/>
                <a:sym typeface="Helvetica"/>
              </a:rPr>
              <a:t>Традиционный курс астрономии</a:t>
            </a:r>
          </a:p>
          <a:p>
            <a:pPr marL="319709" indent="-319709" defTabSz="1212681" fontAlgn="auto" hangingPunct="0">
              <a:lnSpc>
                <a:spcPct val="80000"/>
              </a:lnSpc>
              <a:spcBef>
                <a:spcPts val="0"/>
              </a:spcBef>
              <a:spcAft>
                <a:spcPts val="1647"/>
              </a:spcAft>
              <a:buFont typeface="Wingdings" panose="05000000000000000000" pitchFamily="2" charset="2"/>
              <a:buChar char="§"/>
              <a:defRPr/>
            </a:pPr>
            <a:r>
              <a:rPr lang="ru-RU" sz="1600" kern="0" dirty="0">
                <a:latin typeface="PF Din Text Cond Pro Light" panose="02000000000000000000" pitchFamily="2" charset="0"/>
                <a:ea typeface="+mj-ea"/>
                <a:cs typeface="Times New Roman" panose="02020603050405020304" pitchFamily="18" charset="0"/>
                <a:sym typeface="Helvetica"/>
              </a:rPr>
              <a:t>Переработан в соответствии с ФГОС и последними достижениями астрономической науки</a:t>
            </a:r>
          </a:p>
        </p:txBody>
      </p:sp>
      <p:pic>
        <p:nvPicPr>
          <p:cNvPr id="12299" name="imag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26175"/>
            <a:ext cx="91440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033579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036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p:cNvSpPr txBox="1">
            <a:spLocks/>
          </p:cNvSpPr>
          <p:nvPr/>
        </p:nvSpPr>
        <p:spPr>
          <a:xfrm>
            <a:off x="3243664" y="1916832"/>
            <a:ext cx="5868144" cy="2568870"/>
          </a:xfrm>
          <a:prstGeom prst="rect">
            <a:avLst/>
          </a:prstGeom>
          <a:effectLst>
            <a:softEdge rad="317500"/>
          </a:effectLst>
          <a:scene3d>
            <a:camera prst="orthographicFront"/>
            <a:lightRig rig="threePt" dir="t"/>
          </a:scene3d>
          <a:sp3d>
            <a:bevelT prst="relaxedInset"/>
          </a:sp3d>
        </p:spPr>
        <p:txBody>
          <a:bodyPr lIns="80063" tIns="40032" rIns="80063" bIns="40032"/>
          <a:lstStyle>
            <a:lvl1pPr defTabSz="1042988">
              <a:defRPr sz="2100">
                <a:solidFill>
                  <a:schemeClr val="tx1"/>
                </a:solidFill>
                <a:latin typeface="Calibri" pitchFamily="34" charset="0"/>
              </a:defRPr>
            </a:lvl1pPr>
            <a:lvl2pPr marL="742950" indent="-285750" defTabSz="1042988">
              <a:defRPr sz="2100">
                <a:solidFill>
                  <a:schemeClr val="tx1"/>
                </a:solidFill>
                <a:latin typeface="Calibri" pitchFamily="34" charset="0"/>
              </a:defRPr>
            </a:lvl2pPr>
            <a:lvl3pPr marL="1143000" indent="-228600" defTabSz="1042988">
              <a:defRPr sz="2100">
                <a:solidFill>
                  <a:schemeClr val="tx1"/>
                </a:solidFill>
                <a:latin typeface="Calibri" pitchFamily="34" charset="0"/>
              </a:defRPr>
            </a:lvl3pPr>
            <a:lvl4pPr marL="1600200" indent="-228600" defTabSz="1042988">
              <a:defRPr sz="2100">
                <a:solidFill>
                  <a:schemeClr val="tx1"/>
                </a:solidFill>
                <a:latin typeface="Calibri" pitchFamily="34" charset="0"/>
              </a:defRPr>
            </a:lvl4pPr>
            <a:lvl5pPr marL="2057400" indent="-228600" defTabSz="1042988">
              <a:defRPr sz="2100">
                <a:solidFill>
                  <a:schemeClr val="tx1"/>
                </a:solidFill>
                <a:latin typeface="Calibri" pitchFamily="34" charset="0"/>
              </a:defRPr>
            </a:lvl5pPr>
            <a:lvl6pPr marL="2514600" indent="-228600" defTabSz="1042988" fontAlgn="base">
              <a:spcBef>
                <a:spcPct val="0"/>
              </a:spcBef>
              <a:spcAft>
                <a:spcPct val="0"/>
              </a:spcAft>
              <a:defRPr sz="2100">
                <a:solidFill>
                  <a:schemeClr val="tx1"/>
                </a:solidFill>
                <a:latin typeface="Calibri" pitchFamily="34" charset="0"/>
              </a:defRPr>
            </a:lvl6pPr>
            <a:lvl7pPr marL="2971800" indent="-228600" defTabSz="1042988" fontAlgn="base">
              <a:spcBef>
                <a:spcPct val="0"/>
              </a:spcBef>
              <a:spcAft>
                <a:spcPct val="0"/>
              </a:spcAft>
              <a:defRPr sz="2100">
                <a:solidFill>
                  <a:schemeClr val="tx1"/>
                </a:solidFill>
                <a:latin typeface="Calibri" pitchFamily="34" charset="0"/>
              </a:defRPr>
            </a:lvl7pPr>
            <a:lvl8pPr marL="3429000" indent="-228600" defTabSz="1042988" fontAlgn="base">
              <a:spcBef>
                <a:spcPct val="0"/>
              </a:spcBef>
              <a:spcAft>
                <a:spcPct val="0"/>
              </a:spcAft>
              <a:defRPr sz="2100">
                <a:solidFill>
                  <a:schemeClr val="tx1"/>
                </a:solidFill>
                <a:latin typeface="Calibri" pitchFamily="34" charset="0"/>
              </a:defRPr>
            </a:lvl8pPr>
            <a:lvl9pPr marL="3886200" indent="-228600" defTabSz="1042988" fontAlgn="base">
              <a:spcBef>
                <a:spcPct val="0"/>
              </a:spcBef>
              <a:spcAft>
                <a:spcPct val="0"/>
              </a:spcAft>
              <a:defRPr sz="2100">
                <a:solidFill>
                  <a:schemeClr val="tx1"/>
                </a:solidFill>
                <a:latin typeface="Calibri" pitchFamily="34" charset="0"/>
              </a:defRPr>
            </a:lvl9pPr>
          </a:lstStyle>
          <a:p>
            <a:pPr algn="ctr" defTabSz="1849244" fontAlgn="base">
              <a:lnSpc>
                <a:spcPct val="120000"/>
              </a:lnSpc>
              <a:spcBef>
                <a:spcPct val="0"/>
              </a:spcBef>
              <a:spcAft>
                <a:spcPct val="0"/>
              </a:spcAft>
              <a:defRPr/>
            </a:pPr>
            <a:r>
              <a:rPr lang="ru-RU" altLang="ru-RU" sz="4000" dirty="0" smtClean="0">
                <a:solidFill>
                  <a:srgbClr val="0070C0"/>
                </a:solidFill>
                <a:latin typeface="Impact" panose="020B0806030902050204" pitchFamily="34" charset="0"/>
                <a:ea typeface="Helvetica Neue Black Condensed"/>
                <a:cs typeface="Helvetica Neue Black Condensed"/>
                <a:sym typeface="Helvetica Neue Black Condensed"/>
              </a:rPr>
              <a:t>Сборники задач и упражнений углублённого уровня </a:t>
            </a:r>
            <a:endParaRPr lang="ru-RU" altLang="ru-RU" sz="4000" dirty="0">
              <a:solidFill>
                <a:srgbClr val="0070C0"/>
              </a:solidFill>
              <a:latin typeface="Impact" panose="020B0806030902050204" pitchFamily="34" charset="0"/>
              <a:ea typeface="Helvetica Neue Black Condensed"/>
              <a:cs typeface="Helvetica Neue Black Condensed"/>
              <a:sym typeface="Helvetica Neue Black Condensed"/>
            </a:endParaRPr>
          </a:p>
        </p:txBody>
      </p:sp>
      <p:sp>
        <p:nvSpPr>
          <p:cNvPr id="2" name="Прямоугольник 1"/>
          <p:cNvSpPr/>
          <p:nvPr/>
        </p:nvSpPr>
        <p:spPr>
          <a:xfrm>
            <a:off x="4104456" y="4581128"/>
            <a:ext cx="5004048" cy="1631857"/>
          </a:xfrm>
          <a:prstGeom prst="rect">
            <a:avLst/>
          </a:prstGeom>
        </p:spPr>
        <p:txBody>
          <a:bodyPr wrap="square">
            <a:spAutoFit/>
          </a:bodyPr>
          <a:lstStyle/>
          <a:p>
            <a:pPr marL="449263" lvl="0" indent="-268288">
              <a:lnSpc>
                <a:spcPct val="114000"/>
              </a:lnSpc>
              <a:spcBef>
                <a:spcPts val="600"/>
              </a:spcBef>
              <a:buBlip>
                <a:blip r:embed="rId4"/>
              </a:buBlip>
            </a:pPr>
            <a:r>
              <a:rPr lang="ru-RU" b="1" dirty="0" smtClean="0">
                <a:solidFill>
                  <a:srgbClr val="FF0000"/>
                </a:solidFill>
              </a:rPr>
              <a:t>Способствуют </a:t>
            </a:r>
            <a:r>
              <a:rPr lang="ru-RU" b="1" dirty="0">
                <a:solidFill>
                  <a:srgbClr val="FF0000"/>
                </a:solidFill>
              </a:rPr>
              <a:t>повышению эффективности и качества образования</a:t>
            </a:r>
          </a:p>
          <a:p>
            <a:pPr marL="449263" lvl="0" indent="-268288">
              <a:spcBef>
                <a:spcPts val="600"/>
              </a:spcBef>
              <a:buBlip>
                <a:blip r:embed="rId4"/>
              </a:buBlip>
            </a:pPr>
            <a:r>
              <a:rPr lang="ru-RU" b="1" dirty="0" smtClean="0">
                <a:solidFill>
                  <a:srgbClr val="FF0000"/>
                </a:solidFill>
              </a:rPr>
              <a:t>Обеспечивают </a:t>
            </a:r>
            <a:r>
              <a:rPr lang="ru-RU" b="1" dirty="0">
                <a:solidFill>
                  <a:srgbClr val="FF0000"/>
                </a:solidFill>
              </a:rPr>
              <a:t>заказ государства. </a:t>
            </a:r>
            <a:r>
              <a:rPr lang="ru-RU" b="1" dirty="0" smtClean="0">
                <a:solidFill>
                  <a:srgbClr val="FF0000"/>
                </a:solidFill>
              </a:rPr>
              <a:t>Формируют </a:t>
            </a:r>
            <a:r>
              <a:rPr lang="ru-RU" b="1" dirty="0">
                <a:solidFill>
                  <a:srgbClr val="FF0000"/>
                </a:solidFill>
              </a:rPr>
              <a:t>поток мотивированных абитуриентов</a:t>
            </a:r>
            <a:endParaRPr lang="ru-RU" altLang="ru-RU" b="1" dirty="0">
              <a:solidFill>
                <a:srgbClr val="FF0000"/>
              </a:solidFill>
              <a:latin typeface="Arial Narrow" charset="0"/>
              <a:ea typeface="Arial Narrow" charset="0"/>
              <a:cs typeface="Arial Narrow" charset="0"/>
            </a:endParaRPr>
          </a:p>
        </p:txBody>
      </p:sp>
    </p:spTree>
    <p:extLst>
      <p:ext uri="{BB962C8B-B14F-4D97-AF65-F5344CB8AC3E}">
        <p14:creationId xmlns:p14="http://schemas.microsoft.com/office/powerpoint/2010/main" val="34306490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982" y="4014160"/>
            <a:ext cx="1733260" cy="2247454"/>
          </a:xfrm>
          <a:prstGeom prst="rect">
            <a:avLst/>
          </a:prstGeom>
          <a:ln>
            <a:solidFill>
              <a:schemeClr val="bg1">
                <a:lumMod val="85000"/>
              </a:schemeClr>
            </a:solidFill>
          </a:ln>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51" y="1178057"/>
            <a:ext cx="1656260" cy="2148907"/>
          </a:xfrm>
          <a:prstGeom prst="rect">
            <a:avLst/>
          </a:prstGeom>
          <a:ln>
            <a:solidFill>
              <a:schemeClr val="tx1">
                <a:lumMod val="50000"/>
                <a:lumOff val="50000"/>
              </a:schemeClr>
            </a:solidFill>
          </a:ln>
        </p:spPr>
      </p:pic>
      <p:sp>
        <p:nvSpPr>
          <p:cNvPr id="7" name="Прямоугольник 6"/>
          <p:cNvSpPr/>
          <p:nvPr/>
        </p:nvSpPr>
        <p:spPr>
          <a:xfrm>
            <a:off x="3419872" y="2111365"/>
            <a:ext cx="5400600" cy="3477875"/>
          </a:xfrm>
          <a:prstGeom prst="rect">
            <a:avLst/>
          </a:prstGeom>
        </p:spPr>
        <p:txBody>
          <a:bodyPr wrap="square">
            <a:spAutoFit/>
          </a:bodyPr>
          <a:lstStyle/>
          <a:p>
            <a:pPr marL="285750" indent="-285750">
              <a:buFont typeface="Wingdings" panose="05000000000000000000" pitchFamily="2" charset="2"/>
              <a:buChar char="Ø"/>
            </a:pPr>
            <a:r>
              <a:rPr lang="ru-RU" sz="2000" dirty="0" smtClean="0">
                <a:solidFill>
                  <a:schemeClr val="accent1">
                    <a:lumMod val="75000"/>
                  </a:schemeClr>
                </a:solidFill>
                <a:latin typeface="Arial Narrow" pitchFamily="34" charset="0"/>
              </a:rPr>
              <a:t>Все </a:t>
            </a:r>
            <a:r>
              <a:rPr lang="ru-RU" sz="2000" dirty="0">
                <a:solidFill>
                  <a:schemeClr val="accent1">
                    <a:lumMod val="75000"/>
                  </a:schemeClr>
                </a:solidFill>
                <a:latin typeface="Arial Narrow" pitchFamily="34" charset="0"/>
              </a:rPr>
              <a:t>задания снабжены ответами или примерными вариантами решения</a:t>
            </a:r>
          </a:p>
          <a:p>
            <a:pPr marL="285750" indent="-285750">
              <a:buFont typeface="Wingdings" panose="05000000000000000000" pitchFamily="2" charset="2"/>
              <a:buChar char="Ø"/>
            </a:pPr>
            <a:r>
              <a:rPr lang="ru-RU" sz="2000" dirty="0">
                <a:solidFill>
                  <a:schemeClr val="accent1">
                    <a:lumMod val="75000"/>
                  </a:schemeClr>
                </a:solidFill>
                <a:latin typeface="Arial Narrow" pitchFamily="34" charset="0"/>
              </a:rPr>
              <a:t>Содержание заданий соответствует требованиям к предметным образовательным результатам по предмету (углубленный уровень), сформулированным в ФГОС СОО</a:t>
            </a:r>
          </a:p>
          <a:p>
            <a:pPr marL="285750" indent="-285750">
              <a:buFont typeface="Wingdings" panose="05000000000000000000" pitchFamily="2" charset="2"/>
              <a:buChar char="Ø"/>
            </a:pPr>
            <a:r>
              <a:rPr lang="ru-RU" sz="2000" dirty="0" smtClean="0">
                <a:solidFill>
                  <a:schemeClr val="accent1">
                    <a:lumMod val="75000"/>
                  </a:schemeClr>
                </a:solidFill>
                <a:latin typeface="Arial Narrow" pitchFamily="34" charset="0"/>
              </a:rPr>
              <a:t>Могут </a:t>
            </a:r>
            <a:r>
              <a:rPr lang="ru-RU" sz="2000" dirty="0">
                <a:solidFill>
                  <a:schemeClr val="accent1">
                    <a:lumMod val="75000"/>
                  </a:schemeClr>
                </a:solidFill>
                <a:latin typeface="Arial Narrow" pitchFamily="34" charset="0"/>
              </a:rPr>
              <a:t>быть </a:t>
            </a:r>
            <a:r>
              <a:rPr lang="ru-RU" sz="2000" dirty="0" smtClean="0">
                <a:solidFill>
                  <a:schemeClr val="accent1">
                    <a:lumMod val="75000"/>
                  </a:schemeClr>
                </a:solidFill>
                <a:latin typeface="Arial Narrow" pitchFamily="34" charset="0"/>
              </a:rPr>
              <a:t>использованы </a:t>
            </a:r>
            <a:r>
              <a:rPr lang="ru-RU" sz="2000" dirty="0">
                <a:solidFill>
                  <a:schemeClr val="accent1">
                    <a:lumMod val="75000"/>
                  </a:schemeClr>
                </a:solidFill>
                <a:latin typeface="Arial Narrow" pitchFamily="34" charset="0"/>
              </a:rPr>
              <a:t>при работе с любым УМК для 10-11 </a:t>
            </a:r>
            <a:r>
              <a:rPr lang="ru-RU" sz="2000" dirty="0" smtClean="0">
                <a:solidFill>
                  <a:schemeClr val="accent1">
                    <a:lumMod val="75000"/>
                  </a:schemeClr>
                </a:solidFill>
                <a:latin typeface="Arial Narrow" pitchFamily="34" charset="0"/>
              </a:rPr>
              <a:t>классов</a:t>
            </a:r>
          </a:p>
          <a:p>
            <a:pPr marL="285750" indent="-285750">
              <a:buFont typeface="Wingdings" panose="05000000000000000000" pitchFamily="2" charset="2"/>
              <a:buChar char="Ø"/>
            </a:pPr>
            <a:r>
              <a:rPr lang="ru-RU" sz="2000" dirty="0" smtClean="0">
                <a:solidFill>
                  <a:schemeClr val="accent1">
                    <a:lumMod val="75000"/>
                  </a:schemeClr>
                </a:solidFill>
                <a:latin typeface="Arial Narrow" pitchFamily="34" charset="0"/>
              </a:rPr>
              <a:t>Охватывают </a:t>
            </a:r>
            <a:r>
              <a:rPr lang="ru-RU" sz="2000" dirty="0">
                <a:solidFill>
                  <a:schemeClr val="accent1">
                    <a:lumMod val="75000"/>
                  </a:schemeClr>
                </a:solidFill>
                <a:latin typeface="Arial Narrow" pitchFamily="34" charset="0"/>
              </a:rPr>
              <a:t>все содержательные </a:t>
            </a:r>
            <a:r>
              <a:rPr lang="ru-RU" sz="2000" dirty="0" smtClean="0">
                <a:solidFill>
                  <a:schemeClr val="accent1">
                    <a:lumMod val="75000"/>
                  </a:schemeClr>
                </a:solidFill>
                <a:latin typeface="Arial Narrow" pitchFamily="34" charset="0"/>
              </a:rPr>
              <a:t>блоки предмета</a:t>
            </a:r>
            <a:endParaRPr lang="ru-RU" sz="2000" dirty="0">
              <a:solidFill>
                <a:schemeClr val="accent1">
                  <a:lumMod val="75000"/>
                </a:schemeClr>
              </a:solidFill>
              <a:latin typeface="Arial Narrow" pitchFamily="34" charset="0"/>
            </a:endParaRPr>
          </a:p>
          <a:p>
            <a:pPr marL="285750" indent="-285750">
              <a:buFont typeface="Wingdings" panose="05000000000000000000" pitchFamily="2" charset="2"/>
              <a:buChar char="Ø"/>
            </a:pPr>
            <a:r>
              <a:rPr lang="ru-RU" sz="2000" dirty="0" smtClean="0">
                <a:solidFill>
                  <a:schemeClr val="accent1">
                    <a:lumMod val="75000"/>
                  </a:schemeClr>
                </a:solidFill>
                <a:latin typeface="Arial Narrow" pitchFamily="34" charset="0"/>
              </a:rPr>
              <a:t>Позволяют подготовиться </a:t>
            </a:r>
            <a:r>
              <a:rPr lang="ru-RU" sz="2000" dirty="0">
                <a:solidFill>
                  <a:schemeClr val="accent1">
                    <a:lumMod val="75000"/>
                  </a:schemeClr>
                </a:solidFill>
                <a:latin typeface="Arial Narrow" pitchFamily="34" charset="0"/>
              </a:rPr>
              <a:t>к ЕГЭ и </a:t>
            </a:r>
            <a:r>
              <a:rPr lang="ru-RU" sz="2000" dirty="0" smtClean="0">
                <a:solidFill>
                  <a:schemeClr val="accent1">
                    <a:lumMod val="75000"/>
                  </a:schemeClr>
                </a:solidFill>
                <a:latin typeface="Arial Narrow" pitchFamily="34" charset="0"/>
              </a:rPr>
              <a:t>олимпиадам</a:t>
            </a:r>
            <a:endParaRPr lang="ru-RU" sz="2000" dirty="0">
              <a:solidFill>
                <a:schemeClr val="accent1">
                  <a:lumMod val="75000"/>
                </a:schemeClr>
              </a:solidFill>
              <a:latin typeface="Arial Narrow" pitchFamily="34" charset="0"/>
            </a:endParaRPr>
          </a:p>
        </p:txBody>
      </p:sp>
      <p:sp>
        <p:nvSpPr>
          <p:cNvPr id="10" name="Shape 518"/>
          <p:cNvSpPr/>
          <p:nvPr/>
        </p:nvSpPr>
        <p:spPr>
          <a:xfrm>
            <a:off x="0" y="0"/>
            <a:ext cx="9169403" cy="1055571"/>
          </a:xfrm>
          <a:prstGeom prst="rect">
            <a:avLst/>
          </a:prstGeom>
          <a:solidFill>
            <a:srgbClr val="1682C6"/>
          </a:solidFill>
          <a:ln w="50800">
            <a:solidFill>
              <a:srgbClr val="FFFFFF"/>
            </a:solidFill>
          </a:ln>
          <a:effectLst>
            <a:outerShdw blurRad="50800" dist="25400" dir="5400000" rotWithShape="0">
              <a:srgbClr val="000000">
                <a:alpha val="38000"/>
              </a:srgbClr>
            </a:outerShdw>
          </a:effectLst>
        </p:spPr>
        <p:txBody>
          <a:bodyPr lIns="45712" tIns="45712" rIns="45712" bIns="45712" anchor="ctr"/>
          <a:lstStyle/>
          <a:p>
            <a:pPr lvl="0" algn="ctr" defTabSz="1261464">
              <a:spcBef>
                <a:spcPct val="0"/>
              </a:spcBef>
              <a:defRPr/>
            </a:pPr>
            <a:r>
              <a:rPr lang="ru-RU" sz="3600" dirty="0" smtClean="0">
                <a:solidFill>
                  <a:srgbClr val="FFFFFF"/>
                </a:solidFill>
                <a:latin typeface="Impact" panose="020B0806030902050204" pitchFamily="34" charset="0"/>
                <a:sym typeface="Helvetica Neue Black Condensed"/>
              </a:rPr>
              <a:t>Ориентация  на  результат!</a:t>
            </a:r>
            <a:endParaRPr lang="ru-RU" sz="3600" dirty="0">
              <a:solidFill>
                <a:srgbClr val="FFFFFF"/>
              </a:solidFill>
              <a:latin typeface="Impact" panose="020B0806030902050204" pitchFamily="34" charset="0"/>
              <a:sym typeface="Helvetica Neue Black Condensed"/>
            </a:endParaRPr>
          </a:p>
        </p:txBody>
      </p:sp>
      <p:pic>
        <p:nvPicPr>
          <p:cNvPr id="13" name="image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2" y="6402331"/>
            <a:ext cx="9144002" cy="455669"/>
          </a:xfrm>
          <a:prstGeom prst="rect">
            <a:avLst/>
          </a:prstGeom>
          <a:ln w="12700">
            <a:miter lim="400000"/>
          </a:ln>
        </p:spPr>
      </p:pic>
      <p:sp>
        <p:nvSpPr>
          <p:cNvPr id="8" name="Прямоугольник 7"/>
          <p:cNvSpPr/>
          <p:nvPr/>
        </p:nvSpPr>
        <p:spPr>
          <a:xfrm>
            <a:off x="2411760" y="1331475"/>
            <a:ext cx="6207634" cy="646331"/>
          </a:xfrm>
          <a:prstGeom prst="rect">
            <a:avLst/>
          </a:prstGeom>
        </p:spPr>
        <p:txBody>
          <a:bodyPr wrap="square">
            <a:spAutoFit/>
          </a:bodyPr>
          <a:lstStyle/>
          <a:p>
            <a:pPr algn="ctr" hangingPunct="0"/>
            <a:r>
              <a:rPr lang="ru-RU" b="1" kern="0" dirty="0" smtClean="0">
                <a:solidFill>
                  <a:srgbClr val="FF0000"/>
                </a:solidFill>
                <a:latin typeface="Helvetica"/>
                <a:cs typeface="Helvetica"/>
                <a:sym typeface="Helvetica"/>
              </a:rPr>
              <a:t>Содержание обеспечивает </a:t>
            </a:r>
            <a:r>
              <a:rPr lang="ru-RU" b="1" kern="0" dirty="0">
                <a:solidFill>
                  <a:srgbClr val="FF0000"/>
                </a:solidFill>
                <a:latin typeface="Helvetica"/>
                <a:cs typeface="Helvetica"/>
                <a:sym typeface="Helvetica"/>
              </a:rPr>
              <a:t>углублённое изучение отдельных предметов </a:t>
            </a: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841" t="16133" r="1704" b="8779"/>
          <a:stretch/>
        </p:blipFill>
        <p:spPr bwMode="auto">
          <a:xfrm>
            <a:off x="346231" y="2520246"/>
            <a:ext cx="1706992" cy="225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Vzhumaev\AppData\Local\Temp\untitl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9511" y="2252511"/>
            <a:ext cx="1557670" cy="204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435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image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6226799"/>
            <a:ext cx="9144002" cy="455669"/>
          </a:xfrm>
          <a:prstGeom prst="rect">
            <a:avLst/>
          </a:prstGeom>
          <a:ln w="12700">
            <a:miter lim="400000"/>
          </a:ln>
        </p:spPr>
      </p:pic>
      <p:sp>
        <p:nvSpPr>
          <p:cNvPr id="17" name="Shape 518"/>
          <p:cNvSpPr/>
          <p:nvPr/>
        </p:nvSpPr>
        <p:spPr>
          <a:xfrm>
            <a:off x="-12702" y="-25400"/>
            <a:ext cx="9169403" cy="862112"/>
          </a:xfrm>
          <a:prstGeom prst="rect">
            <a:avLst/>
          </a:prstGeom>
          <a:solidFill>
            <a:srgbClr val="1682C6"/>
          </a:solidFill>
          <a:ln w="50800">
            <a:solidFill>
              <a:srgbClr val="FFFFFF"/>
            </a:solidFill>
          </a:ln>
          <a:effectLst>
            <a:outerShdw blurRad="50800" dist="25400" dir="5400000" rotWithShape="0">
              <a:srgbClr val="000000">
                <a:alpha val="38000"/>
              </a:srgbClr>
            </a:outerShdw>
          </a:effectLst>
        </p:spPr>
        <p:txBody>
          <a:bodyPr lIns="45712" tIns="45712" rIns="45712" bIns="45712" anchor="ctr"/>
          <a:lstStyle/>
          <a:p>
            <a:pPr algn="ctr" hangingPunct="0"/>
            <a:r>
              <a:rPr lang="ru-RU" b="1" kern="0" dirty="0">
                <a:solidFill>
                  <a:schemeClr val="bg1"/>
                </a:solidFill>
                <a:latin typeface="Helvetica"/>
                <a:cs typeface="Helvetica"/>
                <a:sym typeface="Helvetica"/>
              </a:rPr>
              <a:t>У</a:t>
            </a:r>
            <a:r>
              <a:rPr lang="ru-RU" b="1" kern="0" dirty="0" smtClean="0">
                <a:solidFill>
                  <a:schemeClr val="bg1"/>
                </a:solidFill>
                <a:latin typeface="Helvetica"/>
                <a:cs typeface="Helvetica"/>
                <a:sym typeface="Helvetica"/>
              </a:rPr>
              <a:t>словия </a:t>
            </a:r>
            <a:r>
              <a:rPr lang="ru-RU" b="1" kern="0" dirty="0">
                <a:solidFill>
                  <a:schemeClr val="bg1"/>
                </a:solidFill>
                <a:latin typeface="Helvetica"/>
                <a:cs typeface="Helvetica"/>
                <a:sym typeface="Helvetica"/>
              </a:rPr>
              <a:t>для существенной дифференциации содержания обучения старшеклассников </a:t>
            </a:r>
          </a:p>
        </p:txBody>
      </p:sp>
      <p:sp>
        <p:nvSpPr>
          <p:cNvPr id="11" name="Shape 520"/>
          <p:cNvSpPr txBox="1">
            <a:spLocks/>
          </p:cNvSpPr>
          <p:nvPr/>
        </p:nvSpPr>
        <p:spPr>
          <a:xfrm>
            <a:off x="383081" y="152003"/>
            <a:ext cx="8377836" cy="1162053"/>
          </a:xfrm>
          <a:prstGeom prst="rect">
            <a:avLst/>
          </a:prstGeom>
        </p:spPr>
        <p:txBody>
          <a:bodyPr vert="horz" lIns="91440" tIns="45720" rIns="91440" bIns="45720" rtlCol="0" anchor="ctr">
            <a:normAutofit fontScale="97500"/>
          </a:bodyPr>
          <a:lstStyle>
            <a:lvl1pPr algn="l" defTabSz="1261464" rtl="0" eaLnBrk="1" latinLnBrk="0" hangingPunct="1">
              <a:spcBef>
                <a:spcPct val="0"/>
              </a:spcBef>
              <a:buNone/>
              <a:defRPr sz="5800" b="0" kern="1200">
                <a:solidFill>
                  <a:srgbClr val="FFFFFF"/>
                </a:solidFill>
                <a:latin typeface="Helvetica Neue Black Condensed"/>
                <a:ea typeface="Helvetica Neue Black Condensed"/>
                <a:cs typeface="Helvetica Neue Black Condensed"/>
                <a:sym typeface="Helvetica Neue Black Condensed"/>
              </a:defRPr>
            </a:lvl1pPr>
          </a:lstStyle>
          <a:p>
            <a:pPr marL="0" marR="0" lvl="0" indent="0" algn="ctr" defTabSz="1261464" rtl="0" eaLnBrk="1" fontAlgn="auto" latinLnBrk="0" hangingPunct="1">
              <a:lnSpc>
                <a:spcPct val="100000"/>
              </a:lnSpc>
              <a:spcBef>
                <a:spcPct val="0"/>
              </a:spcBef>
              <a:spcAft>
                <a:spcPts val="0"/>
              </a:spcAft>
              <a:buClrTx/>
              <a:buSzTx/>
              <a:buFontTx/>
              <a:buNone/>
              <a:tabLst/>
              <a:defRPr/>
            </a:pPr>
            <a:endParaRPr kumimoji="0" lang="ru-RU" sz="3800" b="0" i="0" u="none" strike="noStrike" kern="1200" cap="none" spc="0" normalizeH="0" baseline="0" noProof="0" dirty="0">
              <a:ln>
                <a:noFill/>
              </a:ln>
              <a:solidFill>
                <a:srgbClr val="FFFFFF"/>
              </a:solidFill>
              <a:effectLst/>
              <a:uLnTx/>
              <a:uFillTx/>
              <a:latin typeface="Impact" panose="020B0806030902050204" pitchFamily="34" charset="0"/>
              <a:sym typeface="Helvetica Neue Black Condensed"/>
            </a:endParaRPr>
          </a:p>
        </p:txBody>
      </p:sp>
      <p:sp>
        <p:nvSpPr>
          <p:cNvPr id="3" name="Прямоугольник 2"/>
          <p:cNvSpPr/>
          <p:nvPr/>
        </p:nvSpPr>
        <p:spPr>
          <a:xfrm>
            <a:off x="107504" y="898262"/>
            <a:ext cx="3364637" cy="4370427"/>
          </a:xfrm>
          <a:prstGeom prst="rect">
            <a:avLst/>
          </a:prstGeom>
        </p:spPr>
        <p:txBody>
          <a:bodyPr wrap="square">
            <a:spAutoFit/>
          </a:bodyPr>
          <a:lstStyle/>
          <a:p>
            <a:pPr marL="285750" indent="-285750">
              <a:buFont typeface="Wingdings" panose="05000000000000000000" pitchFamily="2" charset="2"/>
              <a:buChar char="Ø"/>
            </a:pPr>
            <a:r>
              <a:rPr lang="ru-RU" sz="2000" dirty="0">
                <a:solidFill>
                  <a:schemeClr val="accent1">
                    <a:lumMod val="75000"/>
                  </a:schemeClr>
                </a:solidFill>
                <a:latin typeface="Arial Narrow" pitchFamily="34" charset="0"/>
              </a:rPr>
              <a:t>Представлены задачи различного уровня сложности – базового, повышенного, высокого и олимпиадного. При этом в независимости от уровня сложности задания могут относиться к разным </a:t>
            </a:r>
            <a:r>
              <a:rPr lang="ru-RU" sz="2000" dirty="0" smtClean="0">
                <a:solidFill>
                  <a:schemeClr val="accent1">
                    <a:lumMod val="75000"/>
                  </a:schemeClr>
                </a:solidFill>
                <a:latin typeface="Arial Narrow" pitchFamily="34" charset="0"/>
              </a:rPr>
              <a:t>типам</a:t>
            </a:r>
          </a:p>
          <a:p>
            <a:endParaRPr lang="ru-RU" sz="2000" dirty="0" smtClean="0">
              <a:solidFill>
                <a:schemeClr val="accent1">
                  <a:lumMod val="75000"/>
                </a:schemeClr>
              </a:solidFill>
              <a:latin typeface="Arial Narrow" pitchFamily="34" charset="0"/>
            </a:endParaRPr>
          </a:p>
          <a:p>
            <a:pPr marL="285750" indent="-285750">
              <a:buFont typeface="Wingdings" panose="05000000000000000000" pitchFamily="2" charset="2"/>
              <a:buChar char="Ø"/>
            </a:pPr>
            <a:r>
              <a:rPr lang="ru-RU" sz="2000" dirty="0">
                <a:solidFill>
                  <a:schemeClr val="accent1">
                    <a:lumMod val="75000"/>
                  </a:schemeClr>
                </a:solidFill>
                <a:latin typeface="Arial Narrow" pitchFamily="34" charset="0"/>
              </a:rPr>
              <a:t>Различные формы представления заданий  и нестандартные формулировки</a:t>
            </a:r>
          </a:p>
          <a:p>
            <a:pPr marL="285750" indent="-285750">
              <a:buFont typeface="Wingdings" panose="05000000000000000000" pitchFamily="2" charset="2"/>
              <a:buChar char="Ø"/>
            </a:pPr>
            <a:endParaRPr lang="ru-RU" dirty="0">
              <a:solidFill>
                <a:schemeClr val="accent1">
                  <a:lumMod val="75000"/>
                </a:schemeClr>
              </a:solidFill>
              <a:latin typeface="Arial Narrow" pitchFamily="34"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65" t="16105" r="2769" b="8546"/>
          <a:stretch/>
        </p:blipFill>
        <p:spPr bwMode="auto">
          <a:xfrm>
            <a:off x="6451108" y="1042741"/>
            <a:ext cx="2619515" cy="349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641" t="43032" r="48941" b="31869"/>
          <a:stretch/>
        </p:blipFill>
        <p:spPr bwMode="auto">
          <a:xfrm>
            <a:off x="3226245" y="1366560"/>
            <a:ext cx="3298842" cy="149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028" t="35003" r="49046" b="47507"/>
          <a:stretch/>
        </p:blipFill>
        <p:spPr bwMode="auto">
          <a:xfrm>
            <a:off x="3151572" y="3229354"/>
            <a:ext cx="3444537" cy="104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919" t="20591" r="1453" b="43799"/>
          <a:stretch/>
        </p:blipFill>
        <p:spPr bwMode="auto">
          <a:xfrm>
            <a:off x="3016139" y="4538866"/>
            <a:ext cx="5557335" cy="167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31288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age1.jpeg"/>
          <p:cNvPicPr>
            <a:picLocks noChangeAspect="1"/>
          </p:cNvPicPr>
          <p:nvPr/>
        </p:nvPicPr>
        <p:blipFill>
          <a:blip r:embed="rId3" cstate="print">
            <a:extLst/>
          </a:blip>
          <a:srcRect r="5562"/>
          <a:stretch>
            <a:fillRect/>
          </a:stretch>
        </p:blipFill>
        <p:spPr>
          <a:xfrm>
            <a:off x="681" y="-88483"/>
            <a:ext cx="9143985" cy="6933307"/>
          </a:xfrm>
          <a:prstGeom prst="rect">
            <a:avLst/>
          </a:prstGeom>
          <a:ln w="12700">
            <a:miter lim="400000"/>
          </a:ln>
        </p:spPr>
      </p:pic>
      <p:sp>
        <p:nvSpPr>
          <p:cNvPr id="4" name="Прямоугольник 3"/>
          <p:cNvSpPr/>
          <p:nvPr/>
        </p:nvSpPr>
        <p:spPr>
          <a:xfrm>
            <a:off x="3739211" y="2492897"/>
            <a:ext cx="4896544" cy="1491281"/>
          </a:xfrm>
          <a:prstGeom prst="rect">
            <a:avLst/>
          </a:prstGeom>
        </p:spPr>
        <p:txBody>
          <a:bodyPr wrap="square" lIns="91424" tIns="45712" rIns="91424" bIns="45712">
            <a:spAutoFit/>
          </a:bodyPr>
          <a:lstStyle/>
          <a:p>
            <a:pPr algn="ctr">
              <a:defRPr/>
            </a:pPr>
            <a:r>
              <a:rPr lang="ru-RU" sz="4400" dirty="0">
                <a:solidFill>
                  <a:srgbClr val="FF0000"/>
                </a:solidFill>
                <a:latin typeface="Impact" panose="020B0806030902050204" pitchFamily="34" charset="0"/>
              </a:rPr>
              <a:t>Спасибо за внимание!</a:t>
            </a:r>
          </a:p>
        </p:txBody>
      </p:sp>
      <p:sp>
        <p:nvSpPr>
          <p:cNvPr id="5" name="Прямоугольник 4"/>
          <p:cNvSpPr/>
          <p:nvPr/>
        </p:nvSpPr>
        <p:spPr>
          <a:xfrm>
            <a:off x="683568" y="6021288"/>
            <a:ext cx="1152128" cy="477311"/>
          </a:xfrm>
          <a:prstGeom prst="rect">
            <a:avLst/>
          </a:prstGeom>
          <a:solidFill>
            <a:srgbClr val="A2D4E2"/>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r>
              <a:rPr lang="en-US" sz="2500" b="1" dirty="0" smtClean="0">
                <a:solidFill>
                  <a:srgbClr val="2C4D76"/>
                </a:solidFill>
                <a:latin typeface="Helvetica Condensed" pitchFamily="34" charset="0"/>
              </a:rPr>
              <a:t>201</a:t>
            </a:r>
            <a:r>
              <a:rPr lang="ru-RU" sz="2500" b="1" dirty="0">
                <a:solidFill>
                  <a:srgbClr val="2C4D76"/>
                </a:solidFill>
                <a:latin typeface="Helvetica Condensed" pitchFamily="34" charset="0"/>
              </a:rPr>
              <a:t>9</a:t>
            </a:r>
            <a:endParaRPr lang="ru-RU" sz="2500" b="1" dirty="0">
              <a:solidFill>
                <a:srgbClr val="2C4D76"/>
              </a:solidFill>
            </a:endParaRPr>
          </a:p>
        </p:txBody>
      </p:sp>
    </p:spTree>
    <p:extLst>
      <p:ext uri="{BB962C8B-B14F-4D97-AF65-F5344CB8AC3E}">
        <p14:creationId xmlns:p14="http://schemas.microsoft.com/office/powerpoint/2010/main" val="3499374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Прямоугольник 1"/>
          <p:cNvSpPr>
            <a:spLocks noChangeArrowheads="1"/>
          </p:cNvSpPr>
          <p:nvPr/>
        </p:nvSpPr>
        <p:spPr bwMode="auto">
          <a:xfrm>
            <a:off x="3817939" y="5247218"/>
            <a:ext cx="20780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latin typeface="Cambria" pitchFamily="18" charset="0"/>
              </a:rPr>
              <a:t>Чему учить?</a:t>
            </a:r>
          </a:p>
        </p:txBody>
      </p:sp>
      <p:sp>
        <p:nvSpPr>
          <p:cNvPr id="6148" name="Прямоугольник 1"/>
          <p:cNvSpPr>
            <a:spLocks noChangeArrowheads="1"/>
          </p:cNvSpPr>
          <p:nvPr/>
        </p:nvSpPr>
        <p:spPr bwMode="auto">
          <a:xfrm>
            <a:off x="239713" y="2279651"/>
            <a:ext cx="2684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t>Какую профессию выбрать, чтобы быть в будущем успешным?</a:t>
            </a:r>
          </a:p>
        </p:txBody>
      </p:sp>
      <p:sp>
        <p:nvSpPr>
          <p:cNvPr id="6149" name="Прямоугольник 1"/>
          <p:cNvSpPr>
            <a:spLocks noChangeArrowheads="1"/>
          </p:cNvSpPr>
          <p:nvPr/>
        </p:nvSpPr>
        <p:spPr bwMode="auto">
          <a:xfrm>
            <a:off x="3540126" y="2338918"/>
            <a:ext cx="2957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t>Что будет с текущими профессиями?</a:t>
            </a:r>
          </a:p>
        </p:txBody>
      </p:sp>
      <p:sp>
        <p:nvSpPr>
          <p:cNvPr id="6150" name="Прямоугольник 1"/>
          <p:cNvSpPr>
            <a:spLocks noChangeArrowheads="1"/>
          </p:cNvSpPr>
          <p:nvPr/>
        </p:nvSpPr>
        <p:spPr bwMode="auto">
          <a:xfrm>
            <a:off x="6119813" y="2338918"/>
            <a:ext cx="2800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t>Какие знания необходимы в будущем?</a:t>
            </a:r>
          </a:p>
        </p:txBody>
      </p:sp>
      <p:sp>
        <p:nvSpPr>
          <p:cNvPr id="6151" name="Прямоугольник 1"/>
          <p:cNvSpPr>
            <a:spLocks noChangeArrowheads="1"/>
          </p:cNvSpPr>
          <p:nvPr/>
        </p:nvSpPr>
        <p:spPr bwMode="auto">
          <a:xfrm>
            <a:off x="2422526" y="3738033"/>
            <a:ext cx="4689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pPr algn="ctr"/>
            <a:r>
              <a:rPr lang="ru-RU" altLang="ru-RU" sz="2000" b="1"/>
              <a:t>ГЛОБАЛЬНЫЕ ТРЕНДЫ В ОБРАЗОВАНИИ</a:t>
            </a:r>
          </a:p>
        </p:txBody>
      </p:sp>
      <p:sp>
        <p:nvSpPr>
          <p:cNvPr id="6152" name="Прямоугольник 1"/>
          <p:cNvSpPr>
            <a:spLocks noChangeArrowheads="1"/>
          </p:cNvSpPr>
          <p:nvPr/>
        </p:nvSpPr>
        <p:spPr bwMode="auto">
          <a:xfrm>
            <a:off x="1830388" y="4866218"/>
            <a:ext cx="568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800" b="1">
                <a:solidFill>
                  <a:srgbClr val="FF0000"/>
                </a:solidFill>
              </a:rPr>
              <a:t>Навыки и компетенции будущего – новые профессии</a:t>
            </a:r>
          </a:p>
        </p:txBody>
      </p:sp>
      <p:sp>
        <p:nvSpPr>
          <p:cNvPr id="10" name="Прямоугольник 9"/>
          <p:cNvSpPr/>
          <p:nvPr/>
        </p:nvSpPr>
        <p:spPr>
          <a:xfrm>
            <a:off x="879475" y="139701"/>
            <a:ext cx="7727950" cy="867930"/>
          </a:xfrm>
          <a:prstGeom prst="rect">
            <a:avLst/>
          </a:prstGeom>
          <a:solidFill>
            <a:srgbClr val="0070C0"/>
          </a:solidFill>
          <a:ln>
            <a:solidFill>
              <a:srgbClr val="0070C0"/>
            </a:solidFill>
          </a:ln>
        </p:spPr>
        <p:txBody>
          <a:bodyPr>
            <a:spAutoFit/>
          </a:bodyPr>
          <a:lstStyle/>
          <a:p>
            <a:pPr defTabSz="914400" eaLnBrk="1" fontAlgn="auto" hangingPunct="1">
              <a:lnSpc>
                <a:spcPct val="90000"/>
              </a:lnSpc>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Impact" panose="020B0806030902050204" pitchFamily="34" charset="0"/>
              </a:rPr>
              <a:t>       Новые образовательные подходы. </a:t>
            </a:r>
          </a:p>
          <a:p>
            <a:pPr defTabSz="914400" eaLnBrk="1" fontAlgn="auto" hangingPunct="1">
              <a:lnSpc>
                <a:spcPct val="90000"/>
              </a:lnSpc>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Impact" panose="020B0806030902050204" pitchFamily="34" charset="0"/>
              </a:rPr>
              <a:t>		                   Зачем?</a:t>
            </a:r>
          </a:p>
        </p:txBody>
      </p:sp>
      <p:sp>
        <p:nvSpPr>
          <p:cNvPr id="11" name="Прямоугольник 10"/>
          <p:cNvSpPr/>
          <p:nvPr/>
        </p:nvSpPr>
        <p:spPr>
          <a:xfrm>
            <a:off x="1592264" y="1579034"/>
            <a:ext cx="5959475" cy="480131"/>
          </a:xfrm>
          <a:prstGeom prst="rect">
            <a:avLst/>
          </a:prstGeom>
          <a:solidFill>
            <a:srgbClr val="00B050"/>
          </a:solidFill>
          <a:ln>
            <a:solidFill>
              <a:srgbClr val="0070C0"/>
            </a:solidFill>
          </a:ln>
        </p:spPr>
        <p:txBody>
          <a:bodyPr>
            <a:spAutoFit/>
          </a:bodyPr>
          <a:lstStyle/>
          <a:p>
            <a:pPr defTabSz="914400" eaLnBrk="1" fontAlgn="auto" hangingPunct="1">
              <a:lnSpc>
                <a:spcPct val="90000"/>
              </a:lnSpc>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Impact" panose="020B0806030902050204" pitchFamily="34" charset="0"/>
              </a:rPr>
              <a:t>            Вопросы, волнующие человека</a:t>
            </a:r>
          </a:p>
        </p:txBody>
      </p:sp>
      <p:sp>
        <p:nvSpPr>
          <p:cNvPr id="4" name="Стрелка углом 3"/>
          <p:cNvSpPr/>
          <p:nvPr/>
        </p:nvSpPr>
        <p:spPr>
          <a:xfrm flipV="1">
            <a:off x="1458913" y="3314701"/>
            <a:ext cx="900112" cy="10033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5" name="Стрелка углом 4"/>
          <p:cNvSpPr/>
          <p:nvPr/>
        </p:nvSpPr>
        <p:spPr>
          <a:xfrm flipH="1" flipV="1">
            <a:off x="7112001" y="3117851"/>
            <a:ext cx="942975" cy="11535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6" name="Стрелка вниз 5"/>
          <p:cNvSpPr/>
          <p:nvPr/>
        </p:nvSpPr>
        <p:spPr>
          <a:xfrm>
            <a:off x="4403726" y="3117851"/>
            <a:ext cx="258763" cy="698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Стрелка вниз 16"/>
          <p:cNvSpPr/>
          <p:nvPr/>
        </p:nvSpPr>
        <p:spPr>
          <a:xfrm>
            <a:off x="4403726" y="4229101"/>
            <a:ext cx="257175" cy="698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159" name="Прямоугольник 1"/>
          <p:cNvSpPr>
            <a:spLocks noChangeArrowheads="1"/>
          </p:cNvSpPr>
          <p:nvPr/>
        </p:nvSpPr>
        <p:spPr bwMode="auto">
          <a:xfrm>
            <a:off x="6699250" y="5209118"/>
            <a:ext cx="2078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latin typeface="Cambria" pitchFamily="18" charset="0"/>
              </a:rPr>
              <a:t>Как учить?</a:t>
            </a:r>
          </a:p>
        </p:txBody>
      </p:sp>
      <p:sp>
        <p:nvSpPr>
          <p:cNvPr id="6160" name="Прямоугольник 1"/>
          <p:cNvSpPr>
            <a:spLocks noChangeArrowheads="1"/>
          </p:cNvSpPr>
          <p:nvPr/>
        </p:nvSpPr>
        <p:spPr bwMode="auto">
          <a:xfrm>
            <a:off x="171450" y="5181601"/>
            <a:ext cx="2078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latin typeface="Cambria" pitchFamily="18" charset="0"/>
              </a:rPr>
              <a:t>Для чего учить?</a:t>
            </a:r>
          </a:p>
        </p:txBody>
      </p:sp>
      <p:pic>
        <p:nvPicPr>
          <p:cNvPr id="61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5520155"/>
            <a:ext cx="78678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451" y="5520155"/>
            <a:ext cx="86201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698" y="5547672"/>
            <a:ext cx="740569" cy="10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961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96" y="-1921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Прямоугольник 1"/>
          <p:cNvSpPr>
            <a:spLocks noChangeArrowheads="1"/>
          </p:cNvSpPr>
          <p:nvPr/>
        </p:nvSpPr>
        <p:spPr bwMode="auto">
          <a:xfrm>
            <a:off x="287338" y="177801"/>
            <a:ext cx="8302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solidFill>
                  <a:srgbClr val="C00000"/>
                </a:solidFill>
              </a:rPr>
              <a:t>Конвергентное</a:t>
            </a:r>
            <a:r>
              <a:rPr lang="ru-RU" altLang="ru-RU" sz="1600">
                <a:solidFill>
                  <a:srgbClr val="C00000"/>
                </a:solidFill>
              </a:rPr>
              <a:t> </a:t>
            </a:r>
            <a:r>
              <a:rPr lang="ru-RU" altLang="ru-RU" sz="1600" b="1">
                <a:solidFill>
                  <a:srgbClr val="C00000"/>
                </a:solidFill>
              </a:rPr>
              <a:t>обучение</a:t>
            </a:r>
            <a:r>
              <a:rPr lang="ru-RU" altLang="ru-RU" sz="1600"/>
              <a:t> — формы и методы обучения, направленные на формирование междисциплинарной образовательной среды, как на уроке, так и во внеурочной деятельности, в которой школьники будут воспринимать мир как единое целое, а не как школьное изучение отдельных дисциплин.</a:t>
            </a:r>
          </a:p>
        </p:txBody>
      </p:sp>
      <p:sp>
        <p:nvSpPr>
          <p:cNvPr id="7172" name="Прямоугольник 2"/>
          <p:cNvSpPr>
            <a:spLocks noChangeArrowheads="1"/>
          </p:cNvSpPr>
          <p:nvPr/>
        </p:nvSpPr>
        <p:spPr bwMode="auto">
          <a:xfrm>
            <a:off x="161926" y="1729317"/>
            <a:ext cx="3478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solidFill>
                  <a:srgbClr val="7030A0"/>
                </a:solidFill>
              </a:rPr>
              <a:t>Погружение в область научных знаний </a:t>
            </a:r>
          </a:p>
        </p:txBody>
      </p:sp>
      <p:sp>
        <p:nvSpPr>
          <p:cNvPr id="7173" name="Прямоугольник 2"/>
          <p:cNvSpPr>
            <a:spLocks noChangeArrowheads="1"/>
          </p:cNvSpPr>
          <p:nvPr/>
        </p:nvSpPr>
        <p:spPr bwMode="auto">
          <a:xfrm>
            <a:off x="2362447" y="3006090"/>
            <a:ext cx="3714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dirty="0">
                <a:solidFill>
                  <a:srgbClr val="7030A0"/>
                </a:solidFill>
              </a:rPr>
              <a:t>Знакомство со сферами профессиональной деятельности  и технологиями </a:t>
            </a:r>
          </a:p>
        </p:txBody>
      </p:sp>
      <p:sp>
        <p:nvSpPr>
          <p:cNvPr id="7174" name="Прямоугольник 2"/>
          <p:cNvSpPr>
            <a:spLocks noChangeArrowheads="1"/>
          </p:cNvSpPr>
          <p:nvPr/>
        </p:nvSpPr>
        <p:spPr bwMode="auto">
          <a:xfrm>
            <a:off x="5899284" y="4008005"/>
            <a:ext cx="2973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dirty="0">
                <a:solidFill>
                  <a:srgbClr val="7030A0"/>
                </a:solidFill>
              </a:rPr>
              <a:t>Самореализация через проектную деятельность </a:t>
            </a:r>
          </a:p>
        </p:txBody>
      </p:sp>
      <p:pic>
        <p:nvPicPr>
          <p:cNvPr id="717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1845" y="4701118"/>
            <a:ext cx="1446212" cy="125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8" descr="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4" y="4851234"/>
            <a:ext cx="1830387" cy="164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Рисунок 11" descr="http://indubnacity.ru/upload/resizeproxy/720_/619a6edb53ff64a8f5259084a08c9f83.jpg?15083828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6" y="2395013"/>
            <a:ext cx="2020888" cy="201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Рисунок 12" descr="F:\!!!2019\СИНТЕЗ\Фото\циклотрон У-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813" y="3991707"/>
            <a:ext cx="2235200" cy="211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Рисунок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138" y="4701118"/>
            <a:ext cx="2025650" cy="15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327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0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Прямоугольник 2"/>
          <p:cNvSpPr>
            <a:spLocks noChangeArrowheads="1"/>
          </p:cNvSpPr>
          <p:nvPr/>
        </p:nvSpPr>
        <p:spPr bwMode="auto">
          <a:xfrm>
            <a:off x="2763838" y="3782484"/>
            <a:ext cx="6380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t>Реализация новых подходов в содержании, формах, методах, технологиях обучения, необходимых для профессионального самоопределения школьников. </a:t>
            </a:r>
          </a:p>
        </p:txBody>
      </p:sp>
      <p:sp>
        <p:nvSpPr>
          <p:cNvPr id="8196" name="Прямоугольник 2"/>
          <p:cNvSpPr>
            <a:spLocks noChangeArrowheads="1"/>
          </p:cNvSpPr>
          <p:nvPr/>
        </p:nvSpPr>
        <p:spPr bwMode="auto">
          <a:xfrm>
            <a:off x="3663950" y="5461000"/>
            <a:ext cx="534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600" b="1"/>
              <a:t>Качественная подготовка профессиональных кадров</a:t>
            </a:r>
          </a:p>
          <a:p>
            <a:r>
              <a:rPr lang="ru-RU" altLang="ru-RU" sz="1600" b="1"/>
              <a:t>- самоопределение на ступени среднего образования</a:t>
            </a:r>
          </a:p>
        </p:txBody>
      </p:sp>
      <p:sp>
        <p:nvSpPr>
          <p:cNvPr id="8197" name="Прямоугольник 2"/>
          <p:cNvSpPr>
            <a:spLocks noChangeArrowheads="1"/>
          </p:cNvSpPr>
          <p:nvPr/>
        </p:nvSpPr>
        <p:spPr bwMode="auto">
          <a:xfrm>
            <a:off x="2428875" y="2645833"/>
            <a:ext cx="4760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eaLnBrk="0" fontAlgn="base" hangingPunct="0">
              <a:spcBef>
                <a:spcPct val="0"/>
              </a:spcBef>
              <a:spcAft>
                <a:spcPct val="0"/>
              </a:spcAft>
              <a:defRPr sz="1300">
                <a:solidFill>
                  <a:schemeClr val="tx1"/>
                </a:solidFill>
                <a:latin typeface="Calibri" pitchFamily="34" charset="0"/>
              </a:defRPr>
            </a:lvl6pPr>
            <a:lvl7pPr marL="2971800" indent="-228600" defTabSz="685800" eaLnBrk="0" fontAlgn="base" hangingPunct="0">
              <a:spcBef>
                <a:spcPct val="0"/>
              </a:spcBef>
              <a:spcAft>
                <a:spcPct val="0"/>
              </a:spcAft>
              <a:defRPr sz="1300">
                <a:solidFill>
                  <a:schemeClr val="tx1"/>
                </a:solidFill>
                <a:latin typeface="Calibri" pitchFamily="34" charset="0"/>
              </a:defRPr>
            </a:lvl7pPr>
            <a:lvl8pPr marL="3429000" indent="-228600" defTabSz="685800" eaLnBrk="0" fontAlgn="base" hangingPunct="0">
              <a:spcBef>
                <a:spcPct val="0"/>
              </a:spcBef>
              <a:spcAft>
                <a:spcPct val="0"/>
              </a:spcAft>
              <a:defRPr sz="1300">
                <a:solidFill>
                  <a:schemeClr val="tx1"/>
                </a:solidFill>
                <a:latin typeface="Calibri" pitchFamily="34" charset="0"/>
              </a:defRPr>
            </a:lvl8pPr>
            <a:lvl9pPr marL="3886200" indent="-228600" defTabSz="685800" eaLnBrk="0" fontAlgn="base" hangingPunct="0">
              <a:spcBef>
                <a:spcPct val="0"/>
              </a:spcBef>
              <a:spcAft>
                <a:spcPct val="0"/>
              </a:spcAft>
              <a:defRPr sz="1300">
                <a:solidFill>
                  <a:schemeClr val="tx1"/>
                </a:solidFill>
                <a:latin typeface="Calibri" pitchFamily="34" charset="0"/>
              </a:defRPr>
            </a:lvl9pPr>
          </a:lstStyle>
          <a:p>
            <a:r>
              <a:rPr lang="ru-RU" altLang="ru-RU" sz="1800" b="1"/>
              <a:t>Формирование единой картины мира</a:t>
            </a:r>
          </a:p>
        </p:txBody>
      </p:sp>
      <p:sp>
        <p:nvSpPr>
          <p:cNvPr id="8198" name="Прямоугольник 6"/>
          <p:cNvSpPr>
            <a:spLocks noChangeArrowheads="1"/>
          </p:cNvSpPr>
          <p:nvPr/>
        </p:nvSpPr>
        <p:spPr bwMode="auto">
          <a:xfrm>
            <a:off x="104775" y="146052"/>
            <a:ext cx="8934450" cy="1384995"/>
          </a:xfrm>
          <a:prstGeom prst="rect">
            <a:avLst/>
          </a:prstGeom>
          <a:solidFill>
            <a:srgbClr val="0070C0"/>
          </a:solidFill>
          <a:ln w="9525">
            <a:solidFill>
              <a:srgbClr val="0070C0"/>
            </a:solidFill>
            <a:miter lim="800000"/>
            <a:headEnd/>
            <a:tailEnd/>
          </a:ln>
        </p:spPr>
        <p:txBody>
          <a:bodyPr>
            <a:spAutoFit/>
          </a:bodyPr>
          <a:lstStyle/>
          <a:p>
            <a:pPr algn="ctr"/>
            <a:r>
              <a:rPr lang="ru-RU" altLang="ru-RU" sz="2800" b="1">
                <a:solidFill>
                  <a:schemeClr val="bg1"/>
                </a:solidFill>
              </a:rPr>
              <a:t>Возможности конвергентного образования  для успешной социализации подрастающего поколения в мире будущего</a:t>
            </a:r>
          </a:p>
        </p:txBody>
      </p:sp>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l="31181" t="26604" r="30589" b="37247"/>
          <a:stretch>
            <a:fillRect/>
          </a:stretch>
        </p:blipFill>
        <p:spPr bwMode="auto">
          <a:xfrm>
            <a:off x="578498" y="3693325"/>
            <a:ext cx="2026719" cy="145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9"/>
          <p:cNvPicPr>
            <a:picLocks noChangeAspect="1" noChangeArrowheads="1"/>
          </p:cNvPicPr>
          <p:nvPr/>
        </p:nvPicPr>
        <p:blipFill>
          <a:blip r:embed="rId4">
            <a:extLst>
              <a:ext uri="{28A0092B-C50C-407E-A947-70E740481C1C}">
                <a14:useLocalDpi xmlns:a14="http://schemas.microsoft.com/office/drawing/2010/main" val="0"/>
              </a:ext>
            </a:extLst>
          </a:blip>
          <a:srcRect l="8798" t="5888" r="8798" b="13379"/>
          <a:stretch>
            <a:fillRect/>
          </a:stretch>
        </p:blipFill>
        <p:spPr bwMode="auto">
          <a:xfrm>
            <a:off x="1959429" y="5266959"/>
            <a:ext cx="1739446" cy="118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11"/>
          <p:cNvPicPr>
            <a:picLocks noChangeAspect="1" noChangeArrowheads="1"/>
          </p:cNvPicPr>
          <p:nvPr/>
        </p:nvPicPr>
        <p:blipFill>
          <a:blip r:embed="rId5">
            <a:extLst>
              <a:ext uri="{28A0092B-C50C-407E-A947-70E740481C1C}">
                <a14:useLocalDpi xmlns:a14="http://schemas.microsoft.com/office/drawing/2010/main" val="0"/>
              </a:ext>
            </a:extLst>
          </a:blip>
          <a:srcRect l="9209" t="9938" r="12735" b="12222"/>
          <a:stretch>
            <a:fillRect/>
          </a:stretch>
        </p:blipFill>
        <p:spPr bwMode="auto">
          <a:xfrm>
            <a:off x="233266" y="2123017"/>
            <a:ext cx="2042790" cy="138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688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0631" y="0"/>
            <a:ext cx="7497565" cy="646331"/>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Impact" panose="020B0806030902050204" pitchFamily="34" charset="0"/>
              </a:rPr>
              <a:t>ПРЕДПРОФИЛЬНАЯ ПОДГОТОВКА В ООО</a:t>
            </a:r>
            <a:endParaRPr lang="ru-RU" sz="36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5" name="Прямоугольник 4"/>
          <p:cNvSpPr/>
          <p:nvPr/>
        </p:nvSpPr>
        <p:spPr>
          <a:xfrm>
            <a:off x="163285" y="646331"/>
            <a:ext cx="8828315" cy="2031325"/>
          </a:xfrm>
          <a:prstGeom prst="rect">
            <a:avLst/>
          </a:prstGeom>
        </p:spPr>
        <p:txBody>
          <a:bodyPr wrap="square">
            <a:spAutoFit/>
          </a:bodyPr>
          <a:lstStyle/>
          <a:p>
            <a:r>
              <a:rPr lang="ru-RU" b="1" u="sng" dirty="0" err="1" smtClean="0">
                <a:latin typeface="Times New Roman" panose="02020603050405020304" pitchFamily="18" charset="0"/>
                <a:cs typeface="Times New Roman" panose="02020603050405020304" pitchFamily="18" charset="0"/>
              </a:rPr>
              <a:t>Предпрофильная</a:t>
            </a:r>
            <a:r>
              <a:rPr lang="ru-RU" b="1" u="sng" dirty="0" smtClean="0">
                <a:latin typeface="Times New Roman" panose="02020603050405020304" pitchFamily="18" charset="0"/>
                <a:cs typeface="Times New Roman" panose="02020603050405020304" pitchFamily="18" charset="0"/>
              </a:rPr>
              <a:t> </a:t>
            </a:r>
            <a:r>
              <a:rPr lang="ru-RU" b="1" u="sng" dirty="0">
                <a:latin typeface="Times New Roman" panose="02020603050405020304" pitchFamily="18" charset="0"/>
                <a:cs typeface="Times New Roman" panose="02020603050405020304" pitchFamily="18" charset="0"/>
              </a:rPr>
              <a:t>подготовка — это</a:t>
            </a:r>
            <a:r>
              <a:rPr lang="ru-RU" dirty="0">
                <a:latin typeface="Times New Roman" panose="02020603050405020304" pitchFamily="18" charset="0"/>
                <a:cs typeface="Times New Roman" panose="02020603050405020304" pitchFamily="18" charset="0"/>
              </a:rPr>
              <a:t> система педагогической, психолого-педагогической, информационной и организационной деятельности, содействующая самоопределению учащихся старших классов основной школы относительно избираемых ими профилирующих направлений будущего обучения и широкой сферы последующей профессиональной деятельности (в том числе в отношении выбора профиля и конкретного места обучения на старшей ступени школы или иных путей продолжения образования).</a:t>
            </a:r>
          </a:p>
        </p:txBody>
      </p:sp>
      <p:sp>
        <p:nvSpPr>
          <p:cNvPr id="8" name="TextBox 7"/>
          <p:cNvSpPr txBox="1"/>
          <p:nvPr/>
        </p:nvSpPr>
        <p:spPr>
          <a:xfrm>
            <a:off x="1187751" y="2677656"/>
            <a:ext cx="6779382" cy="830997"/>
          </a:xfrm>
          <a:prstGeom prst="rect">
            <a:avLst/>
          </a:prstGeom>
          <a:solidFill>
            <a:srgbClr val="0070C0"/>
          </a:solidFill>
          <a:ln>
            <a:solidFill>
              <a:srgbClr val="0070C0"/>
            </a:solidFill>
          </a:ln>
        </p:spPr>
        <p:txBody>
          <a:bodyPr wrap="square" rtlCol="0">
            <a:spAutoFit/>
          </a:bodyPr>
          <a:lstStyle/>
          <a:p>
            <a:pPr algn="ctr"/>
            <a:r>
              <a:rPr lang="ru-RU" sz="2400" dirty="0" smtClean="0">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ОСНОВНОЙ ВОПРОС: «ЗА СЧЁТ КАКИХ ЧАСОВ ВВОДИТЬ ПРЕДПРОФИЛЬНУЮ ПОДГОТОВКУ?»</a:t>
            </a:r>
            <a:endParaRPr lang="ru-RU" sz="2400" dirty="0">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endParaRPr>
          </a:p>
        </p:txBody>
      </p:sp>
      <p:sp>
        <p:nvSpPr>
          <p:cNvPr id="12" name="TextBox 11"/>
          <p:cNvSpPr txBox="1"/>
          <p:nvPr/>
        </p:nvSpPr>
        <p:spPr>
          <a:xfrm>
            <a:off x="163285" y="3589867"/>
            <a:ext cx="3155031" cy="400110"/>
          </a:xfrm>
          <a:prstGeom prst="rect">
            <a:avLst/>
          </a:prstGeom>
          <a:noFill/>
        </p:spPr>
        <p:txBody>
          <a:bodyPr wrap="none" rtlCol="0">
            <a:spAutoFit/>
          </a:bodyPr>
          <a:lstStyle/>
          <a:p>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Обращаемся к ФЗ № 273:</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163284" y="3970317"/>
            <a:ext cx="8828316" cy="923330"/>
          </a:xfrm>
          <a:prstGeom prst="rect">
            <a:avLst/>
          </a:prstGeom>
        </p:spPr>
        <p:txBody>
          <a:bodyPr wrap="square">
            <a:spAutoFit/>
          </a:bodyPr>
          <a:lstStyle/>
          <a:p>
            <a:r>
              <a:rPr lang="ru-RU" dirty="0" smtClean="0">
                <a:solidFill>
                  <a:srgbClr val="000000"/>
                </a:solidFill>
                <a:latin typeface="Times New Roman" panose="02020603050405020304" pitchFamily="18" charset="0"/>
                <a:cs typeface="Times New Roman" panose="02020603050405020304" pitchFamily="18" charset="0"/>
              </a:rPr>
              <a:t>«Включение </a:t>
            </a:r>
            <a:r>
              <a:rPr lang="ru-RU" dirty="0">
                <a:solidFill>
                  <a:srgbClr val="000000"/>
                </a:solidFill>
                <a:latin typeface="Times New Roman" panose="02020603050405020304" pitchFamily="18" charset="0"/>
                <a:cs typeface="Times New Roman" panose="02020603050405020304" pitchFamily="18" charset="0"/>
              </a:rPr>
              <a:t>в учебный план вариативной час­ти, в рамках которой будет </a:t>
            </a:r>
            <a:r>
              <a:rPr lang="ru-RU" dirty="0" smtClean="0">
                <a:solidFill>
                  <a:srgbClr val="000000"/>
                </a:solidFill>
                <a:latin typeface="Times New Roman" panose="02020603050405020304" pitchFamily="18" charset="0"/>
                <a:cs typeface="Times New Roman" panose="02020603050405020304" pitchFamily="18" charset="0"/>
              </a:rPr>
              <a:t>осуществляться </a:t>
            </a:r>
            <a:r>
              <a:rPr lang="ru-RU" dirty="0">
                <a:solidFill>
                  <a:srgbClr val="000000"/>
                </a:solidFill>
                <a:latin typeface="Times New Roman" panose="02020603050405020304" pitchFamily="18" charset="0"/>
                <a:cs typeface="Times New Roman" panose="02020603050405020304" pitchFamily="18" charset="0"/>
              </a:rPr>
              <a:t>внеурочная деятельность учащихся, предпо­лагает ее обязательность для </a:t>
            </a:r>
            <a:r>
              <a:rPr lang="ru-RU" dirty="0" smtClean="0">
                <a:solidFill>
                  <a:srgbClr val="000000"/>
                </a:solidFill>
                <a:latin typeface="Times New Roman" panose="02020603050405020304" pitchFamily="18" charset="0"/>
                <a:cs typeface="Times New Roman" panose="02020603050405020304" pitchFamily="18" charset="0"/>
              </a:rPr>
              <a:t>школы»</a:t>
            </a:r>
            <a:endParaRPr lang="ru-RU" dirty="0"/>
          </a:p>
        </p:txBody>
      </p:sp>
      <p:sp>
        <p:nvSpPr>
          <p:cNvPr id="14" name="Стрелка вниз 13"/>
          <p:cNvSpPr/>
          <p:nvPr/>
        </p:nvSpPr>
        <p:spPr>
          <a:xfrm>
            <a:off x="3658471" y="4898025"/>
            <a:ext cx="1095022" cy="45728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163284" y="5419775"/>
            <a:ext cx="8980716" cy="1015663"/>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Необходимо задействовать внеурочную деятельность, как инструмент для осуществления </a:t>
            </a:r>
            <a:r>
              <a:rPr lang="ru-RU" sz="2000" b="1" dirty="0" err="1" smtClean="0">
                <a:latin typeface="Times New Roman" panose="02020603050405020304" pitchFamily="18" charset="0"/>
                <a:cs typeface="Times New Roman" panose="02020603050405020304" pitchFamily="18" charset="0"/>
              </a:rPr>
              <a:t>предпрофильной</a:t>
            </a:r>
            <a:r>
              <a:rPr lang="ru-RU" sz="2000" b="1" dirty="0" smtClean="0">
                <a:latin typeface="Times New Roman" panose="02020603050405020304" pitchFamily="18" charset="0"/>
                <a:cs typeface="Times New Roman" panose="02020603050405020304" pitchFamily="18" charset="0"/>
              </a:rPr>
              <a:t> подготовки. Одной из форм может являться выполнение проектов. </a:t>
            </a:r>
          </a:p>
        </p:txBody>
      </p:sp>
    </p:spTree>
    <p:extLst>
      <p:ext uri="{BB962C8B-B14F-4D97-AF65-F5344CB8AC3E}">
        <p14:creationId xmlns:p14="http://schemas.microsoft.com/office/powerpoint/2010/main" val="638010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3097" y="0"/>
            <a:ext cx="6739345" cy="646331"/>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Impact" panose="020B0806030902050204" pitchFamily="34" charset="0"/>
              </a:rPr>
              <a:t>ВНЕУРОЧНАЯ ДЕЯТЕЛЬНОСТЬ В ООО</a:t>
            </a:r>
            <a:endParaRPr lang="ru-RU" sz="36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6" name="TextBox 5"/>
          <p:cNvSpPr txBox="1"/>
          <p:nvPr/>
        </p:nvSpPr>
        <p:spPr>
          <a:xfrm>
            <a:off x="337457" y="646331"/>
            <a:ext cx="8388835" cy="1015663"/>
          </a:xfrm>
          <a:prstGeom prst="rect">
            <a:avLst/>
          </a:prstGeom>
          <a:noFill/>
        </p:spPr>
        <p:txBody>
          <a:bodyPr wrap="none" rtlCol="0">
            <a:spAutoFit/>
          </a:bodyPr>
          <a:lstStyle/>
          <a:p>
            <a:r>
              <a:rPr lang="ru-RU" sz="2000" b="1" dirty="0" smtClean="0">
                <a:latin typeface="Times New Roman" panose="02020603050405020304" pitchFamily="18" charset="0"/>
                <a:cs typeface="Times New Roman" panose="02020603050405020304" pitchFamily="18" charset="0"/>
              </a:rPr>
              <a:t>Внеурочная </a:t>
            </a:r>
            <a:r>
              <a:rPr lang="ru-RU" sz="2000" b="1" dirty="0">
                <a:latin typeface="Times New Roman" panose="02020603050405020304" pitchFamily="18" charset="0"/>
                <a:cs typeface="Times New Roman" panose="02020603050405020304" pitchFamily="18" charset="0"/>
              </a:rPr>
              <a:t>деятельность </a:t>
            </a:r>
            <a:r>
              <a:rPr lang="ru-RU" sz="2000" b="1"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личностно-ориентированное</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взаимодействие педагога и ребенка, целью которого является обеспечение</a:t>
            </a:r>
          </a:p>
          <a:p>
            <a:r>
              <a:rPr lang="ru-RU" sz="2000" dirty="0">
                <a:latin typeface="Times New Roman" panose="02020603050405020304" pitchFamily="18" charset="0"/>
                <a:cs typeface="Times New Roman" panose="02020603050405020304" pitchFamily="18" charset="0"/>
              </a:rPr>
              <a:t>условий развития ребенка, становление его как личности в школьные </a:t>
            </a:r>
            <a:r>
              <a:rPr lang="ru-RU" sz="2000" dirty="0" smtClean="0">
                <a:latin typeface="Times New Roman" panose="02020603050405020304" pitchFamily="18" charset="0"/>
                <a:cs typeface="Times New Roman" panose="02020603050405020304" pitchFamily="18" charset="0"/>
              </a:rPr>
              <a:t>годы.</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642766" y="1735238"/>
            <a:ext cx="3540008" cy="461665"/>
          </a:xfrm>
          <a:prstGeom prst="rect">
            <a:avLst/>
          </a:prstGeom>
          <a:solidFill>
            <a:srgbClr val="0070C0"/>
          </a:solidFill>
          <a:ln>
            <a:solidFill>
              <a:srgbClr val="0070C0"/>
            </a:solidFill>
          </a:ln>
        </p:spPr>
        <p:txBody>
          <a:bodyPr wrap="non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НОРМАТИВНАЯ БАЗА</a:t>
            </a:r>
            <a:endParaRPr lang="ru-RU"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53787" y="2713335"/>
            <a:ext cx="8556172" cy="3139321"/>
          </a:xfrm>
          <a:prstGeom prst="rect">
            <a:avLst/>
          </a:prstGeom>
        </p:spPr>
        <p:txBody>
          <a:bodyPr wrap="square">
            <a:spAutoFit/>
          </a:bodyPr>
          <a:lstStyle/>
          <a:p>
            <a:r>
              <a:rPr lang="ru-RU" dirty="0" smtClean="0">
                <a:latin typeface="Times New Roman" panose="02020603050405020304" pitchFamily="18" charset="0"/>
                <a:cs typeface="Times New Roman" panose="02020603050405020304" pitchFamily="18" charset="0"/>
              </a:rPr>
              <a:t>1. Основная </a:t>
            </a:r>
            <a:r>
              <a:rPr lang="ru-RU" dirty="0">
                <a:latin typeface="Times New Roman" panose="02020603050405020304" pitchFamily="18" charset="0"/>
                <a:cs typeface="Times New Roman" panose="02020603050405020304" pitchFamily="18" charset="0"/>
              </a:rPr>
              <a:t>образовательная программа общеобразовательной организации реализуется через урочную и внеурочную деятельность в соответствии с санитарно-эпидемиологическими требованиями к условиям и организации обучения в общеобразовательных </a:t>
            </a:r>
            <a:r>
              <a:rPr lang="ru-RU" dirty="0" smtClean="0">
                <a:latin typeface="Times New Roman" panose="02020603050405020304" pitchFamily="18" charset="0"/>
                <a:cs typeface="Times New Roman" panose="02020603050405020304" pitchFamily="18" charset="0"/>
              </a:rPr>
              <a:t>организациях.</a:t>
            </a:r>
          </a:p>
          <a:p>
            <a:r>
              <a:rPr lang="ru-RU" dirty="0">
                <a:latin typeface="Times New Roman" panose="02020603050405020304" pitchFamily="18" charset="0"/>
                <a:cs typeface="Times New Roman" panose="02020603050405020304" pitchFamily="18" charset="0"/>
              </a:rPr>
              <a:t>2. Внеурочная деятельность является обязательной.</a:t>
            </a:r>
          </a:p>
          <a:p>
            <a:r>
              <a:rPr lang="ru-RU" dirty="0" smtClean="0">
                <a:latin typeface="Times New Roman" panose="02020603050405020304" pitchFamily="18" charset="0"/>
                <a:cs typeface="Times New Roman" panose="02020603050405020304" pitchFamily="18" charset="0"/>
              </a:rPr>
              <a:t>3. Внеурочная </a:t>
            </a:r>
            <a:r>
              <a:rPr lang="ru-RU" dirty="0">
                <a:latin typeface="Times New Roman" panose="02020603050405020304" pitchFamily="18" charset="0"/>
                <a:cs typeface="Times New Roman" panose="02020603050405020304" pitchFamily="18" charset="0"/>
              </a:rPr>
              <a:t>деятельность является неотъемлемой частью образовательной деятельности </a:t>
            </a:r>
            <a:r>
              <a:rPr lang="ru-RU" dirty="0" smtClean="0">
                <a:latin typeface="Times New Roman" panose="02020603050405020304" pitchFamily="18" charset="0"/>
                <a:cs typeface="Times New Roman" panose="02020603050405020304" pitchFamily="18" charset="0"/>
              </a:rPr>
              <a:t>и организуется </a:t>
            </a:r>
            <a:r>
              <a:rPr lang="ru-RU" dirty="0">
                <a:latin typeface="Times New Roman" panose="02020603050405020304" pitchFamily="18" charset="0"/>
                <a:cs typeface="Times New Roman" panose="02020603050405020304" pitchFamily="18" charset="0"/>
              </a:rPr>
              <a:t>по направлениям развития личности: спортивно-оздоровительное, </a:t>
            </a:r>
            <a:r>
              <a:rPr lang="ru-RU" dirty="0" err="1" smtClean="0">
                <a:latin typeface="Times New Roman" panose="02020603050405020304" pitchFamily="18" charset="0"/>
                <a:cs typeface="Times New Roman" panose="02020603050405020304" pitchFamily="18" charset="0"/>
              </a:rPr>
              <a:t>духовнонравственное</a:t>
            </a:r>
            <a:r>
              <a:rPr lang="ru-RU" dirty="0" smtClean="0">
                <a:latin typeface="Times New Roman" panose="02020603050405020304" pitchFamily="18" charset="0"/>
                <a:cs typeface="Times New Roman" panose="02020603050405020304" pitchFamily="18" charset="0"/>
              </a:rPr>
              <a:t>, социальное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общеинтеллектуальное</a:t>
            </a:r>
            <a:r>
              <a:rPr lang="ru-RU" dirty="0">
                <a:latin typeface="Times New Roman" panose="02020603050405020304" pitchFamily="18" charset="0"/>
                <a:cs typeface="Times New Roman" panose="02020603050405020304" pitchFamily="18" charset="0"/>
              </a:rPr>
              <a:t>, общекультурное</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4. Формы ее организации школа определяет самостоятельно, с учетом интересов и </a:t>
            </a:r>
            <a:r>
              <a:rPr lang="ru-RU" dirty="0" smtClean="0">
                <a:latin typeface="Times New Roman" panose="02020603050405020304" pitchFamily="18" charset="0"/>
                <a:cs typeface="Times New Roman" panose="02020603050405020304" pitchFamily="18" charset="0"/>
              </a:rPr>
              <a:t>запросов учащихся </a:t>
            </a:r>
            <a:r>
              <a:rPr lang="ru-RU" dirty="0">
                <a:latin typeface="Times New Roman" panose="02020603050405020304" pitchFamily="18" charset="0"/>
                <a:cs typeface="Times New Roman" panose="02020603050405020304" pitchFamily="18" charset="0"/>
              </a:rPr>
              <a:t>и их родителей (законных представителей</a:t>
            </a:r>
            <a:r>
              <a:rPr lang="ru-RU" dirty="0" smtClean="0">
                <a:latin typeface="Times New Roman" panose="02020603050405020304" pitchFamily="18" charset="0"/>
                <a:cs typeface="Times New Roman" panose="02020603050405020304" pitchFamily="18" charset="0"/>
              </a:rPr>
              <a:t>).</a:t>
            </a:r>
          </a:p>
        </p:txBody>
      </p:sp>
      <p:sp>
        <p:nvSpPr>
          <p:cNvPr id="10" name="TextBox 9"/>
          <p:cNvSpPr txBox="1"/>
          <p:nvPr/>
        </p:nvSpPr>
        <p:spPr>
          <a:xfrm>
            <a:off x="2150081" y="2313225"/>
            <a:ext cx="4763585" cy="400110"/>
          </a:xfrm>
          <a:prstGeom prst="rect">
            <a:avLst/>
          </a:prstGeom>
          <a:noFill/>
          <a:ln w="28575">
            <a:solidFill>
              <a:srgbClr val="FF0000"/>
            </a:solidFill>
            <a:prstDash val="dash"/>
          </a:ln>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ОСНОВНОЙ ДОКУМЕНТ – ФЗ № 273 </a:t>
            </a:r>
            <a:endParaRPr lang="ru-RU" sz="20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53787" y="5799386"/>
            <a:ext cx="8472505" cy="923330"/>
          </a:xfrm>
          <a:prstGeom prst="rect">
            <a:avLst/>
          </a:prstGeom>
          <a:ln w="44450">
            <a:solidFill>
              <a:srgbClr val="FF0000"/>
            </a:solidFill>
          </a:ln>
        </p:spPr>
        <p:txBody>
          <a:bodyPr wrap="square">
            <a:spAutoFit/>
          </a:bodyPr>
          <a:lstStyle/>
          <a:p>
            <a:pPr algn="ctr"/>
            <a:r>
              <a:rPr lang="ru-RU" b="1" dirty="0">
                <a:solidFill>
                  <a:srgbClr val="000000"/>
                </a:solidFill>
                <a:latin typeface="Times New Roman" panose="02020603050405020304" pitchFamily="18" charset="0"/>
                <a:cs typeface="Times New Roman" panose="02020603050405020304" pitchFamily="18" charset="0"/>
              </a:rPr>
              <a:t>Включение в учебный план вариативной час­ти, в рамках которой будет осуществляться внеурочная деятельность учащихся, предпо­лагает ее обязательность для школы, но не для ученика.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89641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7721836b36eea13bd1fe14ed6362f5b84df6f6"/>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A02511EAE12B554BBD6F4C38202637E2" ma:contentTypeVersion="1" ma:contentTypeDescription="Создание документа." ma:contentTypeScope="" ma:versionID="7720e2e3bc88c98809321b95ba70e5c7">
  <xsd:schema xmlns:xsd="http://www.w3.org/2001/XMLSchema" xmlns:xs="http://www.w3.org/2001/XMLSchema" xmlns:p="http://schemas.microsoft.com/office/2006/metadata/properties" xmlns:ns2="d93f08c7-4dc9-4366-b183-71f4e46057df" targetNamespace="http://schemas.microsoft.com/office/2006/metadata/properties" ma:root="true" ma:fieldsID="901426136c3cb9e8a8df3f1a14d2308d" ns2:_="">
    <xsd:import namespace="d93f08c7-4dc9-4366-b183-71f4e46057d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f08c7-4dc9-4366-b183-71f4e46057df"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225580-FADA-4339-8EA2-82ACA26E1FE0}"/>
</file>

<file path=customXml/itemProps2.xml><?xml version="1.0" encoding="utf-8"?>
<ds:datastoreItem xmlns:ds="http://schemas.openxmlformats.org/officeDocument/2006/customXml" ds:itemID="{8CFC6EED-72AA-4C7C-847F-2184D8115E28}"/>
</file>

<file path=customXml/itemProps3.xml><?xml version="1.0" encoding="utf-8"?>
<ds:datastoreItem xmlns:ds="http://schemas.openxmlformats.org/officeDocument/2006/customXml" ds:itemID="{3BF14A9E-5031-4566-BAB6-D9AA85B05A59}"/>
</file>

<file path=docProps/app.xml><?xml version="1.0" encoding="utf-8"?>
<Properties xmlns="http://schemas.openxmlformats.org/officeDocument/2006/extended-properties" xmlns:vt="http://schemas.openxmlformats.org/officeDocument/2006/docPropsVTypes">
  <Template>Office Theme</Template>
  <TotalTime>849</TotalTime>
  <Words>4019</Words>
  <Application>Microsoft Office PowerPoint</Application>
  <PresentationFormat>Экран (4:3)</PresentationFormat>
  <Paragraphs>445</Paragraphs>
  <Slides>48</Slides>
  <Notes>12</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48</vt:i4>
      </vt:variant>
    </vt:vector>
  </HeadingPairs>
  <TitlesOfParts>
    <vt:vector size="65" baseType="lpstr">
      <vt:lpstr>Arial</vt:lpstr>
      <vt:lpstr>Arial Black</vt:lpstr>
      <vt:lpstr>Arial Narrow</vt:lpstr>
      <vt:lpstr>Calibri</vt:lpstr>
      <vt:lpstr>Calibri Light</vt:lpstr>
      <vt:lpstr>Cambria</vt:lpstr>
      <vt:lpstr>等线</vt:lpstr>
      <vt:lpstr>Helvetica</vt:lpstr>
      <vt:lpstr>Helvetica Condensed</vt:lpstr>
      <vt:lpstr>Helvetica Neue Black Condensed</vt:lpstr>
      <vt:lpstr>Impact</vt:lpstr>
      <vt:lpstr>Monotype Corsiva</vt:lpstr>
      <vt:lpstr>PF Din Text Cond Pro Light</vt:lpstr>
      <vt:lpstr>Times New Roman</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Литвинов Олег Андреевич</dc:creator>
  <cp:lastModifiedBy>Анна Анисимова</cp:lastModifiedBy>
  <cp:revision>61</cp:revision>
  <cp:lastPrinted>2018-12-03T14:12:15Z</cp:lastPrinted>
  <dcterms:created xsi:type="dcterms:W3CDTF">2018-08-01T08:36:48Z</dcterms:created>
  <dcterms:modified xsi:type="dcterms:W3CDTF">2019-03-05T09:11:20Z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0x010100A02511EAE12B554BBD6F4C38202637E2</vt:lpwstr>
  </property>
</Properties>
</file>