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12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6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0.xml" ContentType="application/vnd.openxmlformats-officedocument.presentationml.slide+xml"/>
  <Override PartName="/ppt/slides/slide35.xml" ContentType="application/vnd.openxmlformats-officedocument.presentationml.slide+xml"/>
  <Override PartName="/ppt/slides/slide37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5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tags/tag11.xml" ContentType="application/vnd.openxmlformats-officedocument.presentationml.tags+xml"/>
  <Override PartName="/ppt/tags/tag3.xml" ContentType="application/vnd.openxmlformats-officedocument.presentationml.tags+xml"/>
  <Override PartName="/ppt/tags/tag10.xml" ContentType="application/vnd.openxmlformats-officedocument.presentationml.tags+xml"/>
  <Override PartName="/ppt/tags/tag1.xml" ContentType="application/vnd.openxmlformats-officedocument.presentationml.tag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2.xml" ContentType="application/vnd.openxmlformats-officedocument.presentationml.tags+xml"/>
  <Override PartName="/ppt/tags/tag5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4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6"/>
  </p:notesMasterIdLst>
  <p:handoutMasterIdLst>
    <p:handoutMasterId r:id="rId67"/>
  </p:handoutMasterIdLst>
  <p:sldIdLst>
    <p:sldId id="369" r:id="rId2"/>
    <p:sldId id="264" r:id="rId3"/>
    <p:sldId id="342" r:id="rId4"/>
    <p:sldId id="373" r:id="rId5"/>
    <p:sldId id="265" r:id="rId6"/>
    <p:sldId id="344" r:id="rId7"/>
    <p:sldId id="267" r:id="rId8"/>
    <p:sldId id="268" r:id="rId9"/>
    <p:sldId id="269" r:id="rId10"/>
    <p:sldId id="270" r:id="rId11"/>
    <p:sldId id="271" r:id="rId12"/>
    <p:sldId id="272" r:id="rId13"/>
    <p:sldId id="315" r:id="rId14"/>
    <p:sldId id="316" r:id="rId15"/>
    <p:sldId id="331" r:id="rId16"/>
    <p:sldId id="327" r:id="rId17"/>
    <p:sldId id="332" r:id="rId18"/>
    <p:sldId id="333" r:id="rId19"/>
    <p:sldId id="334" r:id="rId20"/>
    <p:sldId id="335" r:id="rId21"/>
    <p:sldId id="336" r:id="rId22"/>
    <p:sldId id="337" r:id="rId23"/>
    <p:sldId id="338" r:id="rId24"/>
    <p:sldId id="339" r:id="rId25"/>
    <p:sldId id="340" r:id="rId26"/>
    <p:sldId id="341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2" r:id="rId36"/>
    <p:sldId id="405" r:id="rId37"/>
    <p:sldId id="406" r:id="rId38"/>
    <p:sldId id="407" r:id="rId39"/>
    <p:sldId id="388" r:id="rId40"/>
    <p:sldId id="389" r:id="rId41"/>
    <p:sldId id="390" r:id="rId42"/>
    <p:sldId id="392" r:id="rId43"/>
    <p:sldId id="382" r:id="rId44"/>
    <p:sldId id="383" r:id="rId45"/>
    <p:sldId id="385" r:id="rId46"/>
    <p:sldId id="384" r:id="rId47"/>
    <p:sldId id="387" r:id="rId48"/>
    <p:sldId id="283" r:id="rId49"/>
    <p:sldId id="284" r:id="rId50"/>
    <p:sldId id="285" r:id="rId51"/>
    <p:sldId id="286" r:id="rId52"/>
    <p:sldId id="287" r:id="rId53"/>
    <p:sldId id="288" r:id="rId54"/>
    <p:sldId id="289" r:id="rId55"/>
    <p:sldId id="290" r:id="rId56"/>
    <p:sldId id="291" r:id="rId57"/>
    <p:sldId id="393" r:id="rId58"/>
    <p:sldId id="394" r:id="rId59"/>
    <p:sldId id="395" r:id="rId60"/>
    <p:sldId id="396" r:id="rId61"/>
    <p:sldId id="397" r:id="rId62"/>
    <p:sldId id="398" r:id="rId63"/>
    <p:sldId id="399" r:id="rId64"/>
    <p:sldId id="400" r:id="rId65"/>
  </p:sldIdLst>
  <p:sldSz cx="9144000" cy="6858000" type="screen4x3"/>
  <p:notesSz cx="6858000" cy="9144000"/>
  <p:custDataLst>
    <p:tags r:id="rId6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CAB"/>
    <a:srgbClr val="ED10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24" autoAdjust="0"/>
    <p:restoredTop sz="94434" autoAdjust="0"/>
  </p:normalViewPr>
  <p:slideViewPr>
    <p:cSldViewPr showGuides="1">
      <p:cViewPr varScale="1">
        <p:scale>
          <a:sx n="110" d="100"/>
          <a:sy n="110" d="100"/>
        </p:scale>
        <p:origin x="189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366"/>
    </p:cViewPr>
  </p:sorterViewPr>
  <p:notesViewPr>
    <p:cSldViewPr showGuides="1">
      <p:cViewPr varScale="1">
        <p:scale>
          <a:sx n="101" d="100"/>
          <a:sy n="101" d="100"/>
        </p:scale>
        <p:origin x="-253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74" Type="http://schemas.openxmlformats.org/officeDocument/2006/relationships/customXml" Target="../customXml/item2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75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280880320"/>
        <c:axId val="280876792"/>
      </c:barChart>
      <c:catAx>
        <c:axId val="2808803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80876792"/>
        <c:crosses val="autoZero"/>
        <c:auto val="1"/>
        <c:lblAlgn val="ctr"/>
        <c:lblOffset val="100"/>
        <c:noMultiLvlLbl val="0"/>
      </c:catAx>
      <c:valAx>
        <c:axId val="2808767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8088032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4058616"/>
        <c:axId val="224310304"/>
      </c:barChart>
      <c:catAx>
        <c:axId val="14058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24310304"/>
        <c:crosses val="autoZero"/>
        <c:auto val="1"/>
        <c:lblAlgn val="ctr"/>
        <c:lblOffset val="100"/>
        <c:noMultiLvlLbl val="0"/>
      </c:catAx>
      <c:valAx>
        <c:axId val="2243103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05861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8911F-C8B4-4DD2-B18D-F3882A0788BB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C1A6E-6B58-407B-B8B9-3ADF7A6157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830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95BA2D-058B-4899-B526-E7B9F11604DB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063C0-8B72-4B5B-96E7-D2166A3EAD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55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452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063C0-8B72-4B5B-96E7-D2166A3EAD32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429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063C0-8B72-4B5B-96E7-D2166A3EAD32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83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063C0-8B72-4B5B-96E7-D2166A3EAD32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089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063C0-8B72-4B5B-96E7-D2166A3EAD32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993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063C0-8B72-4B5B-96E7-D2166A3EAD32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222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>
                <a:latin typeface="Arial" pitchFamily="34" charset="0"/>
              </a:rPr>
              <a:t>Мультимедиа объекты, размещенные в ЭФУ издательства ДРОФА, позволяют организовать различные формы работы на уроке:</a:t>
            </a:r>
          </a:p>
          <a:p>
            <a:r>
              <a:rPr lang="ru-RU" dirty="0" smtClean="0">
                <a:latin typeface="Arial" pitchFamily="34" charset="0"/>
              </a:rPr>
              <a:t>- Например, новая информация может быть предъявлена учащимся в виде текста параграфа, в виде представленной на слайде анимации. </a:t>
            </a:r>
          </a:p>
          <a:p>
            <a:r>
              <a:rPr lang="ru-RU" dirty="0" smtClean="0">
                <a:latin typeface="Arial" pitchFamily="34" charset="0"/>
              </a:rPr>
              <a:t>Работа может быть организованна фронтально или в группах. Возможен вариант, при котором одна из групп получает новую информацию из текста, а другая — при просмотре анимации, а затем в процессе обсуждения между группами взаимно дополняют друг друга.</a:t>
            </a:r>
          </a:p>
          <a:p>
            <a:r>
              <a:rPr lang="ru-RU" dirty="0" smtClean="0">
                <a:latin typeface="Arial" pitchFamily="34" charset="0"/>
              </a:rPr>
              <a:t>- Анимации, расширяющие содержание текста параграфа могут быть использованы для углубления знаний учащихся.</a:t>
            </a:r>
          </a:p>
          <a:p>
            <a:r>
              <a:rPr lang="ru-RU" dirty="0" smtClean="0">
                <a:latin typeface="Arial" pitchFamily="34" charset="0"/>
              </a:rPr>
              <a:t>Представленная в примере анимация может быть использована с целью вовлечения учащихся в дискуссию на тему: «Перспективы развития космической отрасли».</a:t>
            </a:r>
          </a:p>
        </p:txBody>
      </p:sp>
      <p:sp>
        <p:nvSpPr>
          <p:cNvPr id="1321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E83FB7-BD69-454B-9D13-897E0BC16261}" type="slidenum">
              <a:rPr lang="ru-RU" smtClean="0">
                <a:latin typeface="Arial" pitchFamily="34" charset="0"/>
              </a:rPr>
              <a:pPr/>
              <a:t>47</a:t>
            </a:fld>
            <a:endParaRPr 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341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РУ и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3074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0199" y="1142984"/>
            <a:ext cx="5643602" cy="134561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3714752"/>
            <a:ext cx="82296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20" y="6143644"/>
            <a:ext cx="3143272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9144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две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graphicFrame>
        <p:nvGraphicFramePr>
          <p:cNvPr id="7" name="Диаграмма 6"/>
          <p:cNvGraphicFramePr/>
          <p:nvPr userDrawn="1"/>
        </p:nvGraphicFramePr>
        <p:xfrm>
          <a:off x="500034" y="1643050"/>
          <a:ext cx="3786214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 userDrawn="1"/>
        </p:nvGraphicFramePr>
        <p:xfrm>
          <a:off x="4786314" y="1643050"/>
          <a:ext cx="3786214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857364"/>
            <a:ext cx="3900486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4786314" y="1857364"/>
            <a:ext cx="38290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508500"/>
            <a:ext cx="3900486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4786314" y="4508500"/>
            <a:ext cx="3929090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428596" y="1785926"/>
            <a:ext cx="3929090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786314" y="1785926"/>
            <a:ext cx="3929090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571472" y="3071810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72" y="1785927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2500298" y="1785927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571472" y="5357825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571472" y="4071942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2500298" y="4071942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4857752" y="3071810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4857752" y="1785927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6786578" y="1785927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4857752" y="5357825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4857752" y="4071942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6786578" y="4071942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357158" y="2071678"/>
            <a:ext cx="4071966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357158" y="1571612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357158" y="4357694"/>
            <a:ext cx="4071966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357158" y="3857628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4714876" y="2071678"/>
            <a:ext cx="4071966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4714876" y="1571612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4714876" y="4357694"/>
            <a:ext cx="4071966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4714876" y="3857628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495116"/>
            <a:ext cx="2736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3258588" y="1495116"/>
            <a:ext cx="2736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6157175" y="1495116"/>
            <a:ext cx="2736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360000" y="2000240"/>
            <a:ext cx="2736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3258588" y="2000240"/>
            <a:ext cx="2736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6157175" y="2000240"/>
            <a:ext cx="2736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360000" y="5315644"/>
            <a:ext cx="2736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3258588" y="5315644"/>
            <a:ext cx="2736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6157175" y="5315644"/>
            <a:ext cx="2736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250825" y="1785926"/>
            <a:ext cx="4176713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ru-RU" dirty="0" smtClean="0"/>
          </a:p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4716463" y="1785926"/>
            <a:ext cx="4176713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ru-RU" dirty="0" smtClean="0"/>
          </a:p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539181" y="1630368"/>
            <a:ext cx="36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5004819" y="1639878"/>
            <a:ext cx="36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9144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5870751"/>
            <a:ext cx="3286148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877" y="2285992"/>
            <a:ext cx="7642246" cy="217167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500034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2143117"/>
            <a:ext cx="3929090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4714876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4714876" y="2143116"/>
            <a:ext cx="3929090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00034" y="385762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500034" y="4357694"/>
            <a:ext cx="3929090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00034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500034" y="2143116"/>
            <a:ext cx="3929090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6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4714876" y="2143117"/>
            <a:ext cx="3929090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4714876" y="385762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4714876" y="4357694"/>
            <a:ext cx="3929090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857364"/>
            <a:ext cx="5111750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857364"/>
            <a:ext cx="3008313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1643051"/>
            <a:ext cx="5486400" cy="30845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4648-08FD-4020-86D2-F789BB84DAF6}" type="datetime1">
              <a:rPr lang="ru-RU" smtClean="0"/>
              <a:pPr/>
              <a:t>04.03.2019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3074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0199" y="1142984"/>
            <a:ext cx="5643602" cy="134561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 userDrawn="1"/>
        </p:nvSpPr>
        <p:spPr>
          <a:xfrm>
            <a:off x="0" y="5715016"/>
            <a:ext cx="9144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5870751"/>
            <a:ext cx="3286148" cy="5586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3753" y="2410100"/>
            <a:ext cx="7356494" cy="209047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без лого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без лого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04.03.2019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20" y="6143644"/>
            <a:ext cx="3143272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3714752"/>
            <a:ext cx="82296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20" y="6143644"/>
            <a:ext cx="3143272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9144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1571" y="1214422"/>
            <a:ext cx="6500858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1428736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D0E0D-F197-4B14-B296-C27E6C00E6CA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78CC3-53C0-48D8-B9B5-0555F359B2A6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28596" y="6215082"/>
            <a:ext cx="2976560" cy="45073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15" r:id="rId2"/>
    <p:sldLayoutId id="2147483708" r:id="rId3"/>
    <p:sldLayoutId id="2147483714" r:id="rId4"/>
    <p:sldLayoutId id="2147483713" r:id="rId5"/>
    <p:sldLayoutId id="2147483710" r:id="rId6"/>
    <p:sldLayoutId id="2147483698" r:id="rId7"/>
    <p:sldLayoutId id="2147483709" r:id="rId8"/>
    <p:sldLayoutId id="2147483711" r:id="rId9"/>
    <p:sldLayoutId id="2147483712" r:id="rId10"/>
    <p:sldLayoutId id="2147483700" r:id="rId11"/>
    <p:sldLayoutId id="2147483701" r:id="rId12"/>
    <p:sldLayoutId id="2147483720" r:id="rId13"/>
    <p:sldLayoutId id="2147483703" r:id="rId14"/>
    <p:sldLayoutId id="2147483722" r:id="rId15"/>
    <p:sldLayoutId id="2147483723" r:id="rId16"/>
    <p:sldLayoutId id="2147483727" r:id="rId17"/>
    <p:sldLayoutId id="2147483726" r:id="rId18"/>
    <p:sldLayoutId id="2147483724" r:id="rId19"/>
    <p:sldLayoutId id="2147483728" r:id="rId20"/>
    <p:sldLayoutId id="2147483729" r:id="rId21"/>
    <p:sldLayoutId id="2147483704" r:id="rId22"/>
    <p:sldLayoutId id="2147483705" r:id="rId23"/>
    <p:sldLayoutId id="2147483731" r:id="rId2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9.png"/><Relationship Id="rId7" Type="http://schemas.openxmlformats.org/officeDocument/2006/relationships/image" Target="../media/image7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hyperlink" Target="&#1054;&#1073;&#1098;&#1077;&#1082;&#1090;&#1099;/&#1069;&#1060;&#1059;%20&#1055;&#1091;&#1088;&#1099;&#1096;&#1077;&#1074;&#1072;/b018506/index.html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drofa-ventana.ru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823071"/>
            <a:ext cx="7772400" cy="1470025"/>
          </a:xfrm>
        </p:spPr>
        <p:txBody>
          <a:bodyPr anchor="ctr"/>
          <a:lstStyle/>
          <a:p>
            <a:r>
              <a:rPr lang="ru-RU" dirty="0" smtClean="0"/>
              <a:t>Преподавание астрономии как отдельного предмета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4365104"/>
            <a:ext cx="7344816" cy="1296144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Власова Ирина Геннадьевна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ru-RU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Зав. редакцией физики центра физико-математического образования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962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2206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548680"/>
            <a:ext cx="3969516" cy="5904656"/>
          </a:xfrm>
          <a:ln>
            <a:solidFill>
              <a:srgbClr val="005CAB"/>
            </a:solidFill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79512" y="1556792"/>
            <a:ext cx="439198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Blip>
                <a:blip r:embed="rId3"/>
              </a:buBlip>
              <a:defRPr/>
            </a:pPr>
            <a:r>
              <a:rPr lang="ru-RU" sz="2400" dirty="0" smtClean="0">
                <a:solidFill>
                  <a:srgbClr val="336699"/>
                </a:solidFill>
              </a:rPr>
              <a:t>  </a:t>
            </a:r>
            <a:r>
              <a:rPr lang="ru-RU" sz="3200" dirty="0" smtClean="0">
                <a:solidFill>
                  <a:srgbClr val="002060"/>
                </a:solidFill>
              </a:rPr>
              <a:t>Указания </a:t>
            </a:r>
            <a:r>
              <a:rPr lang="ru-RU" sz="3200" dirty="0">
                <a:solidFill>
                  <a:srgbClr val="002060"/>
                </a:solidFill>
              </a:rPr>
              <a:t>к астрономическим </a:t>
            </a:r>
            <a:r>
              <a:rPr lang="ru-RU" sz="3200" dirty="0" smtClean="0">
                <a:solidFill>
                  <a:srgbClr val="002060"/>
                </a:solidFill>
              </a:rPr>
              <a:t>наблюдениям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2206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6016" y="404664"/>
            <a:ext cx="3888432" cy="6034122"/>
          </a:xfrm>
          <a:ln>
            <a:solidFill>
              <a:srgbClr val="005CAB"/>
            </a:solidFill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51520" y="1736812"/>
            <a:ext cx="43204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Blip>
                <a:blip r:embed="rId3"/>
              </a:buBlip>
              <a:defRPr/>
            </a:pPr>
            <a:r>
              <a:rPr lang="ru-RU" sz="2400" dirty="0">
                <a:solidFill>
                  <a:srgbClr val="003366"/>
                </a:solidFill>
                <a:cs typeface="+mn-cs"/>
              </a:rPr>
              <a:t> </a:t>
            </a:r>
            <a:r>
              <a:rPr lang="ru-RU" sz="3200" dirty="0">
                <a:solidFill>
                  <a:srgbClr val="002060"/>
                </a:solidFill>
              </a:rPr>
              <a:t>Проектная </a:t>
            </a:r>
            <a:r>
              <a:rPr lang="ru-RU" sz="3200" dirty="0" smtClean="0">
                <a:solidFill>
                  <a:srgbClr val="002060"/>
                </a:solidFill>
              </a:rPr>
              <a:t>деятельность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11959" y="404664"/>
            <a:ext cx="4695411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51520" y="2060848"/>
            <a:ext cx="406794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Blip>
                <a:blip r:embed="rId3"/>
              </a:buBlip>
              <a:defRPr/>
            </a:pPr>
            <a:r>
              <a:rPr lang="ru-RU" sz="2400" dirty="0">
                <a:solidFill>
                  <a:srgbClr val="003366"/>
                </a:solidFill>
                <a:cs typeface="+mn-cs"/>
              </a:rPr>
              <a:t> </a:t>
            </a:r>
            <a:r>
              <a:rPr lang="ru-RU" sz="3200" dirty="0" smtClean="0">
                <a:solidFill>
                  <a:srgbClr val="002060"/>
                </a:solidFill>
              </a:rPr>
              <a:t>Цветные иллюстрации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Соответствие требований ФК ГОС к обязательному минимуму содержания основной образовательной программы по астрономии и содержания учебника</a:t>
            </a:r>
            <a:endParaRPr lang="ru-RU" dirty="0"/>
          </a:p>
        </p:txBody>
      </p:sp>
      <p:graphicFrame>
        <p:nvGraphicFramePr>
          <p:cNvPr id="3" name="Содержимое 2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925143"/>
        </p:xfrm>
        <a:graphic>
          <a:graphicData uri="http://schemas.openxmlformats.org/drawingml/2006/table">
            <a:tbl>
              <a:tblPr bandRow="1">
                <a:tableStyleId>{C4B1156A-380E-4F78-BDF5-A606A8083BF9}</a:tableStyleId>
              </a:tblPr>
              <a:tblGrid>
                <a:gridCol w="4114800"/>
                <a:gridCol w="4114800"/>
              </a:tblGrid>
              <a:tr h="771475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Требования ФК ГОС</a:t>
                      </a:r>
                    </a:p>
                    <a:p>
                      <a:pPr algn="ctr"/>
                      <a:endParaRPr lang="ru-RU" sz="2000" b="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Глава учебника</a:t>
                      </a:r>
                      <a:endParaRPr lang="ru-RU" sz="2000" b="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08099"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Предмет астрономии</a:t>
                      </a:r>
                      <a:endParaRPr lang="ru-RU" sz="1800" b="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1. Введение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08099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Основы практической астрономии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2. Практические основы астрономии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08099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Законы движения небесных тел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3. Строение Солнечной</a:t>
                      </a:r>
                      <a:r>
                        <a:rPr lang="ru-RU" sz="1800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 системы</a:t>
                      </a:r>
                    </a:p>
                  </a:txBody>
                  <a:tcPr/>
                </a:tc>
              </a:tr>
              <a:tr h="704391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Солнечная система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3. Строение Солнечной</a:t>
                      </a:r>
                      <a:r>
                        <a:rPr lang="ru-RU" sz="1800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 системы</a:t>
                      </a:r>
                    </a:p>
                    <a:p>
                      <a:r>
                        <a:rPr lang="ru-RU" sz="1800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4. Природа тел Солнечной системы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704391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Методы астрономических</a:t>
                      </a:r>
                      <a:r>
                        <a:rPr lang="ru-RU" sz="1800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 исследований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1. Введение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5. Солнце и звёзды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08099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Звёзды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5. Солнце и звёзды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08099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Наша Галактика –</a:t>
                      </a:r>
                      <a:r>
                        <a:rPr lang="ru-RU" sz="1800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 Млечный Путь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6. Строение и эволюция Вселенной</a:t>
                      </a:r>
                    </a:p>
                  </a:txBody>
                  <a:tcPr/>
                </a:tc>
              </a:tr>
              <a:tr h="704391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Галактики. Строение и эволюция</a:t>
                      </a:r>
                      <a:r>
                        <a:rPr lang="ru-RU" sz="1800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 Вселенной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6. Строение и эволюция Вселенной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b="1" dirty="0" smtClean="0">
                <a:solidFill>
                  <a:srgbClr val="00B050"/>
                </a:solidFill>
              </a:rPr>
              <a:t>Солнечная система</a:t>
            </a:r>
          </a:p>
          <a:p>
            <a:pPr algn="just"/>
            <a:r>
              <a:rPr lang="ru-RU" b="1" dirty="0" smtClean="0">
                <a:solidFill>
                  <a:srgbClr val="00B050"/>
                </a:solidFill>
              </a:rPr>
              <a:t>Звезды и источники их энергии</a:t>
            </a:r>
          </a:p>
          <a:p>
            <a:pPr algn="just"/>
            <a:r>
              <a:rPr lang="ru-RU" b="1" dirty="0" smtClean="0">
                <a:solidFill>
                  <a:srgbClr val="00B050"/>
                </a:solidFill>
              </a:rPr>
              <a:t>Современные представления о происхождении и эволюции Солнца и звезд</a:t>
            </a:r>
          </a:p>
          <a:p>
            <a:pPr algn="just"/>
            <a:r>
              <a:rPr lang="ru-RU" b="1" dirty="0" smtClean="0">
                <a:solidFill>
                  <a:srgbClr val="00B050"/>
                </a:solidFill>
              </a:rPr>
              <a:t>Наша Галактика. Другие галактики</a:t>
            </a:r>
          </a:p>
          <a:p>
            <a:pPr algn="just"/>
            <a:r>
              <a:rPr lang="ru-RU" b="1" dirty="0" smtClean="0">
                <a:solidFill>
                  <a:srgbClr val="00B050"/>
                </a:solidFill>
              </a:rPr>
              <a:t>Пространственные масштабы наблюдаемой Вселенной</a:t>
            </a:r>
          </a:p>
          <a:p>
            <a:pPr algn="just"/>
            <a:r>
              <a:rPr lang="ru-RU" b="1" dirty="0" smtClean="0">
                <a:solidFill>
                  <a:srgbClr val="00B050"/>
                </a:solidFill>
              </a:rPr>
              <a:t>Применимость законов физики для объяснения природы космических объектов</a:t>
            </a:r>
          </a:p>
          <a:p>
            <a:pPr algn="just"/>
            <a:r>
              <a:rPr lang="ru-RU" b="1" dirty="0" smtClean="0">
                <a:solidFill>
                  <a:srgbClr val="00B050"/>
                </a:solidFill>
              </a:rPr>
              <a:t>Наблюдение и описание движения небесных тел.</a:t>
            </a:r>
          </a:p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"Красное смещение" в спектрах галактик</a:t>
            </a:r>
          </a:p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Современные взгляды на строение и эволюцию Вселенной.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Компьютерное моделирование движения небесных тел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Выдержка из требований ФК ГОС к обязательному минимуму содержания основной образовательной программе по физике (</a:t>
            </a:r>
            <a:r>
              <a:rPr lang="ru-RU" dirty="0" smtClean="0">
                <a:solidFill>
                  <a:srgbClr val="00B050"/>
                </a:solidFill>
              </a:rPr>
              <a:t>базовый</a:t>
            </a:r>
            <a:r>
              <a:rPr lang="ru-RU" dirty="0" smtClean="0"/>
              <a:t> и </a:t>
            </a:r>
            <a:r>
              <a:rPr lang="ru-RU" dirty="0" smtClean="0">
                <a:solidFill>
                  <a:srgbClr val="FF0000"/>
                </a:solidFill>
              </a:rPr>
              <a:t>профильный</a:t>
            </a:r>
            <a:r>
              <a:rPr lang="ru-RU" dirty="0" smtClean="0"/>
              <a:t> уровни)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/>
              <a:t>Соответствие учебника требованиям ФГОС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14290"/>
            <a:ext cx="8856984" cy="1143000"/>
          </a:xfrm>
        </p:spPr>
        <p:txBody>
          <a:bodyPr anchor="ctr" anchorCtr="0">
            <a:normAutofit fontScale="90000"/>
          </a:bodyPr>
          <a:lstStyle/>
          <a:p>
            <a:pPr algn="ctr"/>
            <a:r>
              <a:rPr lang="ru-RU" b="1" dirty="0" smtClean="0"/>
              <a:t>Личностные результаты.</a:t>
            </a:r>
            <a:br>
              <a:rPr lang="ru-RU" b="1" dirty="0" smtClean="0"/>
            </a:br>
            <a:r>
              <a:rPr lang="ru-RU" b="1" dirty="0" smtClean="0"/>
              <a:t>Навыки учебно-исследовательской, проектной деятельности </a:t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3077" name="Picture 5"/>
          <p:cNvPicPr>
            <a:picLocks noGrp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2" y="1268760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pic>
        <p:nvPicPr>
          <p:cNvPr id="3078" name="Picture 6"/>
          <p:cNvPicPr>
            <a:picLocks noGrp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1" y="1268760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12" name="Скругленный прямоугольник 6"/>
          <p:cNvSpPr/>
          <p:nvPr/>
        </p:nvSpPr>
        <p:spPr bwMode="auto">
          <a:xfrm>
            <a:off x="4932040" y="3140968"/>
            <a:ext cx="2664296" cy="44950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9036496" cy="1143000"/>
          </a:xfrm>
        </p:spPr>
        <p:txBody>
          <a:bodyPr anchor="ctr" anchorCtr="0">
            <a:normAutofit fontScale="90000"/>
          </a:bodyPr>
          <a:lstStyle/>
          <a:p>
            <a:pPr algn="ctr"/>
            <a:r>
              <a:rPr lang="ru-RU" b="1" dirty="0" smtClean="0"/>
              <a:t>Личностные результаты.</a:t>
            </a:r>
            <a:br>
              <a:rPr lang="ru-RU" b="1" dirty="0" smtClean="0"/>
            </a:br>
            <a:r>
              <a:rPr lang="ru-RU" b="1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b="1" dirty="0" smtClean="0"/>
              <a:t>Формирование мышления, соответствующего современному развитию науки</a:t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4101" name="Picture 5"/>
          <p:cNvPicPr>
            <a:picLocks noGrp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305304"/>
            <a:ext cx="3312368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pic>
        <p:nvPicPr>
          <p:cNvPr id="4102" name="Picture 6"/>
          <p:cNvPicPr>
            <a:picLocks noGrp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305304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20" name="Скругленный прямоугольник 6"/>
          <p:cNvSpPr/>
          <p:nvPr/>
        </p:nvSpPr>
        <p:spPr bwMode="auto">
          <a:xfrm>
            <a:off x="1259632" y="2348880"/>
            <a:ext cx="2664296" cy="44950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143000"/>
          </a:xfrm>
        </p:spPr>
        <p:txBody>
          <a:bodyPr anchor="ctr" anchorCtr="0">
            <a:normAutofit fontScale="90000"/>
          </a:bodyPr>
          <a:lstStyle/>
          <a:p>
            <a:pPr algn="ctr"/>
            <a:r>
              <a:rPr lang="ru-RU" b="1" dirty="0" err="1" smtClean="0"/>
              <a:t>Метапредметные</a:t>
            </a:r>
            <a:r>
              <a:rPr lang="ru-RU" b="1" dirty="0" smtClean="0"/>
              <a:t> результаты.</a:t>
            </a:r>
            <a:br>
              <a:rPr lang="ru-RU" b="1" dirty="0" smtClean="0"/>
            </a:br>
            <a:r>
              <a:rPr lang="ru-RU" b="1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b="1" dirty="0" err="1" smtClean="0"/>
              <a:t>Межпредметные</a:t>
            </a:r>
            <a:r>
              <a:rPr lang="ru-RU" b="1" dirty="0" smtClean="0"/>
              <a:t> понятия</a:t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5122" name="Picture 2"/>
          <p:cNvPicPr>
            <a:picLocks noGrp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68760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Grp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268760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12" name="Скругленный прямоугольник 6"/>
          <p:cNvSpPr/>
          <p:nvPr/>
        </p:nvSpPr>
        <p:spPr bwMode="auto">
          <a:xfrm>
            <a:off x="1547664" y="1772816"/>
            <a:ext cx="2664296" cy="44950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Скругленный прямоугольник 6"/>
          <p:cNvSpPr/>
          <p:nvPr/>
        </p:nvSpPr>
        <p:spPr bwMode="auto">
          <a:xfrm>
            <a:off x="5436096" y="3212976"/>
            <a:ext cx="2664296" cy="44950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143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ru-RU" b="1" dirty="0" err="1" smtClean="0"/>
              <a:t>Метапредметные</a:t>
            </a:r>
            <a:r>
              <a:rPr lang="ru-RU" b="1" dirty="0" smtClean="0"/>
              <a:t> результаты.</a:t>
            </a:r>
            <a:br>
              <a:rPr lang="ru-RU" b="1" dirty="0" smtClean="0"/>
            </a:br>
            <a:r>
              <a:rPr lang="ru-RU" b="1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b="1" dirty="0" smtClean="0"/>
              <a:t>Регулятивные УУД</a:t>
            </a:r>
            <a:endParaRPr lang="ru-RU" b="1" dirty="0"/>
          </a:p>
        </p:txBody>
      </p:sp>
      <p:pic>
        <p:nvPicPr>
          <p:cNvPr id="6146" name="Picture 2"/>
          <p:cNvPicPr>
            <a:picLocks noGrp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268760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pic>
        <p:nvPicPr>
          <p:cNvPr id="6147" name="Picture 3"/>
          <p:cNvPicPr>
            <a:picLocks noGrp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268760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11" name="Скругленный прямоугольник 6"/>
          <p:cNvSpPr/>
          <p:nvPr/>
        </p:nvSpPr>
        <p:spPr bwMode="auto">
          <a:xfrm>
            <a:off x="4499992" y="1988840"/>
            <a:ext cx="1368152" cy="44950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5867_big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320674" y="1124744"/>
            <a:ext cx="3643814" cy="5472608"/>
          </a:xfrm>
          <a:ln>
            <a:solidFill>
              <a:srgbClr val="005CAB"/>
            </a:solidFill>
          </a:ln>
        </p:spPr>
      </p:pic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179512" y="0"/>
            <a:ext cx="5184576" cy="1988840"/>
          </a:xfrm>
          <a:prstGeom prst="horizontalScroll">
            <a:avLst>
              <a:gd name="adj" fmla="val 12500"/>
            </a:avLst>
          </a:prstGeom>
          <a:solidFill>
            <a:srgbClr val="FFFF99"/>
          </a:solidFill>
          <a:ln w="9525">
            <a:solidFill>
              <a:srgbClr val="800000"/>
            </a:solidFill>
            <a:round/>
            <a:headEnd/>
            <a:tailEnd/>
          </a:ln>
          <a:effectLst>
            <a:outerShdw dist="35921" dir="2700000" algn="ctr" rotWithShape="0">
              <a:srgbClr val="5F5F5F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1700" b="1" dirty="0" smtClean="0">
                <a:solidFill>
                  <a:srgbClr val="663300"/>
                </a:solidFill>
                <a:latin typeface="Georgia" pitchFamily="18" charset="0"/>
              </a:rPr>
              <a:t>Учебник   рекомендован  </a:t>
            </a:r>
            <a:r>
              <a:rPr lang="ru-RU" sz="1700" b="1" dirty="0">
                <a:solidFill>
                  <a:srgbClr val="663300"/>
                </a:solidFill>
                <a:latin typeface="Georgia" pitchFamily="18" charset="0"/>
              </a:rPr>
              <a:t>Министерством</a:t>
            </a:r>
            <a:br>
              <a:rPr lang="ru-RU" sz="1700" b="1" dirty="0">
                <a:solidFill>
                  <a:srgbClr val="663300"/>
                </a:solidFill>
                <a:latin typeface="Georgia" pitchFamily="18" charset="0"/>
              </a:rPr>
            </a:br>
            <a:r>
              <a:rPr lang="ru-RU" sz="1700" b="1" dirty="0">
                <a:solidFill>
                  <a:srgbClr val="663300"/>
                </a:solidFill>
                <a:latin typeface="Georgia" pitchFamily="18" charset="0"/>
              </a:rPr>
              <a:t>  образования и науки  РФ  и  </a:t>
            </a:r>
            <a:r>
              <a:rPr lang="ru-RU" sz="1700" b="1" dirty="0" smtClean="0">
                <a:solidFill>
                  <a:srgbClr val="663300"/>
                </a:solidFill>
                <a:latin typeface="Georgia" pitchFamily="18" charset="0"/>
              </a:rPr>
              <a:t>включен  в  </a:t>
            </a:r>
            <a:br>
              <a:rPr lang="ru-RU" sz="1700" b="1" dirty="0" smtClean="0">
                <a:solidFill>
                  <a:srgbClr val="663300"/>
                </a:solidFill>
                <a:latin typeface="Georgia" pitchFamily="18" charset="0"/>
              </a:rPr>
            </a:br>
            <a:r>
              <a:rPr lang="ru-RU" sz="1700" b="1" dirty="0" smtClean="0">
                <a:solidFill>
                  <a:srgbClr val="663300"/>
                </a:solidFill>
                <a:latin typeface="Georgia" pitchFamily="18" charset="0"/>
              </a:rPr>
              <a:t>Федеральный  </a:t>
            </a:r>
            <a:r>
              <a:rPr lang="ru-RU" sz="1700" b="1" dirty="0">
                <a:solidFill>
                  <a:srgbClr val="663300"/>
                </a:solidFill>
                <a:latin typeface="Georgia" pitchFamily="18" charset="0"/>
              </a:rPr>
              <a:t>перечень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51520" y="2060848"/>
            <a:ext cx="4752528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endParaRPr lang="ru-RU" sz="2000" b="1" dirty="0" smtClean="0">
              <a:solidFill>
                <a:srgbClr val="336699"/>
              </a:solidFill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ru-RU" sz="2000" b="1" dirty="0" smtClean="0">
                <a:solidFill>
                  <a:srgbClr val="336699"/>
                </a:solidFill>
              </a:rPr>
              <a:t> Полностью соответствует новым требованиям ФГОС и ФК ГОС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Ø"/>
              <a:defRPr/>
            </a:pPr>
            <a:endParaRPr lang="ru-RU" sz="2000" b="1" dirty="0" smtClean="0">
              <a:solidFill>
                <a:srgbClr val="336699"/>
              </a:solidFill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ru-RU" sz="2000" b="1" dirty="0" smtClean="0">
                <a:solidFill>
                  <a:srgbClr val="336699"/>
                </a:solidFill>
              </a:rPr>
              <a:t> Учебник классический по структуре, современный по содержанию</a:t>
            </a:r>
            <a:endParaRPr lang="ru-RU" sz="2400" b="1" dirty="0" smtClean="0">
              <a:solidFill>
                <a:srgbClr val="3366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14290"/>
            <a:ext cx="8712968" cy="1143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ru-RU" b="1" dirty="0" err="1" smtClean="0"/>
              <a:t>Метапредметные</a:t>
            </a:r>
            <a:r>
              <a:rPr lang="ru-RU" b="1" dirty="0" smtClean="0"/>
              <a:t> результаты.</a:t>
            </a:r>
            <a:br>
              <a:rPr lang="ru-RU" b="1" dirty="0" smtClean="0"/>
            </a:br>
            <a:r>
              <a:rPr lang="ru-RU" b="1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b="1" dirty="0" smtClean="0"/>
              <a:t>Коммуникативные УУД</a:t>
            </a:r>
            <a:endParaRPr lang="ru-RU" b="1" dirty="0"/>
          </a:p>
        </p:txBody>
      </p:sp>
      <p:pic>
        <p:nvPicPr>
          <p:cNvPr id="7170" name="Picture 2"/>
          <p:cNvPicPr>
            <a:picLocks noGrp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268760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13" name="Скругленный прямоугольник 6"/>
          <p:cNvSpPr/>
          <p:nvPr/>
        </p:nvSpPr>
        <p:spPr bwMode="auto">
          <a:xfrm>
            <a:off x="1331640" y="2132856"/>
            <a:ext cx="1368152" cy="44950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5" name="Picture 2"/>
          <p:cNvPicPr>
            <a:picLocks noGrp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268760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16" name="Скругленный прямоугольник 6"/>
          <p:cNvSpPr/>
          <p:nvPr/>
        </p:nvSpPr>
        <p:spPr bwMode="auto">
          <a:xfrm>
            <a:off x="5220072" y="3717032"/>
            <a:ext cx="2736304" cy="115212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14290"/>
            <a:ext cx="8712968" cy="1143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ru-RU" b="1" dirty="0" err="1" smtClean="0"/>
              <a:t>Метапредметные</a:t>
            </a:r>
            <a:r>
              <a:rPr lang="ru-RU" b="1" dirty="0" smtClean="0"/>
              <a:t> результаты.</a:t>
            </a:r>
            <a:br>
              <a:rPr lang="ru-RU" b="1" dirty="0" smtClean="0"/>
            </a:br>
            <a:r>
              <a:rPr lang="ru-RU" b="1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b="1" dirty="0" smtClean="0"/>
              <a:t>Познавательные УУД</a:t>
            </a:r>
            <a:endParaRPr lang="ru-RU" b="1" dirty="0"/>
          </a:p>
        </p:txBody>
      </p:sp>
      <p:pic>
        <p:nvPicPr>
          <p:cNvPr id="8194" name="Picture 2"/>
          <p:cNvPicPr>
            <a:picLocks noGrp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7119" y="1268760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pic>
        <p:nvPicPr>
          <p:cNvPr id="12" name="Picture 2"/>
          <p:cNvPicPr>
            <a:picLocks noGrp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268760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14" name="Скругленный прямоугольник 6"/>
          <p:cNvSpPr/>
          <p:nvPr/>
        </p:nvSpPr>
        <p:spPr bwMode="auto">
          <a:xfrm>
            <a:off x="1907704" y="3356992"/>
            <a:ext cx="1368152" cy="44950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Скругленный прямоугольник 6"/>
          <p:cNvSpPr/>
          <p:nvPr/>
        </p:nvSpPr>
        <p:spPr bwMode="auto">
          <a:xfrm>
            <a:off x="5292080" y="4077072"/>
            <a:ext cx="2664296" cy="44950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143000"/>
          </a:xfrm>
        </p:spPr>
        <p:txBody>
          <a:bodyPr anchor="ctr" anchorCtr="0">
            <a:normAutofit fontScale="90000"/>
          </a:bodyPr>
          <a:lstStyle/>
          <a:p>
            <a:pPr algn="ctr"/>
            <a:r>
              <a:rPr lang="ru-RU" b="1" dirty="0" smtClean="0"/>
              <a:t>Предметные результаты.</a:t>
            </a:r>
            <a:br>
              <a:rPr lang="ru-RU" b="1" dirty="0" smtClean="0"/>
            </a:br>
            <a:r>
              <a:rPr lang="ru-RU" b="1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b="1" dirty="0" err="1" smtClean="0"/>
              <a:t>Сформированность</a:t>
            </a:r>
            <a:r>
              <a:rPr lang="ru-RU" b="1" dirty="0" smtClean="0"/>
              <a:t> представлений о строении Солнечной системы</a:t>
            </a:r>
            <a:endParaRPr lang="ru-RU" b="1" dirty="0"/>
          </a:p>
        </p:txBody>
      </p:sp>
      <p:pic>
        <p:nvPicPr>
          <p:cNvPr id="1026" name="Picture 2"/>
          <p:cNvPicPr>
            <a:picLocks noGrp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534" y="1340768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340768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11" name="Скругленный прямоугольник 6"/>
          <p:cNvSpPr/>
          <p:nvPr/>
        </p:nvSpPr>
        <p:spPr bwMode="auto">
          <a:xfrm>
            <a:off x="1115616" y="1484784"/>
            <a:ext cx="2808312" cy="72008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143000"/>
          </a:xfrm>
        </p:spPr>
        <p:txBody>
          <a:bodyPr anchor="ctr" anchorCtr="0">
            <a:normAutofit fontScale="90000"/>
          </a:bodyPr>
          <a:lstStyle/>
          <a:p>
            <a:pPr algn="ctr"/>
            <a:r>
              <a:rPr lang="ru-RU" b="1" dirty="0" smtClean="0"/>
              <a:t>Предметные результаты.</a:t>
            </a:r>
            <a:br>
              <a:rPr lang="ru-RU" b="1" dirty="0" smtClean="0"/>
            </a:br>
            <a:r>
              <a:rPr lang="ru-RU" b="1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b="1" dirty="0" err="1" smtClean="0"/>
              <a:t>Сформированность</a:t>
            </a:r>
            <a:r>
              <a:rPr lang="ru-RU" b="1" dirty="0" smtClean="0"/>
              <a:t> представлений об эволюции звёзд и Вселенной</a:t>
            </a:r>
            <a:endParaRPr lang="ru-RU" b="1" dirty="0"/>
          </a:p>
        </p:txBody>
      </p:sp>
      <p:pic>
        <p:nvPicPr>
          <p:cNvPr id="2050" name="Picture 2"/>
          <p:cNvPicPr>
            <a:picLocks noGrp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340768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9" name="Скругленный прямоугольник 6"/>
          <p:cNvSpPr/>
          <p:nvPr/>
        </p:nvSpPr>
        <p:spPr bwMode="auto">
          <a:xfrm>
            <a:off x="5292080" y="1484784"/>
            <a:ext cx="2664296" cy="93610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0721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340768"/>
            <a:ext cx="3312368" cy="4824536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 bwMode="auto">
          <a:xfrm>
            <a:off x="1115616" y="1412776"/>
            <a:ext cx="2664296" cy="93610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40960" cy="1143000"/>
          </a:xfrm>
        </p:spPr>
        <p:txBody>
          <a:bodyPr anchor="ctr" anchorCtr="0">
            <a:normAutofit fontScale="90000"/>
          </a:bodyPr>
          <a:lstStyle/>
          <a:p>
            <a:pPr algn="ctr"/>
            <a:r>
              <a:rPr lang="ru-RU" b="1" dirty="0" smtClean="0"/>
              <a:t>Предметные результаты.</a:t>
            </a:r>
            <a:br>
              <a:rPr lang="ru-RU" b="1" dirty="0" smtClean="0"/>
            </a:br>
            <a:r>
              <a:rPr lang="ru-RU" b="1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b="1" dirty="0" err="1" smtClean="0"/>
              <a:t>Сформированность</a:t>
            </a:r>
            <a:r>
              <a:rPr lang="ru-RU" b="1" dirty="0" smtClean="0"/>
              <a:t> представлений пространственно-временных масштабах Вселенной</a:t>
            </a:r>
            <a:endParaRPr lang="ru-RU" b="1" dirty="0"/>
          </a:p>
        </p:txBody>
      </p:sp>
      <p:pic>
        <p:nvPicPr>
          <p:cNvPr id="3074" name="Picture 2"/>
          <p:cNvPicPr>
            <a:picLocks noGrp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340768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Grp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340768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9" name="Скругленный прямоугольник 6"/>
          <p:cNvSpPr/>
          <p:nvPr/>
        </p:nvSpPr>
        <p:spPr bwMode="auto">
          <a:xfrm>
            <a:off x="1835696" y="5013176"/>
            <a:ext cx="2664296" cy="44950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143000"/>
          </a:xfrm>
        </p:spPr>
        <p:txBody>
          <a:bodyPr anchor="ctr" anchorCtr="0">
            <a:normAutofit fontScale="90000"/>
          </a:bodyPr>
          <a:lstStyle/>
          <a:p>
            <a:pPr algn="ctr"/>
            <a:r>
              <a:rPr lang="ru-RU" b="1" dirty="0" smtClean="0"/>
              <a:t>Предметные результаты.</a:t>
            </a:r>
            <a:br>
              <a:rPr lang="ru-RU" b="1" dirty="0" smtClean="0"/>
            </a:br>
            <a:r>
              <a:rPr lang="ru-RU" b="1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b="1" dirty="0" smtClean="0"/>
              <a:t>Владение основополагающими астрономическими понятиями, теориями, законами и закономерностями</a:t>
            </a:r>
            <a:endParaRPr lang="ru-RU" b="1" dirty="0"/>
          </a:p>
        </p:txBody>
      </p:sp>
      <p:pic>
        <p:nvPicPr>
          <p:cNvPr id="4098" name="Picture 2"/>
          <p:cNvPicPr>
            <a:picLocks noGrp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1825" y="1340768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pic>
        <p:nvPicPr>
          <p:cNvPr id="4099" name="Picture 3"/>
          <p:cNvPicPr>
            <a:picLocks noGrp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340768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11" name="Скругленный прямоугольник 6"/>
          <p:cNvSpPr/>
          <p:nvPr/>
        </p:nvSpPr>
        <p:spPr bwMode="auto">
          <a:xfrm>
            <a:off x="5580112" y="3717032"/>
            <a:ext cx="2664296" cy="44950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кругленный прямоугольник 6"/>
          <p:cNvSpPr/>
          <p:nvPr/>
        </p:nvSpPr>
        <p:spPr bwMode="auto">
          <a:xfrm>
            <a:off x="1043608" y="3789040"/>
            <a:ext cx="2880320" cy="44950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40960" cy="1143000"/>
          </a:xfrm>
        </p:spPr>
        <p:txBody>
          <a:bodyPr anchor="ctr" anchorCtr="0">
            <a:normAutofit fontScale="90000"/>
          </a:bodyPr>
          <a:lstStyle/>
          <a:p>
            <a:pPr algn="ctr"/>
            <a:r>
              <a:rPr lang="ru-RU" b="1" dirty="0" smtClean="0"/>
              <a:t>Предметные результаты.</a:t>
            </a:r>
            <a:br>
              <a:rPr lang="ru-RU" b="1" dirty="0" smtClean="0"/>
            </a:br>
            <a:r>
              <a:rPr lang="ru-RU" b="1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b="1" dirty="0" smtClean="0"/>
              <a:t>Осознание роли отечественной науки в освоении и использовании космического пространства</a:t>
            </a:r>
            <a:endParaRPr lang="ru-RU" b="1" dirty="0"/>
          </a:p>
        </p:txBody>
      </p:sp>
      <p:pic>
        <p:nvPicPr>
          <p:cNvPr id="5122" name="Picture 2"/>
          <p:cNvPicPr>
            <a:picLocks noGrp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340768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Grp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340768"/>
            <a:ext cx="3312000" cy="48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13" name="Скругленный прямоугольник 6"/>
          <p:cNvSpPr/>
          <p:nvPr/>
        </p:nvSpPr>
        <p:spPr bwMode="auto">
          <a:xfrm>
            <a:off x="1619672" y="4365104"/>
            <a:ext cx="2880320" cy="44950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ru-RU" sz="3200" b="1" dirty="0" smtClean="0"/>
              <a:t>Методическое пособие</a:t>
            </a:r>
            <a:endParaRPr lang="ru-RU" sz="3200" b="1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87032"/>
            <a:ext cx="3445172" cy="4752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340768"/>
            <a:ext cx="3312368" cy="4752528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Структура </a:t>
            </a:r>
            <a:br>
              <a:rPr lang="ru-RU" sz="3600" b="1" dirty="0" smtClean="0"/>
            </a:br>
            <a:r>
              <a:rPr lang="ru-RU" sz="3600" b="1" dirty="0" smtClean="0"/>
              <a:t>методического пособия</a:t>
            </a:r>
            <a:endParaRPr lang="ru-RU" sz="3600" b="1" dirty="0"/>
          </a:p>
        </p:txBody>
      </p:sp>
      <p:pic>
        <p:nvPicPr>
          <p:cNvPr id="6" name="Содержимое 5"/>
          <p:cNvPicPr>
            <a:picLocks noGrp="1"/>
          </p:cNvPicPr>
          <p:nvPr>
            <p:ph idx="4294967295"/>
          </p:nvPr>
        </p:nvPicPr>
        <p:blipFill>
          <a:blip r:embed="rId2" cstate="print"/>
          <a:srcRect l="33511" t="50194" r="31188" b="15233"/>
          <a:stretch>
            <a:fillRect/>
          </a:stretch>
        </p:blipFill>
        <p:spPr bwMode="auto">
          <a:xfrm>
            <a:off x="4644008" y="2420888"/>
            <a:ext cx="4248472" cy="2592288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07504" y="1785007"/>
            <a:ext cx="435648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Blip>
                <a:blip r:embed="rId3"/>
              </a:buBlip>
              <a:defRPr/>
            </a:pPr>
            <a:r>
              <a:rPr lang="ru-RU" sz="2400" dirty="0">
                <a:solidFill>
                  <a:srgbClr val="003366"/>
                </a:solidFill>
                <a:cs typeface="+mn-cs"/>
              </a:rPr>
              <a:t> </a:t>
            </a:r>
            <a:r>
              <a:rPr lang="ru-RU" sz="2400" dirty="0" smtClean="0">
                <a:solidFill>
                  <a:srgbClr val="003366"/>
                </a:solidFill>
                <a:cs typeface="+mn-cs"/>
              </a:rPr>
              <a:t> </a:t>
            </a:r>
            <a:r>
              <a:rPr lang="ru-RU" sz="2400" dirty="0" smtClean="0">
                <a:solidFill>
                  <a:srgbClr val="336699"/>
                </a:solidFill>
              </a:rPr>
              <a:t>Подробные рекомендации к каждому уроку.</a:t>
            </a:r>
          </a:p>
          <a:p>
            <a:pPr>
              <a:spcBef>
                <a:spcPct val="50000"/>
              </a:spcBef>
              <a:buBlip>
                <a:blip r:embed="rId3"/>
              </a:buBlip>
              <a:defRPr/>
            </a:pPr>
            <a:r>
              <a:rPr lang="ru-RU" sz="2400" dirty="0" smtClean="0">
                <a:solidFill>
                  <a:srgbClr val="336699"/>
                </a:solidFill>
              </a:rPr>
              <a:t>  Дидактические единицы урока.</a:t>
            </a:r>
          </a:p>
          <a:p>
            <a:pPr>
              <a:spcBef>
                <a:spcPct val="50000"/>
              </a:spcBef>
              <a:buBlip>
                <a:blip r:embed="rId3"/>
              </a:buBlip>
              <a:defRPr/>
            </a:pPr>
            <a:endParaRPr lang="ru-RU" sz="2400" dirty="0" smtClean="0">
              <a:solidFill>
                <a:srgbClr val="336699"/>
              </a:solidFill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400" dirty="0" smtClean="0">
                <a:solidFill>
                  <a:srgbClr val="005CAB"/>
                </a:solidFill>
              </a:rPr>
              <a:t>  </a:t>
            </a:r>
            <a:r>
              <a:rPr lang="ru-RU" sz="2400" b="1" dirty="0" smtClean="0">
                <a:solidFill>
                  <a:srgbClr val="005CAB"/>
                </a:solidFill>
              </a:rPr>
              <a:t>Цель урока</a:t>
            </a:r>
            <a:endParaRPr lang="ru-RU" sz="2400" dirty="0" smtClean="0">
              <a:solidFill>
                <a:srgbClr val="005CA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5"/>
          <p:cNvPicPr>
            <a:picLocks noGrp="1"/>
          </p:cNvPicPr>
          <p:nvPr>
            <p:ph idx="1"/>
          </p:nvPr>
        </p:nvPicPr>
        <p:blipFill>
          <a:blip r:embed="rId2" cstate="print"/>
          <a:srcRect l="37680" t="16144" r="35993" b="11079"/>
          <a:stretch>
            <a:fillRect/>
          </a:stretch>
        </p:blipFill>
        <p:spPr bwMode="auto">
          <a:xfrm>
            <a:off x="4535996" y="440668"/>
            <a:ext cx="3960000" cy="57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7" name="Text Box 8"/>
          <p:cNvSpPr txBox="1">
            <a:spLocks noGrp="1" noChangeArrowheads="1"/>
          </p:cNvSpPr>
          <p:nvPr>
            <p:ph type="body" sz="half" idx="4294967295"/>
          </p:nvPr>
        </p:nvSpPr>
        <p:spPr bwMode="auto">
          <a:xfrm>
            <a:off x="179512" y="1196752"/>
            <a:ext cx="417671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3200" b="1" dirty="0" smtClean="0">
                <a:solidFill>
                  <a:srgbClr val="002060"/>
                </a:solidFill>
              </a:rPr>
              <a:t>  </a:t>
            </a:r>
            <a:r>
              <a:rPr lang="ru-RU" sz="3200" dirty="0" smtClean="0">
                <a:solidFill>
                  <a:srgbClr val="002060"/>
                </a:solidFill>
              </a:rPr>
              <a:t>Основной материал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endParaRPr lang="ru-RU" sz="3200" dirty="0" smtClean="0">
              <a:solidFill>
                <a:srgbClr val="002060"/>
              </a:solidFill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3200" dirty="0" smtClean="0">
                <a:solidFill>
                  <a:srgbClr val="002060"/>
                </a:solidFill>
              </a:rPr>
              <a:t>  Методические </a:t>
            </a:r>
            <a:r>
              <a:rPr lang="ru-RU" sz="3200" dirty="0">
                <a:solidFill>
                  <a:srgbClr val="002060"/>
                </a:solidFill>
              </a:rPr>
              <a:t>акценты </a:t>
            </a:r>
            <a:r>
              <a:rPr lang="ru-RU" sz="3200" dirty="0" smtClean="0">
                <a:solidFill>
                  <a:srgbClr val="002060"/>
                </a:solidFill>
              </a:rPr>
              <a:t>урока     </a:t>
            </a:r>
          </a:p>
        </p:txBody>
      </p:sp>
      <p:sp>
        <p:nvSpPr>
          <p:cNvPr id="8" name="Овал 7"/>
          <p:cNvSpPr/>
          <p:nvPr/>
        </p:nvSpPr>
        <p:spPr>
          <a:xfrm>
            <a:off x="4716016" y="1268760"/>
            <a:ext cx="1692188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724400" y="1880828"/>
            <a:ext cx="2367880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752020" y="764704"/>
            <a:ext cx="118813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Автор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07704" y="476672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Борис Александрович Воронцов-Вельяминов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8" name="Picture 4" descr="Boris Vorontsov-Velyamin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1734316" cy="252028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2339752" y="1412776"/>
            <a:ext cx="65527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Член-корреспондент Академии педагогических наук СССР, сотрудник Государственного астрономического института им. П. К. </a:t>
            </a:r>
            <a:r>
              <a:rPr lang="ru-RU" sz="2000" dirty="0" err="1" smtClean="0"/>
              <a:t>Штенберга</a:t>
            </a:r>
            <a:r>
              <a:rPr lang="ru-RU" sz="2000" dirty="0" smtClean="0"/>
              <a:t>, заслуженный деятель науки РСФСР. Награждён премией и медалью АН СССР за открытие новых астрономических объектов. Автор школьного учебника по астрономии.</a:t>
            </a:r>
          </a:p>
        </p:txBody>
      </p:sp>
      <p:pic>
        <p:nvPicPr>
          <p:cNvPr id="10" name="Picture 2" descr="http://ivbb.ru/domain_dependent/ivbb.ru/uploadify/161a457d78456f86f454a32796f334e4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1980" y="3429000"/>
            <a:ext cx="2267932" cy="328498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1" name="Picture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324" y="3429000"/>
            <a:ext cx="2267932" cy="328498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 cstate="print"/>
          <a:srcRect l="37039" t="17692" r="35703" b="10000"/>
          <a:stretch>
            <a:fillRect/>
          </a:stretch>
        </p:blipFill>
        <p:spPr bwMode="auto">
          <a:xfrm>
            <a:off x="4644448" y="440668"/>
            <a:ext cx="3960000" cy="5724636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79512" y="1772816"/>
            <a:ext cx="42484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3200" dirty="0" smtClean="0">
                <a:solidFill>
                  <a:srgbClr val="002060"/>
                </a:solidFill>
                <a:cs typeface="+mn-cs"/>
              </a:rPr>
              <a:t>   </a:t>
            </a:r>
            <a:r>
              <a:rPr lang="ru-RU" sz="3200" dirty="0" smtClean="0">
                <a:solidFill>
                  <a:srgbClr val="002060"/>
                </a:solidFill>
              </a:rPr>
              <a:t>Домашнее задание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860032" y="2816932"/>
            <a:ext cx="1584176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5"/>
          <p:cNvPicPr>
            <a:picLocks/>
          </p:cNvPicPr>
          <p:nvPr/>
        </p:nvPicPr>
        <p:blipFill>
          <a:blip r:embed="rId2" cstate="print"/>
          <a:srcRect l="37680" t="17179" r="36024" b="11026"/>
          <a:stretch>
            <a:fillRect/>
          </a:stretch>
        </p:blipFill>
        <p:spPr bwMode="auto">
          <a:xfrm>
            <a:off x="4680452" y="332656"/>
            <a:ext cx="3960000" cy="57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23528" y="1772816"/>
            <a:ext cx="377991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3200" dirty="0" smtClean="0">
                <a:solidFill>
                  <a:srgbClr val="002060"/>
                </a:solidFill>
              </a:rPr>
              <a:t> Темы проектов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endParaRPr lang="ru-RU" sz="3200" dirty="0" smtClean="0">
              <a:solidFill>
                <a:srgbClr val="002060"/>
              </a:solidFill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3200" dirty="0" smtClean="0">
                <a:solidFill>
                  <a:srgbClr val="002060"/>
                </a:solidFill>
              </a:rPr>
              <a:t>Интернет-ресурсы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860032" y="908720"/>
            <a:ext cx="1404156" cy="32403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860032" y="1556792"/>
            <a:ext cx="1512168" cy="32403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 cstate="print"/>
          <a:srcRect l="38482" t="16923" r="35382" b="11026"/>
          <a:stretch>
            <a:fillRect/>
          </a:stretch>
        </p:blipFill>
        <p:spPr bwMode="auto">
          <a:xfrm>
            <a:off x="4716016" y="404664"/>
            <a:ext cx="3960000" cy="57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79512" y="1844824"/>
            <a:ext cx="44279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3200" dirty="0" smtClean="0">
                <a:solidFill>
                  <a:srgbClr val="002060"/>
                </a:solidFill>
              </a:rPr>
              <a:t>Комментарии для учителя к решению задания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 flipV="1">
            <a:off x="4824028" y="2060848"/>
            <a:ext cx="3708412" cy="39604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5"/>
          <p:cNvPicPr>
            <a:picLocks noGrp="1"/>
          </p:cNvPicPr>
          <p:nvPr>
            <p:ph idx="1"/>
          </p:nvPr>
        </p:nvPicPr>
        <p:blipFill>
          <a:blip r:embed="rId2" cstate="print"/>
          <a:srcRect l="32710" t="13077" r="31374" b="4103"/>
          <a:stretch>
            <a:fillRect/>
          </a:stretch>
        </p:blipFill>
        <p:spPr bwMode="auto">
          <a:xfrm>
            <a:off x="4716016" y="476672"/>
            <a:ext cx="3960000" cy="57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95536" y="1916832"/>
            <a:ext cx="37084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3200" dirty="0" smtClean="0">
                <a:solidFill>
                  <a:srgbClr val="002060"/>
                </a:solidFill>
              </a:rPr>
              <a:t>  Задачи для подготовки к ЕГЭ по физике</a:t>
            </a:r>
          </a:p>
        </p:txBody>
      </p:sp>
      <p:sp>
        <p:nvSpPr>
          <p:cNvPr id="9" name="Овал 8"/>
          <p:cNvSpPr/>
          <p:nvPr/>
        </p:nvSpPr>
        <p:spPr>
          <a:xfrm>
            <a:off x="4895596" y="3573016"/>
            <a:ext cx="3096344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79512" y="2060848"/>
            <a:ext cx="413995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3200" dirty="0" smtClean="0">
                <a:solidFill>
                  <a:srgbClr val="002060"/>
                </a:solidFill>
              </a:rPr>
              <a:t>  Проверочные и практические работы</a:t>
            </a:r>
            <a:endParaRPr lang="ru-RU" sz="3200" dirty="0">
              <a:solidFill>
                <a:srgbClr val="002060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716016" y="476672"/>
            <a:ext cx="3960000" cy="5760000"/>
            <a:chOff x="4716016" y="476672"/>
            <a:chExt cx="3960000" cy="5760000"/>
          </a:xfrm>
        </p:grpSpPr>
        <p:pic>
          <p:nvPicPr>
            <p:cNvPr id="7" name="Рисунок 6"/>
            <p:cNvPicPr/>
            <p:nvPr/>
          </p:nvPicPr>
          <p:blipFill>
            <a:blip r:embed="rId2" cstate="print"/>
            <a:srcRect l="38161" t="17179" r="35863" b="11539"/>
            <a:stretch>
              <a:fillRect/>
            </a:stretch>
          </p:blipFill>
          <p:spPr bwMode="auto">
            <a:xfrm>
              <a:off x="4716016" y="476672"/>
              <a:ext cx="3960000" cy="5760000"/>
            </a:xfrm>
            <a:prstGeom prst="rect">
              <a:avLst/>
            </a:prstGeom>
            <a:noFill/>
            <a:ln w="9525">
              <a:solidFill>
                <a:srgbClr val="005CAB"/>
              </a:solidFill>
              <a:miter lim="800000"/>
              <a:headEnd/>
              <a:tailEnd/>
            </a:ln>
          </p:spPr>
        </p:pic>
        <p:sp>
          <p:nvSpPr>
            <p:cNvPr id="9" name="Овал 8"/>
            <p:cNvSpPr/>
            <p:nvPr/>
          </p:nvSpPr>
          <p:spPr>
            <a:xfrm>
              <a:off x="5256076" y="2024844"/>
              <a:ext cx="3096344" cy="54006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5"/>
          <p:cNvPicPr>
            <a:picLocks noGrp="1"/>
          </p:cNvPicPr>
          <p:nvPr>
            <p:ph idx="1"/>
          </p:nvPr>
        </p:nvPicPr>
        <p:blipFill>
          <a:blip r:embed="rId2" cstate="print"/>
          <a:srcRect l="36718" t="13590" r="33939" b="6923"/>
          <a:stretch>
            <a:fillRect/>
          </a:stretch>
        </p:blipFill>
        <p:spPr bwMode="auto">
          <a:xfrm>
            <a:off x="4499992" y="404664"/>
            <a:ext cx="3960000" cy="5760000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2448" y="2185700"/>
            <a:ext cx="44275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3200" b="1" dirty="0" smtClean="0">
                <a:solidFill>
                  <a:srgbClr val="002060"/>
                </a:solidFill>
              </a:rPr>
              <a:t>  </a:t>
            </a:r>
            <a:r>
              <a:rPr lang="ru-RU" sz="3200" dirty="0" smtClean="0">
                <a:solidFill>
                  <a:srgbClr val="002060"/>
                </a:solidFill>
              </a:rPr>
              <a:t>Контрольные работы</a:t>
            </a:r>
          </a:p>
        </p:txBody>
      </p:sp>
      <p:sp>
        <p:nvSpPr>
          <p:cNvPr id="8" name="Овал 7"/>
          <p:cNvSpPr/>
          <p:nvPr/>
        </p:nvSpPr>
        <p:spPr>
          <a:xfrm>
            <a:off x="5363648" y="2780928"/>
            <a:ext cx="2160240" cy="61206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3"/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/>
          </a:bodyPr>
          <a:lstStyle/>
          <a:p>
            <a:pPr algn="ctr"/>
            <a:r>
              <a:rPr lang="ru-RU" sz="3200" b="1" dirty="0" smtClean="0"/>
              <a:t>Проверочные и контрольные работы</a:t>
            </a:r>
            <a:endParaRPr lang="ru-RU" sz="3200" b="1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5547" t="16734" r="35547" b="6486"/>
          <a:stretch/>
        </p:blipFill>
        <p:spPr>
          <a:xfrm>
            <a:off x="967815" y="1600200"/>
            <a:ext cx="3017369" cy="4525963"/>
          </a:xfrm>
          <a:prstGeom prst="rect">
            <a:avLst/>
          </a:prstGeom>
          <a:ln>
            <a:solidFill>
              <a:srgbClr val="005CAB"/>
            </a:solidFill>
          </a:ln>
        </p:spPr>
      </p:pic>
      <p:pic>
        <p:nvPicPr>
          <p:cNvPr id="11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818" y="1604198"/>
            <a:ext cx="3013364" cy="4517967"/>
          </a:xfr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1110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611560" y="504974"/>
            <a:ext cx="7873088" cy="5623896"/>
            <a:chOff x="611560" y="504974"/>
            <a:chExt cx="7873088" cy="562389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/>
            <a:srcRect l="34992" t="16531" r="36659" b="8656"/>
            <a:stretch/>
          </p:blipFill>
          <p:spPr>
            <a:xfrm>
              <a:off x="4716016" y="512870"/>
              <a:ext cx="3768632" cy="5616000"/>
            </a:xfrm>
            <a:prstGeom prst="rect">
              <a:avLst/>
            </a:prstGeom>
            <a:ln>
              <a:solidFill>
                <a:srgbClr val="005CAB"/>
              </a:solidFill>
            </a:ln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/>
            <a:srcRect l="36131" t="19197" r="34964" b="6486"/>
            <a:stretch/>
          </p:blipFill>
          <p:spPr>
            <a:xfrm>
              <a:off x="611560" y="504974"/>
              <a:ext cx="3868057" cy="5616000"/>
            </a:xfrm>
            <a:prstGeom prst="rect">
              <a:avLst/>
            </a:prstGeom>
            <a:ln>
              <a:solidFill>
                <a:srgbClr val="005CAB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514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683568" y="548680"/>
            <a:ext cx="7704856" cy="5616624"/>
            <a:chOff x="683568" y="548680"/>
            <a:chExt cx="7704856" cy="5616624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683568" y="548680"/>
              <a:ext cx="7704856" cy="5616624"/>
              <a:chOff x="683568" y="548680"/>
              <a:chExt cx="7704856" cy="5616624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683568" y="548680"/>
                <a:ext cx="7704856" cy="5616624"/>
                <a:chOff x="971600" y="548680"/>
                <a:chExt cx="7704856" cy="5616624"/>
              </a:xfrm>
            </p:grpSpPr>
            <p:pic>
              <p:nvPicPr>
                <p:cNvPr id="3" name="Рисунок 2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4991" t="16532" r="36659" b="6688"/>
                <a:stretch/>
              </p:blipFill>
              <p:spPr>
                <a:xfrm>
                  <a:off x="971600" y="548680"/>
                  <a:ext cx="3672408" cy="5616624"/>
                </a:xfrm>
                <a:prstGeom prst="rect">
                  <a:avLst/>
                </a:prstGeom>
                <a:ln>
                  <a:solidFill>
                    <a:srgbClr val="005CAB"/>
                  </a:solidFill>
                </a:ln>
              </p:spPr>
            </p:pic>
            <p:pic>
              <p:nvPicPr>
                <p:cNvPr id="5" name="Рисунок 4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5576" t="16734" r="36075" b="8455"/>
                <a:stretch/>
              </p:blipFill>
              <p:spPr>
                <a:xfrm>
                  <a:off x="5004048" y="548680"/>
                  <a:ext cx="3672408" cy="5616624"/>
                </a:xfrm>
                <a:prstGeom prst="rect">
                  <a:avLst/>
                </a:prstGeom>
                <a:ln>
                  <a:solidFill>
                    <a:srgbClr val="005CAB"/>
                  </a:solidFill>
                </a:ln>
              </p:spPr>
            </p:pic>
          </p:grpSp>
          <p:sp>
            <p:nvSpPr>
              <p:cNvPr id="7" name="Овал 6"/>
              <p:cNvSpPr/>
              <p:nvPr/>
            </p:nvSpPr>
            <p:spPr>
              <a:xfrm flipV="1">
                <a:off x="683568" y="2996948"/>
                <a:ext cx="3672408" cy="648075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" name="Овал 8"/>
            <p:cNvSpPr/>
            <p:nvPr/>
          </p:nvSpPr>
          <p:spPr>
            <a:xfrm flipV="1">
              <a:off x="4932040" y="548680"/>
              <a:ext cx="2376264" cy="432048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76512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 rosuchebnik.ru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6288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7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0" y="1407608"/>
            <a:ext cx="6660232" cy="202139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000" dirty="0" smtClean="0"/>
              <a:t>Кандидат </a:t>
            </a:r>
            <a:r>
              <a:rPr lang="ru-RU" sz="2000" dirty="0"/>
              <a:t>физико-математических наук, </a:t>
            </a:r>
            <a:r>
              <a:rPr lang="ru-RU" sz="2000" dirty="0" smtClean="0"/>
              <a:t>ведущий </a:t>
            </a:r>
            <a:r>
              <a:rPr lang="ru-RU" sz="2000" dirty="0"/>
              <a:t>научный сотрудник лаборатории дидактики физики Института Содержания и Методов Обучения РАО, ведущий специалист Российской академии образования в области преподавания астрономии</a:t>
            </a:r>
            <a:r>
              <a:rPr lang="ru-RU" sz="2000" dirty="0" smtClean="0"/>
              <a:t>. </a:t>
            </a:r>
            <a:r>
              <a:rPr lang="ru-RU" sz="2000" dirty="0"/>
              <a:t>А</a:t>
            </a:r>
            <a:r>
              <a:rPr lang="ru-RU" sz="2000" dirty="0" smtClean="0"/>
              <a:t>втор школьных учебников </a:t>
            </a:r>
            <a:r>
              <a:rPr lang="ru-RU" sz="2000" dirty="0"/>
              <a:t>по астрономии, физике и естествознанию, </a:t>
            </a:r>
            <a:r>
              <a:rPr lang="ru-RU" sz="2000" dirty="0" smtClean="0"/>
              <a:t>учебно-методических пособий </a:t>
            </a:r>
            <a:r>
              <a:rPr lang="ru-RU" sz="2000" dirty="0"/>
              <a:t>для </a:t>
            </a:r>
            <a:r>
              <a:rPr lang="ru-RU" sz="2000" dirty="0" smtClean="0"/>
              <a:t>учителей.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457508"/>
            <a:ext cx="5770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Евгений Карлович </a:t>
            </a:r>
            <a:r>
              <a:rPr lang="ru-RU" sz="2800" b="1" dirty="0" err="1">
                <a:solidFill>
                  <a:schemeClr val="bg1"/>
                </a:solidFill>
              </a:rPr>
              <a:t>Страут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3" r="6099"/>
          <a:stretch/>
        </p:blipFill>
        <p:spPr>
          <a:xfrm>
            <a:off x="107504" y="502322"/>
            <a:ext cx="2232248" cy="2494630"/>
          </a:xfrm>
          <a:prstGeom prst="rect">
            <a:avLst/>
          </a:prstGeom>
        </p:spPr>
      </p:pic>
      <p:pic>
        <p:nvPicPr>
          <p:cNvPr id="6" name="Содержимое 6" descr="5867_big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3454568"/>
            <a:ext cx="2268000" cy="3286800"/>
          </a:xfrm>
          <a:prstGeom prst="rect">
            <a:avLst/>
          </a:prstGeom>
          <a:ln>
            <a:solidFill>
              <a:srgbClr val="005CAB"/>
            </a:solidFill>
          </a:ln>
        </p:spPr>
      </p:pic>
    </p:spTree>
    <p:extLst>
      <p:ext uri="{BB962C8B-B14F-4D97-AF65-F5344CB8AC3E}">
        <p14:creationId xmlns:p14="http://schemas.microsoft.com/office/powerpoint/2010/main" val="182459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 rosuchebnik.ru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7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 rosuchebnik.ru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9" t="3937" r="12172" b="5502"/>
          <a:stretch/>
        </p:blipFill>
        <p:spPr>
          <a:xfrm>
            <a:off x="228600" y="1052736"/>
            <a:ext cx="8686800" cy="505979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9564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303453" y="1674135"/>
            <a:ext cx="8579296" cy="4997152"/>
            <a:chOff x="517360" y="1600200"/>
            <a:chExt cx="8370104" cy="4730458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517360" y="1600200"/>
              <a:ext cx="8370104" cy="4730458"/>
            </a:xfrm>
            <a:prstGeom prst="rect">
              <a:avLst/>
            </a:prstGeom>
            <a:noFill/>
          </p:spPr>
        </p:sp>
        <p:sp>
          <p:nvSpPr>
            <p:cNvPr id="7" name="Арка 6"/>
            <p:cNvSpPr/>
            <p:nvPr/>
          </p:nvSpPr>
          <p:spPr>
            <a:xfrm>
              <a:off x="2830858" y="2122039"/>
              <a:ext cx="3482283" cy="3482283"/>
            </a:xfrm>
            <a:prstGeom prst="blockArc">
              <a:avLst>
                <a:gd name="adj1" fmla="val 10800000"/>
                <a:gd name="adj2" fmla="val 16200000"/>
                <a:gd name="adj3" fmla="val 4641"/>
              </a:avLst>
            </a:prstGeom>
            <a:solidFill>
              <a:srgbClr val="002963">
                <a:alpha val="69804"/>
              </a:srgb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Арка 7"/>
            <p:cNvSpPr/>
            <p:nvPr/>
          </p:nvSpPr>
          <p:spPr>
            <a:xfrm>
              <a:off x="2830858" y="2122039"/>
              <a:ext cx="3482283" cy="3482283"/>
            </a:xfrm>
            <a:prstGeom prst="blockArc">
              <a:avLst>
                <a:gd name="adj1" fmla="val 5400000"/>
                <a:gd name="adj2" fmla="val 10800000"/>
                <a:gd name="adj3" fmla="val 4641"/>
              </a:avLst>
            </a:prstGeom>
            <a:solidFill>
              <a:srgbClr val="002963">
                <a:alpha val="69804"/>
              </a:srgb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Арка 8"/>
            <p:cNvSpPr/>
            <p:nvPr/>
          </p:nvSpPr>
          <p:spPr>
            <a:xfrm>
              <a:off x="2830858" y="2122039"/>
              <a:ext cx="3482283" cy="3482283"/>
            </a:xfrm>
            <a:prstGeom prst="blockArc">
              <a:avLst>
                <a:gd name="adj1" fmla="val 0"/>
                <a:gd name="adj2" fmla="val 5400000"/>
                <a:gd name="adj3" fmla="val 4641"/>
              </a:avLst>
            </a:prstGeom>
            <a:solidFill>
              <a:srgbClr val="002963">
                <a:alpha val="69804"/>
              </a:srgb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Арка 9"/>
            <p:cNvSpPr/>
            <p:nvPr/>
          </p:nvSpPr>
          <p:spPr>
            <a:xfrm>
              <a:off x="2830858" y="2122039"/>
              <a:ext cx="3482283" cy="3482283"/>
            </a:xfrm>
            <a:prstGeom prst="blockArc">
              <a:avLst>
                <a:gd name="adj1" fmla="val 16200000"/>
                <a:gd name="adj2" fmla="val 0"/>
                <a:gd name="adj3" fmla="val 4641"/>
              </a:avLst>
            </a:prstGeom>
            <a:solidFill>
              <a:srgbClr val="002963">
                <a:alpha val="69804"/>
              </a:srgb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Полилиния 10"/>
            <p:cNvSpPr/>
            <p:nvPr/>
          </p:nvSpPr>
          <p:spPr>
            <a:xfrm>
              <a:off x="3770337" y="2837939"/>
              <a:ext cx="1603325" cy="1603325"/>
            </a:xfrm>
            <a:custGeom>
              <a:avLst/>
              <a:gdLst>
                <a:gd name="connsiteX0" fmla="*/ 0 w 1603325"/>
                <a:gd name="connsiteY0" fmla="*/ 801663 h 1603325"/>
                <a:gd name="connsiteX1" fmla="*/ 801663 w 1603325"/>
                <a:gd name="connsiteY1" fmla="*/ 0 h 1603325"/>
                <a:gd name="connsiteX2" fmla="*/ 1603326 w 1603325"/>
                <a:gd name="connsiteY2" fmla="*/ 801663 h 1603325"/>
                <a:gd name="connsiteX3" fmla="*/ 801663 w 1603325"/>
                <a:gd name="connsiteY3" fmla="*/ 1603326 h 1603325"/>
                <a:gd name="connsiteX4" fmla="*/ 0 w 1603325"/>
                <a:gd name="connsiteY4" fmla="*/ 801663 h 1603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3325" h="1603325">
                  <a:moveTo>
                    <a:pt x="0" y="801663"/>
                  </a:moveTo>
                  <a:cubicBezTo>
                    <a:pt x="0" y="358917"/>
                    <a:pt x="358917" y="0"/>
                    <a:pt x="801663" y="0"/>
                  </a:cubicBezTo>
                  <a:cubicBezTo>
                    <a:pt x="1244409" y="0"/>
                    <a:pt x="1603326" y="358917"/>
                    <a:pt x="1603326" y="801663"/>
                  </a:cubicBezTo>
                  <a:cubicBezTo>
                    <a:pt x="1603326" y="1244409"/>
                    <a:pt x="1244409" y="1603326"/>
                    <a:pt x="801663" y="1603326"/>
                  </a:cubicBezTo>
                  <a:cubicBezTo>
                    <a:pt x="358917" y="1603326"/>
                    <a:pt x="0" y="1244409"/>
                    <a:pt x="0" y="801663"/>
                  </a:cubicBezTo>
                  <a:close/>
                </a:path>
              </a:pathLst>
            </a:custGeom>
            <a:blipFill rotWithShape="0">
              <a:blip r:embed="rId2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7352" tIns="317352" rIns="317352" bIns="317352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6500" kern="1200" dirty="0" smtClean="0"/>
                <a:t> </a:t>
              </a:r>
              <a:endParaRPr lang="ru-RU" sz="6500" kern="1200" dirty="0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5711573" y="3302017"/>
              <a:ext cx="1122327" cy="1122327"/>
            </a:xfrm>
            <a:custGeom>
              <a:avLst/>
              <a:gdLst>
                <a:gd name="connsiteX0" fmla="*/ 0 w 1122327"/>
                <a:gd name="connsiteY0" fmla="*/ 561164 h 1122327"/>
                <a:gd name="connsiteX1" fmla="*/ 561164 w 1122327"/>
                <a:gd name="connsiteY1" fmla="*/ 0 h 1122327"/>
                <a:gd name="connsiteX2" fmla="*/ 1122328 w 1122327"/>
                <a:gd name="connsiteY2" fmla="*/ 561164 h 1122327"/>
                <a:gd name="connsiteX3" fmla="*/ 561164 w 1122327"/>
                <a:gd name="connsiteY3" fmla="*/ 1122328 h 1122327"/>
                <a:gd name="connsiteX4" fmla="*/ 0 w 1122327"/>
                <a:gd name="connsiteY4" fmla="*/ 561164 h 112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2327" h="1122327">
                  <a:moveTo>
                    <a:pt x="0" y="561164"/>
                  </a:moveTo>
                  <a:cubicBezTo>
                    <a:pt x="0" y="251242"/>
                    <a:pt x="251242" y="0"/>
                    <a:pt x="561164" y="0"/>
                  </a:cubicBezTo>
                  <a:cubicBezTo>
                    <a:pt x="871086" y="0"/>
                    <a:pt x="1122328" y="251242"/>
                    <a:pt x="1122328" y="561164"/>
                  </a:cubicBezTo>
                  <a:cubicBezTo>
                    <a:pt x="1122328" y="871086"/>
                    <a:pt x="871086" y="1122328"/>
                    <a:pt x="561164" y="1122328"/>
                  </a:cubicBezTo>
                  <a:cubicBezTo>
                    <a:pt x="251242" y="1122328"/>
                    <a:pt x="0" y="871086"/>
                    <a:pt x="0" y="56116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rgbClr val="002963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5321" tIns="225321" rIns="225321" bIns="225321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800" kern="1200" dirty="0" smtClean="0"/>
                <a:t> </a:t>
              </a:r>
              <a:endParaRPr lang="ru-RU" sz="4800" kern="1200" dirty="0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4010836" y="5002755"/>
              <a:ext cx="1122327" cy="1122327"/>
            </a:xfrm>
            <a:custGeom>
              <a:avLst/>
              <a:gdLst>
                <a:gd name="connsiteX0" fmla="*/ 0 w 1122327"/>
                <a:gd name="connsiteY0" fmla="*/ 561164 h 1122327"/>
                <a:gd name="connsiteX1" fmla="*/ 561164 w 1122327"/>
                <a:gd name="connsiteY1" fmla="*/ 0 h 1122327"/>
                <a:gd name="connsiteX2" fmla="*/ 1122328 w 1122327"/>
                <a:gd name="connsiteY2" fmla="*/ 561164 h 1122327"/>
                <a:gd name="connsiteX3" fmla="*/ 561164 w 1122327"/>
                <a:gd name="connsiteY3" fmla="*/ 1122328 h 1122327"/>
                <a:gd name="connsiteX4" fmla="*/ 0 w 1122327"/>
                <a:gd name="connsiteY4" fmla="*/ 561164 h 112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2327" h="1122327">
                  <a:moveTo>
                    <a:pt x="0" y="561164"/>
                  </a:moveTo>
                  <a:cubicBezTo>
                    <a:pt x="0" y="251242"/>
                    <a:pt x="251242" y="0"/>
                    <a:pt x="561164" y="0"/>
                  </a:cubicBezTo>
                  <a:cubicBezTo>
                    <a:pt x="871086" y="0"/>
                    <a:pt x="1122328" y="251242"/>
                    <a:pt x="1122328" y="561164"/>
                  </a:cubicBezTo>
                  <a:cubicBezTo>
                    <a:pt x="1122328" y="871086"/>
                    <a:pt x="871086" y="1122328"/>
                    <a:pt x="561164" y="1122328"/>
                  </a:cubicBezTo>
                  <a:cubicBezTo>
                    <a:pt x="251242" y="1122328"/>
                    <a:pt x="0" y="871086"/>
                    <a:pt x="0" y="56116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rgbClr val="002963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1031" tIns="191031" rIns="191031" bIns="191031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100" kern="1200" dirty="0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2310098" y="3302017"/>
              <a:ext cx="1122327" cy="1122327"/>
            </a:xfrm>
            <a:custGeom>
              <a:avLst/>
              <a:gdLst>
                <a:gd name="connsiteX0" fmla="*/ 0 w 1122327"/>
                <a:gd name="connsiteY0" fmla="*/ 561164 h 1122327"/>
                <a:gd name="connsiteX1" fmla="*/ 561164 w 1122327"/>
                <a:gd name="connsiteY1" fmla="*/ 0 h 1122327"/>
                <a:gd name="connsiteX2" fmla="*/ 1122328 w 1122327"/>
                <a:gd name="connsiteY2" fmla="*/ 561164 h 1122327"/>
                <a:gd name="connsiteX3" fmla="*/ 561164 w 1122327"/>
                <a:gd name="connsiteY3" fmla="*/ 1122328 h 1122327"/>
                <a:gd name="connsiteX4" fmla="*/ 0 w 1122327"/>
                <a:gd name="connsiteY4" fmla="*/ 561164 h 112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2327" h="1122327">
                  <a:moveTo>
                    <a:pt x="0" y="561164"/>
                  </a:moveTo>
                  <a:cubicBezTo>
                    <a:pt x="0" y="251242"/>
                    <a:pt x="251242" y="0"/>
                    <a:pt x="561164" y="0"/>
                  </a:cubicBezTo>
                  <a:cubicBezTo>
                    <a:pt x="871086" y="0"/>
                    <a:pt x="1122328" y="251242"/>
                    <a:pt x="1122328" y="561164"/>
                  </a:cubicBezTo>
                  <a:cubicBezTo>
                    <a:pt x="1122328" y="871086"/>
                    <a:pt x="871086" y="1122328"/>
                    <a:pt x="561164" y="1122328"/>
                  </a:cubicBezTo>
                  <a:cubicBezTo>
                    <a:pt x="251242" y="1122328"/>
                    <a:pt x="0" y="871086"/>
                    <a:pt x="0" y="56116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rgbClr val="002963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1031" tIns="191031" rIns="191031" bIns="191031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100" kern="1200" dirty="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4010836" y="1601279"/>
              <a:ext cx="1122327" cy="1122327"/>
            </a:xfrm>
            <a:custGeom>
              <a:avLst/>
              <a:gdLst>
                <a:gd name="connsiteX0" fmla="*/ 0 w 1122327"/>
                <a:gd name="connsiteY0" fmla="*/ 561164 h 1122327"/>
                <a:gd name="connsiteX1" fmla="*/ 561164 w 1122327"/>
                <a:gd name="connsiteY1" fmla="*/ 0 h 1122327"/>
                <a:gd name="connsiteX2" fmla="*/ 1122328 w 1122327"/>
                <a:gd name="connsiteY2" fmla="*/ 561164 h 1122327"/>
                <a:gd name="connsiteX3" fmla="*/ 561164 w 1122327"/>
                <a:gd name="connsiteY3" fmla="*/ 1122328 h 1122327"/>
                <a:gd name="connsiteX4" fmla="*/ 0 w 1122327"/>
                <a:gd name="connsiteY4" fmla="*/ 561164 h 112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2327" h="1122327">
                  <a:moveTo>
                    <a:pt x="0" y="561164"/>
                  </a:moveTo>
                  <a:cubicBezTo>
                    <a:pt x="0" y="251242"/>
                    <a:pt x="251242" y="0"/>
                    <a:pt x="561164" y="0"/>
                  </a:cubicBezTo>
                  <a:cubicBezTo>
                    <a:pt x="871086" y="0"/>
                    <a:pt x="1122328" y="251242"/>
                    <a:pt x="1122328" y="561164"/>
                  </a:cubicBezTo>
                  <a:cubicBezTo>
                    <a:pt x="1122328" y="871086"/>
                    <a:pt x="871086" y="1122328"/>
                    <a:pt x="561164" y="1122328"/>
                  </a:cubicBezTo>
                  <a:cubicBezTo>
                    <a:pt x="251242" y="1122328"/>
                    <a:pt x="0" y="871086"/>
                    <a:pt x="0" y="56116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rgbClr val="002963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1031" tIns="191031" rIns="191031" bIns="191031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100" kern="1200" dirty="0"/>
            </a:p>
          </p:txBody>
        </p:sp>
      </p:grpSp>
      <p:pic>
        <p:nvPicPr>
          <p:cNvPr id="16" name="Picture 5" descr="C:\Documents and Settings\gubatenko.t\Мои документы\Downloads\noun_7364_cc.png"/>
          <p:cNvPicPr>
            <a:picLocks noChangeAspect="1" noChangeArrowheads="1"/>
          </p:cNvPicPr>
          <p:nvPr/>
        </p:nvPicPr>
        <p:blipFill>
          <a:blip r:embed="rId3" cstate="print"/>
          <a:srcRect b="16245"/>
          <a:stretch>
            <a:fillRect/>
          </a:stretch>
        </p:blipFill>
        <p:spPr bwMode="auto">
          <a:xfrm>
            <a:off x="3899148" y="1771849"/>
            <a:ext cx="110490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C:\Documents and Settings\gubatenko.t\Мои документы\Downloads\13115-600.png"/>
          <p:cNvPicPr>
            <a:picLocks noChangeAspect="1" noChangeArrowheads="1"/>
          </p:cNvPicPr>
          <p:nvPr/>
        </p:nvPicPr>
        <p:blipFill>
          <a:blip r:embed="rId4" cstate="print"/>
          <a:srcRect t="9978" b="21797"/>
          <a:stretch>
            <a:fillRect/>
          </a:stretch>
        </p:blipFill>
        <p:spPr bwMode="auto">
          <a:xfrm>
            <a:off x="2206422" y="3650282"/>
            <a:ext cx="996806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C:\Documents and Settings\gubatenko.t\Мои документы\Downloads\noun_3542_cc.png"/>
          <p:cNvPicPr>
            <a:picLocks noChangeAspect="1" noChangeArrowheads="1"/>
          </p:cNvPicPr>
          <p:nvPr/>
        </p:nvPicPr>
        <p:blipFill>
          <a:blip r:embed="rId5" cstate="print"/>
          <a:srcRect t="11653" b="31676"/>
          <a:stretch>
            <a:fillRect/>
          </a:stretch>
        </p:blipFill>
        <p:spPr bwMode="auto">
          <a:xfrm>
            <a:off x="5616798" y="3507284"/>
            <a:ext cx="11874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 descr="C:\Documents and Settings\gubatenko.t\Мои документы\Downloads\noun_15307_cc.png"/>
          <p:cNvPicPr>
            <a:picLocks noChangeAspect="1" noChangeArrowheads="1"/>
          </p:cNvPicPr>
          <p:nvPr/>
        </p:nvPicPr>
        <p:blipFill>
          <a:blip r:embed="rId6" cstate="print"/>
          <a:srcRect t="12395" b="30246"/>
          <a:stretch>
            <a:fillRect/>
          </a:stretch>
        </p:blipFill>
        <p:spPr bwMode="auto">
          <a:xfrm>
            <a:off x="3851920" y="5301208"/>
            <a:ext cx="1260475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35"/>
          <p:cNvSpPr txBox="1">
            <a:spLocks noChangeArrowheads="1"/>
          </p:cNvSpPr>
          <p:nvPr/>
        </p:nvSpPr>
        <p:spPr bwMode="auto">
          <a:xfrm>
            <a:off x="303453" y="3565465"/>
            <a:ext cx="18922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marL="88900" indent="-88900">
              <a:buClr>
                <a:srgbClr val="002963"/>
              </a:buClr>
              <a:buFont typeface="Wingdings" pitchFamily="2" charset="2"/>
              <a:buChar char="§"/>
            </a:pPr>
            <a:r>
              <a:rPr lang="ru-RU" altLang="ru-RU" sz="1200" dirty="0" smtClean="0">
                <a:solidFill>
                  <a:srgbClr val="002060"/>
                </a:solidFill>
              </a:rPr>
              <a:t> Содержит средства контроля </a:t>
            </a:r>
            <a:r>
              <a:rPr lang="ru-RU" altLang="ru-RU" sz="1200" dirty="0">
                <a:solidFill>
                  <a:srgbClr val="002060"/>
                </a:solidFill>
              </a:rPr>
              <a:t>и </a:t>
            </a:r>
            <a:r>
              <a:rPr lang="ru-RU" altLang="ru-RU" sz="1200" dirty="0" smtClean="0">
                <a:solidFill>
                  <a:srgbClr val="002060"/>
                </a:solidFill>
              </a:rPr>
              <a:t>самоконтроля, практические </a:t>
            </a:r>
            <a:endParaRPr lang="ru-RU" altLang="ru-RU" sz="1200" dirty="0">
              <a:solidFill>
                <a:srgbClr val="002060"/>
              </a:solidFill>
            </a:endParaRPr>
          </a:p>
          <a:p>
            <a:pPr marL="88900" indent="-88900">
              <a:buClr>
                <a:srgbClr val="002963"/>
              </a:buClr>
            </a:pPr>
            <a:r>
              <a:rPr lang="ru-RU" altLang="ru-RU" sz="1200" dirty="0">
                <a:solidFill>
                  <a:srgbClr val="002060"/>
                </a:solidFill>
              </a:rPr>
              <a:t>   и </a:t>
            </a:r>
            <a:r>
              <a:rPr lang="ru-RU" altLang="ru-RU" sz="1200" dirty="0" smtClean="0">
                <a:solidFill>
                  <a:srgbClr val="002060"/>
                </a:solidFill>
              </a:rPr>
              <a:t>контрольные задания</a:t>
            </a:r>
            <a:endParaRPr lang="ru-RU" altLang="ru-RU" sz="1200" dirty="0">
              <a:solidFill>
                <a:srgbClr val="002060"/>
              </a:solidFill>
            </a:endParaRPr>
          </a:p>
        </p:txBody>
      </p:sp>
      <p:sp>
        <p:nvSpPr>
          <p:cNvPr id="21" name="TextBox 36"/>
          <p:cNvSpPr txBox="1">
            <a:spLocks noChangeArrowheads="1"/>
          </p:cNvSpPr>
          <p:nvPr/>
        </p:nvSpPr>
        <p:spPr bwMode="auto">
          <a:xfrm>
            <a:off x="6876256" y="3565128"/>
            <a:ext cx="17287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marL="88900" indent="-88900">
              <a:buClr>
                <a:srgbClr val="002963"/>
              </a:buClr>
              <a:buFont typeface="Wingdings" pitchFamily="2" charset="2"/>
              <a:buChar char="§"/>
            </a:pPr>
            <a:r>
              <a:rPr lang="ru-RU" altLang="ru-RU" sz="1200" dirty="0">
                <a:solidFill>
                  <a:srgbClr val="002060"/>
                </a:solidFill>
              </a:rPr>
              <a:t> Соответствует по структуре, содержанию и художественному оформлению печатной форме учебнике</a:t>
            </a:r>
          </a:p>
        </p:txBody>
      </p:sp>
      <p:sp>
        <p:nvSpPr>
          <p:cNvPr id="22" name="TextBox 40"/>
          <p:cNvSpPr txBox="1">
            <a:spLocks noChangeArrowheads="1"/>
          </p:cNvSpPr>
          <p:nvPr/>
        </p:nvSpPr>
        <p:spPr bwMode="auto">
          <a:xfrm>
            <a:off x="5148064" y="1814910"/>
            <a:ext cx="36623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marL="88900" indent="-88900">
              <a:buClr>
                <a:srgbClr val="002963"/>
              </a:buClr>
              <a:buFont typeface="Wingdings" pitchFamily="2" charset="2"/>
              <a:buChar char="§"/>
            </a:pPr>
            <a:r>
              <a:rPr lang="ru-RU" altLang="ru-RU" sz="1200" dirty="0">
                <a:solidFill>
                  <a:srgbClr val="002060"/>
                </a:solidFill>
              </a:rPr>
              <a:t> Электронное издание (сетевой вариант в </a:t>
            </a:r>
            <a:r>
              <a:rPr lang="ru-RU" altLang="ru-RU" sz="1200" dirty="0" smtClean="0">
                <a:solidFill>
                  <a:srgbClr val="002060"/>
                </a:solidFill>
              </a:rPr>
              <a:t>Интернете)</a:t>
            </a:r>
            <a:endParaRPr lang="ru-RU" altLang="ru-RU" sz="1200" dirty="0">
              <a:solidFill>
                <a:srgbClr val="002060"/>
              </a:solidFill>
            </a:endParaRPr>
          </a:p>
        </p:txBody>
      </p:sp>
      <p:sp>
        <p:nvSpPr>
          <p:cNvPr id="23" name="TextBox 41"/>
          <p:cNvSpPr txBox="1">
            <a:spLocks noChangeArrowheads="1"/>
          </p:cNvSpPr>
          <p:nvPr/>
        </p:nvSpPr>
        <p:spPr bwMode="auto">
          <a:xfrm>
            <a:off x="5302125" y="5703341"/>
            <a:ext cx="36623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marL="88900" indent="-88900">
              <a:buClr>
                <a:srgbClr val="002963"/>
              </a:buClr>
              <a:buFont typeface="Wingdings" pitchFamily="2" charset="2"/>
              <a:buChar char="§"/>
            </a:pPr>
            <a:r>
              <a:rPr lang="ru-RU" altLang="ru-RU" sz="1200" dirty="0" smtClean="0">
                <a:solidFill>
                  <a:srgbClr val="002060"/>
                </a:solidFill>
              </a:rPr>
              <a:t> Содержит мультимедийные элементы </a:t>
            </a:r>
            <a:r>
              <a:rPr lang="ru-RU" altLang="ru-RU" sz="1200" dirty="0">
                <a:solidFill>
                  <a:srgbClr val="002060"/>
                </a:solidFill>
              </a:rPr>
              <a:t>и </a:t>
            </a:r>
            <a:r>
              <a:rPr lang="ru-RU" altLang="ru-RU" sz="1200" dirty="0" smtClean="0">
                <a:solidFill>
                  <a:srgbClr val="002060"/>
                </a:solidFill>
              </a:rPr>
              <a:t>интерактивные ссылки</a:t>
            </a:r>
            <a:endParaRPr lang="ru-RU" altLang="ru-RU" sz="1200" dirty="0">
              <a:solidFill>
                <a:srgbClr val="002060"/>
              </a:solidFill>
            </a:endParaRPr>
          </a:p>
        </p:txBody>
      </p:sp>
      <p:sp>
        <p:nvSpPr>
          <p:cNvPr id="24" name="Заголовок 6"/>
          <p:cNvSpPr txBox="1">
            <a:spLocks noGrp="1"/>
          </p:cNvSpPr>
          <p:nvPr>
            <p:ph type="title"/>
          </p:nvPr>
        </p:nvSpPr>
        <p:spPr bwMode="auto">
          <a:xfrm>
            <a:off x="457200" y="11663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normAutofit/>
          </a:bodyPr>
          <a:lstStyle/>
          <a:p>
            <a:pPr algn="ctr" eaLnBrk="0" hangingPunct="0">
              <a:defRPr/>
            </a:pPr>
            <a:r>
              <a:rPr lang="ru-RU" b="1" dirty="0">
                <a:solidFill>
                  <a:schemeClr val="bg1"/>
                </a:solidFill>
                <a:cs typeface="Calibri" panose="020F0502020204030204" pitchFamily="34" charset="0"/>
              </a:rPr>
              <a:t>Что такое </a:t>
            </a:r>
            <a:r>
              <a:rPr lang="ru-RU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электронная форма учебника — ЭФУ</a:t>
            </a:r>
            <a:r>
              <a:rPr lang="ru-RU" b="1" dirty="0">
                <a:solidFill>
                  <a:schemeClr val="bg1"/>
                </a:solidFill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9914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4272733" y="1516363"/>
            <a:ext cx="4872251" cy="472477"/>
          </a:xfrm>
          <a:prstGeom prst="roundRect">
            <a:avLst>
              <a:gd name="adj" fmla="val 16667"/>
            </a:avLst>
          </a:prstGeom>
          <a:solidFill>
            <a:schemeClr val="bg1">
              <a:alpha val="49019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3200" b="1" dirty="0" smtClean="0">
                <a:solidFill>
                  <a:srgbClr val="336699"/>
                </a:solidFill>
                <a:cs typeface="Arial" panose="020B0604020202020204" pitchFamily="34" charset="0"/>
              </a:rPr>
              <a:t>Основные принципы</a:t>
            </a:r>
            <a:endParaRPr lang="ru-RU" altLang="ru-RU" sz="3200" b="1" dirty="0">
              <a:solidFill>
                <a:srgbClr val="336699"/>
              </a:solidFill>
              <a:cs typeface="Arial" panose="020B0604020202020204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57201" y="2207186"/>
            <a:ext cx="86614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2"/>
              </a:buBlip>
              <a:defRPr/>
            </a:pPr>
            <a:r>
              <a:rPr lang="ru-RU" sz="2000" b="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ru-RU" sz="2000" b="0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3366"/>
                </a:solidFill>
                <a:cs typeface="Arial" panose="020B0604020202020204" pitchFamily="34" charset="0"/>
              </a:rPr>
              <a:t>ЭОРы</a:t>
            </a:r>
            <a:r>
              <a:rPr lang="ru-RU" sz="2000" b="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3366"/>
                </a:solidFill>
                <a:cs typeface="Arial" panose="020B0604020202020204" pitchFamily="34" charset="0"/>
              </a:rPr>
              <a:t> полностью соответствуют идеологии и содержанию учебника.</a:t>
            </a:r>
          </a:p>
          <a:p>
            <a:pPr>
              <a:spcBef>
                <a:spcPct val="50000"/>
              </a:spcBef>
              <a:buFontTx/>
              <a:buBlip>
                <a:blip r:embed="rId2"/>
              </a:buBlip>
              <a:defRPr/>
            </a:pPr>
            <a:r>
              <a:rPr lang="ru-RU" sz="2000" b="0" dirty="0" smtClean="0">
                <a:solidFill>
                  <a:srgbClr val="003366"/>
                </a:solidFill>
              </a:rPr>
              <a:t>  Расположение </a:t>
            </a:r>
            <a:r>
              <a:rPr lang="ru-RU" sz="2000" b="0" dirty="0" err="1" smtClean="0">
                <a:solidFill>
                  <a:srgbClr val="003366"/>
                </a:solidFill>
              </a:rPr>
              <a:t>ЭОРов</a:t>
            </a:r>
            <a:r>
              <a:rPr lang="ru-RU" sz="2000" b="0" dirty="0" smtClean="0">
                <a:solidFill>
                  <a:srgbClr val="003366"/>
                </a:solidFill>
              </a:rPr>
              <a:t> определяется текстом учебника. </a:t>
            </a:r>
            <a:endParaRPr lang="ru-RU" sz="2000" b="0" dirty="0">
              <a:solidFill>
                <a:srgbClr val="003366"/>
              </a:solidFill>
            </a:endParaRP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4207678" y="3388571"/>
            <a:ext cx="4872251" cy="472477"/>
          </a:xfrm>
          <a:prstGeom prst="roundRect">
            <a:avLst>
              <a:gd name="adj" fmla="val 16667"/>
            </a:avLst>
          </a:prstGeom>
          <a:solidFill>
            <a:schemeClr val="bg1">
              <a:alpha val="49019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3200" b="1" dirty="0" smtClean="0">
                <a:solidFill>
                  <a:srgbClr val="336699"/>
                </a:solidFill>
                <a:cs typeface="Arial" panose="020B0604020202020204" pitchFamily="34" charset="0"/>
              </a:rPr>
              <a:t>Виды </a:t>
            </a:r>
            <a:r>
              <a:rPr lang="ru-RU" altLang="ru-RU" sz="3200" b="1" dirty="0" err="1" smtClean="0">
                <a:solidFill>
                  <a:srgbClr val="336699"/>
                </a:solidFill>
                <a:cs typeface="Arial" panose="020B0604020202020204" pitchFamily="34" charset="0"/>
              </a:rPr>
              <a:t>ЭОРов</a:t>
            </a:r>
            <a:endParaRPr lang="ru-RU" altLang="ru-RU" sz="3200" b="1" dirty="0">
              <a:solidFill>
                <a:srgbClr val="336699"/>
              </a:solidFill>
              <a:cs typeface="Arial" panose="020B0604020202020204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57200" y="4174048"/>
            <a:ext cx="862272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2"/>
              </a:buBlip>
              <a:defRPr/>
            </a:pPr>
            <a:r>
              <a:rPr lang="ru-RU" sz="2000" b="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ru-RU" sz="20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3366"/>
                </a:solidFill>
                <a:cs typeface="Arial" panose="020B0604020202020204" pitchFamily="34" charset="0"/>
              </a:rPr>
              <a:t>Информационные</a:t>
            </a:r>
            <a:r>
              <a:rPr lang="ru-RU" sz="2000" b="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3366"/>
                </a:solidFill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—</a:t>
            </a:r>
            <a:r>
              <a:rPr lang="ru-RU" sz="2000" b="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3366"/>
                </a:solidFill>
                <a:cs typeface="Arial" panose="020B0604020202020204" pitchFamily="34" charset="0"/>
              </a:rPr>
              <a:t> иллюстрации, слайд-шоу, анимации, 3</a:t>
            </a:r>
            <a:r>
              <a:rPr lang="en-US" sz="2000" b="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3366"/>
                </a:solidFill>
                <a:cs typeface="Arial" panose="020B0604020202020204" pitchFamily="34" charset="0"/>
              </a:rPr>
              <a:t>D</a:t>
            </a:r>
            <a:r>
              <a:rPr lang="ru-RU" sz="2000" b="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3366"/>
                </a:solidFill>
                <a:cs typeface="Arial" panose="020B0604020202020204" pitchFamily="34" charset="0"/>
              </a:rPr>
              <a:t>-модели, видео.</a:t>
            </a:r>
          </a:p>
          <a:p>
            <a:pPr>
              <a:spcBef>
                <a:spcPct val="50000"/>
              </a:spcBef>
              <a:buFontTx/>
              <a:buBlip>
                <a:blip r:embed="rId2"/>
              </a:buBlip>
              <a:defRPr/>
            </a:pPr>
            <a:r>
              <a:rPr lang="ru-RU" sz="2000" dirty="0" smtClean="0">
                <a:solidFill>
                  <a:srgbClr val="003366"/>
                </a:solidFill>
              </a:rPr>
              <a:t>  Практические </a:t>
            </a:r>
            <a:r>
              <a:rPr lang="ru-RU" sz="2000" dirty="0">
                <a:solidFill>
                  <a:srgbClr val="002060"/>
                </a:solidFill>
              </a:rPr>
              <a:t>—</a:t>
            </a:r>
            <a:r>
              <a:rPr lang="ru-RU" sz="2000" b="0" dirty="0" smtClean="0">
                <a:solidFill>
                  <a:srgbClr val="003366"/>
                </a:solidFill>
              </a:rPr>
              <a:t> задания из учебника, дополнительные задания. </a:t>
            </a:r>
          </a:p>
          <a:p>
            <a:pPr>
              <a:spcBef>
                <a:spcPct val="50000"/>
              </a:spcBef>
              <a:buFontTx/>
              <a:buBlip>
                <a:blip r:embed="rId2"/>
              </a:buBlip>
              <a:defRPr/>
            </a:pPr>
            <a:r>
              <a:rPr lang="ru-RU" sz="2000" b="0" dirty="0" smtClean="0">
                <a:solidFill>
                  <a:srgbClr val="003366"/>
                </a:solidFill>
              </a:rPr>
              <a:t>  </a:t>
            </a:r>
            <a:r>
              <a:rPr lang="ru-RU" sz="2000" dirty="0" smtClean="0">
                <a:solidFill>
                  <a:srgbClr val="003366"/>
                </a:solidFill>
              </a:rPr>
              <a:t>Контрольно-измерительные </a:t>
            </a:r>
            <a:r>
              <a:rPr lang="ru-RU" sz="2000" dirty="0">
                <a:solidFill>
                  <a:srgbClr val="002060"/>
                </a:solidFill>
              </a:rPr>
              <a:t>—</a:t>
            </a:r>
            <a:r>
              <a:rPr lang="ru-RU" sz="2000" dirty="0" smtClean="0">
                <a:solidFill>
                  <a:srgbClr val="003366"/>
                </a:solidFill>
              </a:rPr>
              <a:t> </a:t>
            </a:r>
            <a:r>
              <a:rPr lang="ru-RU" sz="2000" b="0" dirty="0" smtClean="0">
                <a:solidFill>
                  <a:srgbClr val="003366"/>
                </a:solidFill>
              </a:rPr>
              <a:t>тесты.</a:t>
            </a:r>
            <a:endParaRPr lang="ru-RU" sz="2000" b="0" dirty="0">
              <a:solidFill>
                <a:srgbClr val="003366"/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ru-RU" b="1" dirty="0" smtClean="0"/>
              <a:t> Электронная форма учебника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9246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6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cs typeface="Arial" panose="020B0604020202020204" pitchFamily="34" charset="0"/>
              </a:rPr>
              <a:t>ЭФУ: успешное сочетание принципов наглядности, осознанности и активности обучения</a:t>
            </a:r>
            <a:endParaRPr lang="ru-RU" b="1" dirty="0">
              <a:cs typeface="Arial" panose="020B0604020202020204" pitchFamily="34" charset="0"/>
            </a:endParaRPr>
          </a:p>
        </p:txBody>
      </p:sp>
      <p:grpSp>
        <p:nvGrpSpPr>
          <p:cNvPr id="5" name="Группа 41"/>
          <p:cNvGrpSpPr>
            <a:grpSpLocks/>
          </p:cNvGrpSpPr>
          <p:nvPr/>
        </p:nvGrpSpPr>
        <p:grpSpPr bwMode="auto">
          <a:xfrm>
            <a:off x="164095" y="3003806"/>
            <a:ext cx="2042696" cy="504825"/>
            <a:chOff x="358838" y="1916832"/>
            <a:chExt cx="1980914" cy="504056"/>
          </a:xfrm>
        </p:grpSpPr>
        <p:pic>
          <p:nvPicPr>
            <p:cNvPr id="6" name="Рисунок 42" descr="C:\Documents and Settings\alesenko.e\Мои документы\Downloads\attachments (1)\0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8838" y="1916832"/>
              <a:ext cx="504056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43"/>
            <p:cNvSpPr txBox="1">
              <a:spLocks noChangeArrowheads="1"/>
            </p:cNvSpPr>
            <p:nvPr/>
          </p:nvSpPr>
          <p:spPr bwMode="auto">
            <a:xfrm>
              <a:off x="963672" y="2051323"/>
              <a:ext cx="1376080" cy="184666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1450" indent="-171450" fontAlgn="base">
                <a:spcBef>
                  <a:spcPct val="0"/>
                </a:spcBef>
                <a:spcAft>
                  <a:spcPct val="0"/>
                </a:spcAft>
                <a:buClr>
                  <a:srgbClr val="002963"/>
                </a:buClr>
              </a:pPr>
              <a:r>
                <a:rPr lang="ru-RU" altLang="ru-RU" sz="1200" b="1" dirty="0">
                  <a:solidFill>
                    <a:prstClr val="black"/>
                  </a:solidFill>
                  <a:cs typeface="Arial" charset="0"/>
                </a:rPr>
                <a:t>Иллюстрация</a:t>
              </a:r>
            </a:p>
          </p:txBody>
        </p:sp>
      </p:grpSp>
      <p:sp>
        <p:nvSpPr>
          <p:cNvPr id="8" name="TextBox 50"/>
          <p:cNvSpPr txBox="1">
            <a:spLocks noChangeArrowheads="1"/>
          </p:cNvSpPr>
          <p:nvPr/>
        </p:nvSpPr>
        <p:spPr bwMode="auto">
          <a:xfrm>
            <a:off x="776512" y="1988314"/>
            <a:ext cx="9493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marL="88900" indent="-88900" algn="ctr" fontAlgn="base">
              <a:spcBef>
                <a:spcPct val="0"/>
              </a:spcBef>
              <a:spcAft>
                <a:spcPct val="0"/>
              </a:spcAft>
              <a:buClr>
                <a:srgbClr val="002963"/>
              </a:buClr>
            </a:pPr>
            <a:r>
              <a:rPr lang="ru-RU" altLang="ru-RU" sz="1400" b="1" dirty="0">
                <a:solidFill>
                  <a:srgbClr val="002060"/>
                </a:solidFill>
                <a:cs typeface="Arial" charset="0"/>
              </a:rPr>
              <a:t>Вид ресурса</a:t>
            </a:r>
          </a:p>
        </p:txBody>
      </p:sp>
      <p:sp>
        <p:nvSpPr>
          <p:cNvPr id="9" name="TextBox 51"/>
          <p:cNvSpPr txBox="1">
            <a:spLocks noChangeArrowheads="1"/>
          </p:cNvSpPr>
          <p:nvPr/>
        </p:nvSpPr>
        <p:spPr bwMode="auto">
          <a:xfrm>
            <a:off x="2062775" y="1986209"/>
            <a:ext cx="18716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marL="88900" indent="-88900" fontAlgn="base">
              <a:spcBef>
                <a:spcPct val="0"/>
              </a:spcBef>
              <a:spcAft>
                <a:spcPct val="0"/>
              </a:spcAft>
              <a:buClr>
                <a:srgbClr val="002963"/>
              </a:buClr>
            </a:pPr>
            <a:r>
              <a:rPr lang="ru-RU" altLang="ru-RU" sz="1400" b="1" dirty="0">
                <a:solidFill>
                  <a:srgbClr val="002060"/>
                </a:solidFill>
                <a:cs typeface="Arial" charset="0"/>
              </a:rPr>
              <a:t>Ключевые особенности</a:t>
            </a:r>
          </a:p>
        </p:txBody>
      </p:sp>
      <p:sp>
        <p:nvSpPr>
          <p:cNvPr id="10" name="TextBox 53"/>
          <p:cNvSpPr txBox="1">
            <a:spLocks noChangeArrowheads="1"/>
          </p:cNvSpPr>
          <p:nvPr/>
        </p:nvSpPr>
        <p:spPr bwMode="auto">
          <a:xfrm>
            <a:off x="6359972" y="1986209"/>
            <a:ext cx="7191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marL="88900" indent="-88900" fontAlgn="base">
              <a:spcBef>
                <a:spcPct val="0"/>
              </a:spcBef>
              <a:spcAft>
                <a:spcPct val="0"/>
              </a:spcAft>
              <a:buClr>
                <a:srgbClr val="002963"/>
              </a:buClr>
            </a:pPr>
            <a:r>
              <a:rPr lang="ru-RU" altLang="ru-RU" sz="1400" b="1" dirty="0">
                <a:solidFill>
                  <a:srgbClr val="002060"/>
                </a:solidFill>
                <a:cs typeface="Arial" charset="0"/>
              </a:rPr>
              <a:t>Пример</a:t>
            </a:r>
          </a:p>
        </p:txBody>
      </p:sp>
      <p:sp>
        <p:nvSpPr>
          <p:cNvPr id="11" name="TextBox 68"/>
          <p:cNvSpPr txBox="1">
            <a:spLocks noChangeArrowheads="1"/>
          </p:cNvSpPr>
          <p:nvPr/>
        </p:nvSpPr>
        <p:spPr bwMode="auto">
          <a:xfrm>
            <a:off x="2050132" y="2921256"/>
            <a:ext cx="19326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2963"/>
              </a:buClr>
            </a:pPr>
            <a:r>
              <a:rPr lang="ru-RU" altLang="ru-RU" sz="1200" b="1" dirty="0" smtClean="0">
                <a:solidFill>
                  <a:prstClr val="black"/>
                </a:solidFill>
                <a:cs typeface="Arial" charset="0"/>
              </a:rPr>
              <a:t>Возможность </a:t>
            </a:r>
            <a:r>
              <a:rPr lang="ru-RU" sz="1200" b="1" dirty="0" smtClean="0">
                <a:solidFill>
                  <a:prstClr val="black"/>
                </a:solidFill>
                <a:cs typeface="Arial" charset="0"/>
              </a:rPr>
              <a:t>изменения размера изображения с сохранением пропорций.</a:t>
            </a:r>
            <a:endParaRPr lang="ru-RU" altLang="ru-RU" sz="1200" b="1" dirty="0">
              <a:solidFill>
                <a:prstClr val="black"/>
              </a:solidFill>
              <a:cs typeface="Arial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979712" y="2243394"/>
            <a:ext cx="2036834" cy="0"/>
          </a:xfrm>
          <a:prstGeom prst="line">
            <a:avLst/>
          </a:prstGeom>
          <a:solidFill>
            <a:srgbClr val="AE2C25"/>
          </a:solidFill>
          <a:ln w="25400">
            <a:solidFill>
              <a:srgbClr val="002060"/>
            </a:solidFill>
            <a:miter lim="800000"/>
            <a:headEnd type="none" w="med" len="med"/>
            <a:tailEnd type="none"/>
          </a:ln>
        </p:spPr>
      </p:cxnSp>
      <p:cxnSp>
        <p:nvCxnSpPr>
          <p:cNvPr id="13" name="Прямая соединительная линия 12"/>
          <p:cNvCxnSpPr/>
          <p:nvPr/>
        </p:nvCxnSpPr>
        <p:spPr>
          <a:xfrm>
            <a:off x="6239322" y="2243394"/>
            <a:ext cx="839788" cy="0"/>
          </a:xfrm>
          <a:prstGeom prst="line">
            <a:avLst/>
          </a:prstGeom>
          <a:solidFill>
            <a:srgbClr val="AE2C25"/>
          </a:solidFill>
          <a:ln w="25400">
            <a:solidFill>
              <a:srgbClr val="002060"/>
            </a:solidFill>
            <a:miter lim="800000"/>
            <a:headEnd type="none" w="med" len="med"/>
            <a:tailEnd type="none"/>
          </a:ln>
        </p:spPr>
      </p:cxn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8425" y="2608392"/>
            <a:ext cx="2957626" cy="1060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0562" y="2425681"/>
            <a:ext cx="1944056" cy="142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Группа 47"/>
          <p:cNvGrpSpPr>
            <a:grpSpLocks/>
          </p:cNvGrpSpPr>
          <p:nvPr/>
        </p:nvGrpSpPr>
        <p:grpSpPr bwMode="auto">
          <a:xfrm>
            <a:off x="164095" y="4912956"/>
            <a:ext cx="1774910" cy="532500"/>
            <a:chOff x="442907" y="4677758"/>
            <a:chExt cx="1559017" cy="425387"/>
          </a:xfrm>
        </p:grpSpPr>
        <p:pic>
          <p:nvPicPr>
            <p:cNvPr id="17" name="Рисунок 48" descr="C:\Documents and Settings\alesenko.e\Мои документы\Downloads\attachments (1)\04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2907" y="4677758"/>
              <a:ext cx="456553" cy="425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49"/>
            <p:cNvSpPr txBox="1">
              <a:spLocks noChangeArrowheads="1"/>
            </p:cNvSpPr>
            <p:nvPr/>
          </p:nvSpPr>
          <p:spPr bwMode="auto">
            <a:xfrm>
              <a:off x="1025692" y="4838035"/>
              <a:ext cx="976232" cy="147520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171450" indent="-171450" fontAlgn="base">
                <a:spcBef>
                  <a:spcPct val="0"/>
                </a:spcBef>
                <a:spcAft>
                  <a:spcPct val="0"/>
                </a:spcAft>
                <a:buClr>
                  <a:srgbClr val="002963"/>
                </a:buClr>
              </a:pPr>
              <a:r>
                <a:rPr lang="ru-RU" altLang="ru-RU" sz="1200" b="1" dirty="0">
                  <a:solidFill>
                    <a:prstClr val="black"/>
                  </a:solidFill>
                  <a:cs typeface="Arial" charset="0"/>
                </a:rPr>
                <a:t>Слайд-шоу</a:t>
              </a:r>
            </a:p>
          </p:txBody>
        </p:sp>
      </p:grpSp>
      <p:sp>
        <p:nvSpPr>
          <p:cNvPr id="19" name="TextBox 86"/>
          <p:cNvSpPr txBox="1">
            <a:spLocks noChangeArrowheads="1"/>
          </p:cNvSpPr>
          <p:nvPr/>
        </p:nvSpPr>
        <p:spPr bwMode="auto">
          <a:xfrm>
            <a:off x="1910687" y="4715131"/>
            <a:ext cx="19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002963"/>
              </a:buClr>
            </a:pPr>
            <a:r>
              <a:rPr lang="ru-RU" altLang="ru-RU" sz="1200" b="1" dirty="0" smtClean="0">
                <a:solidFill>
                  <a:prstClr val="black"/>
                </a:solidFill>
                <a:cs typeface="Arial" charset="0"/>
              </a:rPr>
              <a:t>Возможность просматривать </a:t>
            </a:r>
            <a:r>
              <a:rPr lang="ru-RU" altLang="ru-RU" sz="1200" b="1" dirty="0">
                <a:solidFill>
                  <a:prstClr val="black"/>
                </a:solidFill>
                <a:cs typeface="Arial" charset="0"/>
              </a:rPr>
              <a:t>тематически связанные серии изображений и части больших </a:t>
            </a:r>
            <a:r>
              <a:rPr lang="ru-RU" altLang="ru-RU" sz="1200" b="1" dirty="0" smtClean="0">
                <a:solidFill>
                  <a:prstClr val="black"/>
                </a:solidFill>
                <a:cs typeface="Arial" charset="0"/>
              </a:rPr>
              <a:t>коллажей.</a:t>
            </a:r>
            <a:endParaRPr lang="ru-RU" altLang="ru-RU" sz="1200" b="1" dirty="0">
              <a:solidFill>
                <a:prstClr val="black"/>
              </a:solidFill>
              <a:cs typeface="Arial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>
            <a:off x="430213" y="4026156"/>
            <a:ext cx="8532813" cy="0"/>
          </a:xfrm>
          <a:prstGeom prst="line">
            <a:avLst/>
          </a:prstGeom>
          <a:solidFill>
            <a:srgbClr val="AE2C25"/>
          </a:solidFill>
          <a:ln w="3175" cmpd="sng">
            <a:solidFill>
              <a:schemeClr val="tx1">
                <a:lumMod val="65000"/>
                <a:lumOff val="35000"/>
              </a:schemeClr>
            </a:solidFill>
            <a:prstDash val="dash"/>
            <a:miter lim="800000"/>
            <a:headEnd type="none" w="med" len="med"/>
            <a:tailEnd type="none" w="med" len="med"/>
          </a:ln>
        </p:spPr>
      </p:cxn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25784" y="4135815"/>
            <a:ext cx="2876692" cy="173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4630" y="4430994"/>
            <a:ext cx="1927964" cy="11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2021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9824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ЭФУ </a:t>
            </a:r>
            <a:r>
              <a:rPr lang="ru-RU" sz="3100" b="1" dirty="0"/>
              <a:t>также обладает рядом преимуществ в </a:t>
            </a:r>
            <a:r>
              <a:rPr lang="ru-RU" sz="3100" b="1" dirty="0" smtClean="0"/>
              <a:t>качестве </a:t>
            </a:r>
            <a:r>
              <a:rPr lang="ru-RU" sz="3100" b="1" dirty="0"/>
              <a:t>индивидуальной формы </a:t>
            </a:r>
            <a:r>
              <a:rPr lang="ru-RU" sz="3100" b="1" dirty="0" smtClean="0"/>
              <a:t>обучения</a:t>
            </a:r>
            <a:endParaRPr lang="ru-RU" dirty="0"/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-36512" y="154750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b="1" dirty="0">
                <a:solidFill>
                  <a:srgbClr val="002060"/>
                </a:solidFill>
              </a:rPr>
              <a:t>Преимущества электронной формы учебника, как средства индивидуализации </a:t>
            </a:r>
            <a:r>
              <a:rPr lang="ru-RU" altLang="ru-RU" b="1" dirty="0" smtClean="0">
                <a:solidFill>
                  <a:srgbClr val="002060"/>
                </a:solidFill>
              </a:rPr>
              <a:t>обучения</a:t>
            </a:r>
            <a:endParaRPr lang="ru-RU" altLang="ru-RU" b="1" dirty="0">
              <a:solidFill>
                <a:srgbClr val="002060"/>
              </a:solidFill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0" y="3068960"/>
            <a:ext cx="91074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b="1" dirty="0">
                <a:solidFill>
                  <a:srgbClr val="002060"/>
                </a:solidFill>
              </a:rPr>
              <a:t>Преимущества электронной формы </a:t>
            </a:r>
            <a:r>
              <a:rPr lang="ru-RU" altLang="ru-RU" b="1" dirty="0" smtClean="0">
                <a:solidFill>
                  <a:srgbClr val="002060"/>
                </a:solidFill>
              </a:rPr>
              <a:t>учебника в </a:t>
            </a:r>
            <a:r>
              <a:rPr lang="ru-RU" altLang="ru-RU" b="1" dirty="0">
                <a:solidFill>
                  <a:srgbClr val="002060"/>
                </a:solidFill>
              </a:rPr>
              <a:t>зависимости от доминирующего способа восприятия</a:t>
            </a:r>
            <a:r>
              <a:rPr lang="ru-RU" altLang="ru-RU" b="1" dirty="0" smtClean="0">
                <a:solidFill>
                  <a:srgbClr val="002060"/>
                </a:solidFill>
              </a:rPr>
              <a:t>:</a:t>
            </a:r>
            <a:endParaRPr lang="ru-RU" altLang="ru-RU" b="1" dirty="0">
              <a:solidFill>
                <a:srgbClr val="002060"/>
              </a:solidFill>
            </a:endParaRPr>
          </a:p>
        </p:txBody>
      </p:sp>
      <p:sp>
        <p:nvSpPr>
          <p:cNvPr id="9" name="Содержимое 6"/>
          <p:cNvSpPr txBox="1">
            <a:spLocks/>
          </p:cNvSpPr>
          <p:nvPr/>
        </p:nvSpPr>
        <p:spPr bwMode="auto">
          <a:xfrm>
            <a:off x="252413" y="3573016"/>
            <a:ext cx="8855075" cy="259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300000"/>
              </a:lnSpc>
              <a:buFontTx/>
              <a:buAutoNum type="arabicPeriod"/>
            </a:pPr>
            <a:r>
              <a:rPr lang="ru-RU" altLang="ru-RU" sz="1400" u="sng" dirty="0" err="1">
                <a:latin typeface="Cambria" pitchFamily="18" charset="0"/>
              </a:rPr>
              <a:t>Визуалам</a:t>
            </a:r>
            <a:r>
              <a:rPr lang="ru-RU" altLang="ru-RU" sz="1400" dirty="0">
                <a:latin typeface="Cambria" pitchFamily="18" charset="0"/>
              </a:rPr>
              <a:t>:                    галереи фотографий,                      видеофрагменты,          текстовая информация;</a:t>
            </a:r>
          </a:p>
          <a:p>
            <a:pPr marL="457200" indent="-457200">
              <a:lnSpc>
                <a:spcPct val="300000"/>
              </a:lnSpc>
              <a:buFontTx/>
              <a:buAutoNum type="arabicPeriod"/>
            </a:pPr>
            <a:r>
              <a:rPr lang="ru-RU" altLang="ru-RU" sz="1400" u="sng" dirty="0" err="1">
                <a:latin typeface="Cambria" pitchFamily="18" charset="0"/>
              </a:rPr>
              <a:t>Аудиалам</a:t>
            </a:r>
            <a:r>
              <a:rPr lang="ru-RU" altLang="ru-RU" sz="1400" dirty="0">
                <a:latin typeface="Cambria" pitchFamily="18" charset="0"/>
              </a:rPr>
              <a:t>:          звуковое сопровождение,                   видеофрагменты;</a:t>
            </a:r>
          </a:p>
          <a:p>
            <a:pPr marL="457200" indent="-457200">
              <a:lnSpc>
                <a:spcPct val="300000"/>
              </a:lnSpc>
              <a:buFontTx/>
              <a:buAutoNum type="arabicPeriod"/>
            </a:pPr>
            <a:r>
              <a:rPr lang="ru-RU" altLang="ru-RU" sz="1400" u="sng" dirty="0" err="1">
                <a:latin typeface="Cambria" pitchFamily="18" charset="0"/>
              </a:rPr>
              <a:t>Кинестетикам</a:t>
            </a:r>
            <a:r>
              <a:rPr lang="ru-RU" altLang="ru-RU" sz="1400" dirty="0">
                <a:latin typeface="Cambria" pitchFamily="18" charset="0"/>
              </a:rPr>
              <a:t>:                   интерактивные задания и ссылки,           виртуальные лаборатории,                                                             </a:t>
            </a:r>
          </a:p>
          <a:p>
            <a:pPr marL="457200" indent="-457200">
              <a:lnSpc>
                <a:spcPct val="300000"/>
              </a:lnSpc>
            </a:pPr>
            <a:r>
              <a:rPr lang="ru-RU" altLang="ru-RU" sz="1400" dirty="0">
                <a:latin typeface="Cambria" pitchFamily="18" charset="0"/>
              </a:rPr>
              <a:t>                            практические тренажеры и </a:t>
            </a:r>
            <a:r>
              <a:rPr lang="ru-RU" altLang="ru-RU" sz="1400" dirty="0" smtClean="0">
                <a:latin typeface="Cambria" pitchFamily="18" charset="0"/>
              </a:rPr>
              <a:t>тесты.</a:t>
            </a:r>
            <a:endParaRPr lang="ru-RU" altLang="ru-RU" sz="1400" dirty="0">
              <a:latin typeface="Cambria" pitchFamily="18" charset="0"/>
            </a:endParaRPr>
          </a:p>
        </p:txBody>
      </p:sp>
      <p:pic>
        <p:nvPicPr>
          <p:cNvPr id="10" name="Рисунок 13" descr="C:\Documents and Settings\alesenko.e\Мои документы\Downloads\attachments (1)\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5763" y="3861172"/>
            <a:ext cx="36036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4" descr="C:\Documents and Settings\alesenko.e\Мои документы\Downloads\attachments (1)\0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6125" y="3861172"/>
            <a:ext cx="3603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5" descr="C:\Documents and Settings\alesenko.e\Мои документы\Downloads\attachments (1)\0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8150" y="3861172"/>
            <a:ext cx="3603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6" descr="C:\Documents and Settings\alesenko.e\Мои документы\Downloads\attachments (1)\0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8513" y="3861172"/>
            <a:ext cx="36036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7" descr="http://lib.drofa.ru/files/base/binaries/b000026/b000026-001w/help/icons/tex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80175" y="3861172"/>
            <a:ext cx="3603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8" descr="C:\Documents and Settings\alesenko.e\Мои документы\Downloads\attachments (1)\0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3688" y="4508872"/>
            <a:ext cx="36036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9" descr="C:\Documents and Settings\alesenko.e\Мои документы\Downloads\attachments (1)\0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4050" y="4508872"/>
            <a:ext cx="3603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20" descr="http://lib.drofa.ru/files/base/binaries/b000026/b000026-001w/help/icons/audi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55763" y="4508872"/>
            <a:ext cx="36036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21" descr="http://lib.drofa.ru/files/base/binaries/b000026/b000026-001w/help/icons/interactiv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16125" y="5154290"/>
            <a:ext cx="3603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22" descr="http://lib.drofa.ru/files/base/binaries/b000026/b000026-001w/help/icons/hiper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76488" y="5156572"/>
            <a:ext cx="36036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23" descr="C:\Documents and Settings\alesenko.e\Мои документы\Downloads\attachments (1)\0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16575" y="5156572"/>
            <a:ext cx="3603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4" descr="http://lib.drofa.ru/files/base/binaries/b000026/b000026-001w/help/icons/practice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0725" y="5805860"/>
            <a:ext cx="3587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5" descr="http://lib.drofa.ru/files/base/binaries/b000026/b000026-001w/help/icons/control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79500" y="5805860"/>
            <a:ext cx="36036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Содержимое 2"/>
          <p:cNvSpPr txBox="1">
            <a:spLocks/>
          </p:cNvSpPr>
          <p:nvPr/>
        </p:nvSpPr>
        <p:spPr bwMode="auto">
          <a:xfrm>
            <a:off x="252413" y="1988840"/>
            <a:ext cx="864006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ru-RU" altLang="ru-RU" sz="1400" dirty="0">
                <a:latin typeface="Cambria" pitchFamily="18" charset="0"/>
              </a:rPr>
              <a:t>Учет потребностей разных категорий </a:t>
            </a:r>
            <a:r>
              <a:rPr lang="ru-RU" altLang="ru-RU" sz="1400" dirty="0" smtClean="0">
                <a:latin typeface="Cambria" pitchFamily="18" charset="0"/>
              </a:rPr>
              <a:t>обучающихся.</a:t>
            </a:r>
            <a:endParaRPr lang="ru-RU" altLang="ru-RU" sz="1400" dirty="0">
              <a:latin typeface="Cambria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ru-RU" altLang="ru-RU" sz="1400" dirty="0">
                <a:latin typeface="Cambria" pitchFamily="18" charset="0"/>
              </a:rPr>
              <a:t>Работа в индивидуальном </a:t>
            </a:r>
            <a:r>
              <a:rPr lang="ru-RU" altLang="ru-RU" sz="1400" dirty="0" smtClean="0">
                <a:latin typeface="Cambria" pitchFamily="18" charset="0"/>
              </a:rPr>
              <a:t>темпе.</a:t>
            </a:r>
            <a:endParaRPr lang="ru-RU" altLang="ru-RU" sz="1400" dirty="0">
              <a:latin typeface="Cambria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ru-RU" altLang="ru-RU" sz="1400" dirty="0">
                <a:latin typeface="Cambria" pitchFamily="18" charset="0"/>
              </a:rPr>
              <a:t>Разные формы </a:t>
            </a:r>
            <a:r>
              <a:rPr lang="ru-RU" altLang="ru-RU" sz="1400" dirty="0" smtClean="0">
                <a:latin typeface="Cambria" pitchFamily="18" charset="0"/>
              </a:rPr>
              <a:t>контроля.</a:t>
            </a:r>
            <a:endParaRPr lang="ru-RU" altLang="ru-RU" sz="14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20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трелка вниз 28"/>
          <p:cNvSpPr/>
          <p:nvPr/>
        </p:nvSpPr>
        <p:spPr>
          <a:xfrm rot="18900000">
            <a:off x="6760024" y="4551993"/>
            <a:ext cx="330747" cy="86610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8" name="Стрелка вниз 27"/>
          <p:cNvSpPr/>
          <p:nvPr/>
        </p:nvSpPr>
        <p:spPr>
          <a:xfrm>
            <a:off x="4500563" y="4708524"/>
            <a:ext cx="287461" cy="674323"/>
          </a:xfrm>
          <a:prstGeom prst="downArrow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3" name="Стрелка вниз 22"/>
          <p:cNvSpPr/>
          <p:nvPr/>
        </p:nvSpPr>
        <p:spPr>
          <a:xfrm rot="2700000">
            <a:off x="2005358" y="4562551"/>
            <a:ext cx="313549" cy="844984"/>
          </a:xfrm>
          <a:prstGeom prst="downArrow">
            <a:avLst/>
          </a:prstGeom>
          <a:solidFill>
            <a:srgbClr val="3366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81926" name="Picture 2"/>
          <p:cNvPicPr>
            <a:picLocks noChangeAspect="1" noChangeArrowheads="1"/>
          </p:cNvPicPr>
          <p:nvPr/>
        </p:nvPicPr>
        <p:blipFill>
          <a:blip r:embed="rId3" cstate="print"/>
          <a:srcRect l="21913" t="17314" r="17827" b="35437"/>
          <a:stretch>
            <a:fillRect/>
          </a:stretch>
        </p:blipFill>
        <p:spPr bwMode="auto">
          <a:xfrm>
            <a:off x="7812088" y="6092825"/>
            <a:ext cx="7921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7" name="TextBox 14"/>
          <p:cNvSpPr txBox="1">
            <a:spLocks noChangeArrowheads="1"/>
          </p:cNvSpPr>
          <p:nvPr/>
        </p:nvSpPr>
        <p:spPr bwMode="auto">
          <a:xfrm>
            <a:off x="8459788" y="6267450"/>
            <a:ext cx="431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002963"/>
                </a:solidFill>
                <a:latin typeface="Cambria" pitchFamily="18" charset="0"/>
              </a:rPr>
              <a:t>3</a:t>
            </a:r>
            <a:r>
              <a:rPr lang="en-US" sz="1200" b="1">
                <a:solidFill>
                  <a:srgbClr val="002963"/>
                </a:solidFill>
                <a:latin typeface="Cambria" pitchFamily="18" charset="0"/>
              </a:rPr>
              <a:t>6</a:t>
            </a:r>
            <a:endParaRPr lang="ru-RU" sz="1200" b="1">
              <a:solidFill>
                <a:srgbClr val="002963"/>
              </a:solidFill>
              <a:latin typeface="Cambria" pitchFamily="18" charset="0"/>
            </a:endParaRPr>
          </a:p>
        </p:txBody>
      </p:sp>
      <p:sp>
        <p:nvSpPr>
          <p:cNvPr id="81929" name="TextBox 20"/>
          <p:cNvSpPr txBox="1">
            <a:spLocks noChangeArrowheads="1"/>
          </p:cNvSpPr>
          <p:nvPr/>
        </p:nvSpPr>
        <p:spPr bwMode="auto">
          <a:xfrm>
            <a:off x="3514725" y="1125538"/>
            <a:ext cx="22742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Анимация со звуком</a:t>
            </a:r>
          </a:p>
        </p:txBody>
      </p:sp>
      <p:sp>
        <p:nvSpPr>
          <p:cNvPr id="81930" name="TextBox 24"/>
          <p:cNvSpPr txBox="1">
            <a:spLocks noChangeArrowheads="1"/>
          </p:cNvSpPr>
          <p:nvPr/>
        </p:nvSpPr>
        <p:spPr bwMode="auto">
          <a:xfrm>
            <a:off x="285719" y="5229200"/>
            <a:ext cx="228601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Предъявление </a:t>
            </a:r>
            <a:r>
              <a:rPr lang="ru-RU" dirty="0" smtClean="0">
                <a:solidFill>
                  <a:srgbClr val="002060"/>
                </a:solidFill>
              </a:rPr>
              <a:t>новой информации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dirty="0">
                <a:solidFill>
                  <a:srgbClr val="002060"/>
                </a:solidFill>
              </a:rPr>
              <a:t>в нетекстовой форме</a:t>
            </a:r>
          </a:p>
        </p:txBody>
      </p:sp>
      <p:sp>
        <p:nvSpPr>
          <p:cNvPr id="81931" name="TextBox 25"/>
          <p:cNvSpPr txBox="1">
            <a:spLocks noChangeArrowheads="1"/>
          </p:cNvSpPr>
          <p:nvPr/>
        </p:nvSpPr>
        <p:spPr bwMode="auto">
          <a:xfrm>
            <a:off x="3214678" y="5266177"/>
            <a:ext cx="29030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Расширение </a:t>
            </a:r>
            <a:r>
              <a:rPr lang="ru-RU" dirty="0" smtClean="0">
                <a:solidFill>
                  <a:srgbClr val="002060"/>
                </a:solidFill>
              </a:rPr>
              <a:t>предметного содержания текста </a:t>
            </a:r>
            <a:r>
              <a:rPr lang="ru-RU" dirty="0">
                <a:solidFill>
                  <a:srgbClr val="002060"/>
                </a:solidFill>
              </a:rPr>
              <a:t>параграфа</a:t>
            </a:r>
          </a:p>
        </p:txBody>
      </p:sp>
      <p:sp>
        <p:nvSpPr>
          <p:cNvPr id="81932" name="TextBox 26"/>
          <p:cNvSpPr txBox="1">
            <a:spLocks noChangeArrowheads="1"/>
          </p:cNvSpPr>
          <p:nvPr/>
        </p:nvSpPr>
        <p:spPr bwMode="auto">
          <a:xfrm>
            <a:off x="6664325" y="5266177"/>
            <a:ext cx="157956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Вовлечение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в дискуссию</a:t>
            </a:r>
          </a:p>
        </p:txBody>
      </p:sp>
      <p:pic>
        <p:nvPicPr>
          <p:cNvPr id="434177" name="Picture 1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1493838"/>
            <a:ext cx="4407692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755576" y="200380"/>
            <a:ext cx="78486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2800" b="1" dirty="0">
                <a:solidFill>
                  <a:schemeClr val="bg1"/>
                </a:solidFill>
                <a:latin typeface="+mj-lt"/>
              </a:rPr>
              <a:t>Возможности вариативного использования объектов ЭФУ</a:t>
            </a:r>
          </a:p>
        </p:txBody>
      </p:sp>
    </p:spTree>
    <p:extLst>
      <p:ext uri="{BB962C8B-B14F-4D97-AF65-F5344CB8AC3E}">
        <p14:creationId xmlns:p14="http://schemas.microsoft.com/office/powerpoint/2010/main" val="167463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2" cstate="print"/>
          <a:srcRect l="4838" t="11755" r="6162" b="5196"/>
          <a:stretch/>
        </p:blipFill>
        <p:spPr>
          <a:xfrm>
            <a:off x="0" y="1268760"/>
            <a:ext cx="9144000" cy="48346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57200" y="142282"/>
            <a:ext cx="8229600" cy="766438"/>
          </a:xfrm>
        </p:spPr>
        <p:txBody>
          <a:bodyPr anchor="ctr" anchorCtr="0"/>
          <a:lstStyle/>
          <a:p>
            <a:r>
              <a:rPr lang="ru-RU" b="1" dirty="0" smtClean="0"/>
              <a:t>Электронная форма учебника</a:t>
            </a:r>
            <a:endParaRPr lang="ru-RU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79712" y="5445224"/>
            <a:ext cx="641355" cy="204311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600" b="1" dirty="0" smtClean="0">
                <a:solidFill>
                  <a:schemeClr val="tx1"/>
                </a:solidFill>
              </a:rPr>
              <a:t>Переход к оглавлению</a:t>
            </a:r>
            <a:endParaRPr lang="ru-RU" sz="600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1560" y="5805264"/>
            <a:ext cx="606416" cy="306467"/>
          </a:xfrm>
          <a:prstGeom prst="roundRect">
            <a:avLst/>
          </a:prstGeom>
          <a:solidFill>
            <a:schemeClr val="bg1">
              <a:alpha val="4100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600" b="1" dirty="0" smtClean="0">
                <a:solidFill>
                  <a:schemeClr val="tx1"/>
                </a:solidFill>
              </a:rPr>
              <a:t>Переход к предыдущему параграфу</a:t>
            </a:r>
            <a:endParaRPr lang="ru-RU" sz="600" b="1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884368" y="5805264"/>
            <a:ext cx="647744" cy="306467"/>
          </a:xfrm>
          <a:prstGeom prst="roundRect">
            <a:avLst/>
          </a:prstGeom>
          <a:solidFill>
            <a:schemeClr val="bg1">
              <a:alpha val="41000"/>
            </a:schemeClr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600" b="1" dirty="0" smtClean="0">
                <a:solidFill>
                  <a:schemeClr val="tx1"/>
                </a:solidFill>
              </a:rPr>
              <a:t>Переход к следующему параграфу</a:t>
            </a:r>
            <a:endParaRPr lang="ru-RU" sz="6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563888" y="6466429"/>
            <a:ext cx="792088" cy="204311"/>
          </a:xfrm>
          <a:prstGeom prst="roundRect">
            <a:avLst/>
          </a:prstGeom>
          <a:solidFill>
            <a:schemeClr val="bg1">
              <a:alpha val="4100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600" b="1" dirty="0" smtClean="0">
                <a:solidFill>
                  <a:schemeClr val="tx1"/>
                </a:solidFill>
              </a:rPr>
              <a:t>  Переход  по номеру страницы </a:t>
            </a:r>
            <a:endParaRPr lang="ru-RU" sz="600" b="1" dirty="0">
              <a:solidFill>
                <a:schemeClr val="tx1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2379114" y="5649536"/>
            <a:ext cx="320678" cy="149173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1208451" y="5823701"/>
            <a:ext cx="688839" cy="144015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11" idx="0"/>
          </p:cNvCxnSpPr>
          <p:nvPr/>
        </p:nvCxnSpPr>
        <p:spPr>
          <a:xfrm flipH="1" flipV="1">
            <a:off x="3347866" y="5805264"/>
            <a:ext cx="612066" cy="661165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7380312" y="5789848"/>
            <a:ext cx="504057" cy="216880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53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 cstate="print"/>
          <a:srcRect l="4490" t="8973" r="5253" b="4800"/>
          <a:stretch/>
        </p:blipFill>
        <p:spPr>
          <a:xfrm>
            <a:off x="0" y="1223297"/>
            <a:ext cx="9144000" cy="4968552"/>
          </a:xfrm>
          <a:prstGeom prst="rect">
            <a:avLst/>
          </a:prstGeom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411760" y="6279703"/>
            <a:ext cx="48965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Интерактивное оглавление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 anchor="ctr" anchorCtr="0"/>
          <a:lstStyle/>
          <a:p>
            <a:r>
              <a:rPr lang="ru-RU" b="1" dirty="0" smtClean="0"/>
              <a:t>Электронная форма учебника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3464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9349" y="1623719"/>
            <a:ext cx="2149095" cy="3101425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/>
              <a:t>Состав УМК</a:t>
            </a:r>
            <a:br>
              <a:rPr lang="ru-RU" b="1" dirty="0" smtClean="0"/>
            </a:br>
            <a:r>
              <a:rPr lang="ru-RU" b="1" dirty="0" smtClean="0"/>
              <a:t>Астрономия 11 класс. Базовый уровень</a:t>
            </a:r>
            <a:endParaRPr lang="ru-RU" b="1" dirty="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1844824"/>
            <a:ext cx="457250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rgbClr val="003366"/>
                </a:solidFill>
                <a:cs typeface="+mn-cs"/>
              </a:rPr>
              <a:t> </a:t>
            </a:r>
            <a:r>
              <a:rPr lang="ru-RU" sz="2400" dirty="0" smtClean="0">
                <a:solidFill>
                  <a:srgbClr val="003366"/>
                </a:solidFill>
                <a:cs typeface="+mn-cs"/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Учебник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endParaRPr lang="ru-RU" sz="2400" dirty="0" smtClean="0">
              <a:solidFill>
                <a:srgbClr val="002060"/>
              </a:solidFill>
            </a:endParaRP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 Рабочая программа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endParaRPr lang="ru-RU" sz="2400" dirty="0" smtClean="0">
              <a:solidFill>
                <a:srgbClr val="002060"/>
              </a:solidFill>
            </a:endParaRP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Методическое пособие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endParaRPr lang="ru-RU" sz="2400" dirty="0" smtClean="0">
              <a:solidFill>
                <a:srgbClr val="002060"/>
              </a:solidFill>
            </a:endParaRP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Электронная форма учебника</a:t>
            </a:r>
            <a:endParaRPr lang="ru-RU" sz="2400" dirty="0">
              <a:solidFill>
                <a:srgbClr val="003366"/>
              </a:solidFill>
              <a:latin typeface="Arial" charset="0"/>
            </a:endParaRPr>
          </a:p>
        </p:txBody>
      </p:sp>
      <p:pic>
        <p:nvPicPr>
          <p:cNvPr id="9" name="Содержимое 6" descr="5867_big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43700" y="1600199"/>
            <a:ext cx="2280508" cy="3353941"/>
          </a:xfrm>
          <a:prstGeom prst="rect">
            <a:avLst/>
          </a:prstGeom>
          <a:ln>
            <a:solidFill>
              <a:srgbClr val="005CAB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3501008"/>
            <a:ext cx="2116805" cy="3101425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 cstate="print"/>
          <a:srcRect l="4335" t="7671" r="5408" b="4932"/>
          <a:stretch>
            <a:fillRect/>
          </a:stretch>
        </p:blipFill>
        <p:spPr>
          <a:xfrm>
            <a:off x="0" y="1052736"/>
            <a:ext cx="9000000" cy="5040000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915816" y="6237312"/>
            <a:ext cx="34563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Контекстный поиск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 anchor="ctr" anchorCtr="0"/>
          <a:lstStyle/>
          <a:p>
            <a:r>
              <a:rPr lang="ru-RU" dirty="0" smtClean="0"/>
              <a:t>Электронная форма учебника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972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 cstate="print"/>
          <a:srcRect l="4025" t="8928" r="5099" b="5640"/>
          <a:stretch/>
        </p:blipFill>
        <p:spPr>
          <a:xfrm>
            <a:off x="0" y="1269320"/>
            <a:ext cx="9144000" cy="4895984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691680" y="6279703"/>
            <a:ext cx="61206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Возможность увеличения иллюстраций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008112"/>
          </a:xfrm>
        </p:spPr>
        <p:txBody>
          <a:bodyPr anchor="ctr" anchorCtr="0"/>
          <a:lstStyle/>
          <a:p>
            <a:r>
              <a:rPr lang="ru-RU" b="1" dirty="0" smtClean="0"/>
              <a:t>Электронная форма учебника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5655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 anchor="ctr" anchorCtr="0"/>
          <a:lstStyle/>
          <a:p>
            <a:r>
              <a:rPr lang="ru-RU" b="1" dirty="0" smtClean="0"/>
              <a:t>Электронная форма учебника</a:t>
            </a:r>
            <a:endParaRPr lang="ru-RU" b="1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l="3716" t="6575" r="6027" b="4932"/>
          <a:stretch>
            <a:fillRect/>
          </a:stretch>
        </p:blipFill>
        <p:spPr>
          <a:xfrm>
            <a:off x="27296" y="1341328"/>
            <a:ext cx="9116704" cy="5040000"/>
          </a:xfrm>
          <a:prstGeom prst="rect">
            <a:avLst/>
          </a:prstGeom>
          <a:ln>
            <a:solidFill>
              <a:srgbClr val="005CAB"/>
            </a:solidFill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779912" y="6396335"/>
            <a:ext cx="24482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Задания</a:t>
            </a:r>
          </a:p>
        </p:txBody>
      </p:sp>
    </p:spTree>
    <p:extLst>
      <p:ext uri="{BB962C8B-B14F-4D97-AF65-F5344CB8AC3E}">
        <p14:creationId xmlns:p14="http://schemas.microsoft.com/office/powerpoint/2010/main" val="155792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 cstate="print"/>
          <a:srcRect l="4180" t="7671" r="5408" b="5753"/>
          <a:stretch>
            <a:fillRect/>
          </a:stretch>
        </p:blipFill>
        <p:spPr>
          <a:xfrm>
            <a:off x="0" y="1341328"/>
            <a:ext cx="9144000" cy="504000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 anchor="ctr" anchorCtr="0"/>
          <a:lstStyle/>
          <a:p>
            <a:r>
              <a:rPr lang="ru-RU" b="1" dirty="0" smtClean="0"/>
              <a:t>Электронная форма учебника</a:t>
            </a:r>
            <a:endParaRPr lang="ru-RU" b="1" dirty="0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563888" y="6396335"/>
            <a:ext cx="2376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Анимации</a:t>
            </a:r>
          </a:p>
        </p:txBody>
      </p:sp>
    </p:spTree>
    <p:extLst>
      <p:ext uri="{BB962C8B-B14F-4D97-AF65-F5344CB8AC3E}">
        <p14:creationId xmlns:p14="http://schemas.microsoft.com/office/powerpoint/2010/main" val="328551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 anchor="ctr" anchorCtr="0"/>
          <a:lstStyle/>
          <a:p>
            <a:r>
              <a:rPr lang="ru-RU" b="1" dirty="0" smtClean="0"/>
              <a:t>Электронная форма учебника</a:t>
            </a:r>
            <a:endParaRPr lang="ru-RU" b="1" dirty="0"/>
          </a:p>
        </p:txBody>
      </p:sp>
      <p:pic>
        <p:nvPicPr>
          <p:cNvPr id="1024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83568" y="1412776"/>
            <a:ext cx="7787207" cy="4867004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995936" y="6351711"/>
            <a:ext cx="17281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Тесты</a:t>
            </a:r>
          </a:p>
        </p:txBody>
      </p:sp>
    </p:spTree>
    <p:extLst>
      <p:ext uri="{BB962C8B-B14F-4D97-AF65-F5344CB8AC3E}">
        <p14:creationId xmlns:p14="http://schemas.microsoft.com/office/powerpoint/2010/main" val="422728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 anchor="ctr" anchorCtr="0"/>
          <a:lstStyle/>
          <a:p>
            <a:r>
              <a:rPr lang="ru-RU" b="1" dirty="0" smtClean="0"/>
              <a:t>Электронная форма учебника</a:t>
            </a:r>
            <a:endParaRPr lang="ru-RU" b="1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t="5966" b="4830"/>
          <a:stretch>
            <a:fillRect/>
          </a:stretch>
        </p:blipFill>
        <p:spPr>
          <a:xfrm>
            <a:off x="0" y="1341328"/>
            <a:ext cx="9144000" cy="504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275856" y="6423719"/>
            <a:ext cx="2376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Слайд – шоу</a:t>
            </a:r>
          </a:p>
        </p:txBody>
      </p:sp>
    </p:spTree>
    <p:extLst>
      <p:ext uri="{BB962C8B-B14F-4D97-AF65-F5344CB8AC3E}">
        <p14:creationId xmlns:p14="http://schemas.microsoft.com/office/powerpoint/2010/main" val="395040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 anchor="ctr" anchorCtr="0"/>
          <a:lstStyle/>
          <a:p>
            <a:r>
              <a:rPr lang="ru-RU" b="1" dirty="0" smtClean="0"/>
              <a:t>Электронная форма учебника</a:t>
            </a:r>
            <a:endParaRPr lang="ru-RU" b="1" dirty="0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r="1334"/>
          <a:stretch/>
        </p:blipFill>
        <p:spPr bwMode="auto">
          <a:xfrm>
            <a:off x="755576" y="1428644"/>
            <a:ext cx="7704856" cy="4880676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899592" y="6279703"/>
            <a:ext cx="75608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Перечень электронных  образовательных ресурсов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 smtClean="0"/>
              <a:t>LE</a:t>
            </a:r>
            <a:r>
              <a:rPr lang="ru-RU" dirty="0" smtClean="0"/>
              <a:t>С</a:t>
            </a:r>
            <a:r>
              <a:rPr lang="en-US" dirty="0" smtClean="0"/>
              <a:t>TA</a:t>
            </a:r>
            <a:r>
              <a:rPr lang="ru-RU" dirty="0" smtClean="0"/>
              <a:t>: Классная работа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637" y="1600200"/>
            <a:ext cx="801472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3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637" y="1600200"/>
            <a:ext cx="801472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8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637" y="1600200"/>
            <a:ext cx="8014726" cy="452596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5744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4392488" cy="1143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ru-RU" b="1" dirty="0" smtClean="0"/>
              <a:t>Рабочая программа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6105490"/>
            <a:ext cx="4248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ru-RU" sz="2000" dirty="0" smtClean="0">
                <a:solidFill>
                  <a:srgbClr val="FF0000"/>
                </a:solidFill>
              </a:rPr>
              <a:t>в свободном доступе на сайте  </a:t>
            </a:r>
            <a:r>
              <a:rPr lang="en-US" sz="2000" dirty="0" smtClean="0">
                <a:solidFill>
                  <a:srgbClr val="FF0000"/>
                </a:solidFill>
                <a:hlinkClick r:id="rId2"/>
              </a:rPr>
              <a:t>http://www.drofa-ventana.ru/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2252" y="1259632"/>
            <a:ext cx="2904244" cy="4608512"/>
          </a:xfrm>
          <a:prstGeom prst="rect">
            <a:avLst/>
          </a:prstGeom>
          <a:noFill/>
          <a:ln w="9525">
            <a:solidFill>
              <a:srgbClr val="005CAB"/>
            </a:solidFill>
            <a:miter lim="800000"/>
            <a:headEnd/>
            <a:tailEnd/>
          </a:ln>
          <a:effectLst>
            <a:outerShdw blurRad="292100" dist="139700" dir="2700000" algn="l" rotWithShape="0">
              <a:schemeClr val="tx2">
                <a:alpha val="65000"/>
              </a:schemeClr>
            </a:outerShdw>
          </a:effectLst>
        </p:spPr>
      </p:pic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3667" t="16298" r="49379" b="6907"/>
          <a:stretch/>
        </p:blipFill>
        <p:spPr>
          <a:xfrm>
            <a:off x="35496" y="1412776"/>
            <a:ext cx="2952328" cy="46085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23347" t="16735" r="49415" b="5501"/>
          <a:stretch/>
        </p:blipFill>
        <p:spPr>
          <a:xfrm>
            <a:off x="3081708" y="1412776"/>
            <a:ext cx="2858444" cy="46085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637" y="1600200"/>
            <a:ext cx="8014726" cy="452596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284" y="1600199"/>
            <a:ext cx="8907212" cy="50299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 anchor="ctr"/>
          <a:lstStyle/>
          <a:p>
            <a:pPr algn="ctr"/>
            <a:r>
              <a:rPr lang="en-US" dirty="0" smtClean="0"/>
              <a:t>LE</a:t>
            </a:r>
            <a:r>
              <a:rPr lang="ru-RU" dirty="0" smtClean="0"/>
              <a:t>С</a:t>
            </a:r>
            <a:r>
              <a:rPr lang="en-US" dirty="0" smtClean="0"/>
              <a:t>TA</a:t>
            </a:r>
            <a:r>
              <a:rPr lang="ru-RU" dirty="0" smtClean="0"/>
              <a:t>: Контроль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384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637" y="1600200"/>
            <a:ext cx="801472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5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637" y="1600200"/>
            <a:ext cx="801472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0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637" y="1600200"/>
            <a:ext cx="801472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3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5760"/>
            <a:ext cx="8229600" cy="1143000"/>
          </a:xfrm>
        </p:spPr>
        <p:txBody>
          <a:bodyPr anchor="ctr" anchorCtr="0">
            <a:normAutofit/>
          </a:bodyPr>
          <a:lstStyle/>
          <a:p>
            <a:r>
              <a:rPr lang="ru-RU" sz="3600" dirty="0" smtClean="0"/>
              <a:t> </a:t>
            </a:r>
            <a:r>
              <a:rPr lang="ru-RU" sz="3200" b="1" dirty="0" smtClean="0"/>
              <a:t>Учебник</a:t>
            </a:r>
            <a:endParaRPr lang="ru-RU" sz="3200" b="1" dirty="0"/>
          </a:p>
        </p:txBody>
      </p:sp>
      <p:pic>
        <p:nvPicPr>
          <p:cNvPr id="6" name="Содержимое 6" descr="5867_big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716016" y="548680"/>
            <a:ext cx="3960440" cy="5948077"/>
          </a:xfrm>
          <a:ln>
            <a:solidFill>
              <a:srgbClr val="005CAB"/>
            </a:solidFill>
          </a:ln>
        </p:spPr>
      </p:pic>
      <p:sp>
        <p:nvSpPr>
          <p:cNvPr id="4" name="Текст 3"/>
          <p:cNvSpPr>
            <a:spLocks noGrp="1"/>
          </p:cNvSpPr>
          <p:nvPr>
            <p:ph sz="half" idx="2"/>
          </p:nvPr>
        </p:nvSpPr>
        <p:spPr>
          <a:xfrm>
            <a:off x="179512" y="1556792"/>
            <a:ext cx="4038600" cy="4525963"/>
          </a:xfrm>
        </p:spPr>
        <p:txBody>
          <a:bodyPr>
            <a:noAutofit/>
          </a:bodyPr>
          <a:lstStyle/>
          <a:p>
            <a:pPr marL="342900" indent="-342900">
              <a:buAutoNum type="arabicPeriod"/>
            </a:pPr>
            <a:r>
              <a:rPr lang="ru-RU" sz="2200" dirty="0" smtClean="0">
                <a:solidFill>
                  <a:srgbClr val="002060"/>
                </a:solidFill>
              </a:rPr>
              <a:t>Введение</a:t>
            </a:r>
          </a:p>
          <a:p>
            <a:pPr marL="342900" indent="-342900">
              <a:buAutoNum type="arabicPeriod"/>
            </a:pPr>
            <a:r>
              <a:rPr lang="ru-RU" sz="2200" dirty="0" smtClean="0">
                <a:solidFill>
                  <a:srgbClr val="002060"/>
                </a:solidFill>
              </a:rPr>
              <a:t>Практические основы астрономии</a:t>
            </a:r>
          </a:p>
          <a:p>
            <a:pPr marL="342900" indent="-342900">
              <a:buAutoNum type="arabicPeriod"/>
            </a:pPr>
            <a:r>
              <a:rPr lang="ru-RU" sz="2200" dirty="0" smtClean="0">
                <a:solidFill>
                  <a:srgbClr val="002060"/>
                </a:solidFill>
              </a:rPr>
              <a:t>Строение Солнечной системы</a:t>
            </a:r>
          </a:p>
          <a:p>
            <a:pPr marL="342900" indent="-342900">
              <a:buAutoNum type="arabicPeriod"/>
            </a:pPr>
            <a:r>
              <a:rPr lang="ru-RU" sz="2200" dirty="0" smtClean="0">
                <a:solidFill>
                  <a:srgbClr val="002060"/>
                </a:solidFill>
              </a:rPr>
              <a:t>Природа тел Солнечной системы</a:t>
            </a:r>
          </a:p>
          <a:p>
            <a:pPr marL="342900" indent="-342900">
              <a:buAutoNum type="arabicPeriod"/>
            </a:pPr>
            <a:r>
              <a:rPr lang="ru-RU" sz="2200" dirty="0" smtClean="0">
                <a:solidFill>
                  <a:srgbClr val="002060"/>
                </a:solidFill>
              </a:rPr>
              <a:t>Солнце и звёзды</a:t>
            </a:r>
          </a:p>
          <a:p>
            <a:pPr marL="342900" indent="-342900">
              <a:buAutoNum type="arabicPeriod"/>
            </a:pPr>
            <a:r>
              <a:rPr lang="ru-RU" sz="2200" dirty="0" smtClean="0">
                <a:solidFill>
                  <a:srgbClr val="002060"/>
                </a:solidFill>
              </a:rPr>
              <a:t>Строение и эволюция Вселенной</a:t>
            </a:r>
          </a:p>
          <a:p>
            <a:pPr marL="342900" indent="-342900">
              <a:buAutoNum type="arabicPeriod"/>
            </a:pPr>
            <a:r>
              <a:rPr lang="ru-RU" sz="2200" dirty="0" smtClean="0">
                <a:solidFill>
                  <a:srgbClr val="002060"/>
                </a:solidFill>
              </a:rPr>
              <a:t>Приложения</a:t>
            </a:r>
          </a:p>
          <a:p>
            <a:pPr marL="342900" indent="-342900">
              <a:buAutoNum type="arabicPeriod"/>
            </a:pPr>
            <a:r>
              <a:rPr lang="ru-RU" sz="2200" dirty="0" smtClean="0">
                <a:solidFill>
                  <a:srgbClr val="002060"/>
                </a:solidFill>
              </a:rPr>
              <a:t>Ответы к задачам</a:t>
            </a:r>
            <a:endParaRPr lang="ru-RU" sz="2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2201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692696"/>
            <a:ext cx="3744416" cy="5645676"/>
          </a:xfrm>
          <a:ln>
            <a:solidFill>
              <a:srgbClr val="005CAB"/>
            </a:solidFill>
          </a:ln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51520" y="944724"/>
            <a:ext cx="360391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Blip>
                <a:blip r:embed="rId3"/>
              </a:buBlip>
              <a:defRPr/>
            </a:pPr>
            <a:r>
              <a:rPr lang="ru-RU" sz="2400" dirty="0">
                <a:solidFill>
                  <a:srgbClr val="002060"/>
                </a:solidFill>
                <a:cs typeface="+mn-cs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cs typeface="+mn-cs"/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В </a:t>
            </a:r>
            <a:r>
              <a:rPr lang="ru-RU" sz="2400" dirty="0">
                <a:solidFill>
                  <a:srgbClr val="002060"/>
                </a:solidFill>
              </a:rPr>
              <a:t>начале главы закладывается </a:t>
            </a:r>
            <a:r>
              <a:rPr lang="ru-RU" sz="2400" dirty="0" smtClean="0">
                <a:solidFill>
                  <a:srgbClr val="002060"/>
                </a:solidFill>
              </a:rPr>
              <a:t>проблематика</a:t>
            </a:r>
          </a:p>
          <a:p>
            <a:pPr>
              <a:spcBef>
                <a:spcPct val="50000"/>
              </a:spcBef>
              <a:defRPr/>
            </a:pPr>
            <a:endParaRPr lang="ru-RU" sz="2400" dirty="0" smtClean="0">
              <a:solidFill>
                <a:srgbClr val="002060"/>
              </a:solidFill>
            </a:endParaRPr>
          </a:p>
          <a:p>
            <a:pPr>
              <a:spcBef>
                <a:spcPct val="50000"/>
              </a:spcBef>
              <a:buBlip>
                <a:blip r:embed="rId3"/>
              </a:buBlip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  Параграфы </a:t>
            </a:r>
            <a:r>
              <a:rPr lang="ru-RU" sz="2400" dirty="0">
                <a:solidFill>
                  <a:srgbClr val="002060"/>
                </a:solidFill>
              </a:rPr>
              <a:t>разделены на пункты, каждый из которых имеет </a:t>
            </a:r>
            <a:r>
              <a:rPr lang="ru-RU" sz="2400" dirty="0" smtClean="0">
                <a:solidFill>
                  <a:srgbClr val="002060"/>
                </a:solidFill>
              </a:rPr>
              <a:t>номер и название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2202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404664"/>
            <a:ext cx="7397911" cy="5544616"/>
          </a:xfrm>
          <a:ln>
            <a:solidFill>
              <a:srgbClr val="005CAB"/>
            </a:solidFill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67544" y="5913276"/>
            <a:ext cx="3852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Blip>
                <a:blip r:embed="rId3"/>
              </a:buBlip>
              <a:defRPr/>
            </a:pPr>
            <a:r>
              <a:rPr lang="ru-RU" sz="2400" dirty="0">
                <a:solidFill>
                  <a:srgbClr val="003366"/>
                </a:solidFill>
                <a:cs typeface="+mn-cs"/>
              </a:rPr>
              <a:t> </a:t>
            </a:r>
            <a:r>
              <a:rPr lang="ru-RU" sz="2400" dirty="0" smtClean="0">
                <a:solidFill>
                  <a:srgbClr val="003366"/>
                </a:solidFill>
                <a:cs typeface="+mn-cs"/>
              </a:rPr>
              <a:t> </a:t>
            </a:r>
            <a:r>
              <a:rPr lang="ru-RU" sz="2400" dirty="0" smtClean="0">
                <a:solidFill>
                  <a:srgbClr val="336699"/>
                </a:solidFill>
              </a:rPr>
              <a:t>Примеры </a:t>
            </a:r>
            <a:r>
              <a:rPr lang="ru-RU" sz="2400" dirty="0">
                <a:solidFill>
                  <a:srgbClr val="336699"/>
                </a:solidFill>
              </a:rPr>
              <a:t>решения </a:t>
            </a:r>
            <a:r>
              <a:rPr lang="ru-RU" sz="2400" dirty="0" smtClean="0">
                <a:solidFill>
                  <a:srgbClr val="336699"/>
                </a:solidFill>
              </a:rPr>
              <a:t>задач</a:t>
            </a:r>
            <a:endParaRPr lang="ru-RU" sz="2400" dirty="0">
              <a:solidFill>
                <a:srgbClr val="336699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319552" y="5949280"/>
            <a:ext cx="48244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Blip>
                <a:blip r:embed="rId3"/>
              </a:buBlip>
              <a:defRPr/>
            </a:pPr>
            <a:r>
              <a:rPr lang="ru-RU" sz="2400" dirty="0" smtClean="0">
                <a:solidFill>
                  <a:srgbClr val="003366"/>
                </a:solidFill>
                <a:cs typeface="+mn-cs"/>
              </a:rPr>
              <a:t>  </a:t>
            </a:r>
            <a:r>
              <a:rPr lang="ru-RU" sz="2400" dirty="0" smtClean="0">
                <a:solidFill>
                  <a:srgbClr val="336699"/>
                </a:solidFill>
              </a:rPr>
              <a:t>Вопросы</a:t>
            </a:r>
            <a:r>
              <a:rPr lang="ru-RU" sz="2400" dirty="0">
                <a:solidFill>
                  <a:srgbClr val="336699"/>
                </a:solidFill>
              </a:rPr>
              <a:t>, задания, </a:t>
            </a:r>
            <a:r>
              <a:rPr lang="ru-RU" sz="2400" dirty="0" smtClean="0">
                <a:solidFill>
                  <a:srgbClr val="336699"/>
                </a:solidFill>
              </a:rPr>
              <a:t>упражнения</a:t>
            </a:r>
            <a:endParaRPr lang="ru-RU" sz="2400" dirty="0">
              <a:solidFill>
                <a:srgbClr val="3366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3a4c82b4f2a84438b7dc52ec1521e3197443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heme/theme1.xml><?xml version="1.0" encoding="utf-8"?>
<a:theme xmlns:a="http://schemas.openxmlformats.org/drawingml/2006/main" name="Тема Office">
  <a:themeElements>
    <a:clrScheme name="Российский учебник">
      <a:dk1>
        <a:srgbClr val="515151"/>
      </a:dk1>
      <a:lt1>
        <a:srgbClr val="FFFFFF"/>
      </a:lt1>
      <a:dk2>
        <a:srgbClr val="7B7B7B"/>
      </a:dk2>
      <a:lt2>
        <a:srgbClr val="FFFFFF"/>
      </a:lt2>
      <a:accent1>
        <a:srgbClr val="969696"/>
      </a:accent1>
      <a:accent2>
        <a:srgbClr val="0063B5"/>
      </a:accent2>
      <a:accent3>
        <a:srgbClr val="3BA6FF"/>
      </a:accent3>
      <a:accent4>
        <a:srgbClr val="75C1FF"/>
      </a:accent4>
      <a:accent5>
        <a:srgbClr val="A5A5A5"/>
      </a:accent5>
      <a:accent6>
        <a:srgbClr val="D8D8D8"/>
      </a:accent6>
      <a:hlink>
        <a:srgbClr val="005CAB"/>
      </a:hlink>
      <a:folHlink>
        <a:srgbClr val="A6A6A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презентации РУ 4х3" id="{7C9DC303-742F-9041-ABA3-286BD215772F}" vid="{6298532F-199B-D144-8CF4-66E44EE92E0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02511EAE12B554BBD6F4C38202637E2" ma:contentTypeVersion="1" ma:contentTypeDescription="Создание документа." ma:contentTypeScope="" ma:versionID="7720e2e3bc88c98809321b95ba70e5c7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FAA70D-DDF2-4B75-BAD5-80E556B18A71}"/>
</file>

<file path=customXml/itemProps2.xml><?xml version="1.0" encoding="utf-8"?>
<ds:datastoreItem xmlns:ds="http://schemas.openxmlformats.org/officeDocument/2006/customXml" ds:itemID="{FC6B7A3B-48DA-4A0E-A8D9-EA0358AE2DF4}"/>
</file>

<file path=customXml/itemProps3.xml><?xml version="1.0" encoding="utf-8"?>
<ds:datastoreItem xmlns:ds="http://schemas.openxmlformats.org/officeDocument/2006/customXml" ds:itemID="{4E8B3515-F720-45C1-B411-E6977761CF2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1278</TotalTime>
  <Words>920</Words>
  <Application>Microsoft Office PowerPoint</Application>
  <PresentationFormat>Экран (4:3)</PresentationFormat>
  <Paragraphs>182</Paragraphs>
  <Slides>64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70" baseType="lpstr">
      <vt:lpstr>Arial</vt:lpstr>
      <vt:lpstr>Calibri</vt:lpstr>
      <vt:lpstr>Cambria</vt:lpstr>
      <vt:lpstr>Georgia</vt:lpstr>
      <vt:lpstr>Wingdings</vt:lpstr>
      <vt:lpstr>Тема Office</vt:lpstr>
      <vt:lpstr>Преподавание астрономии как отдельного предмета </vt:lpstr>
      <vt:lpstr>Презентация PowerPoint</vt:lpstr>
      <vt:lpstr>Автор</vt:lpstr>
      <vt:lpstr>Презентация PowerPoint</vt:lpstr>
      <vt:lpstr>Состав УМК Астрономия 11 класс. Базовый уровень</vt:lpstr>
      <vt:lpstr>Рабочая программа</vt:lpstr>
      <vt:lpstr> Учебник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Соответствие требований ФК ГОС к обязательному минимуму содержания основной образовательной программы по астрономии и содержания учебника</vt:lpstr>
      <vt:lpstr>Выдержка из требований ФК ГОС к обязательному минимуму содержания основной образовательной программе по физике (базовый и профильный уровни)</vt:lpstr>
      <vt:lpstr>Соответствие учебника требованиям ФГОС</vt:lpstr>
      <vt:lpstr>Личностные результаты. Навыки учебно-исследовательской, проектной деятельности  </vt:lpstr>
      <vt:lpstr>Личностные результаты.  Формирование мышления, соответствующего современному развитию науки </vt:lpstr>
      <vt:lpstr>Метапредметные результаты.  Межпредметные понятия </vt:lpstr>
      <vt:lpstr>Метапредметные результаты.  Регулятивные УУД</vt:lpstr>
      <vt:lpstr>Метапредметные результаты.  Коммуникативные УУД</vt:lpstr>
      <vt:lpstr>Метапредметные результаты.  Познавательные УУД</vt:lpstr>
      <vt:lpstr>Предметные результаты.  Сформированность представлений о строении Солнечной системы</vt:lpstr>
      <vt:lpstr>Предметные результаты.  Сформированность представлений об эволюции звёзд и Вселенной</vt:lpstr>
      <vt:lpstr>Предметные результаты.  Сформированность представлений пространственно-временных масштабах Вселенной</vt:lpstr>
      <vt:lpstr>Предметные результаты.  Владение основополагающими астрономическими понятиями, теориями, законами и закономерностями</vt:lpstr>
      <vt:lpstr>Предметные результаты.  Осознание роли отечественной науки в освоении и использовании космического пространства</vt:lpstr>
      <vt:lpstr>Методическое пособие</vt:lpstr>
      <vt:lpstr>Структура  методического пособия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Проверочные и контрольные работы</vt:lpstr>
      <vt:lpstr>Презентация PowerPoint</vt:lpstr>
      <vt:lpstr>Презентация PowerPoint</vt:lpstr>
      <vt:lpstr> rosuchebnik.ru</vt:lpstr>
      <vt:lpstr> rosuchebnik.ru</vt:lpstr>
      <vt:lpstr> rosuchebnik.ru</vt:lpstr>
      <vt:lpstr>Презентация PowerPoint</vt:lpstr>
      <vt:lpstr>Что такое электронная форма учебника — ЭФУ?</vt:lpstr>
      <vt:lpstr> Электронная форма учебника</vt:lpstr>
      <vt:lpstr>ЭФУ: успешное сочетание принципов наглядности, осознанности и активности обучения</vt:lpstr>
      <vt:lpstr> ЭФУ также обладает рядом преимуществ в качестве индивидуальной формы обучения</vt:lpstr>
      <vt:lpstr>Презентация PowerPoint</vt:lpstr>
      <vt:lpstr>Электронная форма учебника</vt:lpstr>
      <vt:lpstr>Электронная форма учебника</vt:lpstr>
      <vt:lpstr>Электронная форма учебника</vt:lpstr>
      <vt:lpstr>Электронная форма учебника</vt:lpstr>
      <vt:lpstr>Электронная форма учебника</vt:lpstr>
      <vt:lpstr>Электронная форма учебника</vt:lpstr>
      <vt:lpstr>Электронная форма учебника</vt:lpstr>
      <vt:lpstr>Электронная форма учебника</vt:lpstr>
      <vt:lpstr>Электронная форма учебника</vt:lpstr>
      <vt:lpstr>LEСTA: Классная работа</vt:lpstr>
      <vt:lpstr>Презентация PowerPoint</vt:lpstr>
      <vt:lpstr>Презентация PowerPoint</vt:lpstr>
      <vt:lpstr>Презентация PowerPoint</vt:lpstr>
      <vt:lpstr>LEСTA: Контроль</vt:lpstr>
      <vt:lpstr>Презентация PowerPoint</vt:lpstr>
      <vt:lpstr>Презентация PowerPoint</vt:lpstr>
      <vt:lpstr>Презентация PowerPoint</vt:lpstr>
    </vt:vector>
  </TitlesOfParts>
  <Company>Drofa LTD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Титульный слайд</dc:title>
  <dc:creator>З.</dc:creator>
  <cp:lastModifiedBy>Анна Анисимова</cp:lastModifiedBy>
  <cp:revision>307</cp:revision>
  <dcterms:created xsi:type="dcterms:W3CDTF">2017-05-24T14:24:06Z</dcterms:created>
  <dcterms:modified xsi:type="dcterms:W3CDTF">2019-03-04T09:16:13Z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0x010100A02511EAE12B554BBD6F4C38202637E2</vt:lpwstr>
  </property>
</Properties>
</file>