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6"/>
  </p:notesMasterIdLst>
  <p:handoutMasterIdLst>
    <p:handoutMasterId r:id="rId27"/>
  </p:handoutMasterIdLst>
  <p:sldIdLst>
    <p:sldId id="468" r:id="rId2"/>
    <p:sldId id="469" r:id="rId3"/>
    <p:sldId id="470" r:id="rId4"/>
    <p:sldId id="471" r:id="rId5"/>
    <p:sldId id="473" r:id="rId6"/>
    <p:sldId id="474" r:id="rId7"/>
    <p:sldId id="475" r:id="rId8"/>
    <p:sldId id="476" r:id="rId9"/>
    <p:sldId id="477" r:id="rId10"/>
    <p:sldId id="478" r:id="rId11"/>
    <p:sldId id="479" r:id="rId12"/>
    <p:sldId id="487" r:id="rId13"/>
    <p:sldId id="488" r:id="rId14"/>
    <p:sldId id="489" r:id="rId15"/>
    <p:sldId id="490" r:id="rId16"/>
    <p:sldId id="491" r:id="rId17"/>
    <p:sldId id="480" r:id="rId18"/>
    <p:sldId id="481" r:id="rId19"/>
    <p:sldId id="482" r:id="rId20"/>
    <p:sldId id="483" r:id="rId21"/>
    <p:sldId id="484" r:id="rId22"/>
    <p:sldId id="485" r:id="rId23"/>
    <p:sldId id="486" r:id="rId24"/>
    <p:sldId id="467" r:id="rId25"/>
  </p:sldIdLst>
  <p:sldSz cx="9144000" cy="6858000" type="screen4x3"/>
  <p:notesSz cx="6797675" cy="9926638"/>
  <p:custDataLst>
    <p:tags r:id="rId2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449" autoAdjust="0"/>
  </p:normalViewPr>
  <p:slideViewPr>
    <p:cSldViewPr snapToGrid="0">
      <p:cViewPr varScale="1">
        <p:scale>
          <a:sx n="105" d="100"/>
          <a:sy n="105" d="100"/>
        </p:scale>
        <p:origin x="174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CC719E9-AB45-4228-BF12-DEBF8B9110F2}" type="datetimeFigureOut">
              <a:rPr lang="ru-RU" smtClean="0"/>
              <a:t>23.04.2020</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22EE35B4-594F-49A8-8209-8041F98E8976}" type="slidenum">
              <a:rPr lang="ru-RU" smtClean="0"/>
              <a:t>‹#›</a:t>
            </a:fld>
            <a:endParaRPr lang="ru-RU"/>
          </a:p>
        </p:txBody>
      </p:sp>
    </p:spTree>
    <p:extLst>
      <p:ext uri="{BB962C8B-B14F-4D97-AF65-F5344CB8AC3E}">
        <p14:creationId xmlns:p14="http://schemas.microsoft.com/office/powerpoint/2010/main" val="134763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CDB0B3C-31E5-478B-A3AC-7B2F0D64090F}" type="datetimeFigureOut">
              <a:rPr lang="ru-RU" smtClean="0"/>
              <a:t>23.04.2020</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D85713A-12AB-4347-BDDB-B2E5F8AAA029}" type="slidenum">
              <a:rPr lang="ru-RU" smtClean="0"/>
              <a:t>‹#›</a:t>
            </a:fld>
            <a:endParaRPr lang="ru-RU"/>
          </a:p>
        </p:txBody>
      </p:sp>
    </p:spTree>
    <p:extLst>
      <p:ext uri="{BB962C8B-B14F-4D97-AF65-F5344CB8AC3E}">
        <p14:creationId xmlns:p14="http://schemas.microsoft.com/office/powerpoint/2010/main" val="208171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681841" y="3814309"/>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5486059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5041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4064" y="0"/>
            <a:ext cx="7396843"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5167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73842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3_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8262257" cy="1325563"/>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D190D787-D32D-4E92-B227-0E52D5AD77D3}"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189918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4257" y="0"/>
            <a:ext cx="7470322" cy="1325563"/>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572875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7735" y="0"/>
            <a:ext cx="7396843" cy="1325563"/>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D190D787-D32D-4E92-B227-0E52D5AD77D3}"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820424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0D787-D32D-4E92-B227-0E52D5AD77D3}" type="datetimeFigureOut">
              <a:rPr lang="ru-RU" smtClean="0"/>
              <a:t>23.04.2020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81579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81842" y="1122363"/>
            <a:ext cx="7200901"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681842" y="4467452"/>
            <a:ext cx="720090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1020535" y="6356350"/>
            <a:ext cx="1951263" cy="365125"/>
          </a:xfrm>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a:xfrm>
            <a:off x="3028950" y="6356351"/>
            <a:ext cx="2294164" cy="365125"/>
          </a:xfrm>
        </p:spPr>
        <p:txBody>
          <a:bodyPr/>
          <a:lstStyle/>
          <a:p>
            <a:endParaRPr lang="ru-RU" dirty="0"/>
          </a:p>
        </p:txBody>
      </p:sp>
      <p:sp>
        <p:nvSpPr>
          <p:cNvPr id="6" name="Slide Number Placeholder 5"/>
          <p:cNvSpPr>
            <a:spLocks noGrp="1"/>
          </p:cNvSpPr>
          <p:nvPr>
            <p:ph type="sldNum" sz="quarter" idx="12"/>
          </p:nvPr>
        </p:nvSpPr>
        <p:spPr>
          <a:xfrm>
            <a:off x="5380265" y="6356351"/>
            <a:ext cx="1771649"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982066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6172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6336" y="-7482"/>
            <a:ext cx="7168243" cy="1325563"/>
          </a:xfrm>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56542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9714" y="-7482"/>
            <a:ext cx="7894865" cy="1325563"/>
          </a:xfrm>
        </p:spPr>
        <p:txBody>
          <a:bodyPr/>
          <a:lstStyle/>
          <a:p>
            <a:r>
              <a:rPr lang="ru-RU"/>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104053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7482"/>
            <a:ext cx="8245929" cy="1325563"/>
          </a:xfrm>
        </p:spPr>
        <p:txBody>
          <a:bodyPr/>
          <a:lstStyle/>
          <a:p>
            <a:r>
              <a:rPr lang="ru-RU"/>
              <a:t>Образец заголовка</a:t>
            </a:r>
            <a:endParaRPr lang="en-US" dirty="0"/>
          </a:p>
        </p:txBody>
      </p:sp>
      <p:sp>
        <p:nvSpPr>
          <p:cNvPr id="3" name="Content Placeholder 2"/>
          <p:cNvSpPr>
            <a:spLocks noGrp="1"/>
          </p:cNvSpPr>
          <p:nvPr>
            <p:ph idx="1"/>
          </p:nvPr>
        </p:nvSpPr>
        <p:spPr>
          <a:xfrm>
            <a:off x="628649" y="1825625"/>
            <a:ext cx="8245929"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180282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4725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1118506" y="6011014"/>
            <a:ext cx="2057400" cy="365125"/>
          </a:xfrm>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a:xfrm>
            <a:off x="3690257" y="6011013"/>
            <a:ext cx="3086100" cy="365125"/>
          </a:xfrm>
        </p:spPr>
        <p:txBody>
          <a:bodyPr/>
          <a:lstStyle/>
          <a:p>
            <a:endParaRPr lang="ru-RU"/>
          </a:p>
        </p:txBody>
      </p:sp>
      <p:sp>
        <p:nvSpPr>
          <p:cNvPr id="6" name="Slide Number Placeholder 5"/>
          <p:cNvSpPr>
            <a:spLocks noGrp="1"/>
          </p:cNvSpPr>
          <p:nvPr>
            <p:ph type="sldNum" sz="quarter" idx="12"/>
          </p:nvPr>
        </p:nvSpPr>
        <p:spPr>
          <a:xfrm>
            <a:off x="6947806" y="6011014"/>
            <a:ext cx="2057400"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269185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4060896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2_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506" y="1236211"/>
            <a:ext cx="7788729"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1118506" y="470115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02127" y="6376138"/>
            <a:ext cx="1706337" cy="365125"/>
          </a:xfrm>
        </p:spPr>
        <p:txBody>
          <a:bodyPr/>
          <a:lstStyle/>
          <a:p>
            <a:fld id="{D190D787-D32D-4E92-B227-0E52D5AD77D3}" type="datetimeFigureOut">
              <a:rPr lang="ru-RU" smtClean="0"/>
              <a:t>23.04.2020</a:t>
            </a:fld>
            <a:endParaRPr lang="ru-RU"/>
          </a:p>
        </p:txBody>
      </p:sp>
      <p:sp>
        <p:nvSpPr>
          <p:cNvPr id="5" name="Footer Placeholder 4"/>
          <p:cNvSpPr>
            <a:spLocks noGrp="1"/>
          </p:cNvSpPr>
          <p:nvPr>
            <p:ph type="ftr" sz="quarter" idx="11"/>
          </p:nvPr>
        </p:nvSpPr>
        <p:spPr>
          <a:xfrm>
            <a:off x="2432955" y="6376138"/>
            <a:ext cx="3086100" cy="365125"/>
          </a:xfrm>
        </p:spPr>
        <p:txBody>
          <a:bodyPr/>
          <a:lstStyle/>
          <a:p>
            <a:endParaRPr lang="ru-RU"/>
          </a:p>
        </p:txBody>
      </p:sp>
      <p:sp>
        <p:nvSpPr>
          <p:cNvPr id="6" name="Slide Number Placeholder 5"/>
          <p:cNvSpPr>
            <a:spLocks noGrp="1"/>
          </p:cNvSpPr>
          <p:nvPr>
            <p:ph type="sldNum" sz="quarter" idx="12"/>
          </p:nvPr>
        </p:nvSpPr>
        <p:spPr>
          <a:xfrm>
            <a:off x="5559873" y="6376137"/>
            <a:ext cx="1657356" cy="365125"/>
          </a:xfrm>
        </p:spPr>
        <p:txBody>
          <a:bodyPr/>
          <a:lstStyle/>
          <a:p>
            <a:fld id="{BD5AB965-0061-48B7-8827-09429CCA7BF8}" type="slidenum">
              <a:rPr lang="ru-RU" smtClean="0"/>
              <a:t>‹#›</a:t>
            </a:fld>
            <a:endParaRPr lang="ru-RU"/>
          </a:p>
        </p:txBody>
      </p:sp>
    </p:spTree>
    <p:extLst>
      <p:ext uri="{BB962C8B-B14F-4D97-AF65-F5344CB8AC3E}">
        <p14:creationId xmlns:p14="http://schemas.microsoft.com/office/powerpoint/2010/main" val="3455129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0D787-D32D-4E92-B227-0E52D5AD77D3}" type="datetimeFigureOut">
              <a:rPr lang="ru-RU" smtClean="0"/>
              <a:t>23.04.2020</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AB965-0061-48B7-8827-09429CCA7BF8}" type="slidenum">
              <a:rPr lang="ru-RU" smtClean="0"/>
              <a:t>‹#›</a:t>
            </a:fld>
            <a:endParaRPr lang="ru-RU"/>
          </a:p>
        </p:txBody>
      </p:sp>
    </p:spTree>
    <p:extLst>
      <p:ext uri="{BB962C8B-B14F-4D97-AF65-F5344CB8AC3E}">
        <p14:creationId xmlns:p14="http://schemas.microsoft.com/office/powerpoint/2010/main" val="1864084198"/>
      </p:ext>
    </p:extLst>
  </p:cSld>
  <p:clrMap bg1="lt1" tx1="dk1" bg2="lt2" tx2="dk2" accent1="accent1" accent2="accent2" accent3="accent3" accent4="accent4" accent5="accent5" accent6="accent6" hlink="hlink" folHlink="folHlink"/>
  <p:sldLayoutIdLst>
    <p:sldLayoutId id="2147483699" r:id="rId1"/>
    <p:sldLayoutId id="2147483710" r:id="rId2"/>
    <p:sldLayoutId id="2147483700" r:id="rId3"/>
    <p:sldLayoutId id="2147483711" r:id="rId4"/>
    <p:sldLayoutId id="2147483712" r:id="rId5"/>
    <p:sldLayoutId id="2147483713" r:id="rId6"/>
    <p:sldLayoutId id="2147483701" r:id="rId7"/>
    <p:sldLayoutId id="2147483714" r:id="rId8"/>
    <p:sldLayoutId id="2147483715" r:id="rId9"/>
    <p:sldLayoutId id="2147483702" r:id="rId10"/>
    <p:sldLayoutId id="2147483716" r:id="rId11"/>
    <p:sldLayoutId id="2147483717" r:id="rId12"/>
    <p:sldLayoutId id="2147483718" r:id="rId13"/>
    <p:sldLayoutId id="2147483704" r:id="rId14"/>
    <p:sldLayoutId id="2147483719" r:id="rId15"/>
    <p:sldLayoutId id="2147483705" r:id="rId1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chi.ru/" TargetMode="External"/><Relationship Id="rId2" Type="http://schemas.openxmlformats.org/officeDocument/2006/relationships/hyperlink" Target="http://sdamgia.ru/" TargetMode="External"/><Relationship Id="rId1" Type="http://schemas.openxmlformats.org/officeDocument/2006/relationships/slideLayout" Target="../slideLayouts/slideLayout3.xml"/><Relationship Id="rId4" Type="http://schemas.openxmlformats.org/officeDocument/2006/relationships/hyperlink" Target="http://www.fipi.r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resh.edu.ru/subject/lesson/7276/start/247827/"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resh.edu.ru/"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watch?v=GTwMbfmefGI&amp;list=PLSsIYv8E1ENxIhUE_eayScddkrAQ8bnK+c" TargetMode="External"/><Relationship Id="rId13" Type="http://schemas.openxmlformats.org/officeDocument/2006/relationships/hyperlink" Target="https://www.youtube.com/channel/UCDKufJOTpYLXusSrBJDccEw/playlists" TargetMode="External"/><Relationship Id="rId3" Type="http://schemas.openxmlformats.org/officeDocument/2006/relationships/hyperlink" Target="https://www.youtube.com/user/MalkovaAnna/featured" TargetMode="External"/><Relationship Id="rId7" Type="http://schemas.openxmlformats.org/officeDocument/2006/relationships/hyperlink" Target="https://www.youtube.com/channel/UCSgNEU_nT1Hjvyk_HK2jvhg/playlists" TargetMode="External"/><Relationship Id="rId12" Type="http://schemas.openxmlformats.org/officeDocument/2006/relationships/hyperlink" Target="https://www.youtube.com/channel/UCnda53eZLoIW090YACPJFaA/playlists" TargetMode="External"/><Relationship Id="rId2" Type="http://schemas.openxmlformats.org/officeDocument/2006/relationships/hyperlink" Target="https://www.youtube.com/channel/UCWmEVmo5Wf-z9x8fQTvWnuw/playlists--" TargetMode="External"/><Relationship Id="rId16" Type="http://schemas.openxmlformats.org/officeDocument/2006/relationships/hyperlink" Target="https://www.youtube.com/channel/UCvA8xV0we8uPAYnUie05eQw" TargetMode="External"/><Relationship Id="rId1" Type="http://schemas.openxmlformats.org/officeDocument/2006/relationships/slideLayout" Target="../slideLayouts/slideLayout3.xml"/><Relationship Id="rId6" Type="http://schemas.openxmlformats.org/officeDocument/2006/relationships/hyperlink" Target="https://www.youtube.com/channel/UCj0Od_id0gPbmwZ65U8xwrw/playlists" TargetMode="External"/><Relationship Id="rId11" Type="http://schemas.openxmlformats.org/officeDocument/2006/relationships/hyperlink" Target="https://www.youtube.com/channel/UC8SFr5qb4yzOFu6yPtYEQEg" TargetMode="External"/><Relationship Id="rId5" Type="http://schemas.openxmlformats.org/officeDocument/2006/relationships/hyperlink" Target="https://www.youtube.com/channel/UCLDpIKDTFBSwIYtAG0Wpibg/playlists" TargetMode="External"/><Relationship Id="rId15" Type="http://schemas.openxmlformats.org/officeDocument/2006/relationships/hyperlink" Target="https://www.youtube.com/watch?v=GKasocB0Rj0&amp;list=PLDKqh-EeHRh-x_A84qhwzgywhtagpnZuL" TargetMode="External"/><Relationship Id="rId10" Type="http://schemas.openxmlformats.org/officeDocument/2006/relationships/hyperlink" Target="https://www.youtube.com/channel/UChE2sc5N7PfdV-yN2_ctvtg/playlists" TargetMode="External"/><Relationship Id="rId4" Type="http://schemas.openxmlformats.org/officeDocument/2006/relationships/hyperlink" Target="https://www.youtube.com/channel/UCMAWmYP-y4HMWl0HETbQ6pA/playlists" TargetMode="External"/><Relationship Id="rId9" Type="http://schemas.openxmlformats.org/officeDocument/2006/relationships/hyperlink" Target="https://www.youtube.com/user/MathTutor777/playlists" TargetMode="External"/><Relationship Id="rId14" Type="http://schemas.openxmlformats.org/officeDocument/2006/relationships/hyperlink" Target="https://www.youtube.com/channel/UCykZTtGmSnuccgtWOR90ok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yandex.ru/" TargetMode="External"/><Relationship Id="rId2" Type="http://schemas.openxmlformats.org/officeDocument/2006/relationships/hyperlink" Target="https://resh.edu.ru/" TargetMode="External"/><Relationship Id="rId1" Type="http://schemas.openxmlformats.org/officeDocument/2006/relationships/slideLayout" Target="../slideLayouts/slideLayout3.xml"/><Relationship Id="rId4" Type="http://schemas.openxmlformats.org/officeDocument/2006/relationships/hyperlink" Target="https://www.yaklass.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edia.prosv.ru/" TargetMode="External"/><Relationship Id="rId2" Type="http://schemas.openxmlformats.org/officeDocument/2006/relationships/hyperlink" Target="http://www.pcbl.r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yskills.ru/" TargetMode="External"/><Relationship Id="rId2" Type="http://schemas.openxmlformats.org/officeDocument/2006/relationships/hyperlink" Target="http://elducation.ru/" TargetMode="External"/><Relationship Id="rId1" Type="http://schemas.openxmlformats.org/officeDocument/2006/relationships/slideLayout" Target="../slideLayouts/slideLayout3.xml"/><Relationship Id="rId5" Type="http://schemas.openxmlformats.org/officeDocument/2006/relationships/hyperlink" Target="https://mosobr.tv/" TargetMode="External"/><Relationship Id="rId4" Type="http://schemas.openxmlformats.org/officeDocument/2006/relationships/hyperlink" Target="https://olimpium.r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eduportal44.ru/sites/RSMO-test/SitePages/%D0%9C%D0%B0%D1%82%D0%B5%D0%BC%D0%B0%D1%82%D0%B8%D0%BA%D0%B0.aspx"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eduportal44.ru/sites/RSMO-test/DocLib288/%D0%94%D0%BE%D0%BC%D0%B0%D1%88%D0%BD%D1%8F%D1%8F.aspx"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Omelkova-ms@yandex.ru"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amgia.ru/" TargetMode="External"/><Relationship Id="rId2" Type="http://schemas.openxmlformats.org/officeDocument/2006/relationships/hyperlink" Target="https://uchi.ru/" TargetMode="External"/><Relationship Id="rId1" Type="http://schemas.openxmlformats.org/officeDocument/2006/relationships/slideLayout" Target="../slideLayouts/slideLayout3.xml"/><Relationship Id="rId4" Type="http://schemas.openxmlformats.org/officeDocument/2006/relationships/hyperlink" Target="https://foxford.r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foxford.ru/" TargetMode="External"/><Relationship Id="rId2" Type="http://schemas.openxmlformats.org/officeDocument/2006/relationships/hyperlink" Target="https://www.lektorium.tv/" TargetMode="External"/><Relationship Id="rId1" Type="http://schemas.openxmlformats.org/officeDocument/2006/relationships/slideLayout" Target="../slideLayouts/slideLayout3.xml"/><Relationship Id="rId4" Type="http://schemas.openxmlformats.org/officeDocument/2006/relationships/hyperlink" Target="https://www.coursera.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damgia.ru/" TargetMode="External"/><Relationship Id="rId2" Type="http://schemas.openxmlformats.org/officeDocument/2006/relationships/hyperlink" Target="https://uchi.ru/"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768079"/>
            <a:ext cx="6858000" cy="1790700"/>
          </a:xfrm>
        </p:spPr>
        <p:txBody>
          <a:bodyPr>
            <a:normAutofit fontScale="90000"/>
          </a:bodyPr>
          <a:lstStyle/>
          <a:p>
            <a:r>
              <a:rPr lang="ru-RU" sz="2700" b="1" dirty="0"/>
              <a:t>Методические рекомендации</a:t>
            </a:r>
            <a:r>
              <a:rPr lang="ru-RU" dirty="0"/>
              <a:t/>
            </a:r>
            <a:br>
              <a:rPr lang="ru-RU" dirty="0"/>
            </a:br>
            <a:r>
              <a:rPr lang="ru-RU" sz="2700" b="1" dirty="0"/>
              <a:t>по организации и содержанию обучения математике</a:t>
            </a:r>
            <a:r>
              <a:rPr lang="ru-RU" sz="2700" dirty="0"/>
              <a:t/>
            </a:r>
            <a:br>
              <a:rPr lang="ru-RU" sz="2700" dirty="0"/>
            </a:br>
            <a:r>
              <a:rPr lang="ru-RU" sz="2700" b="1" dirty="0"/>
              <a:t>условиях перехода на дистанционное обучение</a:t>
            </a:r>
            <a:endParaRPr lang="ru-RU" sz="3675" dirty="0"/>
          </a:p>
        </p:txBody>
      </p:sp>
      <p:sp>
        <p:nvSpPr>
          <p:cNvPr id="3" name="Подзаголовок 2"/>
          <p:cNvSpPr>
            <a:spLocks noGrp="1"/>
          </p:cNvSpPr>
          <p:nvPr>
            <p:ph type="subTitle" idx="1"/>
          </p:nvPr>
        </p:nvSpPr>
        <p:spPr>
          <a:xfrm>
            <a:off x="5140411" y="3558778"/>
            <a:ext cx="2860589" cy="1241822"/>
          </a:xfrm>
        </p:spPr>
        <p:txBody>
          <a:bodyPr/>
          <a:lstStyle/>
          <a:p>
            <a:r>
              <a:rPr lang="ru-RU" dirty="0" smtClean="0"/>
              <a:t> </a:t>
            </a:r>
            <a:r>
              <a:rPr lang="ru-RU" sz="1200" dirty="0"/>
              <a:t>Омелькова М. С., методист                                              отдела сопровождения естественно-математических дисциплин ОГБОУ ДПО «КОИРО»</a:t>
            </a:r>
          </a:p>
        </p:txBody>
      </p:sp>
    </p:spTree>
    <p:extLst>
      <p:ext uri="{BB962C8B-B14F-4D97-AF65-F5344CB8AC3E}">
        <p14:creationId xmlns:p14="http://schemas.microsoft.com/office/powerpoint/2010/main" val="2419143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8238" y="424924"/>
            <a:ext cx="7886700" cy="459253"/>
          </a:xfrm>
        </p:spPr>
        <p:txBody>
          <a:bodyPr>
            <a:normAutofit fontScale="90000"/>
          </a:bodyPr>
          <a:lstStyle/>
          <a:p>
            <a:pPr algn="ctr"/>
            <a:r>
              <a:rPr lang="ru-RU" dirty="0" smtClean="0"/>
              <a:t>ОГЭ</a:t>
            </a:r>
            <a:endParaRPr lang="ru-RU" dirty="0"/>
          </a:p>
        </p:txBody>
      </p:sp>
      <p:sp>
        <p:nvSpPr>
          <p:cNvPr id="3" name="Объект 2"/>
          <p:cNvSpPr>
            <a:spLocks noGrp="1"/>
          </p:cNvSpPr>
          <p:nvPr>
            <p:ph idx="1"/>
          </p:nvPr>
        </p:nvSpPr>
        <p:spPr>
          <a:xfrm>
            <a:off x="628650" y="1862302"/>
            <a:ext cx="7886700" cy="3627671"/>
          </a:xfrm>
        </p:spPr>
        <p:txBody>
          <a:bodyPr>
            <a:normAutofit fontScale="77500" lnSpcReduction="20000"/>
          </a:bodyPr>
          <a:lstStyle/>
          <a:p>
            <a:r>
              <a:rPr lang="ru-RU" sz="2325" dirty="0"/>
              <a:t>Заданиями базового уровня сложности, где необходимо предоставить только правильный ответ, можно отрабатывать с учащимися в формате тестирования на таких сайтах, как, например, </a:t>
            </a:r>
            <a:r>
              <a:rPr lang="ru-RU" sz="2325" u="sng" dirty="0">
                <a:hlinkClick r:id="rId2"/>
              </a:rPr>
              <a:t>http://sdamgia.ru</a:t>
            </a:r>
            <a:r>
              <a:rPr lang="ru-RU" sz="2325" u="sng" dirty="0"/>
              <a:t> </a:t>
            </a:r>
            <a:r>
              <a:rPr lang="ru-RU" sz="2325" dirty="0"/>
              <a:t> или </a:t>
            </a:r>
            <a:r>
              <a:rPr lang="ru-RU" sz="2325" u="sng" dirty="0">
                <a:hlinkClick r:id="rId3"/>
              </a:rPr>
              <a:t>https://uchi.ru/</a:t>
            </a:r>
            <a:r>
              <a:rPr lang="ru-RU" sz="2325" u="sng" dirty="0"/>
              <a:t> </a:t>
            </a:r>
            <a:r>
              <a:rPr lang="ru-RU" sz="2325" dirty="0"/>
              <a:t>. Особенно стоит уделить внимание заданиям по геометрии при подготовке девятиклассников к ОГЭ. Задания повышенного или высокого уровня сложности, в которых необходимо привести обоснованное решение, могут быть отработаны только при проверке учителем решения учащегося, например, фотографии или отсканированного изображения. Напоминаем, что при работе со слабоуспевающими учащимися, показавшими, например, низкие результаты при выполнении предэкзаменационной работы, актуально сосредоточиться в первую очередь на отработке базовых заданий.</a:t>
            </a:r>
          </a:p>
          <a:p>
            <a:r>
              <a:rPr lang="ru-RU" sz="2325" dirty="0"/>
              <a:t>Полезными должны оказаться методические рекомендации для обучающихся по организации индивидуальной подготовки к ОГЭ/ЕГЭ по всем учебным предметам ГИА и открытые варианты ЕГЭ и ОГЭ 2020 года, которые в срок до 14.04.2020, должны быть опубликованы на сайте </a:t>
            </a:r>
            <a:r>
              <a:rPr lang="ru-RU" sz="2325" u="sng" dirty="0">
                <a:hlinkClick r:id="rId4"/>
              </a:rPr>
              <a:t>http://www.fipi.ru/</a:t>
            </a:r>
            <a:r>
              <a:rPr lang="ru-RU" sz="2325" u="sng" dirty="0"/>
              <a:t> </a:t>
            </a:r>
            <a:r>
              <a:rPr lang="ru-RU" sz="2325" dirty="0"/>
              <a:t>.</a:t>
            </a:r>
          </a:p>
          <a:p>
            <a:endParaRPr lang="ru-RU" dirty="0"/>
          </a:p>
        </p:txBody>
      </p:sp>
    </p:spTree>
    <p:extLst>
      <p:ext uri="{BB962C8B-B14F-4D97-AF65-F5344CB8AC3E}">
        <p14:creationId xmlns:p14="http://schemas.microsoft.com/office/powerpoint/2010/main" val="345303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Поддержка</a:t>
            </a:r>
            <a:endParaRPr lang="ru-RU" dirty="0"/>
          </a:p>
        </p:txBody>
      </p:sp>
      <p:sp>
        <p:nvSpPr>
          <p:cNvPr id="3" name="Объект 2"/>
          <p:cNvSpPr>
            <a:spLocks noGrp="1"/>
          </p:cNvSpPr>
          <p:nvPr>
            <p:ph idx="1"/>
          </p:nvPr>
        </p:nvSpPr>
        <p:spPr/>
        <p:txBody>
          <a:bodyPr>
            <a:normAutofit fontScale="92500" lnSpcReduction="20000"/>
          </a:bodyPr>
          <a:lstStyle/>
          <a:p>
            <a:r>
              <a:rPr lang="ru-RU" dirty="0"/>
              <a:t>Помощь могут оказать и </a:t>
            </a:r>
            <a:r>
              <a:rPr lang="ru-RU" dirty="0" err="1"/>
              <a:t>видеоконсультации</a:t>
            </a:r>
            <a:r>
              <a:rPr lang="ru-RU" dirty="0"/>
              <a:t> 2019 года (и прошлых лет) для участников ЕГЭ от разработчиков экзаменационных материалов (сайт ФИПИ, раздел «Для выпускников» во вкладке «ЕГЭ»), в которых детально разбираются особенности каждого учебного предмета, а также предлагаются советы по подготовке и рекомендации по выполнению отдельных заданий. Также на официальном информационном портале ЕГЭ (</a:t>
            </a:r>
            <a:r>
              <a:rPr lang="ru-RU" dirty="0" smtClean="0"/>
              <a:t>ege.edu.ru , </a:t>
            </a:r>
            <a:r>
              <a:rPr lang="ru-RU" dirty="0"/>
              <a:t>во вкладке меню «Общая информация о ГИА», в разделе «Информационные материалы», подраздел «Видео») размещены видеоматериалы с советами родителям и выпускникам по психологической поддержке при подготовке к ГИА.</a:t>
            </a:r>
          </a:p>
          <a:p>
            <a:endParaRPr lang="ru-RU" dirty="0"/>
          </a:p>
        </p:txBody>
      </p:sp>
    </p:spTree>
    <p:extLst>
      <p:ext uri="{BB962C8B-B14F-4D97-AF65-F5344CB8AC3E}">
        <p14:creationId xmlns:p14="http://schemas.microsoft.com/office/powerpoint/2010/main" val="366710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Урок смешанного типа</a:t>
            </a:r>
            <a:endParaRPr lang="ru-RU" dirty="0"/>
          </a:p>
        </p:txBody>
      </p:sp>
      <p:sp>
        <p:nvSpPr>
          <p:cNvPr id="3" name="Объект 2"/>
          <p:cNvSpPr>
            <a:spLocks noGrp="1"/>
          </p:cNvSpPr>
          <p:nvPr>
            <p:ph idx="1"/>
          </p:nvPr>
        </p:nvSpPr>
        <p:spPr>
          <a:xfrm>
            <a:off x="628650" y="1683945"/>
            <a:ext cx="7886700" cy="4493018"/>
          </a:xfrm>
        </p:spPr>
        <p:txBody>
          <a:bodyPr>
            <a:normAutofit fontScale="62500" lnSpcReduction="20000"/>
          </a:bodyPr>
          <a:lstStyle/>
          <a:p>
            <a:pPr marL="0" indent="0">
              <a:buNone/>
            </a:pPr>
            <a:r>
              <a:rPr lang="ru-RU" sz="3200" b="1" dirty="0" err="1" smtClean="0"/>
              <a:t>Видеоурок</a:t>
            </a:r>
            <a:r>
              <a:rPr lang="ru-RU" sz="3200" b="1" dirty="0" smtClean="0"/>
              <a:t> сочетается с работой по учебнику</a:t>
            </a:r>
          </a:p>
          <a:p>
            <a:pPr marL="0" indent="0">
              <a:buNone/>
            </a:pPr>
            <a:r>
              <a:rPr lang="ru-RU" sz="3200" b="1" dirty="0" smtClean="0"/>
              <a:t>Тема</a:t>
            </a:r>
            <a:r>
              <a:rPr lang="ru-RU" sz="3200" b="1" dirty="0"/>
              <a:t>: Системы уравнений с двумя переменными. Графический метод решения.</a:t>
            </a:r>
            <a:endParaRPr lang="ru-RU" sz="3200" dirty="0"/>
          </a:p>
          <a:p>
            <a:pPr lvl="0"/>
            <a:r>
              <a:rPr lang="ru-RU" dirty="0"/>
              <a:t>Просмотреть </a:t>
            </a:r>
            <a:r>
              <a:rPr lang="ru-RU" dirty="0" err="1"/>
              <a:t>видеоурок</a:t>
            </a:r>
            <a:r>
              <a:rPr lang="ru-RU" dirty="0"/>
              <a:t> по ссылке</a:t>
            </a:r>
          </a:p>
          <a:p>
            <a:pPr marL="0" indent="0">
              <a:buNone/>
            </a:pPr>
            <a:r>
              <a:rPr lang="en-US" u="sng" dirty="0" smtClean="0"/>
              <a:t>https</a:t>
            </a:r>
            <a:r>
              <a:rPr lang="en-US" u="sng" dirty="0"/>
              <a:t>://yandex.ru/video/preview/?filmId=5458630443665760803&amp;text=</a:t>
            </a:r>
            <a:r>
              <a:rPr lang="ru-RU" u="sng" dirty="0" err="1"/>
              <a:t>видеоурок</a:t>
            </a:r>
            <a:r>
              <a:rPr lang="ru-RU" u="sng" dirty="0"/>
              <a:t> алгебры в 7 классе по теме системы уравнений с двумя переменными. графический метод решения&amp;</a:t>
            </a:r>
            <a:r>
              <a:rPr lang="en-US" u="sng" dirty="0"/>
              <a:t>text=</a:t>
            </a:r>
            <a:r>
              <a:rPr lang="ru-RU" u="sng" dirty="0"/>
              <a:t>метод 7 серия &amp;</a:t>
            </a:r>
            <a:r>
              <a:rPr lang="en-US" u="sng" dirty="0"/>
              <a:t>path=</a:t>
            </a:r>
            <a:r>
              <a:rPr lang="en-US" u="sng" dirty="0" err="1"/>
              <a:t>wizard&amp;parent-reqid</a:t>
            </a:r>
            <a:r>
              <a:rPr lang="en-US" u="sng" dirty="0"/>
              <a:t>=1587484277166540-1083825405909438676403622-production-app-host-vla-web-yp-158&amp;redircnt=1587484299.1</a:t>
            </a:r>
            <a:r>
              <a:rPr lang="ru-RU" dirty="0" smtClean="0"/>
              <a:t> </a:t>
            </a:r>
            <a:endParaRPr lang="ru-RU" dirty="0"/>
          </a:p>
          <a:p>
            <a:pPr lvl="0"/>
            <a:r>
              <a:rPr lang="ru-RU" dirty="0"/>
              <a:t>Изучить параграф 26 из </a:t>
            </a:r>
            <a:r>
              <a:rPr lang="ru-RU" dirty="0" smtClean="0"/>
              <a:t>учебника (Алгебра 7 </a:t>
            </a:r>
            <a:r>
              <a:rPr lang="ru-RU" dirty="0" err="1" smtClean="0"/>
              <a:t>кл</a:t>
            </a:r>
            <a:r>
              <a:rPr lang="ru-RU" dirty="0" smtClean="0"/>
              <a:t>. Мерзляк). </a:t>
            </a:r>
            <a:endParaRPr lang="ru-RU" dirty="0"/>
          </a:p>
          <a:p>
            <a:pPr lvl="0"/>
            <a:r>
              <a:rPr lang="ru-RU" dirty="0"/>
              <a:t>При рассмотрении </a:t>
            </a:r>
            <a:r>
              <a:rPr lang="ru-RU" dirty="0" err="1"/>
              <a:t>видеоурока</a:t>
            </a:r>
            <a:r>
              <a:rPr lang="ru-RU" dirty="0"/>
              <a:t> и работы с параграфом обратить особое внимание на </a:t>
            </a:r>
            <a:r>
              <a:rPr lang="ru-RU" b="1" dirty="0"/>
              <a:t>определения</a:t>
            </a:r>
            <a:r>
              <a:rPr lang="ru-RU" dirty="0"/>
              <a:t>, на </a:t>
            </a:r>
            <a:r>
              <a:rPr lang="ru-RU" b="1" dirty="0"/>
              <a:t>этапы решения </a:t>
            </a:r>
            <a:r>
              <a:rPr lang="ru-RU" dirty="0"/>
              <a:t>системы графическим методом, на </a:t>
            </a:r>
            <a:r>
              <a:rPr lang="ru-RU" b="1" dirty="0"/>
              <a:t>определение количества решений</a:t>
            </a:r>
            <a:r>
              <a:rPr lang="ru-RU" dirty="0"/>
              <a:t> системы двух линейных уравнений с двумя переменными.</a:t>
            </a:r>
          </a:p>
          <a:p>
            <a:pPr lvl="0"/>
            <a:r>
              <a:rPr lang="ru-RU" dirty="0"/>
              <a:t>Выполнить №1008, №1009, 1011</a:t>
            </a:r>
            <a:r>
              <a:rPr lang="ru-RU" dirty="0" smtClean="0"/>
              <a:t>.</a:t>
            </a:r>
            <a:r>
              <a:rPr lang="ru-RU" dirty="0"/>
              <a:t> </a:t>
            </a:r>
          </a:p>
          <a:p>
            <a:r>
              <a:rPr lang="ru-RU" dirty="0"/>
              <a:t>В качестве отчета прислать выполненный № 1011</a:t>
            </a:r>
          </a:p>
          <a:p>
            <a:endParaRPr lang="ru-RU" dirty="0"/>
          </a:p>
        </p:txBody>
      </p:sp>
    </p:spTree>
    <p:extLst>
      <p:ext uri="{BB962C8B-B14F-4D97-AF65-F5344CB8AC3E}">
        <p14:creationId xmlns:p14="http://schemas.microsoft.com/office/powerpoint/2010/main" val="3714984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Урок онлайн</a:t>
            </a:r>
            <a:endParaRPr lang="ru-RU" dirty="0"/>
          </a:p>
        </p:txBody>
      </p:sp>
      <p:sp>
        <p:nvSpPr>
          <p:cNvPr id="3" name="Объект 2"/>
          <p:cNvSpPr>
            <a:spLocks noGrp="1"/>
          </p:cNvSpPr>
          <p:nvPr>
            <p:ph idx="1"/>
          </p:nvPr>
        </p:nvSpPr>
        <p:spPr/>
        <p:txBody>
          <a:bodyPr/>
          <a:lstStyle/>
          <a:p>
            <a:pPr marL="0" indent="0">
              <a:buNone/>
            </a:pPr>
            <a:r>
              <a:rPr lang="ru-RU" b="1" dirty="0"/>
              <a:t>Тема: </a:t>
            </a:r>
            <a:r>
              <a:rPr lang="ru-RU" b="1" dirty="0" smtClean="0"/>
              <a:t>Решение систем </a:t>
            </a:r>
            <a:r>
              <a:rPr lang="ru-RU" b="1" dirty="0"/>
              <a:t>уравнений с двумя переменными. </a:t>
            </a:r>
            <a:r>
              <a:rPr lang="ru-RU" b="1" dirty="0" smtClean="0"/>
              <a:t>Аналитический </a:t>
            </a:r>
            <a:r>
              <a:rPr lang="ru-RU" b="1" dirty="0"/>
              <a:t>метод решения.</a:t>
            </a:r>
            <a:endParaRPr lang="ru-RU" dirty="0"/>
          </a:p>
          <a:p>
            <a:pPr lvl="0"/>
            <a:r>
              <a:rPr lang="ru-RU" sz="2400" dirty="0"/>
              <a:t>Просмотреть </a:t>
            </a:r>
            <a:r>
              <a:rPr lang="ru-RU" sz="2400" dirty="0" err="1"/>
              <a:t>видеоурок</a:t>
            </a:r>
            <a:r>
              <a:rPr lang="ru-RU" sz="2400" dirty="0"/>
              <a:t> по ссылке</a:t>
            </a:r>
          </a:p>
          <a:p>
            <a:pPr marL="0" indent="0">
              <a:buNone/>
            </a:pPr>
            <a:r>
              <a:rPr lang="en-US" sz="1800" dirty="0">
                <a:hlinkClick r:id="rId2"/>
              </a:rPr>
              <a:t>https://resh.edu.ru/subject/lesson/7276/start/247827</a:t>
            </a:r>
            <a:r>
              <a:rPr lang="en-US" sz="1800" dirty="0" smtClean="0">
                <a:hlinkClick r:id="rId2"/>
              </a:rPr>
              <a:t>/</a:t>
            </a:r>
            <a:r>
              <a:rPr lang="ru-RU" sz="1800" dirty="0" smtClean="0"/>
              <a:t> </a:t>
            </a:r>
          </a:p>
          <a:p>
            <a:pPr marL="0" indent="0">
              <a:buNone/>
            </a:pPr>
            <a:r>
              <a:rPr lang="ru-RU" sz="1800" dirty="0" smtClean="0"/>
              <a:t>Выполнить задания к уроку</a:t>
            </a:r>
          </a:p>
          <a:p>
            <a:pPr marL="0" indent="0">
              <a:buNone/>
            </a:pPr>
            <a:endParaRPr lang="ru-RU" sz="1800" dirty="0"/>
          </a:p>
        </p:txBody>
      </p:sp>
      <p:pic>
        <p:nvPicPr>
          <p:cNvPr id="4" name="Рисунок 3"/>
          <p:cNvPicPr>
            <a:picLocks noChangeAspect="1"/>
          </p:cNvPicPr>
          <p:nvPr/>
        </p:nvPicPr>
        <p:blipFill>
          <a:blip r:embed="rId3"/>
          <a:stretch>
            <a:fillRect/>
          </a:stretch>
        </p:blipFill>
        <p:spPr>
          <a:xfrm>
            <a:off x="239635" y="4026665"/>
            <a:ext cx="2897109" cy="2159014"/>
          </a:xfrm>
          <a:prstGeom prst="rect">
            <a:avLst/>
          </a:prstGeom>
        </p:spPr>
      </p:pic>
      <p:pic>
        <p:nvPicPr>
          <p:cNvPr id="5" name="Рисунок 4"/>
          <p:cNvPicPr>
            <a:picLocks noChangeAspect="1"/>
          </p:cNvPicPr>
          <p:nvPr/>
        </p:nvPicPr>
        <p:blipFill>
          <a:blip r:embed="rId4"/>
          <a:stretch>
            <a:fillRect/>
          </a:stretch>
        </p:blipFill>
        <p:spPr>
          <a:xfrm>
            <a:off x="5918232" y="2612627"/>
            <a:ext cx="2739804" cy="1624395"/>
          </a:xfrm>
          <a:prstGeom prst="rect">
            <a:avLst/>
          </a:prstGeom>
        </p:spPr>
      </p:pic>
      <p:pic>
        <p:nvPicPr>
          <p:cNvPr id="6" name="Рисунок 5"/>
          <p:cNvPicPr>
            <a:picLocks noChangeAspect="1"/>
          </p:cNvPicPr>
          <p:nvPr/>
        </p:nvPicPr>
        <p:blipFill>
          <a:blip r:embed="rId5"/>
          <a:stretch>
            <a:fillRect/>
          </a:stretch>
        </p:blipFill>
        <p:spPr>
          <a:xfrm>
            <a:off x="3225768" y="4159365"/>
            <a:ext cx="2692464" cy="1948998"/>
          </a:xfrm>
          <a:prstGeom prst="rect">
            <a:avLst/>
          </a:prstGeom>
        </p:spPr>
      </p:pic>
      <p:pic>
        <p:nvPicPr>
          <p:cNvPr id="7" name="Рисунок 6"/>
          <p:cNvPicPr>
            <a:picLocks noChangeAspect="1"/>
          </p:cNvPicPr>
          <p:nvPr/>
        </p:nvPicPr>
        <p:blipFill>
          <a:blip r:embed="rId6"/>
          <a:stretch>
            <a:fillRect/>
          </a:stretch>
        </p:blipFill>
        <p:spPr>
          <a:xfrm>
            <a:off x="5993958" y="4237022"/>
            <a:ext cx="2880621" cy="2144633"/>
          </a:xfrm>
          <a:prstGeom prst="rect">
            <a:avLst/>
          </a:prstGeom>
        </p:spPr>
      </p:pic>
    </p:spTree>
    <p:extLst>
      <p:ext uri="{BB962C8B-B14F-4D97-AF65-F5344CB8AC3E}">
        <p14:creationId xmlns:p14="http://schemas.microsoft.com/office/powerpoint/2010/main" val="316064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Урок офлайн</a:t>
            </a:r>
            <a:endParaRPr lang="ru-RU" dirty="0"/>
          </a:p>
        </p:txBody>
      </p:sp>
      <p:sp>
        <p:nvSpPr>
          <p:cNvPr id="3" name="Объект 2"/>
          <p:cNvSpPr>
            <a:spLocks noGrp="1"/>
          </p:cNvSpPr>
          <p:nvPr>
            <p:ph idx="1"/>
          </p:nvPr>
        </p:nvSpPr>
        <p:spPr/>
        <p:txBody>
          <a:bodyPr/>
          <a:lstStyle/>
          <a:p>
            <a:r>
              <a:rPr lang="ru-RU" dirty="0"/>
              <a:t>Здравствуйте ребята. Сегодня вы продолжаете рассматривать тему: "Линейное уравнение с двумя переменными и его график". Во время урока вам необходимо : </a:t>
            </a:r>
            <a:br>
              <a:rPr lang="ru-RU" dirty="0"/>
            </a:br>
            <a:r>
              <a:rPr lang="ru-RU" dirty="0"/>
              <a:t>1. Повторить параграф 25; </a:t>
            </a:r>
            <a:br>
              <a:rPr lang="ru-RU" dirty="0"/>
            </a:br>
            <a:r>
              <a:rPr lang="ru-RU" dirty="0"/>
              <a:t>2. Выполнить задания из учебника №965,967,969. </a:t>
            </a:r>
            <a:br>
              <a:rPr lang="ru-RU" dirty="0"/>
            </a:br>
            <a:r>
              <a:rPr lang="ru-RU" dirty="0"/>
              <a:t>Домашнего задания нет. Классную работу присылать не нужно. Если возникнут вопросы по выполнению заданий - присылайте их мне на почту.  Удачи! </a:t>
            </a:r>
          </a:p>
        </p:txBody>
      </p:sp>
    </p:spTree>
    <p:extLst>
      <p:ext uri="{BB962C8B-B14F-4D97-AF65-F5344CB8AC3E}">
        <p14:creationId xmlns:p14="http://schemas.microsoft.com/office/powerpoint/2010/main" val="860119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6336" y="-7482"/>
            <a:ext cx="7168243" cy="1184033"/>
          </a:xfrm>
        </p:spPr>
        <p:txBody>
          <a:bodyPr/>
          <a:lstStyle/>
          <a:p>
            <a:r>
              <a:rPr lang="ru-RU" dirty="0" smtClean="0"/>
              <a:t>Тестирование</a:t>
            </a:r>
            <a:endParaRPr lang="ru-RU" dirty="0"/>
          </a:p>
        </p:txBody>
      </p:sp>
      <p:sp>
        <p:nvSpPr>
          <p:cNvPr id="3" name="Объект 2"/>
          <p:cNvSpPr>
            <a:spLocks noGrp="1"/>
          </p:cNvSpPr>
          <p:nvPr>
            <p:ph idx="1"/>
          </p:nvPr>
        </p:nvSpPr>
        <p:spPr>
          <a:xfrm>
            <a:off x="628650" y="1493822"/>
            <a:ext cx="7886700" cy="5078993"/>
          </a:xfrm>
        </p:spPr>
        <p:txBody>
          <a:bodyPr/>
          <a:lstStyle/>
          <a:p>
            <a:pPr algn="ctr"/>
            <a:r>
              <a:rPr lang="ru-RU" sz="2000" dirty="0" smtClean="0"/>
              <a:t>С помощью </a:t>
            </a:r>
            <a:r>
              <a:rPr lang="en-US" sz="2000" dirty="0" smtClean="0"/>
              <a:t>Google </a:t>
            </a:r>
            <a:r>
              <a:rPr lang="ru-RU" sz="2000" dirty="0" smtClean="0"/>
              <a:t>формы (математика 6 класс «Решение уравнений и задач с помощью уравнений»)-создается учителем самостоятельно</a:t>
            </a:r>
          </a:p>
          <a:p>
            <a:endParaRPr lang="ru-RU" dirty="0" smtClean="0"/>
          </a:p>
          <a:p>
            <a:endParaRPr lang="ru-RU" dirty="0"/>
          </a:p>
        </p:txBody>
      </p:sp>
      <p:pic>
        <p:nvPicPr>
          <p:cNvPr id="4" name="Рисунок 3"/>
          <p:cNvPicPr>
            <a:picLocks noChangeAspect="1"/>
          </p:cNvPicPr>
          <p:nvPr/>
        </p:nvPicPr>
        <p:blipFill>
          <a:blip r:embed="rId2"/>
          <a:stretch>
            <a:fillRect/>
          </a:stretch>
        </p:blipFill>
        <p:spPr>
          <a:xfrm>
            <a:off x="1027144" y="2362953"/>
            <a:ext cx="2295478" cy="3971171"/>
          </a:xfrm>
          <a:prstGeom prst="rect">
            <a:avLst/>
          </a:prstGeom>
        </p:spPr>
      </p:pic>
      <p:pic>
        <p:nvPicPr>
          <p:cNvPr id="5" name="Рисунок 4"/>
          <p:cNvPicPr>
            <a:picLocks noChangeAspect="1"/>
          </p:cNvPicPr>
          <p:nvPr/>
        </p:nvPicPr>
        <p:blipFill>
          <a:blip r:embed="rId3"/>
          <a:stretch>
            <a:fillRect/>
          </a:stretch>
        </p:blipFill>
        <p:spPr>
          <a:xfrm>
            <a:off x="3322622" y="2297671"/>
            <a:ext cx="2299580" cy="3795430"/>
          </a:xfrm>
          <a:prstGeom prst="rect">
            <a:avLst/>
          </a:prstGeom>
        </p:spPr>
      </p:pic>
      <p:pic>
        <p:nvPicPr>
          <p:cNvPr id="6" name="Рисунок 5"/>
          <p:cNvPicPr>
            <a:picLocks noChangeAspect="1"/>
          </p:cNvPicPr>
          <p:nvPr/>
        </p:nvPicPr>
        <p:blipFill>
          <a:blip r:embed="rId4"/>
          <a:stretch>
            <a:fillRect/>
          </a:stretch>
        </p:blipFill>
        <p:spPr>
          <a:xfrm>
            <a:off x="5618100" y="2293144"/>
            <a:ext cx="2470323" cy="3962400"/>
          </a:xfrm>
          <a:prstGeom prst="rect">
            <a:avLst/>
          </a:prstGeom>
        </p:spPr>
      </p:pic>
    </p:spTree>
    <p:extLst>
      <p:ext uri="{BB962C8B-B14F-4D97-AF65-F5344CB8AC3E}">
        <p14:creationId xmlns:p14="http://schemas.microsoft.com/office/powerpoint/2010/main" val="353021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Тестирование</a:t>
            </a:r>
            <a:endParaRPr lang="ru-RU" dirty="0"/>
          </a:p>
        </p:txBody>
      </p:sp>
      <p:sp>
        <p:nvSpPr>
          <p:cNvPr id="3" name="Объект 2"/>
          <p:cNvSpPr>
            <a:spLocks noGrp="1"/>
          </p:cNvSpPr>
          <p:nvPr>
            <p:ph idx="1"/>
          </p:nvPr>
        </p:nvSpPr>
        <p:spPr/>
        <p:txBody>
          <a:bodyPr/>
          <a:lstStyle/>
          <a:p>
            <a:r>
              <a:rPr lang="ru-RU" sz="2000" dirty="0"/>
              <a:t>С помощью </a:t>
            </a:r>
            <a:r>
              <a:rPr lang="ru-RU" sz="2000" dirty="0" smtClean="0"/>
              <a:t>онлайн сервисов. Учитель использует готовые ресурсы.</a:t>
            </a:r>
            <a:endParaRPr lang="ru-RU" sz="2000" dirty="0"/>
          </a:p>
          <a:p>
            <a:r>
              <a:rPr lang="ru-RU" dirty="0" smtClean="0"/>
              <a:t>Решу ОГЭ/ЕГЭ</a:t>
            </a:r>
          </a:p>
          <a:p>
            <a:r>
              <a:rPr lang="ru-RU" sz="2000" dirty="0" smtClean="0"/>
              <a:t>Можно составить вариант</a:t>
            </a:r>
          </a:p>
          <a:p>
            <a:pPr marL="0" indent="0">
              <a:buNone/>
            </a:pPr>
            <a:r>
              <a:rPr lang="ru-RU" sz="2000" dirty="0"/>
              <a:t>п</a:t>
            </a:r>
            <a:r>
              <a:rPr lang="ru-RU" sz="2000" dirty="0" smtClean="0"/>
              <a:t>о конкретной теме для всего класса</a:t>
            </a:r>
          </a:p>
          <a:p>
            <a:r>
              <a:rPr lang="ru-RU" sz="2000" dirty="0" smtClean="0"/>
              <a:t>Или разбить класс на группы по уровню </a:t>
            </a:r>
          </a:p>
          <a:p>
            <a:pPr marL="0" indent="0">
              <a:buNone/>
            </a:pPr>
            <a:r>
              <a:rPr lang="ru-RU" sz="2000" dirty="0" smtClean="0"/>
              <a:t>и каждой группе составить свой вариант</a:t>
            </a:r>
          </a:p>
          <a:p>
            <a:r>
              <a:rPr lang="ru-RU" sz="2000" dirty="0" smtClean="0"/>
              <a:t>Можно прикреплять задания, </a:t>
            </a:r>
          </a:p>
          <a:p>
            <a:pPr marL="0" indent="0">
              <a:buNone/>
            </a:pPr>
            <a:r>
              <a:rPr lang="ru-RU" sz="2000" dirty="0" smtClean="0"/>
              <a:t>составленные самостоятельно </a:t>
            </a:r>
          </a:p>
          <a:p>
            <a:pPr marL="0" indent="0">
              <a:buNone/>
            </a:pPr>
            <a:r>
              <a:rPr lang="ru-RU" sz="2000" dirty="0" smtClean="0"/>
              <a:t>и назначать их учащимся</a:t>
            </a:r>
          </a:p>
          <a:p>
            <a:r>
              <a:rPr lang="ru-RU" sz="2000" dirty="0" smtClean="0"/>
              <a:t>Статистика формируется автоматически</a:t>
            </a:r>
            <a:endParaRPr lang="ru-RU" sz="2000" dirty="0"/>
          </a:p>
        </p:txBody>
      </p:sp>
      <p:pic>
        <p:nvPicPr>
          <p:cNvPr id="4" name="Рисунок 3"/>
          <p:cNvPicPr>
            <a:picLocks noChangeAspect="1"/>
          </p:cNvPicPr>
          <p:nvPr/>
        </p:nvPicPr>
        <p:blipFill>
          <a:blip r:embed="rId2"/>
          <a:stretch>
            <a:fillRect/>
          </a:stretch>
        </p:blipFill>
        <p:spPr>
          <a:xfrm>
            <a:off x="5332491" y="2112025"/>
            <a:ext cx="3542088" cy="2576727"/>
          </a:xfrm>
          <a:prstGeom prst="rect">
            <a:avLst/>
          </a:prstGeom>
        </p:spPr>
      </p:pic>
      <p:pic>
        <p:nvPicPr>
          <p:cNvPr id="5" name="Рисунок 4"/>
          <p:cNvPicPr>
            <a:picLocks noChangeAspect="1"/>
          </p:cNvPicPr>
          <p:nvPr/>
        </p:nvPicPr>
        <p:blipFill>
          <a:blip r:embed="rId3"/>
          <a:stretch>
            <a:fillRect/>
          </a:stretch>
        </p:blipFill>
        <p:spPr>
          <a:xfrm>
            <a:off x="5332491" y="4688752"/>
            <a:ext cx="3653639" cy="1409700"/>
          </a:xfrm>
          <a:prstGeom prst="rect">
            <a:avLst/>
          </a:prstGeom>
        </p:spPr>
      </p:pic>
    </p:spTree>
    <p:extLst>
      <p:ext uri="{BB962C8B-B14F-4D97-AF65-F5344CB8AC3E}">
        <p14:creationId xmlns:p14="http://schemas.microsoft.com/office/powerpoint/2010/main" val="44066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Ресурсы</a:t>
            </a:r>
            <a:endParaRPr lang="ru-RU" dirty="0"/>
          </a:p>
        </p:txBody>
      </p:sp>
      <p:sp>
        <p:nvSpPr>
          <p:cNvPr id="3" name="Объект 2"/>
          <p:cNvSpPr>
            <a:spLocks noGrp="1"/>
          </p:cNvSpPr>
          <p:nvPr>
            <p:ph idx="1"/>
          </p:nvPr>
        </p:nvSpPr>
        <p:spPr>
          <a:xfrm>
            <a:off x="628650" y="1862302"/>
            <a:ext cx="7886700" cy="3627671"/>
          </a:xfrm>
        </p:spPr>
        <p:txBody>
          <a:bodyPr>
            <a:normAutofit fontScale="77500" lnSpcReduction="20000"/>
          </a:bodyPr>
          <a:lstStyle/>
          <a:p>
            <a:r>
              <a:rPr lang="ru-RU" dirty="0"/>
              <a:t>Итак, возможны следующие варианты (или их комбинации</a:t>
            </a:r>
            <a:r>
              <a:rPr lang="ru-RU" dirty="0" smtClean="0"/>
              <a:t>):</a:t>
            </a:r>
          </a:p>
          <a:p>
            <a:pPr lvl="0"/>
            <a:r>
              <a:rPr lang="ru-RU" dirty="0"/>
              <a:t>Прохождение нового материала по учебнику.</a:t>
            </a:r>
          </a:p>
          <a:p>
            <a:r>
              <a:rPr lang="ru-RU" dirty="0"/>
              <a:t>Проведение урока учителем в формате видеоконференции, привязываясь к определенному времени, с возможностью общения (</a:t>
            </a:r>
            <a:r>
              <a:rPr lang="ru-RU" dirty="0" err="1"/>
              <a:t>zoom</a:t>
            </a:r>
            <a:r>
              <a:rPr lang="ru-RU" dirty="0"/>
              <a:t>, </a:t>
            </a:r>
            <a:r>
              <a:rPr lang="en-US" dirty="0" err="1" smtClean="0"/>
              <a:t>skipe</a:t>
            </a:r>
            <a:r>
              <a:rPr lang="en-US" dirty="0" smtClean="0"/>
              <a:t>)</a:t>
            </a:r>
          </a:p>
          <a:p>
            <a:r>
              <a:rPr lang="ru-RU" dirty="0"/>
              <a:t>Записи </a:t>
            </a:r>
            <a:r>
              <a:rPr lang="ru-RU" dirty="0" err="1"/>
              <a:t>видеоуроков</a:t>
            </a:r>
            <a:r>
              <a:rPr lang="ru-RU" dirty="0"/>
              <a:t> самим учителем, не привязываясь к времени просмотра и без возможности общения во время самого урока (</a:t>
            </a:r>
            <a:r>
              <a:rPr lang="ru-RU" dirty="0" err="1"/>
              <a:t>zoom</a:t>
            </a:r>
            <a:r>
              <a:rPr lang="ru-RU" dirty="0"/>
              <a:t>, </a:t>
            </a:r>
            <a:r>
              <a:rPr lang="ru-RU" dirty="0" err="1"/>
              <a:t>youtube</a:t>
            </a:r>
            <a:r>
              <a:rPr lang="ru-RU" dirty="0"/>
              <a:t>, </a:t>
            </a:r>
            <a:r>
              <a:rPr lang="ru-RU" dirty="0" smtClean="0"/>
              <a:t>видеофайл)</a:t>
            </a:r>
            <a:endParaRPr lang="en-US" dirty="0" smtClean="0"/>
          </a:p>
          <a:p>
            <a:r>
              <a:rPr lang="ru-RU" dirty="0"/>
              <a:t>Использование интерактивных </a:t>
            </a:r>
            <a:r>
              <a:rPr lang="ru-RU" dirty="0" err="1"/>
              <a:t>видеоуроков</a:t>
            </a:r>
            <a:r>
              <a:rPr lang="ru-RU" dirty="0"/>
              <a:t>, размещенных на </a:t>
            </a:r>
            <a:r>
              <a:rPr lang="ru-RU" dirty="0" smtClean="0"/>
              <a:t>платформе</a:t>
            </a:r>
            <a:r>
              <a:rPr lang="en-US" dirty="0" smtClean="0"/>
              <a:t> </a:t>
            </a:r>
            <a:r>
              <a:rPr lang="ru-RU" u="sng" dirty="0">
                <a:hlinkClick r:id="rId2"/>
              </a:rPr>
              <a:t>https://resh.edu.ru</a:t>
            </a:r>
            <a:r>
              <a:rPr lang="ru-RU" u="sng" dirty="0" smtClean="0">
                <a:hlinkClick r:id="rId2"/>
              </a:rPr>
              <a:t>/</a:t>
            </a:r>
            <a:r>
              <a:rPr lang="en-US" u="sng" dirty="0" smtClean="0"/>
              <a:t> </a:t>
            </a:r>
            <a:r>
              <a:rPr lang="ru-RU" dirty="0" smtClean="0"/>
              <a:t> </a:t>
            </a:r>
            <a:r>
              <a:rPr lang="ru-RU" dirty="0"/>
              <a:t>и др., не привязываясь к времени просмотра (стоит учитывать, что данный сайт может быть перегружен в связи с большим количеством обращений)</a:t>
            </a:r>
          </a:p>
        </p:txBody>
      </p:sp>
    </p:spTree>
    <p:extLst>
      <p:ext uri="{BB962C8B-B14F-4D97-AF65-F5344CB8AC3E}">
        <p14:creationId xmlns:p14="http://schemas.microsoft.com/office/powerpoint/2010/main" val="793148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300" y="195465"/>
            <a:ext cx="7886700" cy="994172"/>
          </a:xfrm>
        </p:spPr>
        <p:txBody>
          <a:bodyPr>
            <a:normAutofit fontScale="90000"/>
          </a:bodyPr>
          <a:lstStyle/>
          <a:p>
            <a:pPr algn="ctr"/>
            <a:r>
              <a:rPr lang="ru-RU" dirty="0" err="1" smtClean="0"/>
              <a:t>Видеоуроки</a:t>
            </a:r>
            <a:r>
              <a:rPr lang="ru-RU" dirty="0" smtClean="0"/>
              <a:t> по математике</a:t>
            </a:r>
            <a:endParaRPr lang="ru-RU" dirty="0"/>
          </a:p>
        </p:txBody>
      </p:sp>
      <p:sp>
        <p:nvSpPr>
          <p:cNvPr id="3" name="Объект 2"/>
          <p:cNvSpPr>
            <a:spLocks noGrp="1"/>
          </p:cNvSpPr>
          <p:nvPr>
            <p:ph idx="1"/>
          </p:nvPr>
        </p:nvSpPr>
        <p:spPr>
          <a:xfrm>
            <a:off x="1" y="1566249"/>
            <a:ext cx="9967748" cy="5291751"/>
          </a:xfrm>
        </p:spPr>
        <p:txBody>
          <a:bodyPr>
            <a:normAutofit fontScale="55000" lnSpcReduction="20000"/>
          </a:bodyPr>
          <a:lstStyle/>
          <a:p>
            <a:r>
              <a:rPr lang="ru-RU" dirty="0"/>
              <a:t>1)Образование. Обучение - </a:t>
            </a:r>
            <a:r>
              <a:rPr lang="ru-RU" dirty="0" err="1"/>
              <a:t>Znaika</a:t>
            </a:r>
            <a:r>
              <a:rPr lang="ru-RU" dirty="0"/>
              <a:t> TV. </a:t>
            </a:r>
            <a:r>
              <a:rPr lang="ru-RU" dirty="0" err="1"/>
              <a:t>Знайка.ру</a:t>
            </a:r>
            <a:r>
              <a:rPr lang="ru-RU" dirty="0"/>
              <a:t> </a:t>
            </a:r>
            <a:r>
              <a:rPr lang="ru-RU" u="sng" dirty="0">
                <a:hlinkClick r:id="rId2"/>
              </a:rPr>
              <a:t>https://</a:t>
            </a:r>
            <a:r>
              <a:rPr lang="ru-RU" u="sng" dirty="0" smtClean="0">
                <a:hlinkClick r:id="rId2"/>
              </a:rPr>
              <a:t>www.youtube.com/channel/UCWmEVmo5Wf-z9x8fQTvWnuw/playlists--</a:t>
            </a:r>
            <a:r>
              <a:rPr lang="ru-RU" u="sng" dirty="0" smtClean="0"/>
              <a:t> </a:t>
            </a:r>
            <a:endParaRPr lang="ru-RU" dirty="0"/>
          </a:p>
          <a:p>
            <a:r>
              <a:rPr lang="ru-RU" dirty="0"/>
              <a:t>2)Анна Малкова, Текстовые задачи ЕГЭ по математике, примеры решений задач по математике, подготовка </a:t>
            </a:r>
            <a:r>
              <a:rPr lang="ru-RU" dirty="0" smtClean="0"/>
              <a:t>к ЕГЭ</a:t>
            </a:r>
            <a:r>
              <a:rPr lang="ru-RU" dirty="0"/>
              <a:t> </a:t>
            </a:r>
            <a:r>
              <a:rPr lang="ru-RU" dirty="0" smtClean="0"/>
              <a:t> </a:t>
            </a:r>
          </a:p>
          <a:p>
            <a:pPr marL="0" indent="0">
              <a:buNone/>
            </a:pPr>
            <a:r>
              <a:rPr lang="ru-RU" u="sng" dirty="0">
                <a:hlinkClick r:id="rId3"/>
              </a:rPr>
              <a:t> </a:t>
            </a:r>
            <a:r>
              <a:rPr lang="ru-RU" u="sng" dirty="0" smtClean="0">
                <a:hlinkClick r:id="rId3"/>
              </a:rPr>
              <a:t>    https</a:t>
            </a:r>
            <a:r>
              <a:rPr lang="ru-RU" u="sng" dirty="0">
                <a:hlinkClick r:id="rId3"/>
              </a:rPr>
              <a:t>://</a:t>
            </a:r>
            <a:r>
              <a:rPr lang="ru-RU" u="sng" dirty="0" smtClean="0">
                <a:hlinkClick r:id="rId3"/>
              </a:rPr>
              <a:t>www.youtube.com/user/MalkovaAnna/featured</a:t>
            </a:r>
            <a:r>
              <a:rPr lang="ru-RU" u="sng" dirty="0" smtClean="0"/>
              <a:t>   </a:t>
            </a:r>
            <a:endParaRPr lang="ru-RU" dirty="0"/>
          </a:p>
          <a:p>
            <a:pPr lvl="0"/>
            <a:r>
              <a:rPr lang="ru-RU" dirty="0" smtClean="0"/>
              <a:t>ПРОФИЛЬНАЯ </a:t>
            </a:r>
            <a:r>
              <a:rPr lang="ru-RU" dirty="0"/>
              <a:t>МАТЕМАТИКА ЕГЭ 2020 СОТКА </a:t>
            </a:r>
            <a:r>
              <a:rPr lang="ru-RU" u="sng" dirty="0">
                <a:hlinkClick r:id="rId4"/>
              </a:rPr>
              <a:t>https://</a:t>
            </a:r>
            <a:r>
              <a:rPr lang="ru-RU" u="sng" dirty="0" smtClean="0">
                <a:hlinkClick r:id="rId4"/>
              </a:rPr>
              <a:t>www.youtube.com/channel/UCMAWmYP-y4HMWl0HETbQ6pA/playlists</a:t>
            </a:r>
            <a:r>
              <a:rPr lang="ru-RU" u="sng" dirty="0" smtClean="0"/>
              <a:t> </a:t>
            </a:r>
            <a:endParaRPr lang="ru-RU" dirty="0"/>
          </a:p>
          <a:p>
            <a:r>
              <a:rPr lang="ru-RU" dirty="0"/>
              <a:t>4)Валерий Волков ЕГЭ, ОГЭ </a:t>
            </a:r>
            <a:r>
              <a:rPr lang="ru-RU" u="sng" dirty="0">
                <a:hlinkClick r:id="rId5"/>
              </a:rPr>
              <a:t>https://</a:t>
            </a:r>
            <a:r>
              <a:rPr lang="ru-RU" u="sng" dirty="0" smtClean="0">
                <a:hlinkClick r:id="rId5"/>
              </a:rPr>
              <a:t>www.youtube.com/channel/UCLDpIKDTFBSwIYtAG0Wpibg/playlists</a:t>
            </a:r>
            <a:r>
              <a:rPr lang="ru-RU" u="sng" dirty="0" smtClean="0"/>
              <a:t> </a:t>
            </a:r>
            <a:endParaRPr lang="ru-RU" dirty="0"/>
          </a:p>
          <a:p>
            <a:pPr lvl="0"/>
            <a:r>
              <a:rPr lang="en-US" dirty="0"/>
              <a:t>Wild </a:t>
            </a:r>
            <a:r>
              <a:rPr lang="en-US" dirty="0" err="1"/>
              <a:t>Mathing</a:t>
            </a:r>
            <a:r>
              <a:rPr lang="en-US" dirty="0"/>
              <a:t> </a:t>
            </a:r>
            <a:r>
              <a:rPr lang="ru-RU" dirty="0"/>
              <a:t>ЕГЭ</a:t>
            </a:r>
            <a:r>
              <a:rPr lang="en-US" dirty="0"/>
              <a:t>,</a:t>
            </a:r>
            <a:r>
              <a:rPr lang="ru-RU" dirty="0"/>
              <a:t>ОГЭ </a:t>
            </a:r>
            <a:r>
              <a:rPr lang="en-US" u="sng" dirty="0">
                <a:hlinkClick r:id="rId6"/>
              </a:rPr>
              <a:t>https://</a:t>
            </a:r>
            <a:r>
              <a:rPr lang="en-US" u="sng" dirty="0" smtClean="0">
                <a:hlinkClick r:id="rId6"/>
              </a:rPr>
              <a:t>www.youtube.com/channel/UCj0Od_id0gPbmwZ65U8xwrw/playlists</a:t>
            </a:r>
            <a:r>
              <a:rPr lang="ru-RU" u="sng" dirty="0" smtClean="0"/>
              <a:t> </a:t>
            </a:r>
            <a:r>
              <a:rPr lang="en-US" dirty="0"/>
              <a:t> </a:t>
            </a:r>
            <a:endParaRPr lang="ru-RU" dirty="0"/>
          </a:p>
          <a:p>
            <a:pPr lvl="0"/>
            <a:r>
              <a:rPr lang="ru-RU" dirty="0" smtClean="0"/>
              <a:t>Решение </a:t>
            </a:r>
            <a:r>
              <a:rPr lang="ru-RU" dirty="0"/>
              <a:t>задач, математика и физика </a:t>
            </a:r>
            <a:r>
              <a:rPr lang="ru-RU" u="sng" dirty="0">
                <a:hlinkClick r:id="rId7"/>
              </a:rPr>
              <a:t>https://</a:t>
            </a:r>
            <a:r>
              <a:rPr lang="ru-RU" u="sng" dirty="0" smtClean="0">
                <a:hlinkClick r:id="rId7"/>
              </a:rPr>
              <a:t>www.youtube.com/channel/UCSgNEU_nT1Hjvyk_HK2jvhg/playlists</a:t>
            </a:r>
            <a:r>
              <a:rPr lang="ru-RU" u="sng" dirty="0" smtClean="0"/>
              <a:t> </a:t>
            </a:r>
            <a:endParaRPr lang="ru-RU" dirty="0"/>
          </a:p>
          <a:p>
            <a:pPr lvl="0"/>
            <a:r>
              <a:rPr lang="en-US" dirty="0" err="1"/>
              <a:t>TutorOnline</a:t>
            </a:r>
            <a:r>
              <a:rPr lang="en-US" dirty="0"/>
              <a:t> </a:t>
            </a:r>
            <a:r>
              <a:rPr lang="en-US" dirty="0" smtClean="0">
                <a:hlinkClick r:id="rId8"/>
              </a:rPr>
              <a:t>https://www.youtube.com/watch?v=GTwMbfmefGI&amp;list=PLSsIYv8E1ENxIhUE_eayScddkrAQ8bnK+c</a:t>
            </a:r>
            <a:r>
              <a:rPr lang="ru-RU" dirty="0" smtClean="0"/>
              <a:t> </a:t>
            </a:r>
            <a:endParaRPr lang="ru-RU" u="sng" dirty="0" smtClean="0"/>
          </a:p>
          <a:p>
            <a:pPr lvl="0"/>
            <a:r>
              <a:rPr lang="ru-RU" dirty="0" err="1" smtClean="0"/>
              <a:t>Видеоуроки</a:t>
            </a:r>
            <a:r>
              <a:rPr lang="ru-RU" dirty="0" smtClean="0"/>
              <a:t> </a:t>
            </a:r>
            <a:r>
              <a:rPr lang="ru-RU" dirty="0"/>
              <a:t>по математике </a:t>
            </a:r>
            <a:r>
              <a:rPr lang="ru-RU" u="sng" dirty="0">
                <a:hlinkClick r:id="rId9"/>
              </a:rPr>
              <a:t>https://</a:t>
            </a:r>
            <a:r>
              <a:rPr lang="ru-RU" u="sng" dirty="0" smtClean="0">
                <a:hlinkClick r:id="rId9"/>
              </a:rPr>
              <a:t>www.youtube.com/user/MathTutor777/playlists</a:t>
            </a:r>
            <a:r>
              <a:rPr lang="ru-RU" u="sng" dirty="0" smtClean="0"/>
              <a:t> </a:t>
            </a:r>
            <a:endParaRPr lang="ru-RU" dirty="0"/>
          </a:p>
          <a:p>
            <a:pPr lvl="0"/>
            <a:r>
              <a:rPr lang="ru-RU" dirty="0" err="1"/>
              <a:t>GetAClass</a:t>
            </a:r>
            <a:r>
              <a:rPr lang="ru-RU" dirty="0"/>
              <a:t> - Просто математика </a:t>
            </a:r>
            <a:r>
              <a:rPr lang="ru-RU" u="sng" dirty="0">
                <a:hlinkClick r:id="rId10"/>
              </a:rPr>
              <a:t>https://</a:t>
            </a:r>
            <a:r>
              <a:rPr lang="ru-RU" u="sng" dirty="0" smtClean="0">
                <a:hlinkClick r:id="rId10"/>
              </a:rPr>
              <a:t>www.youtube.com/channel/UChE2sc5N7PfdV-yN2_ctvtg/playlists</a:t>
            </a:r>
            <a:r>
              <a:rPr lang="ru-RU" u="sng" dirty="0" smtClean="0"/>
              <a:t> </a:t>
            </a:r>
            <a:endParaRPr lang="ru-RU" dirty="0"/>
          </a:p>
          <a:p>
            <a:pPr lvl="0"/>
            <a:r>
              <a:rPr lang="ru-RU" dirty="0" err="1"/>
              <a:t>Zinaida</a:t>
            </a:r>
            <a:r>
              <a:rPr lang="ru-RU" dirty="0"/>
              <a:t> </a:t>
            </a:r>
            <a:r>
              <a:rPr lang="ru-RU" dirty="0" err="1"/>
              <a:t>Rojkova</a:t>
            </a:r>
            <a:r>
              <a:rPr lang="ru-RU" dirty="0"/>
              <a:t> </a:t>
            </a:r>
            <a:r>
              <a:rPr lang="ru-RU" dirty="0" err="1"/>
              <a:t>Видеоуроки</a:t>
            </a:r>
            <a:r>
              <a:rPr lang="ru-RU" dirty="0"/>
              <a:t> </a:t>
            </a:r>
            <a:r>
              <a:rPr lang="ru-RU" u="sng" dirty="0">
                <a:hlinkClick r:id="rId11"/>
              </a:rPr>
              <a:t>https://</a:t>
            </a:r>
            <a:r>
              <a:rPr lang="ru-RU" u="sng" dirty="0" smtClean="0">
                <a:hlinkClick r:id="rId11"/>
              </a:rPr>
              <a:t>www.youtube.com/channel/UC8SFr5qb4yzOFu6yPtYEQEg</a:t>
            </a:r>
            <a:r>
              <a:rPr lang="ru-RU" u="sng" dirty="0" smtClean="0"/>
              <a:t> </a:t>
            </a:r>
            <a:endParaRPr lang="ru-RU" dirty="0"/>
          </a:p>
          <a:p>
            <a:pPr lvl="0"/>
            <a:r>
              <a:rPr lang="ru-RU" dirty="0"/>
              <a:t>Школьная геометрия </a:t>
            </a:r>
            <a:r>
              <a:rPr lang="ru-RU" u="sng" dirty="0">
                <a:hlinkClick r:id="rId12"/>
              </a:rPr>
              <a:t>https://</a:t>
            </a:r>
            <a:r>
              <a:rPr lang="ru-RU" u="sng" dirty="0" smtClean="0">
                <a:hlinkClick r:id="rId12"/>
              </a:rPr>
              <a:t>www.youtube.com/channel/UCnda53eZLoIW090YACPJFaA/playlists</a:t>
            </a:r>
            <a:r>
              <a:rPr lang="ru-RU" u="sng" dirty="0" smtClean="0"/>
              <a:t> </a:t>
            </a:r>
            <a:endParaRPr lang="ru-RU" dirty="0"/>
          </a:p>
          <a:p>
            <a:pPr lvl="0"/>
            <a:r>
              <a:rPr lang="ru-RU" dirty="0"/>
              <a:t>ШКОЛА ОНЛАЙН </a:t>
            </a:r>
            <a:r>
              <a:rPr lang="ru-RU" u="sng" dirty="0">
                <a:hlinkClick r:id="rId13"/>
              </a:rPr>
              <a:t>https://</a:t>
            </a:r>
            <a:r>
              <a:rPr lang="ru-RU" u="sng" dirty="0" smtClean="0">
                <a:hlinkClick r:id="rId13"/>
              </a:rPr>
              <a:t>www.youtube.com/channel/UCDKufJOTpYLXusSrBJDccEw/playlists</a:t>
            </a:r>
            <a:r>
              <a:rPr lang="ru-RU" u="sng" dirty="0" smtClean="0"/>
              <a:t> </a:t>
            </a:r>
            <a:endParaRPr lang="ru-RU" dirty="0"/>
          </a:p>
          <a:p>
            <a:pPr lvl="0"/>
            <a:r>
              <a:rPr lang="ru-RU" dirty="0"/>
              <a:t>Виктор </a:t>
            </a:r>
            <a:r>
              <a:rPr lang="ru-RU" dirty="0" err="1"/>
              <a:t>Шеховцов</a:t>
            </a:r>
            <a:r>
              <a:rPr lang="ru-RU" dirty="0"/>
              <a:t>, </a:t>
            </a:r>
            <a:r>
              <a:rPr lang="ru-RU" dirty="0" err="1"/>
              <a:t>Видеоуроки</a:t>
            </a:r>
            <a:r>
              <a:rPr lang="ru-RU" dirty="0"/>
              <a:t> </a:t>
            </a:r>
            <a:r>
              <a:rPr lang="ru-RU" u="sng" dirty="0">
                <a:hlinkClick r:id="rId14"/>
              </a:rPr>
              <a:t>https://</a:t>
            </a:r>
            <a:r>
              <a:rPr lang="ru-RU" u="sng" dirty="0" smtClean="0">
                <a:hlinkClick r:id="rId14"/>
              </a:rPr>
              <a:t>www.youtube.com/channel/UCykZTtGmSnuccgtWOR90okA</a:t>
            </a:r>
            <a:r>
              <a:rPr lang="ru-RU" u="sng" dirty="0" smtClean="0"/>
              <a:t> </a:t>
            </a:r>
            <a:endParaRPr lang="ru-RU" dirty="0"/>
          </a:p>
          <a:p>
            <a:pPr lvl="0"/>
            <a:r>
              <a:rPr lang="ru-RU" dirty="0" err="1"/>
              <a:t>Видеоуроки</a:t>
            </a:r>
            <a:r>
              <a:rPr lang="ru-RU" dirty="0"/>
              <a:t> хорошего качества для 5-6 классов, 9класс </a:t>
            </a:r>
            <a:r>
              <a:rPr lang="ru-RU" dirty="0" smtClean="0"/>
              <a:t>ОГЭ </a:t>
            </a:r>
            <a:r>
              <a:rPr lang="en-US" u="sng" dirty="0" err="1" smtClean="0"/>
              <a:t>SovaFilmProduction</a:t>
            </a:r>
            <a:r>
              <a:rPr lang="en-US" u="sng" dirty="0" smtClean="0"/>
              <a:t> </a:t>
            </a:r>
            <a:r>
              <a:rPr lang="en-US" u="sng" dirty="0">
                <a:hlinkClick r:id="rId15"/>
              </a:rPr>
              <a:t>https://</a:t>
            </a:r>
            <a:r>
              <a:rPr lang="en-US" u="sng" dirty="0" smtClean="0">
                <a:hlinkClick r:id="rId15"/>
              </a:rPr>
              <a:t>www.youtube.com/watch?v=GKasocB0Rj0&amp;list=PLDKqh-EeHRh-x_A84qhwzgywhtagpnZuL</a:t>
            </a:r>
            <a:r>
              <a:rPr lang="ru-RU" u="sng" dirty="0" smtClean="0"/>
              <a:t> </a:t>
            </a:r>
            <a:endParaRPr lang="ru-RU" dirty="0"/>
          </a:p>
          <a:p>
            <a:pPr lvl="0"/>
            <a:r>
              <a:rPr lang="ru-RU" u="sng" dirty="0" err="1"/>
              <a:t>OnliSkill</a:t>
            </a:r>
            <a:r>
              <a:rPr lang="ru-RU" u="sng" dirty="0"/>
              <a:t> - </a:t>
            </a:r>
            <a:r>
              <a:rPr lang="ru-RU" u="sng" dirty="0" err="1"/>
              <a:t>видеоуроки</a:t>
            </a:r>
            <a:r>
              <a:rPr lang="ru-RU" u="sng" dirty="0"/>
              <a:t> с 5 по 11 класс </a:t>
            </a:r>
            <a:r>
              <a:rPr lang="ru-RU" u="sng" dirty="0">
                <a:hlinkClick r:id="rId16"/>
              </a:rPr>
              <a:t>https://</a:t>
            </a:r>
            <a:r>
              <a:rPr lang="ru-RU" u="sng" dirty="0" smtClean="0">
                <a:hlinkClick r:id="rId16"/>
              </a:rPr>
              <a:t>www.youtube.com/channel/UCvA8xV0we8uPAYnUie05eQw</a:t>
            </a:r>
            <a:r>
              <a:rPr lang="ru-RU" u="sng" dirty="0" smtClean="0"/>
              <a:t> </a:t>
            </a:r>
            <a:endParaRPr lang="ru-RU" dirty="0"/>
          </a:p>
          <a:p>
            <a:endParaRPr lang="ru-RU" dirty="0"/>
          </a:p>
        </p:txBody>
      </p:sp>
    </p:spTree>
    <p:extLst>
      <p:ext uri="{BB962C8B-B14F-4D97-AF65-F5344CB8AC3E}">
        <p14:creationId xmlns:p14="http://schemas.microsoft.com/office/powerpoint/2010/main" val="4059617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t>Список открытых ресурсов с интерактивными уроками и другими формами</a:t>
            </a:r>
            <a:r>
              <a:rPr lang="ru-RU" sz="1800" dirty="0"/>
              <a:t/>
            </a:r>
            <a:br>
              <a:rPr lang="ru-RU" sz="1800" dirty="0"/>
            </a:br>
            <a:r>
              <a:rPr lang="ru-RU" sz="1800" b="1" dirty="0"/>
              <a:t>дистанционного обучения,</a:t>
            </a:r>
            <a:r>
              <a:rPr lang="ru-RU" sz="1800" dirty="0"/>
              <a:t/>
            </a:r>
            <a:br>
              <a:rPr lang="ru-RU" sz="1800" dirty="0"/>
            </a:br>
            <a:r>
              <a:rPr lang="ru-RU" sz="1800" b="1" dirty="0"/>
              <a:t>которые уже доступны учителям и родителям</a:t>
            </a:r>
            <a:endParaRPr lang="ru-RU" sz="1800" dirty="0"/>
          </a:p>
        </p:txBody>
      </p:sp>
      <p:sp>
        <p:nvSpPr>
          <p:cNvPr id="3" name="Объект 2"/>
          <p:cNvSpPr>
            <a:spLocks noGrp="1"/>
          </p:cNvSpPr>
          <p:nvPr>
            <p:ph idx="1"/>
          </p:nvPr>
        </p:nvSpPr>
        <p:spPr/>
        <p:txBody>
          <a:bodyPr>
            <a:normAutofit fontScale="85000" lnSpcReduction="10000"/>
          </a:bodyPr>
          <a:lstStyle/>
          <a:p>
            <a:r>
              <a:rPr lang="ru-RU" dirty="0"/>
              <a:t>«Российская электронная школа» — содержит </a:t>
            </a:r>
            <a:r>
              <a:rPr lang="ru-RU" dirty="0" err="1"/>
              <a:t>видеоуроки</a:t>
            </a:r>
            <a:r>
              <a:rPr lang="ru-RU" dirty="0"/>
              <a:t>, задания для самопроверки, а также дидактические и методические материалы от лучших педагогов страны. </a:t>
            </a:r>
            <a:r>
              <a:rPr lang="ru-RU" u="sng" dirty="0">
                <a:hlinkClick r:id="rId2"/>
              </a:rPr>
              <a:t>https://resh.edu.ru</a:t>
            </a:r>
            <a:r>
              <a:rPr lang="ru-RU" u="sng" dirty="0" smtClean="0">
                <a:hlinkClick r:id="rId2"/>
              </a:rPr>
              <a:t>/</a:t>
            </a:r>
            <a:r>
              <a:rPr lang="ru-RU" u="sng" dirty="0" smtClean="0"/>
              <a:t> </a:t>
            </a:r>
          </a:p>
          <a:p>
            <a:r>
              <a:rPr lang="ru-RU" dirty="0"/>
              <a:t>«Яндекс. Учебник» — содержит более 35 тысяч заданий разного уровня сложности по русскому языку и математике для школьников 1–5-х классов</a:t>
            </a:r>
            <a:r>
              <a:rPr lang="ru-RU" dirty="0" smtClean="0"/>
              <a:t>. </a:t>
            </a:r>
            <a:r>
              <a:rPr lang="ru-RU" u="sng" dirty="0" smtClean="0">
                <a:hlinkClick r:id="rId3"/>
              </a:rPr>
              <a:t>https</a:t>
            </a:r>
            <a:r>
              <a:rPr lang="ru-RU" u="sng" dirty="0">
                <a:hlinkClick r:id="rId3"/>
              </a:rPr>
              <a:t>://education.yandex.ru</a:t>
            </a:r>
            <a:r>
              <a:rPr lang="ru-RU" u="sng" dirty="0" smtClean="0">
                <a:hlinkClick r:id="rId3"/>
              </a:rPr>
              <a:t>/</a:t>
            </a:r>
            <a:r>
              <a:rPr lang="ru-RU" u="sng" dirty="0" smtClean="0"/>
              <a:t> </a:t>
            </a:r>
          </a:p>
          <a:p>
            <a:r>
              <a:rPr lang="ru-RU" dirty="0"/>
              <a:t>«</a:t>
            </a:r>
            <a:r>
              <a:rPr lang="ru-RU" dirty="0" err="1"/>
              <a:t>ЯКласс</a:t>
            </a:r>
            <a:r>
              <a:rPr lang="ru-RU" dirty="0"/>
              <a:t>» — сервис, который помогает учителю проверить, насколько ребёнок усвоил материал. Педагог даёт школьнику задания, и если ученик допускает ошибку, то система объясняет ему ход решения и предлагает выполнить другой вариант, а учитель получает отчёт о том, как справляются дети. </a:t>
            </a:r>
            <a:r>
              <a:rPr lang="ru-RU" u="sng" dirty="0">
                <a:hlinkClick r:id="rId4"/>
              </a:rPr>
              <a:t>https://www.yaklass.ru</a:t>
            </a:r>
            <a:r>
              <a:rPr lang="ru-RU" u="sng" dirty="0" smtClean="0">
                <a:hlinkClick r:id="rId4"/>
              </a:rPr>
              <a:t>/</a:t>
            </a:r>
            <a:r>
              <a:rPr lang="ru-RU" u="sng" dirty="0" smtClean="0"/>
              <a:t>  </a:t>
            </a:r>
            <a:endParaRPr lang="ru-RU" dirty="0"/>
          </a:p>
        </p:txBody>
      </p:sp>
    </p:spTree>
    <p:extLst>
      <p:ext uri="{BB962C8B-B14F-4D97-AF65-F5344CB8AC3E}">
        <p14:creationId xmlns:p14="http://schemas.microsoft.com/office/powerpoint/2010/main" val="402808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Основная проблема</a:t>
            </a:r>
            <a:endParaRPr lang="ru-RU" dirty="0"/>
          </a:p>
        </p:txBody>
      </p:sp>
      <p:sp>
        <p:nvSpPr>
          <p:cNvPr id="3" name="Объект 2"/>
          <p:cNvSpPr>
            <a:spLocks noGrp="1"/>
          </p:cNvSpPr>
          <p:nvPr>
            <p:ph idx="1"/>
          </p:nvPr>
        </p:nvSpPr>
        <p:spPr/>
        <p:txBody>
          <a:bodyPr/>
          <a:lstStyle/>
          <a:p>
            <a:pPr marL="0" indent="0">
              <a:buNone/>
            </a:pPr>
            <a:r>
              <a:rPr lang="ru-RU" dirty="0"/>
              <a:t>Перегруженность всех участников образовательных отношений (родителей, учеников, учителей</a:t>
            </a:r>
            <a:r>
              <a:rPr lang="ru-RU" dirty="0" smtClean="0"/>
              <a:t>).</a:t>
            </a:r>
          </a:p>
          <a:p>
            <a:endParaRPr lang="ru-RU" dirty="0"/>
          </a:p>
          <a:p>
            <a:endParaRPr lang="ru-RU" dirty="0"/>
          </a:p>
        </p:txBody>
      </p:sp>
      <p:pic>
        <p:nvPicPr>
          <p:cNvPr id="4" name="Рисунок 3"/>
          <p:cNvPicPr>
            <a:picLocks noChangeAspect="1"/>
          </p:cNvPicPr>
          <p:nvPr/>
        </p:nvPicPr>
        <p:blipFill>
          <a:blip r:embed="rId2"/>
          <a:stretch>
            <a:fillRect/>
          </a:stretch>
        </p:blipFill>
        <p:spPr>
          <a:xfrm>
            <a:off x="2624816" y="2834012"/>
            <a:ext cx="3500727" cy="2452816"/>
          </a:xfrm>
          <a:prstGeom prst="rect">
            <a:avLst/>
          </a:prstGeom>
        </p:spPr>
      </p:pic>
    </p:spTree>
    <p:extLst>
      <p:ext uri="{BB962C8B-B14F-4D97-AF65-F5344CB8AC3E}">
        <p14:creationId xmlns:p14="http://schemas.microsoft.com/office/powerpoint/2010/main" val="3170050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t>Список открытых ресурсов с интерактивными уроками и другими формами</a:t>
            </a:r>
            <a:r>
              <a:rPr lang="ru-RU" sz="1800" dirty="0"/>
              <a:t/>
            </a:r>
            <a:br>
              <a:rPr lang="ru-RU" sz="1800" dirty="0"/>
            </a:br>
            <a:r>
              <a:rPr lang="ru-RU" sz="1800" b="1" dirty="0"/>
              <a:t>дистанционного обучения,</a:t>
            </a:r>
            <a:r>
              <a:rPr lang="ru-RU" sz="1800" dirty="0"/>
              <a:t/>
            </a:r>
            <a:br>
              <a:rPr lang="ru-RU" sz="1800" dirty="0"/>
            </a:br>
            <a:r>
              <a:rPr lang="ru-RU" sz="1800" b="1" dirty="0"/>
              <a:t>которые уже доступны учителям и родителям</a:t>
            </a:r>
            <a:endParaRPr lang="ru-RU" sz="1800" dirty="0"/>
          </a:p>
        </p:txBody>
      </p:sp>
      <p:sp>
        <p:nvSpPr>
          <p:cNvPr id="3" name="Объект 2"/>
          <p:cNvSpPr>
            <a:spLocks noGrp="1"/>
          </p:cNvSpPr>
          <p:nvPr>
            <p:ph idx="1"/>
          </p:nvPr>
        </p:nvSpPr>
        <p:spPr/>
        <p:txBody>
          <a:bodyPr>
            <a:normAutofit fontScale="85000" lnSpcReduction="20000"/>
          </a:bodyPr>
          <a:lstStyle/>
          <a:p>
            <a:r>
              <a:rPr lang="ru-RU" dirty="0"/>
              <a:t>Платформа новой школы, созданная Сбербанком, — позволяет сформировать персонифицированную образовательную траекторию в школе, создать возможности для успешной учёбы каждого ребёнка. </a:t>
            </a:r>
            <a:r>
              <a:rPr lang="ru-RU" u="sng" dirty="0">
                <a:hlinkClick r:id="rId2"/>
              </a:rPr>
              <a:t>http://www.pcbl.ru</a:t>
            </a:r>
            <a:r>
              <a:rPr lang="ru-RU" u="sng" dirty="0" smtClean="0">
                <a:hlinkClick r:id="rId2"/>
              </a:rPr>
              <a:t>/</a:t>
            </a:r>
            <a:r>
              <a:rPr lang="ru-RU" u="sng" dirty="0" smtClean="0"/>
              <a:t> </a:t>
            </a:r>
          </a:p>
          <a:p>
            <a:r>
              <a:rPr lang="ru-RU" dirty="0"/>
              <a:t>«Просвещение» — предоставило бесплатный доступ к электронным версиям учебно-методических комплексов, входящих в федеральный перечень. Доступ распространяется как на учебники, так и на тренажёры для закрепления полученных знаний. При этом для работы с учебниками не потребуется подключения к интернету. </a:t>
            </a:r>
            <a:r>
              <a:rPr lang="ru-RU" u="sng" dirty="0">
                <a:hlinkClick r:id="rId3"/>
              </a:rPr>
              <a:t>https://media.prosv.ru</a:t>
            </a:r>
            <a:r>
              <a:rPr lang="ru-RU" u="sng" dirty="0" smtClean="0">
                <a:hlinkClick r:id="rId3"/>
              </a:rPr>
              <a:t>/</a:t>
            </a:r>
            <a:r>
              <a:rPr lang="ru-RU" u="sng" dirty="0" smtClean="0"/>
              <a:t> </a:t>
            </a:r>
          </a:p>
          <a:p>
            <a:r>
              <a:rPr lang="ru-RU" dirty="0" err="1"/>
              <a:t>Lecta</a:t>
            </a:r>
            <a:r>
              <a:rPr lang="ru-RU" dirty="0"/>
              <a:t> — открыла бесплатный доступ к электронным учебникам издательств «Дрофа» и «</a:t>
            </a:r>
            <a:r>
              <a:rPr lang="ru-RU" dirty="0" err="1"/>
              <a:t>Вентана</a:t>
            </a:r>
            <a:r>
              <a:rPr lang="ru-RU" dirty="0"/>
              <a:t>-Граф».</a:t>
            </a:r>
            <a:r>
              <a:rPr lang="ru-RU" u="sng" dirty="0"/>
              <a:t>https://lecta.rosuchebnik.ru/</a:t>
            </a:r>
            <a:endParaRPr lang="ru-RU" dirty="0"/>
          </a:p>
          <a:p>
            <a:endParaRPr lang="ru-RU" dirty="0"/>
          </a:p>
        </p:txBody>
      </p:sp>
    </p:spTree>
    <p:extLst>
      <p:ext uri="{BB962C8B-B14F-4D97-AF65-F5344CB8AC3E}">
        <p14:creationId xmlns:p14="http://schemas.microsoft.com/office/powerpoint/2010/main" val="68737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1800" b="1" dirty="0"/>
              <a:t>Список открытых ресурсов с интерактивными уроками и другими формами</a:t>
            </a:r>
            <a:r>
              <a:rPr lang="ru-RU" sz="1800" dirty="0"/>
              <a:t/>
            </a:r>
            <a:br>
              <a:rPr lang="ru-RU" sz="1800" dirty="0"/>
            </a:br>
            <a:r>
              <a:rPr lang="ru-RU" sz="1800" b="1" dirty="0"/>
              <a:t>дистанционного обучения,</a:t>
            </a:r>
            <a:r>
              <a:rPr lang="ru-RU" sz="1800" dirty="0"/>
              <a:t/>
            </a:r>
            <a:br>
              <a:rPr lang="ru-RU" sz="1800" dirty="0"/>
            </a:br>
            <a:r>
              <a:rPr lang="ru-RU" sz="1800" b="1" dirty="0"/>
              <a:t>которые уже доступны учителям и родителям</a:t>
            </a:r>
            <a:endParaRPr lang="ru-RU" sz="1800" dirty="0"/>
          </a:p>
        </p:txBody>
      </p:sp>
      <p:sp>
        <p:nvSpPr>
          <p:cNvPr id="3" name="Объект 2"/>
          <p:cNvSpPr>
            <a:spLocks noGrp="1"/>
          </p:cNvSpPr>
          <p:nvPr>
            <p:ph idx="1"/>
          </p:nvPr>
        </p:nvSpPr>
        <p:spPr/>
        <p:txBody>
          <a:bodyPr>
            <a:normAutofit fontScale="85000" lnSpcReduction="20000"/>
          </a:bodyPr>
          <a:lstStyle/>
          <a:p>
            <a:r>
              <a:rPr lang="ru-RU" dirty="0"/>
              <a:t>«</a:t>
            </a:r>
            <a:r>
              <a:rPr lang="ru-RU" dirty="0" err="1"/>
              <a:t>Маркетплейс</a:t>
            </a:r>
            <a:r>
              <a:rPr lang="ru-RU" dirty="0"/>
              <a:t> образовательных услуг» — предоставляет бесплатный доступ к каталогу интерактивных образовательных материалов, учебной литературе, электронным книгам, обучающим видео и курсам различных российских компаний</a:t>
            </a:r>
            <a:r>
              <a:rPr lang="ru-RU" dirty="0" smtClean="0"/>
              <a:t>. </a:t>
            </a:r>
            <a:r>
              <a:rPr lang="ru-RU" u="sng" dirty="0" smtClean="0">
                <a:hlinkClick r:id="rId2"/>
              </a:rPr>
              <a:t>http</a:t>
            </a:r>
            <a:r>
              <a:rPr lang="ru-RU" u="sng" dirty="0">
                <a:hlinkClick r:id="rId2"/>
              </a:rPr>
              <a:t>://elducation.ru</a:t>
            </a:r>
            <a:r>
              <a:rPr lang="ru-RU" u="sng" dirty="0" smtClean="0">
                <a:hlinkClick r:id="rId2"/>
              </a:rPr>
              <a:t>/</a:t>
            </a:r>
            <a:r>
              <a:rPr lang="ru-RU" u="sng" dirty="0" smtClean="0"/>
              <a:t>   </a:t>
            </a:r>
          </a:p>
          <a:p>
            <a:r>
              <a:rPr lang="ru-RU" dirty="0"/>
              <a:t>«Мои достижения» — онлайн-платформа диагностики предлагает ученикам с первого по одиннадцатый класс проверить свои знания по любому </a:t>
            </a:r>
            <a:r>
              <a:rPr lang="ru-RU" dirty="0" smtClean="0"/>
              <a:t>предмету. </a:t>
            </a:r>
            <a:r>
              <a:rPr lang="ru-RU" u="sng" dirty="0" smtClean="0">
                <a:hlinkClick r:id="rId3"/>
              </a:rPr>
              <a:t>https</a:t>
            </a:r>
            <a:r>
              <a:rPr lang="ru-RU" u="sng" dirty="0">
                <a:hlinkClick r:id="rId3"/>
              </a:rPr>
              <a:t>://myskills.ru</a:t>
            </a:r>
            <a:r>
              <a:rPr lang="ru-RU" u="sng" dirty="0" smtClean="0">
                <a:hlinkClick r:id="rId3"/>
              </a:rPr>
              <a:t>/</a:t>
            </a:r>
            <a:r>
              <a:rPr lang="ru-RU" u="sng" dirty="0" smtClean="0"/>
              <a:t>  </a:t>
            </a:r>
          </a:p>
          <a:p>
            <a:r>
              <a:rPr lang="ru-RU" dirty="0"/>
              <a:t>«</a:t>
            </a:r>
            <a:r>
              <a:rPr lang="ru-RU" dirty="0" err="1"/>
              <a:t>Олимпиум</a:t>
            </a:r>
            <a:r>
              <a:rPr lang="ru-RU" dirty="0"/>
              <a:t>» — на платформе представлено более 72 школьных олимпиад. </a:t>
            </a:r>
            <a:r>
              <a:rPr lang="ru-RU" u="sng" dirty="0">
                <a:hlinkClick r:id="rId4"/>
              </a:rPr>
              <a:t>https://olimpium.ru</a:t>
            </a:r>
            <a:r>
              <a:rPr lang="ru-RU" u="sng" dirty="0" smtClean="0">
                <a:hlinkClick r:id="rId4"/>
              </a:rPr>
              <a:t>/</a:t>
            </a:r>
            <a:r>
              <a:rPr lang="ru-RU" u="sng" dirty="0" smtClean="0"/>
              <a:t> </a:t>
            </a:r>
          </a:p>
          <a:p>
            <a:r>
              <a:rPr lang="ru-RU" dirty="0"/>
              <a:t>Московский образовательный телеканал — демонстрирует школьные уроки и другие образовательные передачи в режиме прямого эфира. </a:t>
            </a:r>
            <a:r>
              <a:rPr lang="ru-RU" u="sng">
                <a:hlinkClick r:id="rId5"/>
              </a:rPr>
              <a:t>https://mosobr.tv</a:t>
            </a:r>
            <a:r>
              <a:rPr lang="ru-RU" u="sng" smtClean="0">
                <a:hlinkClick r:id="rId5"/>
              </a:rPr>
              <a:t>/</a:t>
            </a:r>
            <a:r>
              <a:rPr lang="ru-RU" u="sng" smtClean="0"/>
              <a:t> </a:t>
            </a:r>
            <a:endParaRPr lang="ru-RU"/>
          </a:p>
          <a:p>
            <a:endParaRPr lang="ru-RU" u="sng" dirty="0" smtClean="0"/>
          </a:p>
          <a:p>
            <a:endParaRPr lang="ru-RU" dirty="0"/>
          </a:p>
        </p:txBody>
      </p:sp>
    </p:spTree>
    <p:extLst>
      <p:ext uri="{BB962C8B-B14F-4D97-AF65-F5344CB8AC3E}">
        <p14:creationId xmlns:p14="http://schemas.microsoft.com/office/powerpoint/2010/main" val="3507852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186" y="1131094"/>
            <a:ext cx="8678918" cy="471077"/>
          </a:xfrm>
        </p:spPr>
        <p:txBody>
          <a:bodyPr>
            <a:normAutofit fontScale="90000"/>
          </a:bodyPr>
          <a:lstStyle/>
          <a:p>
            <a:pPr algn="ctr"/>
            <a:r>
              <a:rPr lang="ru-RU" sz="2700" dirty="0" smtClean="0"/>
              <a:t>         РСМО</a:t>
            </a:r>
            <a:r>
              <a:rPr lang="ru-RU" sz="2700" dirty="0"/>
              <a:t>. Страница дистанционного обучения </a:t>
            </a:r>
            <a:r>
              <a:rPr lang="ru-RU" sz="2700" dirty="0" smtClean="0"/>
              <a:t/>
            </a:r>
            <a:br>
              <a:rPr lang="ru-RU" sz="2700" dirty="0" smtClean="0"/>
            </a:br>
            <a:r>
              <a:rPr lang="ru-RU" sz="2700" dirty="0" smtClean="0"/>
              <a:t>по математике</a:t>
            </a:r>
            <a:br>
              <a:rPr lang="ru-RU" sz="2700" dirty="0" smtClean="0"/>
            </a:br>
            <a:r>
              <a:rPr lang="ru-RU" sz="2700" dirty="0"/>
              <a:t/>
            </a:r>
            <a:br>
              <a:rPr lang="ru-RU" sz="2700" dirty="0"/>
            </a:br>
            <a:r>
              <a:rPr lang="en-US" sz="1650" dirty="0">
                <a:hlinkClick r:id="rId2"/>
              </a:rPr>
              <a:t>http://www.eduportal44.ru/sites/RSMO-test/SitePages/%D0%9C%D0%B0%D1%82%D0%B5%D0%BC%D0%B0%D1%82%D0%B8%D0%BA%D0%B0.aspx</a:t>
            </a:r>
            <a:r>
              <a:rPr lang="ru-RU" sz="1650" dirty="0"/>
              <a:t> </a:t>
            </a:r>
            <a:endParaRPr lang="ru-RU" sz="2700" dirty="0"/>
          </a:p>
        </p:txBody>
      </p:sp>
      <p:pic>
        <p:nvPicPr>
          <p:cNvPr id="4" name="Объект 3"/>
          <p:cNvPicPr>
            <a:picLocks noGrp="1" noChangeAspect="1"/>
          </p:cNvPicPr>
          <p:nvPr>
            <p:ph idx="1"/>
          </p:nvPr>
        </p:nvPicPr>
        <p:blipFill>
          <a:blip r:embed="rId3"/>
          <a:stretch>
            <a:fillRect/>
          </a:stretch>
        </p:blipFill>
        <p:spPr>
          <a:xfrm>
            <a:off x="1566175" y="2401256"/>
            <a:ext cx="5924940" cy="4079328"/>
          </a:xfrm>
          <a:prstGeom prst="rect">
            <a:avLst/>
          </a:prstGeom>
        </p:spPr>
      </p:pic>
    </p:spTree>
    <p:extLst>
      <p:ext uri="{BB962C8B-B14F-4D97-AF65-F5344CB8AC3E}">
        <p14:creationId xmlns:p14="http://schemas.microsoft.com/office/powerpoint/2010/main" val="288817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0736" y="316871"/>
            <a:ext cx="7374613" cy="2080351"/>
          </a:xfrm>
        </p:spPr>
        <p:txBody>
          <a:bodyPr>
            <a:normAutofit fontScale="90000"/>
          </a:bodyPr>
          <a:lstStyle/>
          <a:p>
            <a:pPr algn="ctr"/>
            <a:r>
              <a:rPr lang="ru-RU" dirty="0"/>
              <a:t>Страница дистанционного обучения по </a:t>
            </a:r>
            <a:r>
              <a:rPr lang="ru-RU" dirty="0" smtClean="0"/>
              <a:t>математике</a:t>
            </a:r>
            <a:br>
              <a:rPr lang="ru-RU" dirty="0" smtClean="0"/>
            </a:br>
            <a:r>
              <a:rPr lang="en-US" sz="2325" dirty="0">
                <a:hlinkClick r:id="rId2"/>
              </a:rPr>
              <a:t>http://www.eduportal44.ru/sites/RSMO-test/DocLib288/%D0%94%D0%BE%D0%BC%D0%B0%D1%88%D0%BD%D1%8F%D1%8F.aspx</a:t>
            </a:r>
            <a:r>
              <a:rPr lang="ru-RU" sz="2325" dirty="0"/>
              <a:t> </a:t>
            </a:r>
            <a:endParaRPr lang="ru-RU" dirty="0"/>
          </a:p>
        </p:txBody>
      </p:sp>
      <p:pic>
        <p:nvPicPr>
          <p:cNvPr id="4" name="Объект 3"/>
          <p:cNvPicPr>
            <a:picLocks noGrp="1" noChangeAspect="1"/>
          </p:cNvPicPr>
          <p:nvPr>
            <p:ph idx="1"/>
          </p:nvPr>
        </p:nvPicPr>
        <p:blipFill>
          <a:blip r:embed="rId3"/>
          <a:stretch>
            <a:fillRect/>
          </a:stretch>
        </p:blipFill>
        <p:spPr>
          <a:xfrm>
            <a:off x="217283" y="2498757"/>
            <a:ext cx="8298067" cy="3087231"/>
          </a:xfrm>
          <a:prstGeom prst="rect">
            <a:avLst/>
          </a:prstGeom>
        </p:spPr>
      </p:pic>
    </p:spTree>
    <p:extLst>
      <p:ext uri="{BB962C8B-B14F-4D97-AF65-F5344CB8AC3E}">
        <p14:creationId xmlns:p14="http://schemas.microsoft.com/office/powerpoint/2010/main" val="111688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Контакты</a:t>
            </a:r>
            <a:endParaRPr lang="ru-RU" dirty="0"/>
          </a:p>
        </p:txBody>
      </p:sp>
      <p:sp>
        <p:nvSpPr>
          <p:cNvPr id="3" name="Объект 2"/>
          <p:cNvSpPr>
            <a:spLocks noGrp="1"/>
          </p:cNvSpPr>
          <p:nvPr>
            <p:ph idx="1"/>
          </p:nvPr>
        </p:nvSpPr>
        <p:spPr/>
        <p:txBody>
          <a:bodyPr/>
          <a:lstStyle/>
          <a:p>
            <a:r>
              <a:rPr lang="ru-RU" dirty="0" smtClean="0"/>
              <a:t>Омелькова </a:t>
            </a:r>
            <a:r>
              <a:rPr lang="ru-RU" dirty="0"/>
              <a:t>М</a:t>
            </a:r>
            <a:r>
              <a:rPr lang="ru-RU" dirty="0" smtClean="0"/>
              <a:t>ария Сергеевна</a:t>
            </a:r>
          </a:p>
          <a:p>
            <a:r>
              <a:rPr lang="en-US" dirty="0" smtClean="0">
                <a:hlinkClick r:id="rId2"/>
              </a:rPr>
              <a:t>Omelkova-ms@yandex.ru</a:t>
            </a:r>
            <a:endParaRPr lang="en-US" dirty="0" smtClean="0"/>
          </a:p>
          <a:p>
            <a:r>
              <a:rPr lang="en-US" dirty="0" smtClean="0"/>
              <a:t> </a:t>
            </a:r>
            <a:endParaRPr lang="ru-RU" dirty="0"/>
          </a:p>
        </p:txBody>
      </p:sp>
    </p:spTree>
    <p:extLst>
      <p:ext uri="{BB962C8B-B14F-4D97-AF65-F5344CB8AC3E}">
        <p14:creationId xmlns:p14="http://schemas.microsoft.com/office/powerpoint/2010/main" val="2238169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Урок </a:t>
            </a:r>
            <a:endParaRPr lang="ru-RU" dirty="0"/>
          </a:p>
        </p:txBody>
      </p:sp>
      <p:sp>
        <p:nvSpPr>
          <p:cNvPr id="3" name="Объект 2"/>
          <p:cNvSpPr>
            <a:spLocks noGrp="1"/>
          </p:cNvSpPr>
          <p:nvPr>
            <p:ph idx="1"/>
          </p:nvPr>
        </p:nvSpPr>
        <p:spPr/>
        <p:txBody>
          <a:bodyPr>
            <a:normAutofit fontScale="92500"/>
          </a:bodyPr>
          <a:lstStyle/>
          <a:p>
            <a:r>
              <a:rPr lang="ru-RU" dirty="0"/>
              <a:t>В ходе организации учебных занятий формы и объем заданий необходимо определять с учетом низкого темпа работы обучающихся на учебных платформах</a:t>
            </a:r>
            <a:r>
              <a:rPr lang="ru-RU" dirty="0" smtClean="0"/>
              <a:t>.</a:t>
            </a:r>
          </a:p>
          <a:p>
            <a:r>
              <a:rPr lang="ru-RU" dirty="0"/>
              <a:t>Для дистанционного урока минимизируется объём текста и по максимуму используется возможности инструментов для совместной работы, </a:t>
            </a:r>
            <a:r>
              <a:rPr lang="ru-RU" dirty="0" err="1"/>
              <a:t>инфографика</a:t>
            </a:r>
            <a:r>
              <a:rPr lang="ru-RU" dirty="0" smtClean="0"/>
              <a:t>.</a:t>
            </a:r>
          </a:p>
          <a:p>
            <a:r>
              <a:rPr lang="ru-RU" dirty="0"/>
              <a:t>Рекомендуем четко определять для учеников временные рамки, отведенные на освоение материала и выполнение заданий. И не забывать о том, что дистанционное обучение реализуют и другие коллеги, поэтому старайтесь не перегружать детей.</a:t>
            </a:r>
          </a:p>
        </p:txBody>
      </p:sp>
    </p:spTree>
    <p:extLst>
      <p:ext uri="{BB962C8B-B14F-4D97-AF65-F5344CB8AC3E}">
        <p14:creationId xmlns:p14="http://schemas.microsoft.com/office/powerpoint/2010/main" val="68108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Оценивание</a:t>
            </a:r>
            <a:endParaRPr lang="ru-RU" dirty="0"/>
          </a:p>
        </p:txBody>
      </p:sp>
      <p:sp>
        <p:nvSpPr>
          <p:cNvPr id="3" name="Объект 2"/>
          <p:cNvSpPr>
            <a:spLocks noGrp="1"/>
          </p:cNvSpPr>
          <p:nvPr>
            <p:ph idx="1"/>
          </p:nvPr>
        </p:nvSpPr>
        <p:spPr/>
        <p:txBody>
          <a:bodyPr>
            <a:normAutofit fontScale="70000" lnSpcReduction="20000"/>
          </a:bodyPr>
          <a:lstStyle/>
          <a:p>
            <a:r>
              <a:rPr lang="ru-RU" dirty="0" smtClean="0"/>
              <a:t>Рекомендуется сократить </a:t>
            </a:r>
            <a:r>
              <a:rPr lang="ru-RU" dirty="0"/>
              <a:t>количество оцениваемых работ в виде отметки по учебному предмету до одной в неделю. </a:t>
            </a:r>
          </a:p>
          <a:p>
            <a:r>
              <a:rPr lang="ru-RU" dirty="0"/>
              <a:t>При этом учителю надо продумать работу, которую обучающиеся будут выполнять на отметку. Важно, чтобы учитель понимал, что выставлять отметку необходимо не за процесс обучения, а за итог. Когда ученик изучает учебный материал, работает с тестами для самопроверки, задает вопросы, ошибается — он учится. Этот процесс учитель поддерживает своей обратной связью. Когда он уже научился, тогда учитель проводит работу на отметку, как итог той работы, которую он проделал в течение какого-то времени. </a:t>
            </a:r>
          </a:p>
          <a:p>
            <a:r>
              <a:rPr lang="ru-RU" dirty="0"/>
              <a:t>По возможности использовать электронные модели тестирования, </a:t>
            </a:r>
            <a:r>
              <a:rPr lang="ru-RU" dirty="0" smtClean="0"/>
              <a:t>предполагающие автоматическую </a:t>
            </a:r>
            <a:r>
              <a:rPr lang="ru-RU" dirty="0"/>
              <a:t>обработку полученных </a:t>
            </a:r>
            <a:r>
              <a:rPr lang="ru-RU" dirty="0" smtClean="0"/>
              <a:t>результатов</a:t>
            </a:r>
            <a:r>
              <a:rPr lang="en-US" dirty="0"/>
              <a:t> </a:t>
            </a:r>
            <a:r>
              <a:rPr lang="ru-RU" dirty="0"/>
              <a:t>(</a:t>
            </a:r>
            <a:r>
              <a:rPr lang="ru-RU" dirty="0" smtClean="0"/>
              <a:t>с помощью образовательных </a:t>
            </a:r>
            <a:r>
              <a:rPr lang="ru-RU" dirty="0"/>
              <a:t>сервисов, где учащимся одного класса предлагаются различные варианты заданий, а проверка этих заданий </a:t>
            </a:r>
            <a:r>
              <a:rPr lang="ru-RU" u="sng" dirty="0" smtClean="0"/>
              <a:t>автоматизирована. </a:t>
            </a:r>
            <a:r>
              <a:rPr lang="ru-RU" dirty="0"/>
              <a:t>Например, с помощью </a:t>
            </a:r>
            <a:r>
              <a:rPr lang="ru-RU" u="sng" dirty="0">
                <a:hlinkClick r:id="rId2"/>
              </a:rPr>
              <a:t>https://uchi.ru</a:t>
            </a:r>
            <a:r>
              <a:rPr lang="ru-RU" u="sng" dirty="0" smtClean="0">
                <a:hlinkClick r:id="rId2"/>
              </a:rPr>
              <a:t>/</a:t>
            </a:r>
            <a:r>
              <a:rPr lang="ru-RU" u="sng" dirty="0" smtClean="0"/>
              <a:t> </a:t>
            </a:r>
            <a:r>
              <a:rPr lang="ru-RU" dirty="0" smtClean="0"/>
              <a:t>, </a:t>
            </a:r>
            <a:r>
              <a:rPr lang="ru-RU" u="sng" dirty="0">
                <a:hlinkClick r:id="rId3"/>
              </a:rPr>
              <a:t>http://</a:t>
            </a:r>
            <a:r>
              <a:rPr lang="ru-RU" u="sng" dirty="0" smtClean="0">
                <a:hlinkClick r:id="rId3"/>
              </a:rPr>
              <a:t>sdamgia.ru</a:t>
            </a:r>
            <a:r>
              <a:rPr lang="ru-RU" u="sng" dirty="0" smtClean="0"/>
              <a:t> </a:t>
            </a:r>
            <a:r>
              <a:rPr lang="ru-RU" dirty="0" smtClean="0"/>
              <a:t>, </a:t>
            </a:r>
            <a:r>
              <a:rPr lang="ru-RU" u="sng" dirty="0">
                <a:hlinkClick r:id="rId4"/>
              </a:rPr>
              <a:t>https://foxford.ru</a:t>
            </a:r>
            <a:r>
              <a:rPr lang="ru-RU" u="sng" dirty="0" smtClean="0">
                <a:hlinkClick r:id="rId4"/>
              </a:rPr>
              <a:t>/</a:t>
            </a:r>
            <a:r>
              <a:rPr lang="ru-RU" u="sng" dirty="0" smtClean="0"/>
              <a:t> </a:t>
            </a:r>
            <a:r>
              <a:rPr lang="ru-RU" dirty="0" smtClean="0"/>
              <a:t> </a:t>
            </a:r>
            <a:r>
              <a:rPr lang="ru-RU" dirty="0"/>
              <a:t>и др</a:t>
            </a:r>
            <a:r>
              <a:rPr lang="ru-RU" dirty="0" smtClean="0"/>
              <a:t>.)</a:t>
            </a:r>
            <a:endParaRPr lang="ru-RU" dirty="0"/>
          </a:p>
          <a:p>
            <a:endParaRPr lang="ru-RU" dirty="0"/>
          </a:p>
        </p:txBody>
      </p:sp>
    </p:spTree>
    <p:extLst>
      <p:ext uri="{BB962C8B-B14F-4D97-AF65-F5344CB8AC3E}">
        <p14:creationId xmlns:p14="http://schemas.microsoft.com/office/powerpoint/2010/main" val="3232414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Объем домашнего задания</a:t>
            </a:r>
            <a:endParaRPr lang="ru-RU" dirty="0"/>
          </a:p>
        </p:txBody>
      </p:sp>
      <p:sp>
        <p:nvSpPr>
          <p:cNvPr id="3" name="Объект 2"/>
          <p:cNvSpPr>
            <a:spLocks noGrp="1"/>
          </p:cNvSpPr>
          <p:nvPr>
            <p:ph idx="1"/>
          </p:nvPr>
        </p:nvSpPr>
        <p:spPr/>
        <p:txBody>
          <a:bodyPr>
            <a:normAutofit fontScale="85000" lnSpcReduction="20000"/>
          </a:bodyPr>
          <a:lstStyle/>
          <a:p>
            <a:r>
              <a:rPr lang="ru-RU" dirty="0" smtClean="0"/>
              <a:t>Объем </a:t>
            </a:r>
            <a:r>
              <a:rPr lang="ru-RU" dirty="0"/>
              <a:t>домашних заданий (в совокупности по всем учебным предметам) должен быть таким, чтобы затраты времени на его выполнение не превышали: во 2 - 3 классах - 1,5 часа, в 4 - 5 классах - 2 часа, в 6 - 8 классах - 2,5 часа, в 9 - 11 классах - до 3,5 часов. Обучение в первом классе проводится без домашних заданий. </a:t>
            </a:r>
          </a:p>
          <a:p>
            <a:r>
              <a:rPr lang="ru-RU" dirty="0"/>
              <a:t>Имеет смысл выдавать задание на неделю, а не ежедневно, - родители и ученики смогут рационально спланировать работу дома с учетом сложности учебных предметов и объема заданий. Перегрузок допускать нельзя. </a:t>
            </a:r>
          </a:p>
          <a:p>
            <a:r>
              <a:rPr lang="ru-RU" dirty="0"/>
              <a:t>К</a:t>
            </a:r>
            <a:r>
              <a:rPr lang="ru-RU" dirty="0" smtClean="0"/>
              <a:t>оординация </a:t>
            </a:r>
            <a:r>
              <a:rPr lang="ru-RU" dirty="0"/>
              <a:t>работы учителей-предметников по организации домашнего задания обучающимся должна осуществляться администрацией образовательной организации (заместитель директора, диспетчер по расписанию и др.).</a:t>
            </a:r>
          </a:p>
          <a:p>
            <a:endParaRPr lang="ru-RU" dirty="0"/>
          </a:p>
        </p:txBody>
      </p:sp>
    </p:spTree>
    <p:extLst>
      <p:ext uri="{BB962C8B-B14F-4D97-AF65-F5344CB8AC3E}">
        <p14:creationId xmlns:p14="http://schemas.microsoft.com/office/powerpoint/2010/main" val="413471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Мотивация и самодисциплина</a:t>
            </a:r>
            <a:endParaRPr lang="ru-RU" dirty="0"/>
          </a:p>
        </p:txBody>
      </p:sp>
      <p:sp>
        <p:nvSpPr>
          <p:cNvPr id="3" name="Объект 2"/>
          <p:cNvSpPr>
            <a:spLocks noGrp="1"/>
          </p:cNvSpPr>
          <p:nvPr>
            <p:ph idx="1"/>
          </p:nvPr>
        </p:nvSpPr>
        <p:spPr/>
        <p:txBody>
          <a:bodyPr>
            <a:normAutofit fontScale="92500" lnSpcReduction="20000"/>
          </a:bodyPr>
          <a:lstStyle/>
          <a:p>
            <a:r>
              <a:rPr lang="ru-RU" dirty="0"/>
              <a:t>Самой острой проблемой при дистанционном обучении является проблема мотивации и самодисциплины обучающихся. Для тех учеников, которые могут самостоятельно организовать свое личное время и заинтересованы в получении знаний, полезными могут оказаться такие ресурсы, содержание обучения на которых выходит за рамки обязательной программы. Это может быть и олимпиадная математика, и подготовка к профильному ЕГЭ по математике, и курсы личностного развития.</a:t>
            </a:r>
          </a:p>
          <a:p>
            <a:r>
              <a:rPr lang="ru-RU" dirty="0"/>
              <a:t> </a:t>
            </a:r>
            <a:r>
              <a:rPr lang="ru-RU" dirty="0" smtClean="0"/>
              <a:t>В таком </a:t>
            </a:r>
            <a:r>
              <a:rPr lang="ru-RU" dirty="0"/>
              <a:t>случае полезными могут оказаться следующие ресурсы: </a:t>
            </a:r>
            <a:r>
              <a:rPr lang="ru-RU" u="sng" dirty="0">
                <a:hlinkClick r:id="rId2"/>
              </a:rPr>
              <a:t>https://www.lektorium.tv</a:t>
            </a:r>
            <a:r>
              <a:rPr lang="ru-RU" u="sng" dirty="0" smtClean="0">
                <a:hlinkClick r:id="rId2"/>
              </a:rPr>
              <a:t>/</a:t>
            </a:r>
            <a:r>
              <a:rPr lang="ru-RU" u="sng" dirty="0" smtClean="0"/>
              <a:t> </a:t>
            </a:r>
            <a:r>
              <a:rPr lang="ru-RU" dirty="0" smtClean="0"/>
              <a:t>, </a:t>
            </a:r>
            <a:r>
              <a:rPr lang="ru-RU" u="sng" dirty="0">
                <a:hlinkClick r:id="rId3"/>
              </a:rPr>
              <a:t>https://foxford.ru</a:t>
            </a:r>
            <a:r>
              <a:rPr lang="ru-RU" u="sng" dirty="0" smtClean="0">
                <a:hlinkClick r:id="rId3"/>
              </a:rPr>
              <a:t>/</a:t>
            </a:r>
            <a:r>
              <a:rPr lang="ru-RU" u="sng" dirty="0" smtClean="0"/>
              <a:t> </a:t>
            </a:r>
            <a:r>
              <a:rPr lang="ru-RU" dirty="0" smtClean="0"/>
              <a:t>, </a:t>
            </a:r>
            <a:r>
              <a:rPr lang="ru-RU" u="sng" dirty="0">
                <a:hlinkClick r:id="rId4"/>
              </a:rPr>
              <a:t>https://www.coursera.org</a:t>
            </a:r>
            <a:r>
              <a:rPr lang="ru-RU" u="sng" dirty="0" smtClean="0">
                <a:hlinkClick r:id="rId4"/>
              </a:rPr>
              <a:t>/</a:t>
            </a:r>
            <a:r>
              <a:rPr lang="ru-RU" u="sng" dirty="0" smtClean="0"/>
              <a:t> </a:t>
            </a:r>
            <a:r>
              <a:rPr lang="ru-RU" dirty="0" smtClean="0"/>
              <a:t> </a:t>
            </a:r>
            <a:r>
              <a:rPr lang="ru-RU" dirty="0"/>
              <a:t>и другие.</a:t>
            </a:r>
          </a:p>
          <a:p>
            <a:endParaRPr lang="ru-RU" b="1" dirty="0"/>
          </a:p>
        </p:txBody>
      </p:sp>
    </p:spTree>
    <p:extLst>
      <p:ext uri="{BB962C8B-B14F-4D97-AF65-F5344CB8AC3E}">
        <p14:creationId xmlns:p14="http://schemas.microsoft.com/office/powerpoint/2010/main" val="71952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Мотивация и самодисциплина</a:t>
            </a:r>
            <a:endParaRPr lang="ru-RU" dirty="0"/>
          </a:p>
        </p:txBody>
      </p:sp>
      <p:sp>
        <p:nvSpPr>
          <p:cNvPr id="3" name="Объект 2"/>
          <p:cNvSpPr>
            <a:spLocks noGrp="1"/>
          </p:cNvSpPr>
          <p:nvPr>
            <p:ph idx="1"/>
          </p:nvPr>
        </p:nvSpPr>
        <p:spPr/>
        <p:txBody>
          <a:bodyPr>
            <a:normAutofit lnSpcReduction="10000"/>
          </a:bodyPr>
          <a:lstStyle/>
          <a:p>
            <a:r>
              <a:rPr lang="ru-RU" dirty="0"/>
              <a:t>Для обучающихся, которые не отличаются хорошей самодисциплиной или являются слабоуспевающими, стоит выбрать другую тактику – подбирать ресурсы, где хорошо объясняется учебный материал из обязательной образовательной программы (лучше дозированно по времени), и набор заданий для контроля, например, с помощью ресурсов </a:t>
            </a:r>
            <a:r>
              <a:rPr lang="ru-RU" u="sng" dirty="0">
                <a:hlinkClick r:id="rId2"/>
              </a:rPr>
              <a:t>https://uchi.ru</a:t>
            </a:r>
            <a:r>
              <a:rPr lang="ru-RU" u="sng" dirty="0" smtClean="0">
                <a:hlinkClick r:id="rId2"/>
              </a:rPr>
              <a:t>/</a:t>
            </a:r>
            <a:r>
              <a:rPr lang="ru-RU" u="sng" dirty="0" smtClean="0"/>
              <a:t> </a:t>
            </a:r>
            <a:r>
              <a:rPr lang="ru-RU" dirty="0" smtClean="0"/>
              <a:t>, </a:t>
            </a:r>
            <a:r>
              <a:rPr lang="ru-RU" u="sng" dirty="0">
                <a:hlinkClick r:id="rId3"/>
              </a:rPr>
              <a:t>https://sdamgia.ru</a:t>
            </a:r>
            <a:r>
              <a:rPr lang="ru-RU" u="sng" dirty="0" smtClean="0">
                <a:hlinkClick r:id="rId3"/>
              </a:rPr>
              <a:t>/</a:t>
            </a:r>
            <a:r>
              <a:rPr lang="ru-RU" u="sng" dirty="0" smtClean="0"/>
              <a:t> </a:t>
            </a:r>
            <a:r>
              <a:rPr lang="ru-RU" dirty="0" smtClean="0"/>
              <a:t>. </a:t>
            </a:r>
            <a:r>
              <a:rPr lang="ru-RU" dirty="0"/>
              <a:t>При этом сами тестирования не стоит делать объемными, чтобы учащийся не опускал руки взглянув только на количество тестовых вопросов.</a:t>
            </a:r>
          </a:p>
          <a:p>
            <a:endParaRPr lang="ru-RU" dirty="0"/>
          </a:p>
        </p:txBody>
      </p:sp>
    </p:spTree>
    <p:extLst>
      <p:ext uri="{BB962C8B-B14F-4D97-AF65-F5344CB8AC3E}">
        <p14:creationId xmlns:p14="http://schemas.microsoft.com/office/powerpoint/2010/main" val="1762345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Подготовка к ГИА</a:t>
            </a:r>
            <a:endParaRPr lang="ru-RU" dirty="0"/>
          </a:p>
        </p:txBody>
      </p:sp>
      <p:sp>
        <p:nvSpPr>
          <p:cNvPr id="3" name="Объект 2"/>
          <p:cNvSpPr>
            <a:spLocks noGrp="1"/>
          </p:cNvSpPr>
          <p:nvPr>
            <p:ph idx="1"/>
          </p:nvPr>
        </p:nvSpPr>
        <p:spPr>
          <a:xfrm>
            <a:off x="628650" y="2004191"/>
            <a:ext cx="7886700" cy="3485781"/>
          </a:xfrm>
        </p:spPr>
        <p:txBody>
          <a:bodyPr>
            <a:normAutofit fontScale="85000" lnSpcReduction="20000"/>
          </a:bodyPr>
          <a:lstStyle/>
          <a:p>
            <a:r>
              <a:rPr lang="ru-RU" dirty="0"/>
              <a:t>Отдельное внимание стоит уделить ещё одному острому вопросу в условиях сложившейся эпидемиологической ситуации – организации подготовки обучающихся к государственной итоговой аттестации (ГИА). До введения режима самоизоляции у учителей была в запасе целая четверть для итогового повторения, работы со слабоуспевающими, психологической подготовке выпускников к экзамену, индивидуальным подсказкам учащимся какую тактику выбирать при решении заданий экзамена, на что обращать внимание, как не допустить ошибок и так далее. Теперь необходимо выполнять и эту работу в дистанционном формате.</a:t>
            </a:r>
          </a:p>
          <a:p>
            <a:endParaRPr lang="ru-RU" dirty="0"/>
          </a:p>
          <a:p>
            <a:endParaRPr lang="ru-RU" dirty="0"/>
          </a:p>
        </p:txBody>
      </p:sp>
    </p:spTree>
    <p:extLst>
      <p:ext uri="{BB962C8B-B14F-4D97-AF65-F5344CB8AC3E}">
        <p14:creationId xmlns:p14="http://schemas.microsoft.com/office/powerpoint/2010/main" val="194101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Дифференцированный подход</a:t>
            </a:r>
            <a:endParaRPr lang="ru-RU" dirty="0"/>
          </a:p>
        </p:txBody>
      </p:sp>
      <p:sp>
        <p:nvSpPr>
          <p:cNvPr id="3" name="Объект 2"/>
          <p:cNvSpPr>
            <a:spLocks noGrp="1"/>
          </p:cNvSpPr>
          <p:nvPr>
            <p:ph idx="1"/>
          </p:nvPr>
        </p:nvSpPr>
        <p:spPr/>
        <p:txBody>
          <a:bodyPr>
            <a:normAutofit fontScale="92500" lnSpcReduction="10000"/>
          </a:bodyPr>
          <a:lstStyle/>
          <a:p>
            <a:r>
              <a:rPr lang="ru-RU" dirty="0"/>
              <a:t>Необходим дифференцированный подход и в процессе обучения, и при подготовке к экзамену. Не надо навязывать «слабому» школьнику необходимость решения задач повышенного и тем более высокого уровня, лучше дать ему возможность проработать базовые знания и умения. Но точно так же не надо без необходимости задерживать «сильного» ученика на решении заданий базового уровня. Учителю следует ставить перед каждым учащимся ту цель, которую он может реализовать в соответствии с уровнем его подготовки, при этом возможно опираться на самооценку и устремления каждого учащегося.</a:t>
            </a:r>
          </a:p>
          <a:p>
            <a:pPr marL="0" indent="0">
              <a:buNone/>
            </a:pPr>
            <a:endParaRPr lang="ru-RU" dirty="0"/>
          </a:p>
        </p:txBody>
      </p:sp>
    </p:spTree>
    <p:extLst>
      <p:ext uri="{BB962C8B-B14F-4D97-AF65-F5344CB8AC3E}">
        <p14:creationId xmlns:p14="http://schemas.microsoft.com/office/powerpoint/2010/main" val="23699398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defcf4cb41325f1685ac5192fa17b3d221a5940"/>
</p:tagLst>
</file>

<file path=ppt/theme/theme1.xml><?xml version="1.0" encoding="utf-8"?>
<a:theme xmlns:a="http://schemas.openxmlformats.org/drawingml/2006/main" name="КОИРО2">
  <a:themeElements>
    <a:clrScheme name="КОИРО">
      <a:dk1>
        <a:srgbClr val="181818"/>
      </a:dk1>
      <a:lt1>
        <a:srgbClr val="FFFFFF"/>
      </a:lt1>
      <a:dk2>
        <a:srgbClr val="3E6128"/>
      </a:dk2>
      <a:lt2>
        <a:srgbClr val="F2F2F2"/>
      </a:lt2>
      <a:accent1>
        <a:srgbClr val="338558"/>
      </a:accent1>
      <a:accent2>
        <a:srgbClr val="C00000"/>
      </a:accent2>
      <a:accent3>
        <a:srgbClr val="A5A5A5"/>
      </a:accent3>
      <a:accent4>
        <a:srgbClr val="2E481E"/>
      </a:accent4>
      <a:accent5>
        <a:srgbClr val="800000"/>
      </a:accent5>
      <a:accent6>
        <a:srgbClr val="323F4F"/>
      </a:accent6>
      <a:hlink>
        <a:srgbClr val="29401A"/>
      </a:hlink>
      <a:folHlink>
        <a:srgbClr val="C00000"/>
      </a:folHlink>
    </a:clrScheme>
    <a:fontScheme name="КОИРО">
      <a:majorFont>
        <a:latin typeface="Century Gothic"/>
        <a:ea typeface=""/>
        <a:cs typeface=""/>
      </a:majorFont>
      <a:minorFont>
        <a:latin typeface="Garamond"/>
        <a:ea typeface=""/>
        <a:cs typeface=""/>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КОИРО2" id="{4BB1C634-15C3-4DD6-B97C-DFF39F42870C}" vid="{7019F9F6-4BBD-49F0-8A48-626BD501D5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B04FB9D951CE1740A2E0A1B0518A3C4C" ma:contentTypeVersion="1" ma:contentTypeDescription="Создание документа." ma:contentTypeScope="" ma:versionID="a2090d1603ff37587ffb461a7e476c5e">
  <xsd:schema xmlns:xsd="http://www.w3.org/2001/XMLSchema" xmlns:xs="http://www.w3.org/2001/XMLSchema" xmlns:p="http://schemas.microsoft.com/office/2006/metadata/properties" xmlns:ns2="d93f08c7-4dc9-4366-b183-71f4e46057df" targetNamespace="http://schemas.microsoft.com/office/2006/metadata/properties" ma:root="true" ma:fieldsID="901426136c3cb9e8a8df3f1a14d2308d" ns2:_="">
    <xsd:import namespace="d93f08c7-4dc9-4366-b183-71f4e46057d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3f08c7-4dc9-4366-b183-71f4e46057df"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A03B41-A258-4E4C-A347-F59FCA6031FB}"/>
</file>

<file path=customXml/itemProps2.xml><?xml version="1.0" encoding="utf-8"?>
<ds:datastoreItem xmlns:ds="http://schemas.openxmlformats.org/officeDocument/2006/customXml" ds:itemID="{C084FD37-9BAA-480F-9B7D-96E246954BBE}"/>
</file>

<file path=customXml/itemProps3.xml><?xml version="1.0" encoding="utf-8"?>
<ds:datastoreItem xmlns:ds="http://schemas.openxmlformats.org/officeDocument/2006/customXml" ds:itemID="{82F95790-34BB-49F2-B39D-17712F2FC436}"/>
</file>

<file path=docProps/app.xml><?xml version="1.0" encoding="utf-8"?>
<Properties xmlns="http://schemas.openxmlformats.org/officeDocument/2006/extended-properties" xmlns:vt="http://schemas.openxmlformats.org/officeDocument/2006/docPropsVTypes">
  <Template/>
  <TotalTime>2660</TotalTime>
  <Words>1555</Words>
  <Application>Microsoft Office PowerPoint</Application>
  <PresentationFormat>Экран (4:3)</PresentationFormat>
  <Paragraphs>101</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24</vt:i4>
      </vt:variant>
    </vt:vector>
  </HeadingPairs>
  <TitlesOfParts>
    <vt:vector size="29" baseType="lpstr">
      <vt:lpstr>Arial</vt:lpstr>
      <vt:lpstr>Calibri</vt:lpstr>
      <vt:lpstr>Century Gothic</vt:lpstr>
      <vt:lpstr>Garamond</vt:lpstr>
      <vt:lpstr>КОИРО2</vt:lpstr>
      <vt:lpstr>Методические рекомендации по организации и содержанию обучения математике условиях перехода на дистанционное обучение</vt:lpstr>
      <vt:lpstr>Основная проблема</vt:lpstr>
      <vt:lpstr>Урок </vt:lpstr>
      <vt:lpstr>Оценивание</vt:lpstr>
      <vt:lpstr>Объем домашнего задания</vt:lpstr>
      <vt:lpstr>Мотивация и самодисциплина</vt:lpstr>
      <vt:lpstr>Мотивация и самодисциплина</vt:lpstr>
      <vt:lpstr>Подготовка к ГИА</vt:lpstr>
      <vt:lpstr>Дифференцированный подход</vt:lpstr>
      <vt:lpstr>ОГЭ</vt:lpstr>
      <vt:lpstr>Поддержка</vt:lpstr>
      <vt:lpstr>Урок смешанного типа</vt:lpstr>
      <vt:lpstr>Урок онлайн</vt:lpstr>
      <vt:lpstr>Урок офлайн</vt:lpstr>
      <vt:lpstr>Тестирование</vt:lpstr>
      <vt:lpstr>Тестирование</vt:lpstr>
      <vt:lpstr>Ресурсы</vt:lpstr>
      <vt:lpstr>Видеоуроки по математике</vt:lpstr>
      <vt:lpstr>Список открытых ресурсов с интерактивными уроками и другими формами дистанционного обучения, которые уже доступны учителям и родителям</vt:lpstr>
      <vt:lpstr>Список открытых ресурсов с интерактивными уроками и другими формами дистанционного обучения, которые уже доступны учителям и родителям</vt:lpstr>
      <vt:lpstr>Список открытых ресурсов с интерактивными уроками и другими формами дистанционного обучения, которые уже доступны учителям и родителям</vt:lpstr>
      <vt:lpstr>         РСМО. Страница дистанционного обучения  по математике  http://www.eduportal44.ru/sites/RSMO-test/SitePages/%D0%9C%D0%B0%D1%82%D0%B5%D0%BC%D0%B0%D1%82%D0%B8%D0%BA%D0%B0.aspx </vt:lpstr>
      <vt:lpstr>Страница дистанционного обучения по математике http://www.eduportal44.ru/sites/RSMO-test/DocLib288/%D0%94%D0%BE%D0%BC%D0%B0%D1%88%D0%BD%D1%8F%D1%8F.aspx </vt:lpstr>
      <vt:lpstr>Контакты</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проведения оценки соответствия содержания и качества подготовки обучающихся по образовательным программам требованиям ФГОС</dc:title>
  <dc:creator>USER</dc:creator>
  <cp:lastModifiedBy>Max</cp:lastModifiedBy>
  <cp:revision>261</cp:revision>
  <cp:lastPrinted>2020-03-24T11:44:43Z</cp:lastPrinted>
  <dcterms:created xsi:type="dcterms:W3CDTF">2018-01-15T07:04:23Z</dcterms:created>
  <dcterms:modified xsi:type="dcterms:W3CDTF">2020-04-23T12:56:55Z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0x010100B04FB9D951CE1740A2E0A1B0518A3C4C</vt:lpwstr>
  </property>
</Properties>
</file>