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379" r:id="rId2"/>
    <p:sldId id="381" r:id="rId3"/>
    <p:sldId id="380" r:id="rId4"/>
    <p:sldId id="372" r:id="rId5"/>
    <p:sldId id="383" r:id="rId6"/>
    <p:sldId id="384" r:id="rId7"/>
    <p:sldId id="382" r:id="rId8"/>
    <p:sldId id="385" r:id="rId9"/>
    <p:sldId id="367" r:id="rId10"/>
  </p:sldIdLst>
  <p:sldSz cx="9144000" cy="6858000" type="screen4x3"/>
  <p:notesSz cx="6797675" cy="9926638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449" autoAdjust="0"/>
  </p:normalViewPr>
  <p:slideViewPr>
    <p:cSldViewPr snapToGrid="0">
      <p:cViewPr varScale="1">
        <p:scale>
          <a:sx n="116" d="100"/>
          <a:sy n="116" d="100"/>
        </p:scale>
        <p:origin x="14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719E9-AB45-4228-BF12-DEBF8B9110F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35B4-594F-49A8-8209-8041F98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3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P5TXX7h-CI" TargetMode="External"/><Relationship Id="rId2" Type="http://schemas.openxmlformats.org/officeDocument/2006/relationships/hyperlink" Target="https://instrao.ru/index.php/novosti-i-anonsy/novosti/item/3863-seminar-po-voprosam-provedeniya-aprobacii-prp-po-uchebnym-predmetam-razrabotannyh-v-sootvetstvii-s-fgos-noo-i-ooo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strao.ru/prime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uP5TXX7h-C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Aprobaciya_primernih_rabo.htm" TargetMode="External"/><Relationship Id="rId2" Type="http://schemas.openxmlformats.org/officeDocument/2006/relationships/hyperlink" Target="https://docs.google.com/forms/d/e/1FAIpQLSdzgHcMh0Rt1Ine4d_Em99CuZOD_U-j2VP0FqquX_NcM9hwQg/viewfor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SitePages/&#1040;&#1087;&#1088;&#1086;&#1073;&#1072;&#1094;&#1080;&#1103;%20&#1087;&#1088;&#1080;&#1084;&#1077;&#1088;&#1085;&#1099;&#1093;%20&#1088;&#1072;&#1073;&#1086;&#1095;&#1080;&#1093;%20&#1087;&#1088;&#1086;&#1075;&#1088;&#1072;&#1084;&#1084;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Апробация примерных рабочих </a:t>
            </a:r>
            <a:r>
              <a:rPr lang="ru-RU" sz="3600" dirty="0" smtClean="0">
                <a:solidFill>
                  <a:schemeClr val="tx2"/>
                </a:solidFill>
              </a:rPr>
              <a:t>программ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установочный </a:t>
            </a:r>
            <a:r>
              <a:rPr lang="ru-RU" sz="1800" dirty="0" err="1" smtClean="0">
                <a:solidFill>
                  <a:schemeClr val="tx2"/>
                </a:solidFill>
              </a:rPr>
              <a:t>вебинар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по вопросам проведения апробации примерных рабочих программ по учебным предметам, разработанных в соответствии с ФГОС НОО и </a:t>
            </a:r>
            <a:r>
              <a:rPr lang="ru-RU" sz="1800" dirty="0" smtClean="0">
                <a:solidFill>
                  <a:schemeClr val="tx2"/>
                </a:solidFill>
              </a:rPr>
              <a:t>ООО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2" y="4606789"/>
            <a:ext cx="7200901" cy="1655762"/>
          </a:xfrm>
        </p:spPr>
        <p:txBody>
          <a:bodyPr/>
          <a:lstStyle/>
          <a:p>
            <a:r>
              <a:rPr lang="ru-RU" dirty="0"/>
              <a:t>Николаева Татьяна Викторовна, проректор по научно-методической работе ОГБОУ ДПО «КОИРО»,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87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Модель </a:t>
            </a:r>
            <a:r>
              <a:rPr lang="ru-RU" sz="3200" dirty="0" smtClean="0"/>
              <a:t>внедрения обновлённого содержания общего образования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35" y="2438400"/>
            <a:ext cx="9088465" cy="4157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47" y="1579879"/>
            <a:ext cx="3406400" cy="922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4908" y="1803849"/>
            <a:ext cx="390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Федеральный координатор апробации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68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982" y="-7482"/>
            <a:ext cx="7353597" cy="1325563"/>
          </a:xfrm>
        </p:spPr>
        <p:txBody>
          <a:bodyPr>
            <a:noAutofit/>
          </a:bodyPr>
          <a:lstStyle/>
          <a:p>
            <a:r>
              <a:rPr lang="ru-RU" sz="2400" dirty="0"/>
              <a:t>Семинар по вопросам проведения апробации примерных рабочих программ по учебным предметам, разработанных в соответствии с ФГОС НОО и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925" y="1647731"/>
            <a:ext cx="8548654" cy="50427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15 сентября 2021 года сотрудниками ФГБНУ «Институт стратегии развития образования РАО» проведен установочный семинар по вопросам проведения апробации примерных рабочих программ по учебным предметам, разработанных в соответствии с ФГОС НОО и ООО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Подробная информация на сайте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instrao.ru/index.php/novosti-i-anonsy/novosti/item/3863-seminar-po-voprosam-provedeniya-aprobacii-prp-po-uchebnym-predmetam-razrabotannyh-v-sootvetstvii-s-fgos-noo-i-ooo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Видеозапись семинара: </a:t>
            </a:r>
            <a:r>
              <a:rPr lang="en-US" u="sng" dirty="0">
                <a:hlinkClick r:id="rId3"/>
              </a:rPr>
              <a:t>https://youtu.be/uP5TXX7h-CI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25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608" y="-7482"/>
            <a:ext cx="7416971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Портал «Единое содержание общего образования»</a:t>
            </a:r>
            <a:br>
              <a:rPr lang="ru-RU" sz="3600" dirty="0" smtClean="0"/>
            </a:br>
            <a:r>
              <a:rPr lang="en-US" sz="3100" dirty="0">
                <a:hlinkClick r:id="rId2"/>
              </a:rPr>
              <a:t>https://edsoo.ru</a:t>
            </a:r>
            <a:r>
              <a:rPr lang="en-US" sz="3600" dirty="0" smtClean="0">
                <a:hlinkClick r:id="rId2"/>
              </a:rPr>
              <a:t>/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855" y="1590234"/>
            <a:ext cx="6695939" cy="4589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995" y="5240043"/>
            <a:ext cx="1879584" cy="16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8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Примерные рабочие программы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ПРИМЕРНЫЕ РАБОЧИЕ ПРОГРАММЫ ПО УЧЕБНЫМ ПРЕДМЕТАМ (проекты для обсуждения): 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www.instrao.ru/primer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30" y="3222764"/>
            <a:ext cx="6626696" cy="2552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9903" y="5939481"/>
            <a:ext cx="551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Видеозапись семинара: </a:t>
            </a:r>
            <a:r>
              <a:rPr lang="en-US" dirty="0">
                <a:hlinkClick r:id="rId4"/>
              </a:rPr>
              <a:t>https://youtu.be/uP5TXX7h-CI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9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Этапы апробации</a:t>
            </a:r>
            <a:br>
              <a:rPr lang="ru-RU" sz="3600" dirty="0" smtClean="0"/>
            </a:br>
            <a:r>
              <a:rPr lang="ru-RU" sz="2000" dirty="0" smtClean="0"/>
              <a:t>(федеральный уровень)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5" y="1523793"/>
            <a:ext cx="8952062" cy="50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5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Алгоритм действий для запуска апробации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(для образовательной организации)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89903"/>
            <a:ext cx="8633254" cy="50415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Приказ, утверждающий список учителей, участвующих в апробации примерных рабочих программ по предметам учебных планов и форму их участия (экспертная оценка или апробация рабочей программы в образовательном процессе). </a:t>
            </a:r>
            <a:r>
              <a:rPr lang="ru-RU" sz="2200" dirty="0" smtClean="0">
                <a:solidFill>
                  <a:srgbClr val="FF0000"/>
                </a:solidFill>
              </a:rPr>
              <a:t>Основание приказ департамента образования и науки Костромской области </a:t>
            </a:r>
            <a:r>
              <a:rPr lang="ru-RU" sz="2200" dirty="0">
                <a:solidFill>
                  <a:srgbClr val="FF0000"/>
                </a:solidFill>
              </a:rPr>
              <a:t>от 15.09.2021 г. № 1442 </a:t>
            </a:r>
            <a:endParaRPr lang="ru-RU" sz="22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Заполнение региональной базы данных по учителям, участвующим в апробации </a:t>
            </a:r>
            <a:r>
              <a:rPr lang="ru-RU" sz="2400" dirty="0" smtClean="0"/>
              <a:t>(ссылка для регистрации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docs.google.com/forms/d/e/1FAIpQLSdzgHcMh0Rt1Ine4d_Em99CuZOD_U-j2VP0FqquX_NcM9hwQg/viewform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до 22 сентября 2021 года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! При заполнении регистрационной формы необходимо выбрать сроки участия в апробации.</a:t>
            </a:r>
          </a:p>
          <a:p>
            <a:r>
              <a:rPr lang="ru-RU" sz="2000" dirty="0" smtClean="0"/>
              <a:t> </a:t>
            </a:r>
            <a:r>
              <a:rPr lang="ru-RU" dirty="0"/>
              <a:t>Регистрация участников апробации на </a:t>
            </a:r>
            <a:r>
              <a:rPr lang="ru-RU" dirty="0" smtClean="0"/>
              <a:t>портале «Единое содержание общего образования» с выбором инструментария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edsoo.ru/Aprobaciya_primernih_rabo.htm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(до 24 сентября 2021 года)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31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-7482"/>
            <a:ext cx="7358817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Информационно-методическое сопровождение апробации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6" r="1431" b="6365"/>
          <a:stretch/>
        </p:blipFill>
        <p:spPr>
          <a:xfrm>
            <a:off x="238780" y="2430163"/>
            <a:ext cx="8635799" cy="4127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605" y="1655805"/>
            <a:ext cx="832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www.eduportal44.ru/koiro/SitePages/</a:t>
            </a:r>
            <a:r>
              <a:rPr lang="ru-RU" dirty="0">
                <a:hlinkClick r:id="rId3"/>
              </a:rPr>
              <a:t>Апробация%20примерных%20рабочих%20программ.</a:t>
            </a:r>
            <a:r>
              <a:rPr lang="en-US" dirty="0" err="1" smtClean="0">
                <a:hlinkClick r:id="rId3"/>
              </a:rPr>
              <a:t>aspx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21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6" y="1895475"/>
            <a:ext cx="7404653" cy="3028950"/>
          </a:xfrm>
        </p:spPr>
        <p:txBody>
          <a:bodyPr>
            <a:normAutofit fontScale="62500" lnSpcReduction="20000"/>
          </a:bodyPr>
          <a:lstStyle/>
          <a:p>
            <a:pPr marL="34290" indent="0" algn="ctr">
              <a:buNone/>
            </a:pPr>
            <a:r>
              <a:rPr lang="ru-RU" sz="6450" dirty="0"/>
              <a:t> Спасибо за внимание!</a:t>
            </a:r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r>
              <a:rPr lang="ru-RU" sz="2400" dirty="0"/>
              <a:t>Контактная информация:</a:t>
            </a:r>
          </a:p>
          <a:p>
            <a:pPr marL="34290" indent="0" algn="ctr">
              <a:buNone/>
            </a:pPr>
            <a:r>
              <a:rPr lang="ru-RU" sz="2400" dirty="0"/>
              <a:t>Николаева Татьяна Викторовна, проректор по научно-методической работе ОГБОУ ДПО «Костромской областной институт развития образования», </a:t>
            </a:r>
            <a:r>
              <a:rPr lang="ru-RU" sz="2400" dirty="0" err="1"/>
              <a:t>к.п.н</a:t>
            </a:r>
            <a:r>
              <a:rPr lang="ru-RU" sz="2400" dirty="0"/>
              <a:t>.</a:t>
            </a:r>
          </a:p>
          <a:p>
            <a:pPr marL="34290" indent="0" algn="ctr">
              <a:buNone/>
            </a:pPr>
            <a:r>
              <a:rPr lang="ru-RU" sz="2400" dirty="0"/>
              <a:t>Адрес: ул. Ив. Сусанина, д. 52, ауд. 13</a:t>
            </a:r>
          </a:p>
          <a:p>
            <a:pPr marL="34290" indent="0" algn="ctr">
              <a:buNone/>
            </a:pPr>
            <a:r>
              <a:rPr lang="ru-RU" sz="2400" dirty="0"/>
              <a:t>Тел. (4942) 31-77-91</a:t>
            </a:r>
          </a:p>
          <a:p>
            <a:pPr marL="34290" indent="0" algn="ctr">
              <a:buNone/>
            </a:pPr>
            <a:r>
              <a:rPr lang="en-US" sz="2400" dirty="0"/>
              <a:t>E-mail: nikolaevatat@gmail.com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5575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8984d5f14fa91c5257e71de10a04d541ecfdd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КОИРО">
    <a:dk1>
      <a:srgbClr val="181818"/>
    </a:dk1>
    <a:lt1>
      <a:srgbClr val="FFFFFF"/>
    </a:lt1>
    <a:dk2>
      <a:srgbClr val="3E6128"/>
    </a:dk2>
    <a:lt2>
      <a:srgbClr val="F2F2F2"/>
    </a:lt2>
    <a:accent1>
      <a:srgbClr val="338558"/>
    </a:accent1>
    <a:accent2>
      <a:srgbClr val="C00000"/>
    </a:accent2>
    <a:accent3>
      <a:srgbClr val="A5A5A5"/>
    </a:accent3>
    <a:accent4>
      <a:srgbClr val="2E481E"/>
    </a:accent4>
    <a:accent5>
      <a:srgbClr val="800000"/>
    </a:accent5>
    <a:accent6>
      <a:srgbClr val="323F4F"/>
    </a:accent6>
    <a:hlink>
      <a:srgbClr val="29401A"/>
    </a:hlink>
    <a:folHlink>
      <a:srgbClr val="C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4FB9D951CE1740A2E0A1B0518A3C4C" ma:contentTypeVersion="1" ma:contentTypeDescription="Создание документа." ma:contentTypeScope="" ma:versionID="a2090d1603ff37587ffb461a7e476c5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02A7F6-23CD-41D7-920A-D0E8546C3EBA}"/>
</file>

<file path=customXml/itemProps2.xml><?xml version="1.0" encoding="utf-8"?>
<ds:datastoreItem xmlns:ds="http://schemas.openxmlformats.org/officeDocument/2006/customXml" ds:itemID="{8AE85C13-2E5E-419C-A19F-9628B10E6DC4}"/>
</file>

<file path=customXml/itemProps3.xml><?xml version="1.0" encoding="utf-8"?>
<ds:datastoreItem xmlns:ds="http://schemas.openxmlformats.org/officeDocument/2006/customXml" ds:itemID="{9FD2C3F2-D506-40A0-BAC4-D62BE025D01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285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КОИРО2</vt:lpstr>
      <vt:lpstr>  Апробация примерных рабочих программ  установочный вебинар по вопросам проведения апробации примерных рабочих программ по учебным предметам, разработанных в соответствии с ФГОС НОО и ООО </vt:lpstr>
      <vt:lpstr>Модель внедрения обновлённого содержания общего образования </vt:lpstr>
      <vt:lpstr>Семинар по вопросам проведения апробации примерных рабочих программ по учебным предметам, разработанных в соответствии с ФГОС НОО и ООО</vt:lpstr>
      <vt:lpstr>Портал «Единое содержание общего образования» https://edsoo.ru/ </vt:lpstr>
      <vt:lpstr>Примерные рабочие программы</vt:lpstr>
      <vt:lpstr>Этапы апробации (федеральный уровень)</vt:lpstr>
      <vt:lpstr>Алгоритм действий для запуска апробации (для образовательной организации)</vt:lpstr>
      <vt:lpstr>Информационно-методическое сопровождение апробации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User</cp:lastModifiedBy>
  <cp:revision>324</cp:revision>
  <cp:lastPrinted>2019-11-01T05:55:40Z</cp:lastPrinted>
  <dcterms:created xsi:type="dcterms:W3CDTF">2018-01-15T07:04:23Z</dcterms:created>
  <dcterms:modified xsi:type="dcterms:W3CDTF">2021-09-16T10:35:34Z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0x010100B04FB9D951CE1740A2E0A1B0518A3C4C</vt:lpwstr>
  </property>
</Properties>
</file>