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57" r:id="rId7"/>
    <p:sldId id="261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Математика\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5040560" cy="67550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4608512" cy="4816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1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7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Математика\MathSla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ring.ru/ispring-free" TargetMode="External"/><Relationship Id="rId2" Type="http://schemas.openxmlformats.org/officeDocument/2006/relationships/hyperlink" Target="https://4exa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E3Bpug14loJ5u56755JrGQ/videos?view=0&amp;sort=dd&amp;shelf_id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vestodel.ru/generator-rebusov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ordmin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Analiticheskij_otchet_Rezultati_ekspertnoj_ocenki_Primernih_rabochih_programm_i_Tipovogo_komplekta_metodicheskih_dokumentov_.htm" TargetMode="External"/><Relationship Id="rId2" Type="http://schemas.openxmlformats.org/officeDocument/2006/relationships/hyperlink" Target="https://edsoo.ru/Analiticheskij_otchet_Rezultati_aprobacii_Primernih_rabochih_programm_v_uchebnom_processe_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100ballnik.com/%d1%80%d0%b0%d0%b1%d0%be%d1%87%d0%b0%d1%8f-%d0%bf%d1%80%d0%be%d0%b3%d1%80%d0%b0%d0%bc%d0%bc%d0%b0-%d0%bf%d0%be-%d0%bc%d0%b0%d1%82%d0%b5%d0%bc%d0%b0%d1%82%d0%b8%d0%ba%d0%b5-5-%d0%ba%d0%bb%d0%b0%d1%81-5/" TargetMode="External"/><Relationship Id="rId2" Type="http://schemas.openxmlformats.org/officeDocument/2006/relationships/hyperlink" Target="https://pdf.11klasov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df.11klasov.net/3339-naglyadnaya-geometriya-smirnov-va-i-dr.html" TargetMode="External"/><Relationship Id="rId5" Type="http://schemas.openxmlformats.org/officeDocument/2006/relationships/hyperlink" Target="https://catalog.prosv.ru/attachment/8194e997-0e9f-11e5-a40c-0050569c7d18.pdf" TargetMode="External"/><Relationship Id="rId4" Type="http://schemas.openxmlformats.org/officeDocument/2006/relationships/hyperlink" Target="https://pdf.11klasov.net/3191-matematika-naglyadnaya-geometriya-5-6-klassy-sharygin-if-erganzhieva-ln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bank-zadaniy/finansovaya-gramotnost/" TargetMode="External"/><Relationship Id="rId3" Type="http://schemas.openxmlformats.org/officeDocument/2006/relationships/hyperlink" Target="https://www.yaklass.ru/" TargetMode="External"/><Relationship Id="rId7" Type="http://schemas.openxmlformats.org/officeDocument/2006/relationships/hyperlink" Target="http://skiv.instrao.ru/bank-zadaniy/matematicheskaya-gramotnost/" TargetMode="External"/><Relationship Id="rId2" Type="http://schemas.openxmlformats.org/officeDocument/2006/relationships/hyperlink" Target="https://resh.edu.ru/subject/lesson/7232/sta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" TargetMode="External"/><Relationship Id="rId11" Type="http://schemas.openxmlformats.org/officeDocument/2006/relationships/hyperlink" Target="https://vk.com/ikt_vrn" TargetMode="External"/><Relationship Id="rId5" Type="http://schemas.openxmlformats.org/officeDocument/2006/relationships/hyperlink" Target="http://school-collection.edu.ru/" TargetMode="External"/><Relationship Id="rId10" Type="http://schemas.openxmlformats.org/officeDocument/2006/relationships/hyperlink" Target="https://vk.com/m_worksheets" TargetMode="External"/><Relationship Id="rId4" Type="http://schemas.openxmlformats.org/officeDocument/2006/relationships/hyperlink" Target="https://uchi.ru/" TargetMode="External"/><Relationship Id="rId9" Type="http://schemas.openxmlformats.org/officeDocument/2006/relationships/hyperlink" Target="http://www.mateshanov.ru/generator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u.qr-code-generato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5040313" cy="6746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Апробация примерной рабочей программы по математике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4608513" cy="4810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Форма наблюдения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24536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Сервис для проведения </a:t>
            </a:r>
            <a:r>
              <a:rPr lang="ru-RU" dirty="0" smtClean="0"/>
              <a:t>тестирования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://4exam.ru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Создание интерактивного урока из презентации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www.ispring.ru/ispring-free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Академия цифрового учителя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www.youtube.com/channel/UCE3Bpug14loJ5u56755JrGQ/videos?view=0&amp;sort=dd&amp;shelf_id=0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6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448272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hlinkClick r:id="rId2"/>
              </a:rPr>
              <a:t>https://wordmint.com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создание кроссвордов и головоломок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kvestodel.ru/generator-rebusov</a:t>
            </a:r>
            <a:r>
              <a:rPr lang="ru-RU" dirty="0" smtClean="0"/>
              <a:t> - генератор ребусов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2728714" cy="11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0547"/>
            <a:ext cx="3294311" cy="10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42" y="4797152"/>
            <a:ext cx="2966269" cy="109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3061816" cy="109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1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3488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7200" dirty="0" smtClean="0"/>
              <a:t>Спасибо за внимание.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905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961E3-B63C-47A2-AC73-369B36FB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403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Основные особенности примерной рабочей программы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01E50E9-9ADF-4F86-AA57-3EA85A7E6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7" t="648" r="2850" b="2689"/>
          <a:stretch/>
        </p:blipFill>
        <p:spPr>
          <a:xfrm>
            <a:off x="808892" y="1872762"/>
            <a:ext cx="7867564" cy="4381117"/>
          </a:xfrm>
        </p:spPr>
      </p:pic>
    </p:spTree>
    <p:extLst>
      <p:ext uri="{BB962C8B-B14F-4D97-AF65-F5344CB8AC3E}">
        <p14:creationId xmlns:p14="http://schemas.microsoft.com/office/powerpoint/2010/main" val="38757301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AFFF2-4B4C-4D49-9629-669F6818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Математика 5-6 классы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471FAF-BB68-4CEC-9F8D-E0E369C1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844824"/>
            <a:ext cx="7344816" cy="438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/>
              <a:t>Согласно базисному учебному плану, в 5-6 классе изучается интегрированный предмет «Математика», который включает арифметический материал, наглядную геометрию и пропедевтические сведения из алгебры, элементы логики и начала описательной статистики. На изучение математики в 5-6 классе базисный учебный план отводит  не менее 5 учебных  часов в неделю в течении каждого года обучения.  </a:t>
            </a: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Всего </a:t>
            </a:r>
            <a:r>
              <a:rPr lang="ru-RU" sz="2600" b="1" dirty="0"/>
              <a:t>не менее </a:t>
            </a:r>
            <a:r>
              <a:rPr lang="ru-RU" sz="2600" b="1" dirty="0">
                <a:solidFill>
                  <a:srgbClr val="FF0000"/>
                </a:solidFill>
              </a:rPr>
              <a:t>340</a:t>
            </a:r>
            <a:r>
              <a:rPr lang="ru-RU" sz="2600" b="1" dirty="0"/>
              <a:t> учебных часов.</a:t>
            </a:r>
          </a:p>
        </p:txBody>
      </p:sp>
    </p:spTree>
    <p:extLst>
      <p:ext uri="{BB962C8B-B14F-4D97-AF65-F5344CB8AC3E}">
        <p14:creationId xmlns:p14="http://schemas.microsoft.com/office/powerpoint/2010/main" val="320862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325060"/>
          </a:xfrm>
        </p:spPr>
        <p:txBody>
          <a:bodyPr/>
          <a:lstStyle/>
          <a:p>
            <a:r>
              <a:rPr lang="ru-RU" sz="1400" b="1" dirty="0"/>
              <a:t>Фрагмент/раздел Примерной рабочей программы для </a:t>
            </a:r>
            <a:r>
              <a:rPr lang="ru-RU" sz="1400" b="1" dirty="0" smtClean="0"/>
              <a:t>… класса</a:t>
            </a:r>
            <a:r>
              <a:rPr lang="ru-RU" sz="1400" b="1" dirty="0"/>
              <a:t>, по которому заполняется форма наблюдения (дневник</a:t>
            </a:r>
            <a:r>
              <a:rPr lang="ru-RU" sz="1400" b="1" dirty="0" smtClean="0"/>
              <a:t>)</a:t>
            </a:r>
          </a:p>
          <a:p>
            <a:r>
              <a:rPr lang="ru-RU" sz="1400" b="1" dirty="0"/>
              <a:t>Распределение тем в фрагменте/разделе Примерной рабочей </a:t>
            </a:r>
            <a:r>
              <a:rPr lang="ru-RU" sz="1400" b="1" dirty="0" smtClean="0"/>
              <a:t>программы (порядок, различия в содержании)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/>
              <a:t>Укажите </a:t>
            </a:r>
            <a:r>
              <a:rPr lang="ru-RU" sz="1400" b="1" dirty="0"/>
              <a:t>способы действий, предпринимаемые Вами при расхождении в основном содержании данного фрагмента/раздела в Вашей рабочей программе и в Примерной рабочей программе. Например, при несовпадении порядка изучения тем в УМК с порядком тем в Примерной рабочей программе Вы изменяете порядок изучения тем, представленный в УМК, прибегаете к использованию дополнительных источников (не УМК) для изучения этой темы и </a:t>
            </a:r>
            <a:r>
              <a:rPr lang="ru-RU" sz="1400" b="1" dirty="0" err="1" smtClean="0"/>
              <a:t>т.п</a:t>
            </a:r>
            <a:endParaRPr lang="ru-RU" sz="1400" b="1" dirty="0" smtClean="0"/>
          </a:p>
          <a:p>
            <a:pPr>
              <a:buFont typeface="Arial" pitchFamily="34" charset="0"/>
              <a:buChar char="•"/>
            </a:pPr>
            <a:r>
              <a:rPr lang="ru-RU" sz="1400" b="1" dirty="0"/>
              <a:t>Все ли из видов деятельности обучающихся, указанных в Тематическом планировании, Вам удалось использовать в процессе изучения данного фрагмента/раздела Примерной рабочей программы?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/>
              <a:t>Удовлетворены ли Вы результатами обучения по данному фрагменту/разделу Примерной рабочей программы? 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/>
              <a:t>Как бы вы оценили удовлетворенность и заинтересованность обучающихся при изучении данного фрагмента/раздела Примерной рабочей программы?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/>
              <a:t>Изменилась ли мотивация обучающихся при изучении данного фрагмента/раздела Примерной рабочей программы?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/>
              <a:t>Общая оценка данного фрагмента/раздела Примерной рабочей </a:t>
            </a:r>
            <a:r>
              <a:rPr lang="ru-RU" sz="1400" b="1" dirty="0" smtClean="0"/>
              <a:t>программы (положительные моменты, проблемы)</a:t>
            </a:r>
            <a:endParaRPr lang="ru-RU" sz="1400" b="1" dirty="0"/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://edsoo.ru/Analiticheskij_otchet_Rezultati_aprobacii_Primernih_rabochih_programm_v_uchebnom_processe_.</a:t>
            </a:r>
            <a:r>
              <a:rPr lang="en-US" sz="1400" dirty="0" smtClean="0">
                <a:hlinkClick r:id="rId2"/>
              </a:rPr>
              <a:t>htm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https://edsoo.ru/Analiticheskij_otchet_Rezultati_ekspertnoj_ocenki_Primernih_rabochih_programm_i_Tipovogo_komplekta_metodicheskih_dokumentov_.</a:t>
            </a:r>
            <a:r>
              <a:rPr lang="en-US" sz="1400" dirty="0" smtClean="0">
                <a:hlinkClick r:id="rId3"/>
              </a:rPr>
              <a:t>htm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endParaRPr lang="ru-RU" sz="1400" dirty="0"/>
          </a:p>
          <a:p>
            <a:pPr>
              <a:buFont typeface="Arial" pitchFamily="34" charset="0"/>
              <a:buChar char="•"/>
            </a:pPr>
            <a:endParaRPr lang="ru-RU" sz="1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1" t="30477" r="28680" b="48819"/>
          <a:stretch/>
        </p:blipFill>
        <p:spPr bwMode="auto">
          <a:xfrm>
            <a:off x="2699792" y="237760"/>
            <a:ext cx="3528392" cy="86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25808"/>
              </p:ext>
            </p:extLst>
          </p:nvPr>
        </p:nvGraphicFramePr>
        <p:xfrm>
          <a:off x="323528" y="476673"/>
          <a:ext cx="8712969" cy="4834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72007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Примерная рабочая программа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учебника УМК Мерзляк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программе</a:t>
                      </a:r>
                      <a:endParaRPr lang="ru-RU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Натуральные числа. Действия с натуральными числами</a:t>
                      </a:r>
                      <a:endParaRPr lang="ru-RU" sz="1600" dirty="0"/>
                    </a:p>
                    <a:p>
                      <a:r>
                        <a:rPr lang="ru-RU" sz="1600" dirty="0" smtClean="0"/>
                        <a:t>Наглядная геометрия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Глава 1. Натуральные числа</a:t>
                      </a:r>
                      <a:endParaRPr lang="ru-RU" sz="1600" dirty="0"/>
                    </a:p>
                    <a:p>
                      <a:r>
                        <a:rPr lang="ru-RU" sz="1600" dirty="0" smtClean="0"/>
                        <a:t>Глава 2. Сложение и вычитание натуральных чисел</a:t>
                      </a:r>
                      <a:endParaRPr lang="ru-RU" sz="1600" dirty="0"/>
                    </a:p>
                    <a:p>
                      <a:r>
                        <a:rPr lang="ru-RU" sz="1600" dirty="0" smtClean="0"/>
                        <a:t>Глава 3. Умножение и деление натуральных чисел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Отсутствуют следующие элементы содержания: </a:t>
                      </a:r>
                      <a:r>
                        <a:rPr lang="ru-RU" sz="1400" dirty="0" smtClean="0"/>
                        <a:t>Делители и кратные числа, разложение числа на множители. Простые и составные числа. Признаки делимости на 2, 5, 10, 3, 9. Окружность и круг.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Обыкновенные дроби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Глава 4. Обыкновенные дроби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Отсутствуют следующие элементы содержания: </a:t>
                      </a:r>
                      <a:r>
                        <a:rPr lang="ru-RU" sz="1400" dirty="0" smtClean="0"/>
                        <a:t>Основное свойство дроби. Сокращение дробей. Сложение и вычитание дробей с разными знаменателями. Умножение и деление обыкновенных дробей; взаимно-обратные дроби. Основные задачи на дроби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Десятичные дроби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Глава 5. Десятичные дроби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учебника соответствует элементам содержания Примерной рабочей программы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28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4464496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При сравнении УМК Мерзляк и УМК </a:t>
            </a:r>
            <a:r>
              <a:rPr lang="ru-RU" sz="2000" b="1" dirty="0" err="1" smtClean="0">
                <a:solidFill>
                  <a:prstClr val="black"/>
                </a:solidFill>
              </a:rPr>
              <a:t>Виленкин</a:t>
            </a:r>
            <a:r>
              <a:rPr lang="ru-RU" sz="2000" b="1" dirty="0" smtClean="0">
                <a:solidFill>
                  <a:prstClr val="black"/>
                </a:solidFill>
              </a:rPr>
              <a:t> с Примерной рабочей программой  можно отметить следующее: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b="1" dirty="0" smtClean="0">
                <a:solidFill>
                  <a:prstClr val="black"/>
                </a:solidFill>
              </a:rPr>
              <a:t>Различный порядок тем;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b="1" dirty="0" smtClean="0">
                <a:solidFill>
                  <a:prstClr val="black"/>
                </a:solidFill>
              </a:rPr>
              <a:t>Отличия в количестве часов, отведенных  на изучение некоторых тем;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sz="1600" b="1" dirty="0" smtClean="0">
                <a:solidFill>
                  <a:prstClr val="black"/>
                </a:solidFill>
              </a:rPr>
              <a:t>Большое </a:t>
            </a:r>
            <a:r>
              <a:rPr lang="ru-RU" sz="1600" b="1" dirty="0">
                <a:solidFill>
                  <a:prstClr val="black"/>
                </a:solidFill>
              </a:rPr>
              <a:t>внимание в примерной рабочей программе уделяется изучению геометрии.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      В </a:t>
            </a:r>
            <a:r>
              <a:rPr lang="ru-RU" sz="1600" b="1" dirty="0">
                <a:solidFill>
                  <a:prstClr val="black"/>
                </a:solidFill>
              </a:rPr>
              <a:t>РП по УМК Н.Я. </a:t>
            </a:r>
            <a:r>
              <a:rPr lang="ru-RU" sz="1600" b="1" dirty="0" err="1">
                <a:solidFill>
                  <a:prstClr val="black"/>
                </a:solidFill>
              </a:rPr>
              <a:t>Виленкина</a:t>
            </a:r>
            <a:r>
              <a:rPr lang="ru-RU" sz="1600" b="1" dirty="0">
                <a:solidFill>
                  <a:prstClr val="black"/>
                </a:solidFill>
              </a:rPr>
              <a:t> достаточно уделяется времени действиям с натуральными числами, обыкновенными и десятичными дробями. Но не хватает материала для изучения геометрии. Отсутствует раздел «Наглядная геометрия. Линии на плоскости», «Тела и фигуры в пространстве</a:t>
            </a:r>
            <a:r>
              <a:rPr lang="ru-RU" sz="1600" b="1" dirty="0" smtClean="0">
                <a:solidFill>
                  <a:prstClr val="black"/>
                </a:solidFill>
              </a:rPr>
              <a:t>».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В </a:t>
            </a:r>
            <a:r>
              <a:rPr lang="ru-RU" sz="1600" b="1" dirty="0">
                <a:solidFill>
                  <a:prstClr val="black"/>
                </a:solidFill>
              </a:rPr>
              <a:t>УМК Мерзляк геометрический материал присутствует, но не в полном объеме. 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prstClr val="black"/>
                </a:solidFill>
              </a:rPr>
              <a:t>В </a:t>
            </a:r>
            <a:r>
              <a:rPr lang="ru-RU" sz="1600" b="1" dirty="0">
                <a:solidFill>
                  <a:prstClr val="black"/>
                </a:solidFill>
              </a:rPr>
              <a:t>апробируемую программу 5 класса перенесён материал, который изучается в УМК </a:t>
            </a:r>
            <a:r>
              <a:rPr lang="ru-RU" sz="1600" b="1" dirty="0" err="1" smtClean="0">
                <a:solidFill>
                  <a:prstClr val="black"/>
                </a:solidFill>
              </a:rPr>
              <a:t>Виленкина</a:t>
            </a:r>
            <a:r>
              <a:rPr lang="ru-RU" sz="1600" b="1" dirty="0" smtClean="0">
                <a:solidFill>
                  <a:prstClr val="black"/>
                </a:solidFill>
              </a:rPr>
              <a:t> и УМК Мерзляк  </a:t>
            </a:r>
            <a:r>
              <a:rPr lang="ru-RU" sz="1600" b="1" dirty="0">
                <a:solidFill>
                  <a:prstClr val="black"/>
                </a:solidFill>
              </a:rPr>
              <a:t>в 6 классе. </a:t>
            </a:r>
            <a:r>
              <a:rPr lang="ru-RU" sz="1600" b="1" dirty="0" smtClean="0">
                <a:solidFill>
                  <a:prstClr val="black"/>
                </a:solidFill>
              </a:rPr>
              <a:t>Это темы: </a:t>
            </a:r>
            <a:r>
              <a:rPr lang="ru-RU" sz="1600" b="1" u="sng" dirty="0" smtClean="0">
                <a:solidFill>
                  <a:prstClr val="black"/>
                </a:solidFill>
              </a:rPr>
              <a:t>Делители </a:t>
            </a:r>
            <a:r>
              <a:rPr lang="ru-RU" sz="1600" b="1" u="sng" dirty="0">
                <a:solidFill>
                  <a:prstClr val="black"/>
                </a:solidFill>
              </a:rPr>
              <a:t>и кратные числа, разложение числа на множители. Простые и составные числа. Признаки делимости на 2, 5, 10, 3, 9.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 dirty="0">
                <a:solidFill>
                  <a:prstClr val="black"/>
                </a:solidFill>
              </a:rPr>
              <a:t>Основное свойство дроби. Умножение и деление обыкновенных дробей; взаимно обратные дроби. Нахождение части целого и целого по его части</a:t>
            </a:r>
            <a:r>
              <a:rPr lang="ru-RU" sz="1600" b="1" u="sng" dirty="0" smtClean="0">
                <a:solidFill>
                  <a:prstClr val="black"/>
                </a:solidFill>
              </a:rPr>
              <a:t>. Решение различных задач на дроби.</a:t>
            </a:r>
            <a:endParaRPr lang="ru-RU" sz="16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734779"/>
            <a:ext cx="8507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pdf.11klasov.net</a:t>
            </a:r>
            <a:r>
              <a:rPr lang="ru-RU" dirty="0" smtClean="0"/>
              <a:t> – </a:t>
            </a:r>
            <a:r>
              <a:rPr lang="ru-RU" sz="2400" dirty="0" smtClean="0"/>
              <a:t>сайт учебников и пособий  в </a:t>
            </a:r>
            <a:r>
              <a:rPr lang="en-US" sz="2400" dirty="0" err="1" smtClean="0"/>
              <a:t>pdf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64904"/>
            <a:ext cx="8021388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Рабочая программа по математике 5 класс по новым </a:t>
            </a:r>
            <a:r>
              <a:rPr lang="ru-RU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фгос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 2022-2023 Мерзляк | ЕГЭ ОГЭ СТАТГРАД ВПР 100 баллов (100ballnik.com)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Математика. Наглядная геометрия. 5-6 классы - </a:t>
            </a:r>
            <a:r>
              <a:rPr lang="ru-RU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Шарыгин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 И.Ф., </a:t>
            </a:r>
            <a:r>
              <a:rPr lang="ru-RU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Ерганжиева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 Л.Н. (11klasov.net)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Математика. 5 класс (Т. Г. </a:t>
            </a:r>
            <a:r>
              <a:rPr lang="ru-RU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Ходот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, А. Ю. </a:t>
            </a:r>
            <a:r>
              <a:rPr lang="ru-RU" u="sng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Ходот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, О. А. Бережная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) – метод. 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р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екомендации  </a:t>
            </a: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(prosv.ru)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Наглядная геометрия - Смирнов В.А. и др. (11klasov.net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)</a:t>
            </a: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9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</a:rPr>
              <a:t>Электронные (цифровые) образовательные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8136904" cy="4210050"/>
          </a:xfrm>
        </p:spPr>
        <p:txBody>
          <a:bodyPr/>
          <a:lstStyle/>
          <a:p>
            <a:r>
              <a:rPr lang="ru-RU" sz="1800" dirty="0"/>
              <a:t>РЭШ </a:t>
            </a:r>
            <a:r>
              <a:rPr lang="ru-RU" sz="1800" u="sng" dirty="0" smtClean="0">
                <a:hlinkClick r:id="rId2"/>
              </a:rPr>
              <a:t>https</a:t>
            </a:r>
            <a:r>
              <a:rPr lang="ru-RU" sz="1800" u="sng" dirty="0">
                <a:hlinkClick r:id="rId2"/>
              </a:rPr>
              <a:t>://resh.edu.ru/subject/lesson/7232/start</a:t>
            </a:r>
            <a:r>
              <a:rPr lang="ru-RU" sz="1800" u="sng" dirty="0" smtClean="0">
                <a:hlinkClick r:id="rId2"/>
              </a:rPr>
              <a:t>/</a:t>
            </a:r>
            <a:endParaRPr lang="ru-RU" sz="1800" u="sng" dirty="0" smtClean="0"/>
          </a:p>
          <a:p>
            <a:r>
              <a:rPr lang="ru-RU" sz="1800" dirty="0" smtClean="0"/>
              <a:t> </a:t>
            </a:r>
            <a:r>
              <a:rPr lang="ru-RU" sz="1800" dirty="0" err="1" smtClean="0"/>
              <a:t>Якласс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://www.yaklass.ru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r>
              <a:rPr lang="ru-RU" sz="1800" dirty="0" err="1" smtClean="0"/>
              <a:t>Учи.ру</a:t>
            </a:r>
            <a:r>
              <a:rPr lang="ru-RU" sz="1800" dirty="0" smtClean="0"/>
              <a:t> 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://uchi.ru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pPr lvl="0"/>
            <a:r>
              <a:rPr lang="ru-RU" sz="1800" dirty="0"/>
              <a:t>Единая коллекция цифровых образовательных </a:t>
            </a:r>
            <a:r>
              <a:rPr lang="ru-RU" sz="1800" dirty="0" smtClean="0"/>
              <a:t>ресурсов </a:t>
            </a:r>
            <a:r>
              <a:rPr lang="en-US" sz="1800" dirty="0">
                <a:hlinkClick r:id="rId5"/>
              </a:rPr>
              <a:t>http://school-collection.edu.ru</a:t>
            </a:r>
            <a:r>
              <a:rPr lang="en-US" sz="1800" dirty="0" smtClean="0">
                <a:hlinkClick r:id="rId5"/>
              </a:rPr>
              <a:t>/</a:t>
            </a:r>
            <a:endParaRPr lang="ru-RU" sz="1800" dirty="0" smtClean="0"/>
          </a:p>
          <a:p>
            <a:pPr lvl="0"/>
            <a:r>
              <a:rPr lang="en-US" sz="1800" dirty="0">
                <a:hlinkClick r:id="rId6"/>
              </a:rPr>
              <a:t>http://skiv.instrao.ru</a:t>
            </a:r>
            <a:r>
              <a:rPr lang="en-US" sz="1800" dirty="0" smtClean="0">
                <a:hlinkClick r:id="rId6"/>
              </a:rPr>
              <a:t>/</a:t>
            </a:r>
            <a:r>
              <a:rPr lang="ru-RU" sz="1800" dirty="0" smtClean="0"/>
              <a:t> - банк заданий по функциональной грамотности                 (  </a:t>
            </a:r>
            <a:r>
              <a:rPr lang="en-US" sz="1800" dirty="0" smtClean="0">
                <a:hlinkClick r:id="rId7"/>
              </a:rPr>
              <a:t>http</a:t>
            </a:r>
            <a:r>
              <a:rPr lang="en-US" sz="1800" dirty="0">
                <a:hlinkClick r:id="rId7"/>
              </a:rPr>
              <a:t>://skiv.instrao.ru/bank-zadaniy/matematicheskaya-gramotnost</a:t>
            </a:r>
            <a:r>
              <a:rPr lang="en-US" sz="1800" dirty="0" smtClean="0">
                <a:hlinkClick r:id="rId7"/>
              </a:rPr>
              <a:t>/</a:t>
            </a:r>
            <a:r>
              <a:rPr lang="ru-RU" sz="1800" dirty="0" smtClean="0"/>
              <a:t> , </a:t>
            </a:r>
            <a:r>
              <a:rPr lang="en-US" sz="1800" dirty="0">
                <a:hlinkClick r:id="rId8"/>
              </a:rPr>
              <a:t>http://skiv.instrao.ru/bank-zadaniy/finansovaya-gramotnost</a:t>
            </a:r>
            <a:r>
              <a:rPr lang="en-US" sz="1800" dirty="0" smtClean="0">
                <a:hlinkClick r:id="rId8"/>
              </a:rPr>
              <a:t>/</a:t>
            </a:r>
            <a:r>
              <a:rPr lang="ru-RU" sz="1800" dirty="0" smtClean="0"/>
              <a:t> )</a:t>
            </a:r>
          </a:p>
          <a:p>
            <a:pPr lvl="0"/>
            <a:r>
              <a:rPr lang="ru-RU" sz="1800" dirty="0" smtClean="0"/>
              <a:t>Генератор заданий и примеров по математике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www.mateshanov.ru/generator.php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Группы </a:t>
            </a:r>
            <a:r>
              <a:rPr lang="ru-RU" sz="1800" dirty="0"/>
              <a:t>в </a:t>
            </a:r>
            <a:r>
              <a:rPr lang="ru-RU" sz="1800" dirty="0" err="1" smtClean="0"/>
              <a:t>вк</a:t>
            </a:r>
            <a:r>
              <a:rPr lang="ru-RU" sz="1800" dirty="0" smtClean="0"/>
              <a:t>:</a:t>
            </a:r>
            <a:r>
              <a:rPr lang="en-US" sz="1800" dirty="0" smtClean="0"/>
              <a:t>  </a:t>
            </a:r>
            <a:r>
              <a:rPr lang="ru-RU" sz="1800" dirty="0"/>
              <a:t>«К урокам математики готовы!» </a:t>
            </a:r>
            <a:r>
              <a:rPr lang="en-US" sz="1800" dirty="0"/>
              <a:t> </a:t>
            </a:r>
            <a:r>
              <a:rPr lang="ru-RU" sz="1800" dirty="0">
                <a:hlinkClick r:id="rId10"/>
              </a:rPr>
              <a:t>https://</a:t>
            </a:r>
            <a:r>
              <a:rPr lang="ru-RU" sz="1800" dirty="0" smtClean="0">
                <a:hlinkClick r:id="rId10"/>
              </a:rPr>
              <a:t>vk.com/m_worksheets</a:t>
            </a:r>
            <a:endParaRPr lang="ru-RU" sz="1800" dirty="0" smtClean="0"/>
          </a:p>
          <a:p>
            <a:r>
              <a:rPr lang="ru-RU" sz="1800" dirty="0" smtClean="0"/>
              <a:t>                           </a:t>
            </a:r>
            <a:r>
              <a:rPr lang="en-US" sz="1800" dirty="0"/>
              <a:t>IT </a:t>
            </a:r>
            <a:r>
              <a:rPr lang="ru-RU" sz="1800" dirty="0"/>
              <a:t>Учительская #</a:t>
            </a:r>
            <a:r>
              <a:rPr lang="en-US" sz="1800" dirty="0" err="1" smtClean="0"/>
              <a:t>vrn</a:t>
            </a:r>
            <a:r>
              <a:rPr lang="ru-RU" sz="1800" dirty="0" smtClean="0"/>
              <a:t>   </a:t>
            </a:r>
            <a:r>
              <a:rPr lang="en-US" sz="1800" dirty="0">
                <a:hlinkClick r:id="rId11"/>
              </a:rPr>
              <a:t>https://</a:t>
            </a:r>
            <a:r>
              <a:rPr lang="en-US" sz="1800" dirty="0" smtClean="0">
                <a:hlinkClick r:id="rId11"/>
              </a:rPr>
              <a:t>vk.com/ikt_vrn</a:t>
            </a:r>
            <a:endParaRPr lang="ru-RU" sz="1800" dirty="0" smtClean="0"/>
          </a:p>
          <a:p>
            <a:endParaRPr lang="ru-RU" sz="1800" dirty="0"/>
          </a:p>
          <a:p>
            <a:pPr lv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31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Сайты для создания интерактивных заданий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https://ru.qr-code-generator.com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- программа для генерирования </a:t>
            </a:r>
            <a:r>
              <a:rPr lang="en-US" dirty="0" smtClean="0"/>
              <a:t>QR</a:t>
            </a:r>
            <a:r>
              <a:rPr lang="ru-RU" dirty="0" smtClean="0"/>
              <a:t> – кодов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04707"/>
            <a:ext cx="288032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36584" r="66503" b="30651"/>
          <a:stretch/>
        </p:blipFill>
        <p:spPr bwMode="auto">
          <a:xfrm>
            <a:off x="5249008" y="3140967"/>
            <a:ext cx="2851384" cy="283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mati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4FB9D951CE1740A2E0A1B0518A3C4C" ma:contentTypeVersion="1" ma:contentTypeDescription="Создание документа." ma:contentTypeScope="" ma:versionID="a2090d1603ff37587ffb461a7e476c5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7E7179-B9F4-4062-967D-0E7712A2B829}"/>
</file>

<file path=customXml/itemProps2.xml><?xml version="1.0" encoding="utf-8"?>
<ds:datastoreItem xmlns:ds="http://schemas.openxmlformats.org/officeDocument/2006/customXml" ds:itemID="{8F10C8EF-DA8E-4ED8-868F-29170477AFE5}"/>
</file>

<file path=customXml/itemProps3.xml><?xml version="1.0" encoding="utf-8"?>
<ds:datastoreItem xmlns:ds="http://schemas.openxmlformats.org/officeDocument/2006/customXml" ds:itemID="{711885A4-08DE-4102-B168-9092537733E9}"/>
</file>

<file path=docProps/app.xml><?xml version="1.0" encoding="utf-8"?>
<Properties xmlns="http://schemas.openxmlformats.org/officeDocument/2006/extended-properties" xmlns:vt="http://schemas.openxmlformats.org/officeDocument/2006/docPropsVTypes">
  <Template>Matematika</Template>
  <TotalTime>386</TotalTime>
  <Words>766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Matematika</vt:lpstr>
      <vt:lpstr>Апробация примерной рабочей программы по математике</vt:lpstr>
      <vt:lpstr>Основные особенности примерной рабочей программы</vt:lpstr>
      <vt:lpstr>Математика 5-6 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(цифровые) образовательные ресурсы</vt:lpstr>
      <vt:lpstr>Сайты для создания интерактивных заданий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примерной рабочей программы по математике</dc:title>
  <dc:creator>Пользователь</dc:creator>
  <dc:description>http://propowerpoint.ru - Бесплатные шаблоны для презентаций. Полезные советы и уроки  _x000d__x000d_
PowerPoint .</dc:description>
  <cp:lastModifiedBy>Пользователь</cp:lastModifiedBy>
  <cp:revision>31</cp:revision>
  <dcterms:created xsi:type="dcterms:W3CDTF">2022-08-17T13:51:03Z</dcterms:created>
  <dcterms:modified xsi:type="dcterms:W3CDTF">2022-08-21T20:26:49Z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00080096020000000000010243100207f6000400038000</vt:lpwstr>
  </property>
  <property fmtid="{D5CDD505-2E9C-101B-9397-08002B2CF9AE}" pid="3" name="ContentTypeId">
    <vt:lpwstr>0x010100B04FB9D951CE1740A2E0A1B0518A3C4C</vt:lpwstr>
  </property>
</Properties>
</file>