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96" r:id="rId1"/>
  </p:sldMasterIdLst>
  <p:sldIdLst>
    <p:sldId id="256" r:id="rId2"/>
    <p:sldId id="260" r:id="rId3"/>
    <p:sldId id="272" r:id="rId4"/>
    <p:sldId id="263" r:id="rId5"/>
    <p:sldId id="273" r:id="rId6"/>
    <p:sldId id="276" r:id="rId7"/>
    <p:sldId id="278" r:id="rId8"/>
    <p:sldId id="279" r:id="rId9"/>
    <p:sldId id="280" r:id="rId10"/>
    <p:sldId id="271" r:id="rId11"/>
    <p:sldId id="274" r:id="rId12"/>
    <p:sldId id="275" r:id="rId13"/>
    <p:sldId id="283" r:id="rId14"/>
    <p:sldId id="284" r:id="rId15"/>
    <p:sldId id="285" r:id="rId16"/>
    <p:sldId id="282" r:id="rId17"/>
    <p:sldId id="281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8" y="8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8922" y="1350086"/>
            <a:ext cx="4395470" cy="390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33666" y="2293746"/>
            <a:ext cx="4643755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0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12192000" cy="1903095"/>
            <a:chOff x="0" y="4953000"/>
            <a:chExt cx="12192000" cy="1903095"/>
          </a:xfrm>
        </p:grpSpPr>
        <p:sp>
          <p:nvSpPr>
            <p:cNvPr id="3" name="object 3"/>
            <p:cNvSpPr/>
            <p:nvPr/>
          </p:nvSpPr>
          <p:spPr>
            <a:xfrm>
              <a:off x="2249423" y="4953000"/>
              <a:ext cx="9942830" cy="487680"/>
            </a:xfrm>
            <a:custGeom>
              <a:avLst/>
              <a:gdLst/>
              <a:ahLst/>
              <a:cxnLst/>
              <a:rect l="l" t="t" r="r" b="b"/>
              <a:pathLst>
                <a:path w="9942830" h="487679">
                  <a:moveTo>
                    <a:pt x="9942576" y="0"/>
                  </a:moveTo>
                  <a:lnTo>
                    <a:pt x="0" y="289687"/>
                  </a:lnTo>
                  <a:lnTo>
                    <a:pt x="9942576" y="487680"/>
                  </a:lnTo>
                  <a:lnTo>
                    <a:pt x="9942576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961" y="5236463"/>
              <a:ext cx="12042140" cy="789940"/>
            </a:xfrm>
            <a:custGeom>
              <a:avLst/>
              <a:gdLst/>
              <a:ahLst/>
              <a:cxnLst/>
              <a:rect l="l" t="t" r="r" b="b"/>
              <a:pathLst>
                <a:path w="12042140" h="789939">
                  <a:moveTo>
                    <a:pt x="12042038" y="0"/>
                  </a:moveTo>
                  <a:lnTo>
                    <a:pt x="0" y="0"/>
                  </a:lnTo>
                  <a:lnTo>
                    <a:pt x="12042038" y="789432"/>
                  </a:lnTo>
                  <a:lnTo>
                    <a:pt x="12042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12189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2993"/>
              <a:ext cx="12191365" cy="80210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1000" y="1143000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Формирование математической грамотности.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Рабочая программа по математике</a:t>
            </a:r>
            <a:endParaRPr lang="ru-RU" sz="40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867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Матвеева Е.А.,  учитель математики МБОУ СОШ № 24 гор. Костромы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7964" y="1056386"/>
          <a:ext cx="10971530" cy="478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9490"/>
                <a:gridCol w="6162040"/>
              </a:tblGrid>
              <a:tr h="822960">
                <a:tc>
                  <a:txBody>
                    <a:bodyPr/>
                    <a:lstStyle/>
                    <a:p>
                      <a:pPr marL="571500">
                        <a:lnSpc>
                          <a:spcPts val="2740"/>
                        </a:lnSpc>
                        <a:tabLst>
                          <a:tab pos="3117215" algn="l"/>
                        </a:tabLst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Метапредметные	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Математическая</a:t>
                      </a:r>
                      <a:r>
                        <a:rPr sz="24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грамотность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270" algn="ctr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класс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узнавания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понимания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3290" marR="848360" indent="-43180">
                        <a:lnSpc>
                          <a:spcPts val="240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находит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извлекает</a:t>
                      </a:r>
                      <a:r>
                        <a:rPr sz="2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математическую </a:t>
                      </a:r>
                      <a:r>
                        <a:rPr sz="2000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информацию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различном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контексте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905" algn="ctr">
                        <a:lnSpc>
                          <a:spcPts val="235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класс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понимания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применения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235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применяет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математические</a:t>
                      </a:r>
                      <a:r>
                        <a:rPr sz="2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знания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решения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разного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рода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проблем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</a:tr>
              <a:tr h="608965">
                <a:tc>
                  <a:txBody>
                    <a:bodyPr/>
                    <a:lstStyle/>
                    <a:p>
                      <a:pPr marL="1270" algn="ctr">
                        <a:lnSpc>
                          <a:spcPts val="2355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класс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2345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анализа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синтеза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формулирует</a:t>
                      </a:r>
                      <a:r>
                        <a:rPr sz="2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математическую</a:t>
                      </a:r>
                      <a:r>
                        <a:rPr sz="20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проблему</a:t>
                      </a:r>
                      <a:r>
                        <a:rPr sz="20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на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985" algn="ctr">
                        <a:lnSpc>
                          <a:spcPts val="2345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основе анализа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ситуации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" algn="ctr">
                        <a:lnSpc>
                          <a:spcPts val="236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класс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44780" marR="144145" algn="ctr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20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оценки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(рефлексии)</a:t>
                      </a:r>
                      <a:r>
                        <a:rPr sz="2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рамках </a:t>
                      </a:r>
                      <a:r>
                        <a:rPr sz="2000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предметного</a:t>
                      </a:r>
                      <a:r>
                        <a:rPr sz="20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содержания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  <a:tc>
                  <a:txBody>
                    <a:bodyPr/>
                    <a:lstStyle/>
                    <a:p>
                      <a:pPr marL="374650" marR="358140" indent="30480">
                        <a:lnSpc>
                          <a:spcPts val="2400"/>
                        </a:lnSpc>
                        <a:spcBef>
                          <a:spcPts val="40"/>
                        </a:spcBef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интерпретирует</a:t>
                      </a:r>
                      <a:r>
                        <a:rPr sz="20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оценивает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математические </a:t>
                      </a:r>
                      <a:r>
                        <a:rPr sz="2000" spc="-5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данные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контексте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лично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значимой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ситуации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DF5"/>
                    </a:solidFill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marL="1270" algn="ctr">
                        <a:lnSpc>
                          <a:spcPts val="236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класс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оценки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(рефлексии)</a:t>
                      </a:r>
                      <a:r>
                        <a:rPr sz="20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рамках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метапредметного</a:t>
                      </a:r>
                      <a:r>
                        <a:rPr sz="20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содержания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2360"/>
                        </a:lnSpc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интерпретирует</a:t>
                      </a:r>
                      <a:r>
                        <a:rPr sz="20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0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оценивает</a:t>
                      </a:r>
                      <a:r>
                        <a:rPr sz="20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математические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результаты</a:t>
                      </a:r>
                      <a:r>
                        <a:rPr sz="20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контексте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национальной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или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2335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глобальной</a:t>
                      </a:r>
                      <a:r>
                        <a:rPr sz="2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ситуации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6" y="158390"/>
            <a:ext cx="9908294" cy="79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1336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https://edsoo.ru/Primernaya_rabochaya_programma_osnovnogo_obschego_obrazovaniya_predmeta_Matematika_proekt_.htm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15813" t="16667" r="37921" b="6250"/>
          <a:stretch>
            <a:fillRect/>
          </a:stretch>
        </p:blipFill>
        <p:spPr bwMode="auto">
          <a:xfrm>
            <a:off x="6172200" y="1219200"/>
            <a:ext cx="601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600" y="3886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https://www.youtube.com/watch?v=p9te4pW7sVk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21483" t="15168" r="20937" b="32292"/>
          <a:stretch>
            <a:fillRect/>
          </a:stretch>
        </p:blipFill>
        <p:spPr bwMode="auto">
          <a:xfrm>
            <a:off x="3352800" y="1600200"/>
            <a:ext cx="8458200" cy="43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9327" t="15625" r="20351" b="11458"/>
          <a:stretch>
            <a:fillRect/>
          </a:stretch>
        </p:blipFill>
        <p:spPr bwMode="auto">
          <a:xfrm>
            <a:off x="3962400" y="1219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9912" t="15625" r="21523" b="14583"/>
          <a:stretch>
            <a:fillRect/>
          </a:stretch>
        </p:blipFill>
        <p:spPr bwMode="auto">
          <a:xfrm>
            <a:off x="4114800" y="12954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21083" t="15625" r="22108" b="14583"/>
          <a:stretch>
            <a:fillRect/>
          </a:stretch>
        </p:blipFill>
        <p:spPr bwMode="auto">
          <a:xfrm>
            <a:off x="4114800" y="12954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9327" t="14583" r="20937" b="14583"/>
          <a:stretch>
            <a:fillRect/>
          </a:stretch>
        </p:blipFill>
        <p:spPr bwMode="auto">
          <a:xfrm>
            <a:off x="3657600" y="11430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9912" t="15625" r="19766" b="10416"/>
          <a:stretch>
            <a:fillRect/>
          </a:stretch>
        </p:blipFill>
        <p:spPr bwMode="auto">
          <a:xfrm>
            <a:off x="4038600" y="11430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Примерная рабочая основного общего образования «Математика»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008" y="1226946"/>
            <a:ext cx="11455400" cy="4357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2400" b="1" i="1" smtClean="0">
                <a:latin typeface="Arial"/>
                <a:cs typeface="Arial"/>
              </a:rPr>
              <a:t>Математическая</a:t>
            </a:r>
            <a:r>
              <a:rPr sz="2400" b="1" i="1" spc="-35" smtClean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грамотность</a:t>
            </a:r>
            <a:r>
              <a:rPr sz="2400" b="1" i="1" spc="3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–</a:t>
            </a:r>
            <a:r>
              <a:rPr sz="2400" b="1" i="1" spc="2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это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способность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человека </a:t>
            </a:r>
            <a:r>
              <a:rPr sz="2400" b="1" i="1" spc="-5" dirty="0">
                <a:latin typeface="Arial"/>
                <a:cs typeface="Arial"/>
              </a:rPr>
              <a:t>мыслить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dirty="0">
                <a:latin typeface="Arial"/>
                <a:cs typeface="Arial"/>
              </a:rPr>
              <a:t>математически,</a:t>
            </a:r>
            <a:r>
              <a:rPr sz="2400" b="1" i="1" spc="-4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формулировать,</a:t>
            </a:r>
            <a:r>
              <a:rPr sz="2400" b="1" i="1" spc="-1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применять</a:t>
            </a:r>
            <a:r>
              <a:rPr sz="2400" b="1" i="1" spc="-3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и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интерпретировать</a:t>
            </a:r>
            <a:endParaRPr sz="2400">
              <a:latin typeface="Arial"/>
              <a:cs typeface="Arial"/>
            </a:endParaRPr>
          </a:p>
          <a:p>
            <a:pPr marL="12700" marR="1414780">
              <a:lnSpc>
                <a:spcPct val="100000"/>
              </a:lnSpc>
            </a:pPr>
            <a:r>
              <a:rPr sz="2400" b="1" i="1" dirty="0">
                <a:latin typeface="Arial"/>
                <a:cs typeface="Arial"/>
              </a:rPr>
              <a:t>математику </a:t>
            </a:r>
            <a:r>
              <a:rPr sz="2400" b="1" i="1" spc="-5" dirty="0">
                <a:latin typeface="Arial"/>
                <a:cs typeface="Arial"/>
              </a:rPr>
              <a:t>для решения </a:t>
            </a:r>
            <a:r>
              <a:rPr sz="2400" b="1" i="1" spc="-20" dirty="0">
                <a:latin typeface="Arial"/>
                <a:cs typeface="Arial"/>
              </a:rPr>
              <a:t>задач </a:t>
            </a:r>
            <a:r>
              <a:rPr sz="2400" b="1" i="1" dirty="0">
                <a:latin typeface="Arial"/>
                <a:cs typeface="Arial"/>
              </a:rPr>
              <a:t>в </a:t>
            </a:r>
            <a:r>
              <a:rPr sz="2400" b="1" i="1" spc="-5" dirty="0">
                <a:latin typeface="Arial"/>
                <a:cs typeface="Arial"/>
              </a:rPr>
              <a:t>разнообразных </a:t>
            </a:r>
            <a:r>
              <a:rPr sz="2400" b="1" i="1" dirty="0">
                <a:latin typeface="Arial"/>
                <a:cs typeface="Arial"/>
              </a:rPr>
              <a:t>практических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контекстах</a:t>
            </a:r>
            <a:r>
              <a:rPr sz="2400" i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299085" indent="85090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Она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включает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в </a:t>
            </a:r>
            <a:r>
              <a:rPr sz="2400" i="1" spc="-10" dirty="0">
                <a:latin typeface="Arial"/>
                <a:cs typeface="Arial"/>
              </a:rPr>
              <a:t>себя понятия,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процедуры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и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факты,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а</a:t>
            </a:r>
            <a:r>
              <a:rPr sz="2400" i="1" spc="-15" dirty="0">
                <a:latin typeface="Arial"/>
                <a:cs typeface="Arial"/>
              </a:rPr>
              <a:t> также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инструменты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для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описания,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объяснения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и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предсказания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явлений.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Она</a:t>
            </a:r>
            <a:r>
              <a:rPr sz="2400" i="1" spc="-10" dirty="0">
                <a:latin typeface="Arial"/>
                <a:cs typeface="Arial"/>
              </a:rPr>
              <a:t> помогает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людям 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понять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роль </a:t>
            </a:r>
            <a:r>
              <a:rPr sz="2400" i="1" spc="-10" dirty="0">
                <a:latin typeface="Arial"/>
                <a:cs typeface="Arial"/>
              </a:rPr>
              <a:t>математики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в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мире,</a:t>
            </a:r>
            <a:r>
              <a:rPr sz="2400" i="1" spc="-15" dirty="0">
                <a:latin typeface="Arial"/>
                <a:cs typeface="Arial"/>
              </a:rPr>
              <a:t> высказывать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хорошо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обоснованные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суждения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и</a:t>
            </a:r>
            <a:r>
              <a:rPr sz="2400" i="1" spc="-5" dirty="0">
                <a:latin typeface="Arial"/>
                <a:cs typeface="Arial"/>
              </a:rPr>
              <a:t> принимать</a:t>
            </a:r>
            <a:r>
              <a:rPr sz="2400" i="1" spc="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решения,</a:t>
            </a:r>
            <a:r>
              <a:rPr sz="2400" i="1" spc="-10" dirty="0">
                <a:latin typeface="Arial"/>
                <a:cs typeface="Arial"/>
              </a:rPr>
              <a:t> которые </a:t>
            </a:r>
            <a:r>
              <a:rPr sz="2400" i="1" spc="-15" dirty="0">
                <a:latin typeface="Arial"/>
                <a:cs typeface="Arial"/>
              </a:rPr>
              <a:t>должны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принимать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10" dirty="0">
                <a:latin typeface="Arial"/>
                <a:cs typeface="Arial"/>
              </a:rPr>
              <a:t>конструктивные,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активные</a:t>
            </a:r>
            <a:r>
              <a:rPr sz="2400" i="1" spc="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и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размышляющие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граждане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в 21</a:t>
            </a:r>
            <a:r>
              <a:rPr sz="2400" i="1" spc="-15" dirty="0">
                <a:latin typeface="Arial"/>
                <a:cs typeface="Arial"/>
              </a:rPr>
              <a:t> веке.</a:t>
            </a:r>
            <a:endParaRPr sz="2400">
              <a:latin typeface="Arial"/>
              <a:cs typeface="Arial"/>
            </a:endParaRPr>
          </a:p>
          <a:p>
            <a:pPr marL="12700" marR="5080" indent="8509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определении</a:t>
            </a:r>
            <a:r>
              <a:rPr sz="2400" b="1" spc="-15" dirty="0">
                <a:latin typeface="Arial"/>
                <a:cs typeface="Arial"/>
              </a:rPr>
              <a:t> математической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грамотности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особое</a:t>
            </a:r>
            <a:r>
              <a:rPr sz="2400" b="1" spc="-15" dirty="0">
                <a:latin typeface="Arial"/>
                <a:cs typeface="Arial"/>
              </a:rPr>
              <a:t> внимание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уделяется </a:t>
            </a:r>
            <a:r>
              <a:rPr sz="2400" b="1" spc="-20" dirty="0">
                <a:latin typeface="Arial"/>
                <a:cs typeface="Arial"/>
              </a:rPr>
              <a:t> использованию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математики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для </a:t>
            </a:r>
            <a:r>
              <a:rPr sz="2400" b="1" spc="-10" dirty="0">
                <a:latin typeface="Arial"/>
                <a:cs typeface="Arial"/>
              </a:rPr>
              <a:t>решения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практических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задач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различных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контекстах.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0" y="499729"/>
            <a:ext cx="9800088" cy="356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1120172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480" y="566785"/>
            <a:ext cx="9800088" cy="3560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7400" y="1143000"/>
            <a:ext cx="8581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Модель математической грамотности. </a:t>
            </a:r>
            <a:r>
              <a:rPr lang="en-US" sz="3200" kern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PISA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372" y="1218133"/>
            <a:ext cx="10537190" cy="42466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8605" marR="433705" indent="-256540">
              <a:lnSpc>
                <a:spcPct val="100000"/>
              </a:lnSpc>
              <a:spcBef>
                <a:spcPts val="115"/>
              </a:spcBef>
            </a:pPr>
            <a:r>
              <a:rPr sz="2700" b="1" spc="-10" dirty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sz="2700" b="1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sz="2700" b="1" spc="-15" dirty="0">
                <a:latin typeface="Times New Roman" pitchFamily="18" charset="0"/>
                <a:cs typeface="Times New Roman" pitchFamily="18" charset="0"/>
              </a:rPr>
              <a:t>исследования математической </a:t>
            </a:r>
            <a:r>
              <a:rPr sz="2700" b="1" spc="-10" dirty="0"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sz="2700" b="1" spc="-6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spc="-10" dirty="0"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sz="27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spc="-5" dirty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sz="27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spc="-5" dirty="0">
                <a:latin typeface="Times New Roman" pitchFamily="18" charset="0"/>
                <a:cs typeface="Times New Roman" pitchFamily="18" charset="0"/>
              </a:rPr>
              <a:t>структурных</a:t>
            </a:r>
            <a:r>
              <a:rPr sz="27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spc="-5" dirty="0">
                <a:latin typeface="Times New Roman" pitchFamily="18" charset="0"/>
                <a:cs typeface="Times New Roman" pitchFamily="18" charset="0"/>
              </a:rPr>
              <a:t>компонента:</a:t>
            </a:r>
            <a:endParaRPr sz="2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 pitchFamily="18" charset="0"/>
              <a:cs typeface="Times New Roman" pitchFamily="18" charset="0"/>
            </a:endParaRPr>
          </a:p>
          <a:p>
            <a:pPr marL="292735" indent="-280670">
              <a:lnSpc>
                <a:spcPct val="100000"/>
              </a:lnSpc>
              <a:buFont typeface="Times New Roman"/>
              <a:buChar char="–"/>
              <a:tabLst>
                <a:tab pos="293370" algn="l"/>
              </a:tabLst>
            </a:pPr>
            <a:r>
              <a:rPr sz="2700" b="1" i="1" spc="-15" dirty="0">
                <a:latin typeface="Times New Roman" pitchFamily="18" charset="0"/>
                <a:cs typeface="Times New Roman" pitchFamily="18" charset="0"/>
              </a:rPr>
              <a:t>контекст,</a:t>
            </a:r>
            <a:r>
              <a:rPr sz="27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30" dirty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2700" b="1" i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5" dirty="0"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sz="27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15" dirty="0">
                <a:latin typeface="Times New Roman" pitchFamily="18" charset="0"/>
                <a:cs typeface="Times New Roman" pitchFamily="18" charset="0"/>
              </a:rPr>
              <a:t>проблема;</a:t>
            </a:r>
            <a:endParaRPr sz="2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 pitchFamily="18" charset="0"/>
              <a:cs typeface="Times New Roman" pitchFamily="18" charset="0"/>
            </a:endParaRPr>
          </a:p>
          <a:p>
            <a:pPr marL="268605" marR="5080" indent="-256540">
              <a:lnSpc>
                <a:spcPct val="100000"/>
              </a:lnSpc>
              <a:buFont typeface="Times New Roman"/>
              <a:buChar char="–"/>
              <a:tabLst>
                <a:tab pos="293370" algn="l"/>
              </a:tabLst>
            </a:pPr>
            <a:r>
              <a:rPr sz="2700" b="1" i="1" spc="-20" dirty="0">
                <a:latin typeface="Times New Roman" pitchFamily="18" charset="0"/>
                <a:cs typeface="Times New Roman" pitchFamily="18" charset="0"/>
              </a:rPr>
              <a:t>содержание математического </a:t>
            </a:r>
            <a:r>
              <a:rPr sz="2700" b="1" i="1" spc="-10" dirty="0"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sz="2700" b="1" i="1" spc="-15" dirty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sz="2700" b="1" i="1" spc="-10" dirty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sz="2700" b="1" i="1" spc="-6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7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заданиях;</a:t>
            </a:r>
            <a:endParaRPr sz="27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–"/>
            </a:pPr>
            <a:endParaRPr sz="1200">
              <a:latin typeface="Times New Roman" pitchFamily="18" charset="0"/>
              <a:cs typeface="Times New Roman" pitchFamily="18" charset="0"/>
            </a:endParaRPr>
          </a:p>
          <a:p>
            <a:pPr marL="268605" marR="959485" indent="-256540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293370" algn="l"/>
              </a:tabLst>
            </a:pPr>
            <a:r>
              <a:rPr sz="2700" b="1" i="1" spc="-5" dirty="0">
                <a:latin typeface="Times New Roman" pitchFamily="18" charset="0"/>
                <a:cs typeface="Times New Roman" pitchFamily="18" charset="0"/>
              </a:rPr>
              <a:t>мыслительная</a:t>
            </a:r>
            <a:r>
              <a:rPr sz="2700" b="1" i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10" dirty="0">
                <a:latin typeface="Times New Roman" pitchFamily="18" charset="0"/>
                <a:cs typeface="Times New Roman" pitchFamily="18" charset="0"/>
              </a:rPr>
              <a:t>деятельность,</a:t>
            </a:r>
            <a:r>
              <a:rPr sz="27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15" dirty="0">
                <a:latin typeface="Times New Roman" pitchFamily="18" charset="0"/>
                <a:cs typeface="Times New Roman" pitchFamily="18" charset="0"/>
              </a:rPr>
              <a:t>необходимая</a:t>
            </a:r>
            <a:r>
              <a:rPr sz="2700" b="1" i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7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5" dirty="0">
                <a:latin typeface="Times New Roman" pitchFamily="18" charset="0"/>
                <a:cs typeface="Times New Roman" pitchFamily="18" charset="0"/>
              </a:rPr>
              <a:t>того,</a:t>
            </a:r>
            <a:r>
              <a:rPr sz="27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2700" b="1" i="1" spc="-6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связать</a:t>
            </a:r>
            <a:r>
              <a:rPr sz="2700" b="1" i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15" dirty="0">
                <a:latin typeface="Times New Roman" pitchFamily="18" charset="0"/>
                <a:cs typeface="Times New Roman" pitchFamily="18" charset="0"/>
              </a:rPr>
              <a:t>контекст,</a:t>
            </a:r>
            <a:r>
              <a:rPr sz="27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30" dirty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2700" b="1" i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5" dirty="0"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sz="27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15" dirty="0">
                <a:latin typeface="Times New Roman" pitchFamily="18" charset="0"/>
                <a:cs typeface="Times New Roman" pitchFamily="18" charset="0"/>
              </a:rPr>
              <a:t>проблема,</a:t>
            </a:r>
            <a:r>
              <a:rPr sz="2700" b="1" i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5" dirty="0">
                <a:latin typeface="Times New Roman" pitchFamily="18" charset="0"/>
                <a:cs typeface="Times New Roman" pitchFamily="18" charset="0"/>
              </a:rPr>
              <a:t>с</a:t>
            </a:r>
            <a:endParaRPr sz="2700">
              <a:latin typeface="Times New Roman" pitchFamily="18" charset="0"/>
              <a:cs typeface="Times New Roman" pitchFamily="18" charset="0"/>
            </a:endParaRPr>
          </a:p>
          <a:p>
            <a:pPr marL="268605">
              <a:lnSpc>
                <a:spcPct val="100000"/>
              </a:lnSpc>
            </a:pPr>
            <a:r>
              <a:rPr sz="2700" b="1" i="1" spc="-10" dirty="0">
                <a:latin typeface="Times New Roman" pitchFamily="18" charset="0"/>
                <a:cs typeface="Times New Roman" pitchFamily="18" charset="0"/>
              </a:rPr>
              <a:t>математическим</a:t>
            </a:r>
            <a:r>
              <a:rPr sz="27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25" dirty="0">
                <a:latin typeface="Times New Roman" pitchFamily="18" charset="0"/>
                <a:cs typeface="Times New Roman" pitchFamily="18" charset="0"/>
              </a:rPr>
              <a:t>содержанием,</a:t>
            </a:r>
            <a:r>
              <a:rPr sz="2700" b="1" i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-20" dirty="0">
                <a:latin typeface="Times New Roman" pitchFamily="18" charset="0"/>
                <a:cs typeface="Times New Roman" pitchFamily="18" charset="0"/>
              </a:rPr>
              <a:t>необходимым</a:t>
            </a:r>
            <a:r>
              <a:rPr sz="2700" b="1" i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700" b="1" i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5" dirty="0">
                <a:latin typeface="Times New Roman" pitchFamily="18" charset="0"/>
                <a:cs typeface="Times New Roman" pitchFamily="18" charset="0"/>
              </a:rPr>
              <a:t>её</a:t>
            </a:r>
            <a:r>
              <a:rPr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i="1" spc="10" dirty="0">
                <a:latin typeface="Times New Roman" pitchFamily="18" charset="0"/>
                <a:cs typeface="Times New Roman" pitchFamily="18" charset="0"/>
              </a:rPr>
              <a:t>решения.</a:t>
            </a:r>
            <a:endParaRPr sz="27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0" y="566785"/>
            <a:ext cx="9800088" cy="356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501" t="26042" r="11567" b="10417"/>
          <a:stretch>
            <a:fillRect/>
          </a:stretch>
        </p:blipFill>
        <p:spPr bwMode="auto">
          <a:xfrm>
            <a:off x="609600" y="838200"/>
            <a:ext cx="10896600" cy="499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"/>
            <a:ext cx="9800088" cy="356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219200"/>
            <a:ext cx="118872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-10" dirty="0">
                <a:latin typeface="Arial" pitchFamily="34" charset="0"/>
                <a:cs typeface="Arial" pitchFamily="34" charset="0"/>
              </a:rPr>
              <a:t>Выпускник научится в 7-9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классах  </a:t>
            </a:r>
            <a:r>
              <a:rPr lang="ru-RU" sz="2000" b="1" spc="-10" dirty="0">
                <a:latin typeface="Arial" pitchFamily="34" charset="0"/>
                <a:cs typeface="Arial" pitchFamily="34" charset="0"/>
              </a:rPr>
              <a:t>(для использования в повседневной жизни и обеспечения возможности 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 успешного </a:t>
            </a:r>
            <a:r>
              <a:rPr lang="ru-RU" sz="2000" b="1" spc="-10" dirty="0">
                <a:latin typeface="Arial" pitchFamily="34" charset="0"/>
                <a:cs typeface="Arial" pitchFamily="34" charset="0"/>
              </a:rPr>
              <a:t>продолжения образования на базовом уровне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повседневной жизни и при изучении других предметов: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использовать графическое представление множеств для описания реальных процессов и явлений, при решении задач других учебных предметов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оценивать результаты вычислений при решении практических задач;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выполнять сравнение чисел в реальных ситуациях;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составлять числовые выражения при решении практических задач и задач из других учебных предметов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выдвигать гипотезы о возможных предельных значениях искомых в задаче величин (делать прикидку).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b="1" spc="-10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ПРОЕКТИРОВАНИЕ   ДОСТИЖЕНИЯ   ПЛАНИРУЕМЫХ   РЕЗУЛЬТАТОВ ОСВОЕНИЯ ООП  ООО (математика)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219200"/>
            <a:ext cx="11887200" cy="592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Выпускник получит возможность научиться в 7-9 классах для обеспечения возможности успешного продолжения образования на базовом и углубленном уровнях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повседневной жизни и при изучении других предметов: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строить цепочки умозаключений на основе использования правил логики;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применять правила приближенных вычислений при решении практических задач и решении задач других учебных предметов;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выполнять сравнение результатов вычислений при решении практических задач, в том числе приближенных вычислений;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выбирать соответствующие уравнения, неравенства или их системы для составления математической модели заданной реальной ситуации или прикладной задачи;</a:t>
            </a: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уметь интерпретировать полученный при решении уравнения, неравенства или системы результат в контексте заданной реальной ситуации или прикладной задачи.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b="1" spc="-10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ПРОЕКТИРОВАНИЕ   ДОСТИЖЕНИЯ   ПЛАНИРУЕМЫХ   РЕЗУЛЬТАТОВ ОСВОЕНИЯ ООП  ООО (математика)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219200"/>
            <a:ext cx="11887200" cy="58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Планируемые </a:t>
            </a:r>
            <a:r>
              <a:rPr lang="ru-RU" sz="2000" b="1" spc="-10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 результаты освоения учебного предмета «Алгебра»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Регулятивные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самостоятельно планировать пути достижения целей, в том числе альтернативные, осознанно выбирать наиболее эффективные способы решения учебных задач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оценивать правильность выполнения учебной задачи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Познавательные УУД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дедуктивное, по аналогии) и делать выводы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Умение создавать, применять и преобразовывать знаки и символы, модели и схемы для решения учебных задач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b="1" spc="-10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ПРОЕКТИРОВАНИЕ   ДОСТИЖЕНИЯ   ПЛАНИРУЕМЫХ   РЕЗУЛЬТАТОВ ОСВОЕНИЯ ООП  ООО (математика)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219200"/>
            <a:ext cx="11887200" cy="555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Планируемые </a:t>
            </a:r>
            <a:r>
              <a:rPr lang="ru-RU" sz="2000" b="1" spc="-10" dirty="0" err="1" smtClean="0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000" b="1" spc="-10" dirty="0" smtClean="0">
                <a:latin typeface="Arial" pitchFamily="34" charset="0"/>
                <a:cs typeface="Arial" pitchFamily="34" charset="0"/>
              </a:rPr>
              <a:t> результаты освоения учебного предмета «Алгебра»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Познавательные УУД</a:t>
            </a:r>
          </a:p>
          <a:p>
            <a:pPr>
              <a:lnSpc>
                <a:spcPct val="114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Смысловое чтение. Обучающийся сможет:</a:t>
            </a:r>
          </a:p>
          <a:p>
            <a:pPr>
              <a:lnSpc>
                <a:spcPct val="114000"/>
              </a:lnSpc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находить в тексте требуемую информацию (в соответствии с целями своей деятельности);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ориентироваться в содержании текста, понимать целостный смысл текста, структурировать текст;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устанавливать взаимосвязь описанных в тексте событий, явлений, процессов;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резюмировать главную идею текста;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преобразовывать текст, «переводя» его в другую модальность, интерпретировать текст (художественный и нехудожественный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учебный, научно-популярный, информационный, текст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non-fiction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700" b="1" spc="-10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ПРОЕКТИРОВАНИЕ   ДОСТИЖЕНИЯ   ПЛАНИРУЕМЫХ   РЕЗУЛЬТАТОВ ОСВОЕНИЯ ООП  ООО (математика)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969F13A4079E4C8B9C9175B3622840" ma:contentTypeVersion="1" ma:contentTypeDescription="Создание документа." ma:contentTypeScope="" ma:versionID="1e490784e0873970267a469ab9c8878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43a36bfbeff5f4d5d9aa63bfdeeb26e9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9726C-274F-402A-A6AF-F61351F8E044}"/>
</file>

<file path=customXml/itemProps2.xml><?xml version="1.0" encoding="utf-8"?>
<ds:datastoreItem xmlns:ds="http://schemas.openxmlformats.org/officeDocument/2006/customXml" ds:itemID="{92670881-0F9A-430F-9625-9D0E8F4EADA1}"/>
</file>

<file path=customXml/itemProps3.xml><?xml version="1.0" encoding="utf-8"?>
<ds:datastoreItem xmlns:ds="http://schemas.openxmlformats.org/officeDocument/2006/customXml" ds:itemID="{1E1DBEDF-0AEF-4699-B9C4-98AF8BE2FA1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735</Words>
  <Application>Microsoft Office PowerPoint</Application>
  <PresentationFormat>Широкоэкранный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ГРАМОТНОСТЬ</dc:title>
  <dc:creator>User-004</dc:creator>
  <cp:lastModifiedBy>User</cp:lastModifiedBy>
  <cp:revision>10</cp:revision>
  <dcterms:created xsi:type="dcterms:W3CDTF">2021-12-14T16:04:25Z</dcterms:created>
  <dcterms:modified xsi:type="dcterms:W3CDTF">2021-12-16T12:42:19Z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2019-12-06T00:00:00Z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2021-12-14T00:00:00Z</vt:filetime>
  </property>
  <property fmtid="{D5CDD505-2E9C-101B-9397-08002B2CF9AE}" pid="5" name="ContentTypeId">
    <vt:lpwstr>0x01010037969F13A4079E4C8B9C9175B3622840</vt:lpwstr>
  </property>
</Properties>
</file>