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9" r:id="rId9"/>
    <p:sldId id="263" r:id="rId10"/>
    <p:sldId id="265" r:id="rId11"/>
    <p:sldId id="266" r:id="rId12"/>
    <p:sldId id="268" r:id="rId13"/>
    <p:sldId id="264" r:id="rId14"/>
    <p:sldId id="267" r:id="rId15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7" autoAdjust="0"/>
  </p:normalViewPr>
  <p:slideViewPr>
    <p:cSldViewPr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4EA5-DD0A-426C-A753-1D1F5B13EDC8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65FE4-BBB0-4ECE-B019-35156DE18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83FB6-8C6B-49E3-8478-C369BA9A4435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FE46-6C31-447C-82DD-1964C4EBB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3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E1C9-50EB-49E8-99E4-13BCE8F1EF9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7D28-1517-4B1A-9C84-613084663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bank.ru/school/" TargetMode="External"/><Relationship Id="rId2" Type="http://schemas.openxmlformats.org/officeDocument/2006/relationships/hyperlink" Target="https://education.yandex.ru/vsos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Углубленное изучение информатики в основной и средней школе: методическая траектория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Кузнецова Т.В., учитель информатики школы №37 г.Кострома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Расширение кругозора, профориентация учеников и учителя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1"/>
            <a:ext cx="4546848" cy="2664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Курсы на платформе Сириус (бесплатно,</a:t>
            </a:r>
            <a:br>
              <a:rPr lang="ru-RU" dirty="0" smtClean="0"/>
            </a:br>
            <a:r>
              <a:rPr lang="ru-RU" dirty="0" smtClean="0"/>
              <a:t>можно с повторением)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Яндекс Лицей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60" y="1656235"/>
            <a:ext cx="4596575" cy="17007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858" t="18409" r="8398" b="40046"/>
          <a:stretch/>
        </p:blipFill>
        <p:spPr>
          <a:xfrm>
            <a:off x="354360" y="4149081"/>
            <a:ext cx="8637475" cy="25111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0668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Подготовка к ОГЭ и ЕГЭ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Цель: научить подходам к решению.</a:t>
            </a:r>
          </a:p>
          <a:p>
            <a:r>
              <a:rPr lang="ru-RU" dirty="0" smtClean="0"/>
              <a:t>Дополнительные занятия. А нужны ли?</a:t>
            </a:r>
          </a:p>
          <a:p>
            <a:r>
              <a:rPr lang="ru-RU" dirty="0" smtClean="0"/>
              <a:t>На данный момент нет курсов подготовки к ЕГЭ и по ОГЭ (будут только во втором полугодии 1 час/неделю)</a:t>
            </a:r>
          </a:p>
          <a:p>
            <a:r>
              <a:rPr lang="ru-RU" dirty="0" smtClean="0"/>
              <a:t>Как реализовано: при изучении тем по программе разбор заданий из ГИА, в которых упоминается эта тема. Использование </a:t>
            </a:r>
            <a:r>
              <a:rPr lang="ru-RU" smtClean="0"/>
              <a:t>Яндекс Учебника</a:t>
            </a:r>
            <a:endParaRPr lang="ru-RU" dirty="0" smtClean="0"/>
          </a:p>
          <a:p>
            <a:r>
              <a:rPr lang="ru-RU" dirty="0" smtClean="0"/>
              <a:t>Использование сжатого представления информации: на одной странице все, что нужно знать и на что обращать внимание при решении задания. Цель: быстро сориентироваться, быстро выбрать направление дальнейших действий)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83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8314" y="-966305"/>
            <a:ext cx="5107371" cy="83529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391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Точки роста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Критериальный</a:t>
            </a:r>
            <a:r>
              <a:rPr lang="ru-RU" dirty="0" smtClean="0"/>
              <a:t> подход в оценивании</a:t>
            </a:r>
          </a:p>
          <a:p>
            <a:pPr marL="0" indent="0">
              <a:buNone/>
            </a:pPr>
            <a:r>
              <a:rPr lang="ru-RU" dirty="0" smtClean="0"/>
              <a:t>(поможет видеть более объективную картину)</a:t>
            </a:r>
          </a:p>
          <a:p>
            <a:r>
              <a:rPr lang="ru-RU" dirty="0"/>
              <a:t>Работа над комплексными заданиями</a:t>
            </a:r>
          </a:p>
          <a:p>
            <a:pPr marL="0" indent="0">
              <a:buNone/>
            </a:pPr>
            <a:r>
              <a:rPr lang="ru-RU" dirty="0" smtClean="0"/>
              <a:t>(= работа над функциональной грамотностью)</a:t>
            </a:r>
          </a:p>
          <a:p>
            <a:r>
              <a:rPr lang="ru-RU" dirty="0"/>
              <a:t>Погружение в олимпиадное программирование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4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Методическое объединение учителей информатики</a:t>
            </a:r>
            <a:br>
              <a:rPr lang="ru-RU" dirty="0" smtClean="0"/>
            </a:br>
            <a:r>
              <a:rPr lang="ru-RU" dirty="0" smtClean="0"/>
              <a:t>города Кострома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0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Пропедевтика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1, 2-3, 4 класс – информатика 1 час/</a:t>
            </a:r>
            <a:r>
              <a:rPr lang="ru-RU" dirty="0" err="1" smtClean="0"/>
              <a:t>нед</a:t>
            </a:r>
            <a:endParaRPr lang="ru-RU" dirty="0" smtClean="0"/>
          </a:p>
          <a:p>
            <a:pPr marL="727075">
              <a:buFont typeface="Wingdings" pitchFamily="2" charset="2"/>
              <a:buChar char="§"/>
            </a:pPr>
            <a:r>
              <a:rPr lang="ru-RU" dirty="0" smtClean="0"/>
              <a:t>Реализовано за счет внеурочной деятельности, за счет школьных часов</a:t>
            </a:r>
          </a:p>
          <a:p>
            <a:pPr marL="727075">
              <a:buFont typeface="Wingdings" pitchFamily="2" charset="2"/>
              <a:buChar char="§"/>
            </a:pPr>
            <a:r>
              <a:rPr lang="ru-RU" dirty="0" smtClean="0"/>
              <a:t>Акцент на логике, решении логических задач, знакомство с алгоритмизацией, формами представления алгоритмов, основными алгоритмическими структурами</a:t>
            </a:r>
          </a:p>
          <a:p>
            <a:r>
              <a:rPr lang="ru-RU" dirty="0" smtClean="0"/>
              <a:t>5-6 класс – информатика 1 час/</a:t>
            </a:r>
            <a:r>
              <a:rPr lang="ru-RU" dirty="0" err="1" smtClean="0"/>
              <a:t>нед</a:t>
            </a:r>
            <a:endParaRPr lang="ru-RU" dirty="0" smtClean="0"/>
          </a:p>
          <a:p>
            <a:pPr marL="727075">
              <a:buFont typeface="Wingdings" pitchFamily="2" charset="2"/>
              <a:buChar char="§"/>
            </a:pPr>
            <a:r>
              <a:rPr lang="ru-RU" dirty="0" smtClean="0"/>
              <a:t>За счет школьных часов</a:t>
            </a:r>
          </a:p>
          <a:p>
            <a:pPr marL="727075">
              <a:buFont typeface="Wingdings" pitchFamily="2" charset="2"/>
              <a:buChar char="§"/>
            </a:pPr>
            <a:r>
              <a:rPr lang="ru-RU" dirty="0" smtClean="0"/>
              <a:t>Акцент на работе с компьютером (базовые операции, набор текста, создание презентаций)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Информатика в основной школе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12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4900" dirty="0" smtClean="0"/>
              <a:t>7, 8, 9 класс – информатика 1 час/</a:t>
            </a:r>
            <a:r>
              <a:rPr lang="ru-RU" sz="4900" dirty="0" err="1" smtClean="0"/>
              <a:t>нед</a:t>
            </a:r>
            <a:r>
              <a:rPr lang="ru-RU" sz="4900" dirty="0" smtClean="0"/>
              <a:t> (база) и 2 часа/</a:t>
            </a:r>
            <a:r>
              <a:rPr lang="ru-RU" sz="4900" dirty="0" err="1" smtClean="0"/>
              <a:t>нед</a:t>
            </a:r>
            <a:r>
              <a:rPr lang="ru-RU" sz="4900" dirty="0" smtClean="0"/>
              <a:t> (углубленное изучение)</a:t>
            </a:r>
          </a:p>
          <a:p>
            <a:pPr>
              <a:lnSpc>
                <a:spcPct val="110000"/>
              </a:lnSpc>
            </a:pPr>
            <a:r>
              <a:rPr lang="ru-RU" sz="4900" dirty="0" smtClean="0"/>
              <a:t>8, 9 классы – в параллели 1 класс углубленно изучает информатику.</a:t>
            </a:r>
          </a:p>
          <a:p>
            <a:pPr marL="727075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3900" dirty="0" smtClean="0"/>
              <a:t>Классы были в 7 классе перераспределены.</a:t>
            </a:r>
          </a:p>
          <a:p>
            <a:pPr marL="727075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3900" dirty="0" smtClean="0"/>
              <a:t>Над чем работали: после перераспределения ученики адаптировались в своих новых коллективах + к новым учителям.</a:t>
            </a:r>
          </a:p>
          <a:p>
            <a:pPr marL="727075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3900" dirty="0" smtClean="0"/>
              <a:t>7 классы – </a:t>
            </a:r>
            <a:r>
              <a:rPr lang="ru-RU" sz="3900" dirty="0" err="1" smtClean="0"/>
              <a:t>классы</a:t>
            </a:r>
            <a:r>
              <a:rPr lang="ru-RU" sz="3900" dirty="0" smtClean="0"/>
              <a:t> разделены на потоки. Один из потоков углубленно изучает математику, физику, информатику.</a:t>
            </a:r>
          </a:p>
          <a:p>
            <a:pPr marL="727075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3900" dirty="0" smtClean="0"/>
              <a:t>Над чем подумать: базу (1 час) у классов должен вести один и тот же учитель (лучше, чтобы он же вел практикум)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Информатика в средней школе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dirty="0" smtClean="0"/>
              <a:t>10-11 класс – информационный профиль + база</a:t>
            </a:r>
          </a:p>
          <a:p>
            <a:pPr marL="727075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Дети при поступлении в 10 класс выбирают профиль</a:t>
            </a:r>
          </a:p>
          <a:p>
            <a:pPr marL="727075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4 часа в неделю + программирование (1 час)</a:t>
            </a:r>
          </a:p>
          <a:p>
            <a:pPr marL="727075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Над чем подумать:</a:t>
            </a:r>
          </a:p>
          <a:p>
            <a:pPr marL="1077913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Две группы обучающихся: </a:t>
            </a:r>
            <a:r>
              <a:rPr lang="ru-RU" sz="2400" i="1" dirty="0" smtClean="0"/>
              <a:t>«Действительно интересна </a:t>
            </a:r>
            <a:r>
              <a:rPr lang="ru-RU" sz="2400" i="1" dirty="0" smtClean="0"/>
              <a:t>информатика» </a:t>
            </a:r>
            <a:r>
              <a:rPr lang="ru-RU" sz="2400" i="1" dirty="0" smtClean="0"/>
              <a:t>и «А что еще?»</a:t>
            </a:r>
          </a:p>
          <a:p>
            <a:pPr marL="1077913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«Корона» после сдачи ОГЭ</a:t>
            </a:r>
          </a:p>
          <a:p>
            <a:pPr marL="1077913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При подборе заданий на отработку делаем акцент на задания из ЕГЭ. Всегда ли хорошо?</a:t>
            </a:r>
          </a:p>
          <a:p>
            <a:pPr marL="1077913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Появляются желающие из «базы» сдавать ЕГЭ.</a:t>
            </a:r>
          </a:p>
          <a:p>
            <a:pPr marL="727075">
              <a:lnSpc>
                <a:spcPct val="90000"/>
              </a:lnSpc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 чего отталкиваемся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4896544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Сайт </a:t>
            </a:r>
            <a:r>
              <a:rPr lang="en-US" dirty="0" smtClean="0"/>
              <a:t>edsoo.edu</a:t>
            </a:r>
            <a:r>
              <a:rPr lang="ru-RU" dirty="0" smtClean="0"/>
              <a:t> (Единое содержание общего образования)</a:t>
            </a:r>
          </a:p>
          <a:p>
            <a:r>
              <a:rPr lang="ru-RU" dirty="0" smtClean="0"/>
              <a:t>Федеральные государственные образовательные</a:t>
            </a:r>
          </a:p>
          <a:p>
            <a:pPr indent="19050">
              <a:buNone/>
            </a:pPr>
            <a:r>
              <a:rPr lang="ru-RU" dirty="0" smtClean="0"/>
              <a:t>Стандарты (</a:t>
            </a:r>
            <a:r>
              <a:rPr lang="ru-RU" sz="1000" dirty="0" smtClean="0">
                <a:solidFill>
                  <a:srgbClr val="FF0000"/>
                </a:solidFill>
              </a:rPr>
              <a:t>интересно вчитаться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Федеральная образовательная программа (</a:t>
            </a:r>
            <a:r>
              <a:rPr lang="ru-RU" sz="1100" dirty="0" smtClean="0">
                <a:solidFill>
                  <a:srgbClr val="FF0000"/>
                </a:solidFill>
              </a:rPr>
              <a:t>интересно вчитаться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Конструктор</a:t>
            </a:r>
          </a:p>
          <a:p>
            <a:pPr indent="19050">
              <a:buNone/>
            </a:pPr>
            <a:r>
              <a:rPr lang="ru-RU" dirty="0" smtClean="0"/>
              <a:t>рабочих программ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684" b="2533"/>
          <a:stretch>
            <a:fillRect/>
          </a:stretch>
        </p:blipFill>
        <p:spPr bwMode="auto">
          <a:xfrm>
            <a:off x="5292080" y="1556792"/>
            <a:ext cx="3024336" cy="15841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4933154" cy="226384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Используемые средства обучения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Учебники и рабочие тетради:</a:t>
            </a:r>
          </a:p>
          <a:p>
            <a:r>
              <a:rPr lang="ru-RU" dirty="0" smtClean="0"/>
              <a:t>Рабочие тетради (1-4 классы)</a:t>
            </a:r>
          </a:p>
          <a:p>
            <a:r>
              <a:rPr lang="ru-RU" dirty="0" smtClean="0"/>
              <a:t>Учебник </a:t>
            </a:r>
            <a:r>
              <a:rPr lang="ru-RU" dirty="0" err="1" smtClean="0"/>
              <a:t>Босовой</a:t>
            </a:r>
            <a:r>
              <a:rPr lang="ru-RU" dirty="0" smtClean="0"/>
              <a:t> Л.Л. (5-9 классы)</a:t>
            </a:r>
          </a:p>
          <a:p>
            <a:r>
              <a:rPr lang="ru-RU" dirty="0" smtClean="0"/>
              <a:t>Учебник Полякова К.Ю. (10-11 классы)</a:t>
            </a:r>
          </a:p>
          <a:p>
            <a:r>
              <a:rPr lang="ru-RU" dirty="0" err="1" smtClean="0"/>
              <a:t>Яндекс</a:t>
            </a:r>
            <a:r>
              <a:rPr lang="ru-RU" dirty="0" smtClean="0"/>
              <a:t> Учебник (наработка по теме, диагностика знаний)</a:t>
            </a:r>
          </a:p>
          <a:p>
            <a:r>
              <a:rPr lang="ru-RU" dirty="0" err="1" smtClean="0"/>
              <a:t>Яндекс</a:t>
            </a:r>
            <a:r>
              <a:rPr lang="ru-RU" dirty="0" smtClean="0"/>
              <a:t> Лицей (темы в рамках программы, темы проектов, темы саморазвития)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Тактика обучения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80526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Лик</a:t>
            </a:r>
            <a:r>
              <a:rPr lang="ru-RU" dirty="0" err="1"/>
              <a:t>Б</a:t>
            </a:r>
            <a:r>
              <a:rPr lang="ru-RU" dirty="0" err="1" smtClean="0"/>
              <a:t>ез</a:t>
            </a:r>
            <a:r>
              <a:rPr lang="ru-RU" dirty="0" smtClean="0"/>
              <a:t> </a:t>
            </a:r>
            <a:r>
              <a:rPr lang="ru-RU" dirty="0" smtClean="0"/>
              <a:t>в виде лекции, работы в группе с консультированием (часто применяю рабочие листы для обобщения и систематизации, лекции в старших классах иногда фиксируем в электронном виде)</a:t>
            </a:r>
          </a:p>
          <a:p>
            <a:r>
              <a:rPr lang="ru-RU" dirty="0" smtClean="0"/>
              <a:t>Разбор базовых заданий (в классе)</a:t>
            </a:r>
          </a:p>
          <a:p>
            <a:r>
              <a:rPr lang="ru-RU" dirty="0" smtClean="0"/>
              <a:t>Наработка (дома в </a:t>
            </a:r>
            <a:r>
              <a:rPr lang="ru-RU" dirty="0" err="1" smtClean="0"/>
              <a:t>Яндекс</a:t>
            </a:r>
            <a:r>
              <a:rPr lang="ru-RU" dirty="0" smtClean="0"/>
              <a:t> Учебнике)</a:t>
            </a:r>
          </a:p>
          <a:p>
            <a:r>
              <a:rPr lang="ru-RU" dirty="0" smtClean="0"/>
              <a:t>Фиксация усвоенных знаний (в виде пятиминуток, выполнения практических заданий, самостоятельных работ с использованием комплексных заданий)</a:t>
            </a:r>
          </a:p>
          <a:p>
            <a:r>
              <a:rPr lang="ru-RU" dirty="0" err="1" smtClean="0"/>
              <a:t>Деятельностный</a:t>
            </a:r>
            <a:r>
              <a:rPr lang="ru-RU" dirty="0" smtClean="0"/>
              <a:t> подход в обучении</a:t>
            </a:r>
          </a:p>
          <a:p>
            <a:r>
              <a:rPr lang="ru-RU" dirty="0" smtClean="0"/>
              <a:t>Оценивание: по текущим оценкам + контрольные работы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1867" y="888051"/>
            <a:ext cx="4571999" cy="33171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9865" y="1624671"/>
            <a:ext cx="4470856" cy="31829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0445" y="872968"/>
            <a:ext cx="4473007" cy="32536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6744" y="3561436"/>
            <a:ext cx="2660071" cy="393305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687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Расширение кругозора, профориентация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Уроки Цифры (на регулярной основе, в качестве домашнего задания, результат – именной сертификат)</a:t>
            </a:r>
          </a:p>
          <a:p>
            <a:r>
              <a:rPr lang="ru-RU" dirty="0" smtClean="0"/>
              <a:t>Цифровой диктант (массово в этом году, </a:t>
            </a:r>
            <a:r>
              <a:rPr lang="ru-RU" dirty="0"/>
              <a:t>в качестве домашнего задания, результат – именной сертификат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При подготовке к </a:t>
            </a:r>
            <a:r>
              <a:rPr lang="ru-RU" dirty="0" err="1" smtClean="0"/>
              <a:t>ВсОШ</a:t>
            </a:r>
            <a:r>
              <a:rPr lang="ru-RU" dirty="0" smtClean="0"/>
              <a:t> по информатике </a:t>
            </a:r>
          </a:p>
          <a:p>
            <a:pPr marL="809625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education.yandex.ru/vsosh</a:t>
            </a:r>
            <a:r>
              <a:rPr lang="ru-RU" dirty="0" smtClean="0"/>
              <a:t> (ученикам предлагалось зарегистрироваться и пройти обучение перед участием)</a:t>
            </a:r>
          </a:p>
          <a:p>
            <a:pPr marL="809625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https://education.tbank.ru/school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(узнала недавно о возможности)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7175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D031DFE4D68EC4BB29935BD6A805057" ma:contentTypeVersion="1" ma:contentTypeDescription="Создание документа." ma:contentTypeScope="" ma:versionID="c2585af4e1045d2a6574d805a65a70a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51B855-1AA7-4E63-B14D-D21BACEB9D8E}"/>
</file>

<file path=customXml/itemProps2.xml><?xml version="1.0" encoding="utf-8"?>
<ds:datastoreItem xmlns:ds="http://schemas.openxmlformats.org/officeDocument/2006/customXml" ds:itemID="{B7CD73C0-AABD-450A-BFE2-D61D5B2B9793}"/>
</file>

<file path=customXml/itemProps3.xml><?xml version="1.0" encoding="utf-8"?>
<ds:datastoreItem xmlns:ds="http://schemas.openxmlformats.org/officeDocument/2006/customXml" ds:itemID="{A180C9A0-16BE-40B4-B6BC-73FD836224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642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Тема Office</vt:lpstr>
      <vt:lpstr>Углубленное изучение информатики в основной и средней школе: методическая траектория</vt:lpstr>
      <vt:lpstr>Пропедевтика</vt:lpstr>
      <vt:lpstr>Информатика в основной школе</vt:lpstr>
      <vt:lpstr>Информатика в средней школе</vt:lpstr>
      <vt:lpstr>От чего отталкиваемся</vt:lpstr>
      <vt:lpstr>Используемые средства обучения</vt:lpstr>
      <vt:lpstr>Тактика обучения</vt:lpstr>
      <vt:lpstr>Презентация PowerPoint</vt:lpstr>
      <vt:lpstr>Расширение кругозора, профориентация</vt:lpstr>
      <vt:lpstr>Расширение кругозора, профориентация учеников и учителя</vt:lpstr>
      <vt:lpstr>Подготовка к ОГЭ и ЕГЭ</vt:lpstr>
      <vt:lpstr>Презентация PowerPoint</vt:lpstr>
      <vt:lpstr>Точки роста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Углубленное изучение информатики в основной и средней школе: методическая траектория</dc:title>
  <dc:creator>ТМ</dc:creator>
  <cp:lastModifiedBy>Admin</cp:lastModifiedBy>
  <cp:revision>29</cp:revision>
  <cp:lastPrinted>2024-10-29T10:19:56Z</cp:lastPrinted>
  <dcterms:created xsi:type="dcterms:W3CDTF">2024-10-28T18:33:18Z</dcterms:created>
  <dcterms:modified xsi:type="dcterms:W3CDTF">2024-10-29T11:29:18Z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0x010100BD031DFE4D68EC4BB29935BD6A805057</vt:lpwstr>
  </property>
</Properties>
</file>