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71" r:id="rId7"/>
    <p:sldId id="269" r:id="rId8"/>
    <p:sldId id="268" r:id="rId9"/>
    <p:sldId id="262" r:id="rId10"/>
    <p:sldId id="267" r:id="rId11"/>
    <p:sldId id="263" r:id="rId12"/>
    <p:sldId id="264" r:id="rId13"/>
    <p:sldId id="265" r:id="rId14"/>
    <p:sldId id="266" r:id="rId15"/>
    <p:sldId id="261"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08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B53C1-94F1-44C2-BDC2-668645EE826C}" type="datetimeFigureOut">
              <a:rPr lang="ru-RU" smtClean="0"/>
              <a:pPr/>
              <a:t>29.10.2020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D5DE49-9296-45F5-90E6-8CD389FC617D}" type="slidenum">
              <a:rPr lang="ru-RU" smtClean="0"/>
              <a:pPr/>
              <a:t>‹#›</a:t>
            </a:fld>
            <a:endParaRPr lang="ru-RU"/>
          </a:p>
        </p:txBody>
      </p:sp>
    </p:spTree>
    <p:extLst>
      <p:ext uri="{BB962C8B-B14F-4D97-AF65-F5344CB8AC3E}">
        <p14:creationId xmlns:p14="http://schemas.microsoft.com/office/powerpoint/2010/main" xmlns="" val="120976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3D5DE49-9296-45F5-90E6-8CD389FC617D}" type="slidenum">
              <a:rPr lang="ru-RU" smtClean="0"/>
              <a:pPr/>
              <a:t>2</a:t>
            </a:fld>
            <a:endParaRPr lang="ru-RU"/>
          </a:p>
        </p:txBody>
      </p:sp>
    </p:spTree>
    <p:extLst>
      <p:ext uri="{BB962C8B-B14F-4D97-AF65-F5344CB8AC3E}">
        <p14:creationId xmlns:p14="http://schemas.microsoft.com/office/powerpoint/2010/main" xmlns="" val="62195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C68391-9F36-4F05-B071-9526FEFEBFBE}" type="datetimeFigureOut">
              <a:rPr lang="ru-RU" smtClean="0"/>
              <a:pPr/>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27526D-4C3F-4419-8A0C-933A4BE7F69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68391-9F36-4F05-B071-9526FEFEBFBE}" type="datetimeFigureOut">
              <a:rPr lang="ru-RU" smtClean="0"/>
              <a:pPr/>
              <a:t>29.10.2020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7526D-4C3F-4419-8A0C-933A4BE7F69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erocron.ru/wp-content/uploads/2020/05/d4zo77uwkae4yuc.jpg" TargetMode="External"/><Relationship Id="rId2" Type="http://schemas.openxmlformats.org/officeDocument/2006/relationships/hyperlink" Target="https://for-teacher.ru/edu/data/img/pic-0237oyk2hk-006.jpg" TargetMode="External"/><Relationship Id="rId1" Type="http://schemas.openxmlformats.org/officeDocument/2006/relationships/slideLayout" Target="../slideLayouts/slideLayout2.xml"/><Relationship Id="rId4" Type="http://schemas.openxmlformats.org/officeDocument/2006/relationships/hyperlink" Target="https://www.nakhodka-city.ru/model/news/item/?cid=0&amp;sid=101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428736"/>
            <a:ext cx="8001056" cy="2857520"/>
          </a:xfrm>
          <a:noFill/>
        </p:spPr>
        <p:txBody>
          <a:bodyPr>
            <a:normAutofit/>
          </a:bodyPr>
          <a:lstStyle/>
          <a:p>
            <a:r>
              <a:rPr lang="ru-RU" sz="3200" dirty="0"/>
              <a:t>«Приемы активизации познавательной деятельности учащихся при изучении темы  «Технология обработки числовой информации в электронных таблицах» в основной школе</a:t>
            </a:r>
            <a:r>
              <a:rPr lang="ru-RU" sz="3200" dirty="0" smtClean="0"/>
              <a:t>»</a:t>
            </a:r>
            <a:endParaRPr lang="ru-RU" sz="3200" dirty="0"/>
          </a:p>
        </p:txBody>
      </p:sp>
      <p:sp>
        <p:nvSpPr>
          <p:cNvPr id="3" name="Подзаголовок 2"/>
          <p:cNvSpPr>
            <a:spLocks noGrp="1"/>
          </p:cNvSpPr>
          <p:nvPr>
            <p:ph type="subTitle" idx="1"/>
          </p:nvPr>
        </p:nvSpPr>
        <p:spPr>
          <a:xfrm>
            <a:off x="1500166" y="4572008"/>
            <a:ext cx="6400800" cy="1752600"/>
          </a:xfrm>
          <a:noFill/>
        </p:spPr>
        <p:txBody>
          <a:bodyPr>
            <a:normAutofit/>
          </a:bodyPr>
          <a:lstStyle/>
          <a:p>
            <a:r>
              <a:rPr lang="ru-RU" sz="2400" dirty="0" smtClean="0">
                <a:solidFill>
                  <a:schemeClr val="tx1"/>
                </a:solidFill>
              </a:rPr>
              <a:t>Учитель информатики МБОУ СОШ №7 городского округа город Мантурово </a:t>
            </a:r>
            <a:br>
              <a:rPr lang="ru-RU" sz="2400" dirty="0" smtClean="0">
                <a:solidFill>
                  <a:schemeClr val="tx1"/>
                </a:solidFill>
              </a:rPr>
            </a:br>
            <a:r>
              <a:rPr lang="ru-RU" sz="2400" dirty="0" smtClean="0">
                <a:solidFill>
                  <a:schemeClr val="tx1"/>
                </a:solidFill>
              </a:rPr>
              <a:t>Спасова Н.В.</a:t>
            </a:r>
          </a:p>
        </p:txBody>
      </p:sp>
      <p:sp>
        <p:nvSpPr>
          <p:cNvPr id="4" name="Прямоугольник 3"/>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000108"/>
            <a:ext cx="8858280" cy="5429264"/>
          </a:xfrm>
        </p:spPr>
        <p:txBody>
          <a:bodyPr>
            <a:normAutofit/>
          </a:bodyPr>
          <a:lstStyle/>
          <a:p>
            <a:pPr algn="l"/>
            <a:r>
              <a:rPr lang="ru-RU" sz="2800" dirty="0" smtClean="0"/>
              <a:t>1) Откройте </a:t>
            </a:r>
            <a:r>
              <a:rPr lang="ru-RU" sz="2800" dirty="0"/>
              <a:t>файл Заготовки, находящийся в папке ПР на Рабочем столе ПК. </a:t>
            </a:r>
            <a:r>
              <a:rPr lang="ru-RU" sz="2800" dirty="0" smtClean="0"/>
              <a:t/>
            </a:r>
            <a:br>
              <a:rPr lang="ru-RU" sz="2800" dirty="0" smtClean="0"/>
            </a:br>
            <a:r>
              <a:rPr lang="ru-RU" sz="2800" dirty="0" smtClean="0"/>
              <a:t>2) Используя </a:t>
            </a:r>
            <a:r>
              <a:rPr lang="ru-RU" sz="2800" dirty="0"/>
              <a:t>данные файла Заготовки, установите ФИ диверсанта.  Известно, что первая буква фамилии  диверсанта начинается на «м» или «</a:t>
            </a:r>
            <a:r>
              <a:rPr lang="ru-RU" sz="2800" dirty="0" err="1"/>
              <a:t>ф</a:t>
            </a:r>
            <a:r>
              <a:rPr lang="ru-RU" sz="2800" dirty="0"/>
              <a:t>», код диверсанта оканчивается цифрой 7,  за бег на 500 метров он получил 5 баллов</a:t>
            </a:r>
            <a:r>
              <a:rPr lang="ru-RU" sz="2800"/>
              <a:t>. </a:t>
            </a:r>
            <a:r>
              <a:rPr lang="ru-RU" sz="2800" dirty="0"/>
              <a:t/>
            </a:r>
            <a:br>
              <a:rPr lang="ru-RU" sz="2800" dirty="0"/>
            </a:br>
            <a:r>
              <a:rPr lang="ru-RU" sz="2800" dirty="0" smtClean="0"/>
              <a:t>3) Определите </a:t>
            </a:r>
            <a:r>
              <a:rPr lang="ru-RU" sz="2800" dirty="0"/>
              <a:t>пароль, если известно, что это нечетное четырехзначное число, у которого  первая и последняя цифра равны. </a:t>
            </a:r>
          </a:p>
        </p:txBody>
      </p:sp>
      <p:sp>
        <p:nvSpPr>
          <p:cNvPr id="4" name="Заголовок 1"/>
          <p:cNvSpPr txBox="1">
            <a:spLocks/>
          </p:cNvSpPr>
          <p:nvPr/>
        </p:nvSpPr>
        <p:spPr>
          <a:xfrm>
            <a:off x="500034" y="214290"/>
            <a:ext cx="7858180" cy="121447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tx1"/>
                </a:solidFill>
                <a:effectLst/>
                <a:uLnTx/>
                <a:uFillTx/>
                <a:latin typeface="+mj-lt"/>
                <a:ea typeface="+mj-ea"/>
                <a:cs typeface="+mj-cs"/>
              </a:rPr>
              <a:t>Задание для 1 группы</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Прямоугольник 4"/>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КОЛЛЕКТИВНЫЕ ФОРМЫ РАБОТЫ</a:t>
            </a:r>
            <a:endParaRPr lang="ru-RU" sz="3200" dirty="0"/>
          </a:p>
        </p:txBody>
      </p:sp>
      <p:sp>
        <p:nvSpPr>
          <p:cNvPr id="3" name="Прямоугольник 2"/>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227" r="3112"/>
          <a:stretch/>
        </p:blipFill>
        <p:spPr bwMode="auto">
          <a:xfrm>
            <a:off x="1475656" y="1412776"/>
            <a:ext cx="6271344" cy="4766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РАБОТА С ОТСТАЮЩИМИ</a:t>
            </a:r>
            <a:endParaRPr lang="ru-RU" sz="3200" b="1" dirty="0"/>
          </a:p>
        </p:txBody>
      </p:sp>
      <p:sp>
        <p:nvSpPr>
          <p:cNvPr id="3" name="Прямоугольник 2"/>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1573324"/>
            <a:ext cx="6264696" cy="4678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2"/>
          <a:srcRect l="1875" t="20250" r="24999" b="10833"/>
          <a:stretch>
            <a:fillRect/>
          </a:stretch>
        </p:blipFill>
        <p:spPr bwMode="auto">
          <a:xfrm>
            <a:off x="323528" y="1340768"/>
            <a:ext cx="8352928" cy="4412409"/>
          </a:xfrm>
          <a:prstGeom prst="rect">
            <a:avLst/>
          </a:prstGeom>
          <a:noFill/>
          <a:ln w="9525">
            <a:noFill/>
            <a:miter lim="800000"/>
            <a:headEnd/>
            <a:tailEnd/>
          </a:ln>
          <a:effectLst/>
        </p:spPr>
      </p:pic>
      <p:sp>
        <p:nvSpPr>
          <p:cNvPr id="13" name="Заголовок 12"/>
          <p:cNvSpPr>
            <a:spLocks noGrp="1"/>
          </p:cNvSpPr>
          <p:nvPr>
            <p:ph type="title"/>
          </p:nvPr>
        </p:nvSpPr>
        <p:spPr>
          <a:xfrm>
            <a:off x="0" y="274638"/>
            <a:ext cx="9144000" cy="1143000"/>
          </a:xfrm>
        </p:spPr>
        <p:txBody>
          <a:bodyPr>
            <a:normAutofit/>
          </a:bodyPr>
          <a:lstStyle/>
          <a:p>
            <a:r>
              <a:rPr lang="ru-RU" sz="3200" b="1" dirty="0" smtClean="0"/>
              <a:t>ТВОРЧЕСКОЕ ЗАДАНИЕ</a:t>
            </a:r>
            <a:endParaRPr lang="ru-RU" sz="3200" b="1" dirty="0"/>
          </a:p>
        </p:txBody>
      </p:sp>
      <p:sp>
        <p:nvSpPr>
          <p:cNvPr id="4" name="Прямоугольник 3"/>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ЗНАТОКИ</a:t>
            </a:r>
            <a:r>
              <a:rPr lang="en-US" sz="3200" b="1" dirty="0" smtClean="0"/>
              <a:t> EXCEL</a:t>
            </a:r>
            <a:endParaRPr lang="ru-RU" sz="3200" b="1" dirty="0"/>
          </a:p>
        </p:txBody>
      </p:sp>
      <p:sp>
        <p:nvSpPr>
          <p:cNvPr id="4" name="Прямоугольник 3"/>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C:\Users\ученик1\Desktop\201912171556441B_1016_3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0116" r="21981"/>
          <a:stretch/>
        </p:blipFill>
        <p:spPr bwMode="auto">
          <a:xfrm>
            <a:off x="1331640" y="1556792"/>
            <a:ext cx="6993929" cy="41764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ИСТОЧНИКИ</a:t>
            </a:r>
            <a:endParaRPr lang="ru-RU" sz="3200" b="1" dirty="0"/>
          </a:p>
        </p:txBody>
      </p:sp>
      <p:sp>
        <p:nvSpPr>
          <p:cNvPr id="3" name="Содержимое 2"/>
          <p:cNvSpPr>
            <a:spLocks noGrp="1"/>
          </p:cNvSpPr>
          <p:nvPr>
            <p:ph idx="1"/>
          </p:nvPr>
        </p:nvSpPr>
        <p:spPr/>
        <p:txBody>
          <a:bodyPr/>
          <a:lstStyle/>
          <a:p>
            <a:r>
              <a:rPr lang="en-US" dirty="0" smtClean="0">
                <a:hlinkClick r:id="rId2"/>
              </a:rPr>
              <a:t>https://for-teacher.ru/edu/data/img/pic-0237oyk2hk-006.jpg</a:t>
            </a:r>
            <a:endParaRPr lang="ru-RU" dirty="0" smtClean="0"/>
          </a:p>
          <a:p>
            <a:r>
              <a:rPr lang="en-US" dirty="0" smtClean="0">
                <a:hlinkClick r:id="rId3"/>
              </a:rPr>
              <a:t>https://herocron.ru/wp-content/uploads/2020/05/d4zo77uwkae4yuc.jpg</a:t>
            </a:r>
            <a:endParaRPr lang="ru-RU" dirty="0" smtClean="0"/>
          </a:p>
          <a:p>
            <a:r>
              <a:rPr lang="en-US" dirty="0">
                <a:hlinkClick r:id="rId4"/>
              </a:rPr>
              <a:t>https://www.nakhodka-city.ru/model/news/item/?</a:t>
            </a:r>
            <a:r>
              <a:rPr lang="en-US" dirty="0" smtClean="0">
                <a:hlinkClick r:id="rId4"/>
              </a:rPr>
              <a:t>cid=0&amp;sid=1016</a:t>
            </a:r>
            <a:endParaRPr lang="ru-RU" dirty="0" smtClean="0"/>
          </a:p>
          <a:p>
            <a:endParaRPr lang="ru-RU" dirty="0" smtClean="0"/>
          </a:p>
          <a:p>
            <a:endParaRPr lang="ru-RU" dirty="0" smtClean="0"/>
          </a:p>
          <a:p>
            <a:endParaRPr lang="ru-RU" dirty="0"/>
          </a:p>
        </p:txBody>
      </p:sp>
      <p:sp>
        <p:nvSpPr>
          <p:cNvPr id="4" name="Прямоугольник 3"/>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2000240"/>
            <a:ext cx="8229600" cy="1143000"/>
          </a:xfrm>
        </p:spPr>
        <p:txBody>
          <a:bodyPr>
            <a:normAutofit/>
          </a:bodyPr>
          <a:lstStyle/>
          <a:p>
            <a:r>
              <a:rPr lang="ru-RU" sz="3200" b="1" dirty="0" smtClean="0"/>
              <a:t>СПАСИБО ЗА ВНИМАНИЕ</a:t>
            </a:r>
            <a:endParaRPr lang="ru-RU" sz="3200" b="1" dirty="0"/>
          </a:p>
        </p:txBody>
      </p:sp>
      <p:sp>
        <p:nvSpPr>
          <p:cNvPr id="3" name="Прямоугольник 2"/>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642918"/>
            <a:ext cx="5300642" cy="2428892"/>
          </a:xfrm>
        </p:spPr>
        <p:txBody>
          <a:bodyPr>
            <a:normAutofit/>
          </a:bodyPr>
          <a:lstStyle/>
          <a:p>
            <a:pPr algn="just"/>
            <a:r>
              <a:rPr lang="ru-RU" sz="3200" dirty="0"/>
              <a:t>Приохотить ребенка к учению гораздо более достойная задача, чем приневолить. </a:t>
            </a:r>
          </a:p>
        </p:txBody>
      </p:sp>
      <p:sp>
        <p:nvSpPr>
          <p:cNvPr id="3" name="Заголовок 1"/>
          <p:cNvSpPr txBox="1">
            <a:spLocks/>
          </p:cNvSpPr>
          <p:nvPr/>
        </p:nvSpPr>
        <p:spPr>
          <a:xfrm>
            <a:off x="5429256" y="2571744"/>
            <a:ext cx="3514692" cy="1296974"/>
          </a:xfrm>
          <a:prstGeom prst="rect">
            <a:avLst/>
          </a:prstGeom>
        </p:spPr>
        <p:txBody>
          <a:bodyPr vert="horz" lIns="91440" tIns="45720" rIns="91440" bIns="45720" rtlCol="0" anchor="ct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3200" b="1" i="1" u="none" strike="noStrike" kern="1200" cap="none" spc="0" normalizeH="0" baseline="0" noProof="0" dirty="0" smtClean="0">
                <a:ln>
                  <a:noFill/>
                </a:ln>
                <a:solidFill>
                  <a:schemeClr val="tx1"/>
                </a:solidFill>
                <a:effectLst/>
                <a:uLnTx/>
                <a:uFillTx/>
                <a:latin typeface="+mj-lt"/>
                <a:ea typeface="+mj-ea"/>
                <a:cs typeface="+mj-cs"/>
              </a:rPr>
              <a:t>К.Д. Ушинский</a:t>
            </a:r>
          </a:p>
        </p:txBody>
      </p:sp>
      <p:pic>
        <p:nvPicPr>
          <p:cNvPr id="1026" name="Picture 2" descr="https://herocron.ru/wp-content/uploads/2020/05/d4zo77uwkae4yuc.jpg"/>
          <p:cNvPicPr>
            <a:picLocks noChangeAspect="1" noChangeArrowheads="1"/>
          </p:cNvPicPr>
          <p:nvPr/>
        </p:nvPicPr>
        <p:blipFill>
          <a:blip r:embed="rId3"/>
          <a:srcRect/>
          <a:stretch>
            <a:fillRect/>
          </a:stretch>
        </p:blipFill>
        <p:spPr bwMode="auto">
          <a:xfrm>
            <a:off x="285720" y="1000108"/>
            <a:ext cx="3143272" cy="4211984"/>
          </a:xfrm>
          <a:prstGeom prst="rect">
            <a:avLst/>
          </a:prstGeom>
          <a:noFill/>
        </p:spPr>
      </p:pic>
      <p:sp>
        <p:nvSpPr>
          <p:cNvPr id="5" name="Прямоугольник 4"/>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03713" y="428604"/>
            <a:ext cx="5997427" cy="2246769"/>
          </a:xfrm>
          <a:prstGeom prst="rect">
            <a:avLst/>
          </a:prstGeom>
        </p:spPr>
        <p:txBody>
          <a:bodyPr wrap="square">
            <a:spAutoFit/>
          </a:bodyPr>
          <a:lstStyle/>
          <a:p>
            <a:pPr algn="just"/>
            <a:r>
              <a:rPr lang="ru-RU" sz="2800" dirty="0" smtClean="0"/>
              <a:t>«… у школьника еще нет умений, представляющих инструмент овладения знаниями, а ему учитель преподносит все новые и новые знания: усваивай, не зевай. </a:t>
            </a:r>
            <a:endParaRPr lang="ru-RU" sz="2800" dirty="0"/>
          </a:p>
        </p:txBody>
      </p:sp>
      <p:pic>
        <p:nvPicPr>
          <p:cNvPr id="15362" name="Picture 2" descr="https://for-teacher.ru/edu/data/img/pic-0237oyk2hk-006.jpg"/>
          <p:cNvPicPr>
            <a:picLocks noChangeAspect="1" noChangeArrowheads="1"/>
          </p:cNvPicPr>
          <p:nvPr/>
        </p:nvPicPr>
        <p:blipFill>
          <a:blip r:embed="rId2"/>
          <a:srcRect/>
          <a:stretch>
            <a:fillRect/>
          </a:stretch>
        </p:blipFill>
        <p:spPr bwMode="auto">
          <a:xfrm>
            <a:off x="214283" y="571481"/>
            <a:ext cx="2789430" cy="3793624"/>
          </a:xfrm>
          <a:prstGeom prst="rect">
            <a:avLst/>
          </a:prstGeom>
          <a:noFill/>
        </p:spPr>
      </p:pic>
      <p:sp>
        <p:nvSpPr>
          <p:cNvPr id="5" name="Заголовок 1"/>
          <p:cNvSpPr txBox="1">
            <a:spLocks/>
          </p:cNvSpPr>
          <p:nvPr/>
        </p:nvSpPr>
        <p:spPr>
          <a:xfrm>
            <a:off x="5357818" y="4714884"/>
            <a:ext cx="3514692" cy="1296974"/>
          </a:xfrm>
          <a:prstGeom prst="rect">
            <a:avLst/>
          </a:prstGeom>
        </p:spPr>
        <p:txBody>
          <a:bodyPr vert="horz" lIns="91440" tIns="45720" rIns="91440" bIns="45720" rtlCol="0" anchor="ct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3200" b="1" i="1" u="none" strike="noStrike" kern="1200" cap="none" spc="0" normalizeH="0" baseline="0" noProof="0" dirty="0" smtClean="0">
                <a:ln>
                  <a:noFill/>
                </a:ln>
                <a:solidFill>
                  <a:schemeClr val="tx1"/>
                </a:solidFill>
                <a:effectLst/>
                <a:uLnTx/>
                <a:uFillTx/>
                <a:latin typeface="+mj-lt"/>
                <a:ea typeface="+mj-ea"/>
                <a:cs typeface="+mj-cs"/>
              </a:rPr>
              <a:t>В.А. Сухомлинский</a:t>
            </a:r>
          </a:p>
        </p:txBody>
      </p:sp>
      <p:sp>
        <p:nvSpPr>
          <p:cNvPr id="6" name="Прямоугольник 5"/>
          <p:cNvSpPr/>
          <p:nvPr/>
        </p:nvSpPr>
        <p:spPr>
          <a:xfrm>
            <a:off x="3073476" y="2643182"/>
            <a:ext cx="5857900" cy="2246769"/>
          </a:xfrm>
          <a:prstGeom prst="rect">
            <a:avLst/>
          </a:prstGeom>
        </p:spPr>
        <p:txBody>
          <a:bodyPr wrap="square">
            <a:spAutoFit/>
          </a:bodyPr>
          <a:lstStyle/>
          <a:p>
            <a:pPr algn="just"/>
            <a:r>
              <a:rPr lang="ru-RU" sz="2800" dirty="0" smtClean="0"/>
              <a:t>Такой ученик- все равно, что человек без зубов: вынужден глотать </a:t>
            </a:r>
            <a:r>
              <a:rPr lang="ru-RU" sz="2800" dirty="0" err="1" smtClean="0"/>
              <a:t>непережеванные</a:t>
            </a:r>
            <a:r>
              <a:rPr lang="ru-RU" sz="2800" dirty="0" smtClean="0"/>
              <a:t> куски, он сначала чувствует недомогание, а потом заболевает…»</a:t>
            </a:r>
            <a:endParaRPr lang="ru-RU" sz="2800" dirty="0"/>
          </a:p>
        </p:txBody>
      </p:sp>
      <p:sp>
        <p:nvSpPr>
          <p:cNvPr id="2" name="Прямоугольник 1"/>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28596" y="714356"/>
            <a:ext cx="8358246" cy="569386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mj-lt"/>
                <a:ea typeface="Calibri" pitchFamily="34" charset="0"/>
                <a:cs typeface="Times New Roman" pitchFamily="18" charset="0"/>
              </a:rPr>
              <a:t>Познавательная деятельность</a:t>
            </a:r>
            <a:r>
              <a:rPr kumimoji="0" lang="ru-RU" sz="2800" b="0" i="0" u="none" strike="noStrike" cap="none" normalizeH="0" baseline="0" dirty="0" smtClean="0">
                <a:ln>
                  <a:noFill/>
                </a:ln>
                <a:solidFill>
                  <a:schemeClr val="tx1"/>
                </a:solidFill>
                <a:effectLst/>
                <a:latin typeface="+mj-lt"/>
                <a:ea typeface="Calibri" pitchFamily="34" charset="0"/>
                <a:cs typeface="Times New Roman" pitchFamily="18" charset="0"/>
              </a:rPr>
              <a:t> – это активное изучение человеком окружающей действительности, в процессе которого индивид приобретает знания, познает законы существования окружающего мира и учится не только взаимодействовать с ним, но и целенаправленно воздействовать на него.</a:t>
            </a:r>
            <a:endParaRPr kumimoji="0" lang="ru-RU" sz="28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mj-lt"/>
                <a:ea typeface="Calibri" pitchFamily="34" charset="0"/>
                <a:cs typeface="Times New Roman" pitchFamily="18" charset="0"/>
              </a:rPr>
              <a:t>Активизация познавательной деятельности</a:t>
            </a:r>
            <a:r>
              <a:rPr kumimoji="0" lang="ru-RU" sz="2800" b="0" i="0" u="none" strike="noStrike" cap="none" normalizeH="0" baseline="0" dirty="0" smtClean="0">
                <a:ln>
                  <a:noFill/>
                </a:ln>
                <a:solidFill>
                  <a:schemeClr val="tx1"/>
                </a:solidFill>
                <a:effectLst/>
                <a:latin typeface="+mj-lt"/>
                <a:ea typeface="Calibri" pitchFamily="34" charset="0"/>
                <a:cs typeface="Times New Roman" pitchFamily="18" charset="0"/>
              </a:rPr>
              <a:t> – это динамичный процесс, направленный на побуждение учащихся к активному и целенаправленному получению знаний, преодоление пассивности и стереотипов, застоя и спада в умственной деятельности.</a:t>
            </a:r>
            <a:endParaRPr kumimoji="0" lang="ru-RU" sz="2800" b="0" i="0" u="none" strike="noStrike" cap="none" normalizeH="0" baseline="0" dirty="0" smtClean="0">
              <a:ln>
                <a:noFill/>
              </a:ln>
              <a:solidFill>
                <a:schemeClr val="tx1"/>
              </a:solidFill>
              <a:effectLst/>
              <a:latin typeface="+mj-lt"/>
              <a:cs typeface="Arial" pitchFamily="34" charset="0"/>
            </a:endParaRPr>
          </a:p>
        </p:txBody>
      </p:sp>
      <p:sp>
        <p:nvSpPr>
          <p:cNvPr id="3" name="Прямоугольник 2"/>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kumimoji="0" lang="ru-RU" sz="3200" b="1" i="0" u="none" strike="noStrike" cap="none" normalizeH="0" baseline="0" dirty="0" smtClean="0">
                <a:ln>
                  <a:noFill/>
                </a:ln>
                <a:solidFill>
                  <a:schemeClr val="tx1"/>
                </a:solidFill>
                <a:effectLst/>
                <a:ea typeface="Calibri" pitchFamily="34" charset="0"/>
                <a:cs typeface="Arial" pitchFamily="34" charset="0"/>
              </a:rPr>
              <a:t>ФОРМИРОВАНИЕ ПОЗНАВАТЕЛЬНОЙ ДЕЯТЕЛЬНОСТИ </a:t>
            </a:r>
            <a:endParaRPr lang="ru-RU" sz="3200" b="1" dirty="0"/>
          </a:p>
        </p:txBody>
      </p:sp>
      <p:sp>
        <p:nvSpPr>
          <p:cNvPr id="18433" name="Rectangle 1"/>
          <p:cNvSpPr>
            <a:spLocks noChangeArrowheads="1"/>
          </p:cNvSpPr>
          <p:nvPr/>
        </p:nvSpPr>
        <p:spPr bwMode="auto">
          <a:xfrm>
            <a:off x="285720" y="1571612"/>
            <a:ext cx="835824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ru-RU" sz="2800" b="0" i="0" u="none" strike="noStrike" cap="none" normalizeH="0" baseline="0" dirty="0" smtClean="0">
                <a:ln>
                  <a:noFill/>
                </a:ln>
                <a:solidFill>
                  <a:schemeClr val="tx1"/>
                </a:solidFill>
                <a:effectLst/>
                <a:latin typeface="+mj-lt"/>
                <a:ea typeface="Calibri" pitchFamily="34" charset="0"/>
                <a:cs typeface="Arial" pitchFamily="34" charset="0"/>
              </a:rPr>
              <a:t>Создание условий для актуализации познавательных возможностей ребенка.</a:t>
            </a:r>
            <a:endParaRPr kumimoji="0" lang="ru-RU" sz="28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ru-RU" sz="2800" b="0" i="0" u="none" strike="noStrike" cap="none" normalizeH="0" baseline="0" dirty="0" smtClean="0">
                <a:ln>
                  <a:noFill/>
                </a:ln>
                <a:solidFill>
                  <a:schemeClr val="tx1"/>
                </a:solidFill>
                <a:effectLst/>
                <a:latin typeface="+mj-lt"/>
                <a:ea typeface="Calibri" pitchFamily="34" charset="0"/>
                <a:cs typeface="Arial" pitchFamily="34" charset="0"/>
              </a:rPr>
              <a:t>Развитие познавательных мотивов, эмоциональной и волевой сфер ребенка, рефлексивных умений.</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ru-RU" sz="2800" b="0" i="0" u="none" strike="noStrike" cap="none" normalizeH="0" baseline="0" dirty="0" smtClean="0">
                <a:ln>
                  <a:noFill/>
                </a:ln>
                <a:solidFill>
                  <a:srgbClr val="000000"/>
                </a:solidFill>
                <a:effectLst/>
                <a:latin typeface="+mj-lt"/>
                <a:ea typeface="Calibri" pitchFamily="34" charset="0"/>
                <a:cs typeface="Times New Roman" pitchFamily="18" charset="0"/>
              </a:rPr>
              <a:t>Формирование </a:t>
            </a:r>
            <a:r>
              <a:rPr kumimoji="0" lang="ru-RU" sz="2800" b="0" i="0" u="none" strike="noStrike" cap="none" normalizeH="0" baseline="0" dirty="0" err="1" smtClean="0">
                <a:ln>
                  <a:noFill/>
                </a:ln>
                <a:solidFill>
                  <a:srgbClr val="000000"/>
                </a:solidFill>
                <a:effectLst/>
                <a:latin typeface="+mj-lt"/>
                <a:ea typeface="Calibri" pitchFamily="34" charset="0"/>
                <a:cs typeface="Times New Roman" pitchFamily="18" charset="0"/>
              </a:rPr>
              <a:t>операционального</a:t>
            </a:r>
            <a:r>
              <a:rPr kumimoji="0" lang="ru-RU" sz="2800" b="0" i="0" u="none" strike="noStrike" cap="none" normalizeH="0" baseline="0" dirty="0" smtClean="0">
                <a:ln>
                  <a:noFill/>
                </a:ln>
                <a:solidFill>
                  <a:srgbClr val="000000"/>
                </a:solidFill>
                <a:effectLst/>
                <a:latin typeface="+mj-lt"/>
                <a:ea typeface="Calibri" pitchFamily="34" charset="0"/>
                <a:cs typeface="Times New Roman" pitchFamily="18" charset="0"/>
              </a:rPr>
              <a:t> компонента познавательной деятельности.  </a:t>
            </a:r>
            <a:endParaRPr kumimoji="0" lang="ru-RU" sz="2800" b="0" i="0" u="none" strike="noStrike" cap="none" normalizeH="0" baseline="0" dirty="0" smtClean="0">
              <a:ln>
                <a:noFill/>
              </a:ln>
              <a:solidFill>
                <a:schemeClr val="tx1"/>
              </a:solidFill>
              <a:effectLst/>
              <a:latin typeface="+mj-lt"/>
              <a:cs typeface="Arial" pitchFamily="34" charset="0"/>
            </a:endParaRPr>
          </a:p>
        </p:txBody>
      </p:sp>
      <p:sp>
        <p:nvSpPr>
          <p:cNvPr id="4" name="Прямоугольник 3"/>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ПЛАН ИЗУЧЕНИЯ ТЕМЫ</a:t>
            </a:r>
            <a:endParaRPr lang="ru-RU" sz="3200" b="1"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3795197860"/>
              </p:ext>
            </p:extLst>
          </p:nvPr>
        </p:nvGraphicFramePr>
        <p:xfrm>
          <a:off x="1000100" y="1643050"/>
          <a:ext cx="7500990" cy="4071966"/>
        </p:xfrm>
        <a:graphic>
          <a:graphicData uri="http://schemas.openxmlformats.org/drawingml/2006/table">
            <a:tbl>
              <a:tblPr/>
              <a:tblGrid>
                <a:gridCol w="808930"/>
                <a:gridCol w="6692060"/>
              </a:tblGrid>
              <a:tr h="608614">
                <a:tc>
                  <a:txBody>
                    <a:bodyPr/>
                    <a:lstStyle/>
                    <a:p>
                      <a:pPr marL="0" indent="0" algn="l" defTabSz="0">
                        <a:spcAft>
                          <a:spcPts val="0"/>
                        </a:spcAft>
                        <a:buFontTx/>
                        <a:buNone/>
                      </a:pPr>
                      <a:r>
                        <a:rPr lang="ru-RU" sz="2800" dirty="0" smtClean="0">
                          <a:solidFill>
                            <a:schemeClr val="tx1"/>
                          </a:solidFill>
                          <a:latin typeface="+mj-lt"/>
                          <a:ea typeface="Times New Roman"/>
                          <a:cs typeface="Times New Roman"/>
                        </a:rPr>
                        <a:t>1.</a:t>
                      </a:r>
                      <a:endParaRPr lang="ru-RU" sz="2800" dirty="0">
                        <a:solidFill>
                          <a:schemeClr val="tx1"/>
                        </a:solidFill>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ru-RU" sz="2800" dirty="0">
                          <a:latin typeface="+mj-lt"/>
                          <a:ea typeface="Times New Roman"/>
                          <a:cs typeface="Times New Roman"/>
                        </a:rPr>
                        <a:t>Электронные таблицы. </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8614">
                <a:tc>
                  <a:txBody>
                    <a:bodyPr/>
                    <a:lstStyle/>
                    <a:p>
                      <a:pPr marL="0" indent="0" algn="l" defTabSz="0">
                        <a:spcAft>
                          <a:spcPts val="0"/>
                        </a:spcAft>
                        <a:buFontTx/>
                        <a:buNone/>
                      </a:pPr>
                      <a:r>
                        <a:rPr lang="ru-RU" sz="2800" dirty="0" smtClean="0">
                          <a:solidFill>
                            <a:schemeClr val="tx1"/>
                          </a:solidFill>
                          <a:latin typeface="+mj-lt"/>
                          <a:ea typeface="Times New Roman"/>
                          <a:cs typeface="Times New Roman"/>
                        </a:rPr>
                        <a:t>2.</a:t>
                      </a:r>
                      <a:endParaRPr lang="ru-RU" sz="2800" dirty="0">
                        <a:solidFill>
                          <a:schemeClr val="tx1"/>
                        </a:solidFill>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ru-RU" sz="2800" dirty="0">
                          <a:latin typeface="+mj-lt"/>
                          <a:ea typeface="Times New Roman"/>
                          <a:cs typeface="Times New Roman"/>
                        </a:rPr>
                        <a:t>Ссылки в </a:t>
                      </a:r>
                      <a:r>
                        <a:rPr lang="ru-RU" sz="2800" dirty="0" smtClean="0">
                          <a:latin typeface="+mj-lt"/>
                          <a:ea typeface="Times New Roman"/>
                          <a:cs typeface="Times New Roman"/>
                        </a:rPr>
                        <a:t>ЭТ.</a:t>
                      </a:r>
                      <a:endParaRPr lang="ru-RU" sz="2800" dirty="0">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8614">
                <a:tc>
                  <a:txBody>
                    <a:bodyPr/>
                    <a:lstStyle/>
                    <a:p>
                      <a:pPr marL="0" indent="0" algn="l" defTabSz="0">
                        <a:spcAft>
                          <a:spcPts val="0"/>
                        </a:spcAft>
                        <a:buFontTx/>
                        <a:buNone/>
                      </a:pPr>
                      <a:r>
                        <a:rPr lang="ru-RU" sz="2800" dirty="0" smtClean="0">
                          <a:solidFill>
                            <a:schemeClr val="tx1"/>
                          </a:solidFill>
                          <a:latin typeface="+mj-lt"/>
                          <a:ea typeface="Times New Roman"/>
                          <a:cs typeface="Times New Roman"/>
                        </a:rPr>
                        <a:t>3.</a:t>
                      </a:r>
                      <a:endParaRPr lang="ru-RU" sz="2800" dirty="0">
                        <a:solidFill>
                          <a:schemeClr val="tx1"/>
                        </a:solidFill>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ru-RU" sz="2800">
                          <a:latin typeface="+mj-lt"/>
                          <a:ea typeface="Times New Roman"/>
                          <a:cs typeface="Times New Roman"/>
                        </a:rPr>
                        <a:t>Встроенные функции. </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8614">
                <a:tc>
                  <a:txBody>
                    <a:bodyPr/>
                    <a:lstStyle/>
                    <a:p>
                      <a:pPr marL="0" indent="0" algn="l" defTabSz="0">
                        <a:spcAft>
                          <a:spcPts val="0"/>
                        </a:spcAft>
                        <a:buFontTx/>
                        <a:buNone/>
                      </a:pPr>
                      <a:r>
                        <a:rPr lang="ru-RU" sz="2800" dirty="0" smtClean="0">
                          <a:solidFill>
                            <a:schemeClr val="tx1"/>
                          </a:solidFill>
                          <a:latin typeface="+mj-lt"/>
                          <a:ea typeface="Times New Roman"/>
                          <a:cs typeface="Times New Roman"/>
                        </a:rPr>
                        <a:t>4.</a:t>
                      </a:r>
                      <a:endParaRPr lang="ru-RU" sz="2800" dirty="0">
                        <a:solidFill>
                          <a:schemeClr val="tx1"/>
                        </a:solidFill>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ru-RU" sz="2800" dirty="0">
                          <a:latin typeface="+mj-lt"/>
                          <a:ea typeface="Times New Roman"/>
                          <a:cs typeface="Times New Roman"/>
                        </a:rPr>
                        <a:t>Сортировка и поиск </a:t>
                      </a:r>
                      <a:r>
                        <a:rPr lang="ru-RU" sz="2800" dirty="0" smtClean="0">
                          <a:latin typeface="+mj-lt"/>
                          <a:ea typeface="Times New Roman"/>
                          <a:cs typeface="Times New Roman"/>
                        </a:rPr>
                        <a:t>данных.</a:t>
                      </a:r>
                      <a:endParaRPr lang="ru-RU" sz="2800" dirty="0">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8614">
                <a:tc>
                  <a:txBody>
                    <a:bodyPr/>
                    <a:lstStyle/>
                    <a:p>
                      <a:pPr marL="0" indent="0" algn="l" defTabSz="0">
                        <a:spcAft>
                          <a:spcPts val="0"/>
                        </a:spcAft>
                        <a:buFontTx/>
                        <a:buNone/>
                      </a:pPr>
                      <a:r>
                        <a:rPr lang="ru-RU" sz="2800" dirty="0" smtClean="0">
                          <a:solidFill>
                            <a:schemeClr val="tx1"/>
                          </a:solidFill>
                          <a:latin typeface="+mj-lt"/>
                          <a:ea typeface="Times New Roman"/>
                          <a:cs typeface="Times New Roman"/>
                        </a:rPr>
                        <a:t>5.</a:t>
                      </a:r>
                      <a:endParaRPr lang="ru-RU" sz="2800" dirty="0">
                        <a:solidFill>
                          <a:schemeClr val="tx1"/>
                        </a:solidFill>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ru-RU" sz="2800" dirty="0">
                          <a:latin typeface="+mj-lt"/>
                          <a:ea typeface="Times New Roman"/>
                          <a:cs typeface="Times New Roman"/>
                        </a:rPr>
                        <a:t>Построение диаграмм и </a:t>
                      </a:r>
                      <a:r>
                        <a:rPr lang="ru-RU" sz="2800" dirty="0" smtClean="0">
                          <a:latin typeface="+mj-lt"/>
                          <a:ea typeface="Times New Roman"/>
                          <a:cs typeface="Times New Roman"/>
                        </a:rPr>
                        <a:t>графиков.  </a:t>
                      </a:r>
                      <a:endParaRPr lang="ru-RU" sz="2800" dirty="0">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028896">
                <a:tc>
                  <a:txBody>
                    <a:bodyPr/>
                    <a:lstStyle/>
                    <a:p>
                      <a:pPr marL="0" indent="0" algn="l" defTabSz="0">
                        <a:spcAft>
                          <a:spcPts val="0"/>
                        </a:spcAft>
                        <a:buFontTx/>
                        <a:buNone/>
                      </a:pPr>
                      <a:r>
                        <a:rPr lang="ru-RU" sz="2800" dirty="0" smtClean="0">
                          <a:solidFill>
                            <a:schemeClr val="tx1"/>
                          </a:solidFill>
                          <a:latin typeface="+mj-lt"/>
                          <a:ea typeface="Times New Roman"/>
                          <a:cs typeface="Times New Roman"/>
                        </a:rPr>
                        <a:t>6.</a:t>
                      </a:r>
                      <a:endParaRPr lang="ru-RU" sz="2800" dirty="0">
                        <a:solidFill>
                          <a:schemeClr val="tx1"/>
                        </a:solidFill>
                        <a:latin typeface="+mj-lt"/>
                        <a:ea typeface="Times New Roman"/>
                        <a:cs typeface="Times New Roman"/>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ru-RU" sz="2800" dirty="0">
                          <a:latin typeface="+mj-lt"/>
                          <a:ea typeface="Times New Roman"/>
                          <a:cs typeface="Times New Roman"/>
                        </a:rPr>
                        <a:t>Проверочная работа «Обработка числовой информации в ЭТ». </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Прямоугольник 3"/>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ПОДБОР ЗАДАЧ</a:t>
            </a:r>
            <a:endParaRPr lang="ru-RU" sz="3200" b="1" dirty="0"/>
          </a:p>
        </p:txBody>
      </p:sp>
      <p:sp>
        <p:nvSpPr>
          <p:cNvPr id="3" name="Содержимое 2"/>
          <p:cNvSpPr>
            <a:spLocks noGrp="1"/>
          </p:cNvSpPr>
          <p:nvPr>
            <p:ph idx="1"/>
          </p:nvPr>
        </p:nvSpPr>
        <p:spPr>
          <a:xfrm>
            <a:off x="428596" y="1428736"/>
            <a:ext cx="8229600" cy="4525963"/>
          </a:xfrm>
        </p:spPr>
        <p:txBody>
          <a:bodyPr>
            <a:normAutofit fontScale="92500" lnSpcReduction="20000"/>
          </a:bodyPr>
          <a:lstStyle/>
          <a:p>
            <a:r>
              <a:rPr lang="ru-RU" dirty="0"/>
              <a:t>Статистическая </a:t>
            </a:r>
            <a:r>
              <a:rPr lang="ru-RU" dirty="0" smtClean="0"/>
              <a:t>обработка </a:t>
            </a:r>
            <a:r>
              <a:rPr lang="ru-RU" dirty="0"/>
              <a:t>результатов </a:t>
            </a:r>
            <a:r>
              <a:rPr lang="ru-RU" dirty="0" smtClean="0"/>
              <a:t>ЕГЭ</a:t>
            </a:r>
          </a:p>
          <a:p>
            <a:r>
              <a:rPr lang="ru-RU" dirty="0" smtClean="0"/>
              <a:t> </a:t>
            </a:r>
            <a:r>
              <a:rPr lang="ru-RU" dirty="0"/>
              <a:t>Расчет графика платежей по </a:t>
            </a:r>
            <a:r>
              <a:rPr lang="ru-RU" dirty="0" smtClean="0"/>
              <a:t>кредиту</a:t>
            </a:r>
          </a:p>
          <a:p>
            <a:r>
              <a:rPr lang="ru-RU" dirty="0" smtClean="0"/>
              <a:t> </a:t>
            </a:r>
            <a:r>
              <a:rPr lang="ru-RU" dirty="0"/>
              <a:t>Расчет платы за </a:t>
            </a:r>
            <a:r>
              <a:rPr lang="ru-RU" dirty="0" smtClean="0"/>
              <a:t>электроэнергию </a:t>
            </a:r>
            <a:r>
              <a:rPr lang="ru-RU" dirty="0"/>
              <a:t>на основе показаний </a:t>
            </a:r>
            <a:r>
              <a:rPr lang="ru-RU" dirty="0" smtClean="0"/>
              <a:t>счетчика</a:t>
            </a:r>
          </a:p>
          <a:p>
            <a:r>
              <a:rPr lang="ru-RU" dirty="0" smtClean="0"/>
              <a:t> </a:t>
            </a:r>
            <a:r>
              <a:rPr lang="ru-RU" dirty="0"/>
              <a:t>Расчет квартплаты на основе реальных </a:t>
            </a:r>
            <a:r>
              <a:rPr lang="ru-RU" dirty="0" smtClean="0"/>
              <a:t>данных</a:t>
            </a:r>
          </a:p>
          <a:p>
            <a:r>
              <a:rPr lang="ru-RU" dirty="0" smtClean="0"/>
              <a:t> </a:t>
            </a:r>
            <a:r>
              <a:rPr lang="ru-RU" dirty="0"/>
              <a:t>Расчет зарплаты рабочих и </a:t>
            </a:r>
            <a:r>
              <a:rPr lang="ru-RU" dirty="0" smtClean="0"/>
              <a:t>служащих</a:t>
            </a:r>
          </a:p>
          <a:p>
            <a:r>
              <a:rPr lang="ru-RU" dirty="0" smtClean="0"/>
              <a:t>Нахождение корней </a:t>
            </a:r>
            <a:r>
              <a:rPr lang="ru-RU" dirty="0"/>
              <a:t>квадратного </a:t>
            </a:r>
            <a:r>
              <a:rPr lang="ru-RU" dirty="0" smtClean="0"/>
              <a:t>уравнения</a:t>
            </a:r>
          </a:p>
          <a:p>
            <a:r>
              <a:rPr lang="ru-RU" dirty="0" smtClean="0"/>
              <a:t>Построение графика </a:t>
            </a:r>
            <a:r>
              <a:rPr lang="ru-RU" dirty="0"/>
              <a:t>функции </a:t>
            </a:r>
            <a:r>
              <a:rPr lang="ru-RU" dirty="0" smtClean="0"/>
              <a:t>у=1/</a:t>
            </a:r>
            <a:r>
              <a:rPr lang="ru-RU" dirty="0" err="1" smtClean="0"/>
              <a:t>х</a:t>
            </a:r>
            <a:endParaRPr lang="ru-RU" dirty="0" smtClean="0"/>
          </a:p>
          <a:p>
            <a:r>
              <a:rPr lang="ru-RU" dirty="0" smtClean="0"/>
              <a:t>Построение улитки </a:t>
            </a:r>
            <a:r>
              <a:rPr lang="ru-RU" dirty="0"/>
              <a:t>Паскаля</a:t>
            </a:r>
          </a:p>
        </p:txBody>
      </p:sp>
      <p:sp>
        <p:nvSpPr>
          <p:cNvPr id="4" name="Прямоугольник 3"/>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ПРОБЛЕМНОЕ ОБУЧЕНИЕ</a:t>
            </a:r>
            <a:endParaRPr lang="ru-RU" sz="3200" b="1" dirty="0"/>
          </a:p>
        </p:txBody>
      </p:sp>
      <p:sp>
        <p:nvSpPr>
          <p:cNvPr id="3" name="Содержимое 2"/>
          <p:cNvSpPr>
            <a:spLocks noGrp="1"/>
          </p:cNvSpPr>
          <p:nvPr>
            <p:ph idx="1"/>
          </p:nvPr>
        </p:nvSpPr>
        <p:spPr>
          <a:xfrm>
            <a:off x="457200" y="1600200"/>
            <a:ext cx="8229600" cy="4972072"/>
          </a:xfrm>
        </p:spPr>
        <p:txBody>
          <a:bodyPr>
            <a:normAutofit lnSpcReduction="10000"/>
          </a:bodyPr>
          <a:lstStyle/>
          <a:p>
            <a:pPr marL="0" indent="0" algn="just">
              <a:buNone/>
            </a:pPr>
            <a:r>
              <a:rPr lang="ru-RU" dirty="0"/>
              <a:t>Представьте себе, что вы успешно окончили школу и получили образование в учебном заведении. Затем открыли свою турфирму. К вам пришел клиент, который хочет купить у вас тур. Стоимость тура в прайс-листе вашей фирмы указывается в долларах. Вы знаете, что курс доллара часто меняется. Клиент может оплатить тур только в рублях. Создать такой прайс-лист, в котором при изменении данных в одной ячейке, автоматически меняется стоимость всех туров. </a:t>
            </a:r>
          </a:p>
        </p:txBody>
      </p:sp>
      <p:sp>
        <p:nvSpPr>
          <p:cNvPr id="4" name="Прямоугольник 3"/>
          <p:cNvSpPr/>
          <p:nvPr/>
        </p:nvSpPr>
        <p:spPr>
          <a:xfrm>
            <a:off x="107504" y="116632"/>
            <a:ext cx="889363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ИГРА</a:t>
            </a:r>
            <a:endParaRPr lang="ru-RU" sz="3200" b="1" dirty="0"/>
          </a:p>
        </p:txBody>
      </p:sp>
      <p:graphicFrame>
        <p:nvGraphicFramePr>
          <p:cNvPr id="6" name="Таблица 5"/>
          <p:cNvGraphicFramePr>
            <a:graphicFrameLocks noGrp="1"/>
          </p:cNvGraphicFramePr>
          <p:nvPr>
            <p:extLst>
              <p:ext uri="{D42A27DB-BD31-4B8C-83A1-F6EECF244321}">
                <p14:modId xmlns:p14="http://schemas.microsoft.com/office/powerpoint/2010/main" xmlns="" val="1259538003"/>
              </p:ext>
            </p:extLst>
          </p:nvPr>
        </p:nvGraphicFramePr>
        <p:xfrm>
          <a:off x="214314" y="1142984"/>
          <a:ext cx="8715404" cy="5425440"/>
        </p:xfrm>
        <a:graphic>
          <a:graphicData uri="http://schemas.openxmlformats.org/drawingml/2006/table">
            <a:tbl>
              <a:tblPr firstRow="1" bandRow="1">
                <a:tableStyleId>{D7AC3CCA-C797-4891-BE02-D94E43425B78}</a:tableStyleId>
              </a:tblPr>
              <a:tblGrid>
                <a:gridCol w="4357702"/>
                <a:gridCol w="4357702"/>
              </a:tblGrid>
              <a:tr h="4939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800" b="1" dirty="0" smtClean="0">
                        <a:solidFill>
                          <a:srgbClr val="C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C00000"/>
                          </a:solidFill>
                        </a:rPr>
                        <a:t>НАЙТИ И ОБЕЗВРЕДИТЬ</a:t>
                      </a:r>
                    </a:p>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ru-RU" sz="2500" b="0" kern="1200" dirty="0" smtClean="0">
                          <a:solidFill>
                            <a:schemeClr val="dk1"/>
                          </a:solidFill>
                          <a:latin typeface="+mn-lt"/>
                          <a:ea typeface="+mn-ea"/>
                          <a:cs typeface="+mn-cs"/>
                        </a:rPr>
                        <a:t>От агента,  внедренного в одну из разведывательных школ Абвера, поступило сообщение, что в тыл  наших войск в районе Смоленска будет заброшена группа диверсантов. Сведения об этой группе обрывочны. Известно, что их четыре человека. Агент прислал список курсантов этой школы с дополнительными данными. Наша задача вычислить их и обезвредить.</a:t>
                      </a:r>
                      <a:endParaRPr lang="ru-RU" sz="25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7" name="Рисунок 6" descr="smersh_3.jpg"/>
          <p:cNvPicPr/>
          <p:nvPr/>
        </p:nvPicPr>
        <p:blipFill>
          <a:blip r:embed="rId2"/>
          <a:stretch>
            <a:fillRect/>
          </a:stretch>
        </p:blipFill>
        <p:spPr>
          <a:xfrm>
            <a:off x="571472" y="2714620"/>
            <a:ext cx="3714776" cy="3071834"/>
          </a:xfrm>
          <a:prstGeom prst="rect">
            <a:avLst/>
          </a:prstGeom>
          <a:ln>
            <a:solidFill>
              <a:schemeClr val="accent6">
                <a:lumMod val="50000"/>
              </a:schemeClr>
            </a:solid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713" y="139700"/>
            <a:ext cx="8918575" cy="657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D031DFE4D68EC4BB29935BD6A805057" ma:contentTypeVersion="1" ma:contentTypeDescription="Создание документа." ma:contentTypeScope="" ma:versionID="c2585af4e1045d2a6574d805a65a70a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73C01A-B993-49EE-935F-5C182A3BDC5F}"/>
</file>

<file path=customXml/itemProps2.xml><?xml version="1.0" encoding="utf-8"?>
<ds:datastoreItem xmlns:ds="http://schemas.openxmlformats.org/officeDocument/2006/customXml" ds:itemID="{A28BB6C4-35F3-46DA-91B8-5A711F33ABEE}"/>
</file>

<file path=customXml/itemProps3.xml><?xml version="1.0" encoding="utf-8"?>
<ds:datastoreItem xmlns:ds="http://schemas.openxmlformats.org/officeDocument/2006/customXml" ds:itemID="{0141FA8F-85D1-4D72-A109-DC4E27D9D9D2}"/>
</file>

<file path=docProps/app.xml><?xml version="1.0" encoding="utf-8"?>
<Properties xmlns="http://schemas.openxmlformats.org/officeDocument/2006/extended-properties" xmlns:vt="http://schemas.openxmlformats.org/officeDocument/2006/docPropsVTypes">
  <TotalTime>368</TotalTime>
  <Words>392</Words>
  <Application>Microsoft Office PowerPoint</Application>
  <PresentationFormat>Экран (4:3)</PresentationFormat>
  <Paragraphs>55</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«Приемы активизации познавательной деятельности учащихся при изучении темы  «Технология обработки числовой информации в электронных таблицах» в основной школе»</vt:lpstr>
      <vt:lpstr>Приохотить ребенка к учению гораздо более достойная задача, чем приневолить. </vt:lpstr>
      <vt:lpstr>Слайд 3</vt:lpstr>
      <vt:lpstr>Слайд 4</vt:lpstr>
      <vt:lpstr>ФОРМИРОВАНИЕ ПОЗНАВАТЕЛЬНОЙ ДЕЯТЕЛЬНОСТИ </vt:lpstr>
      <vt:lpstr>ПЛАН ИЗУЧЕНИЯ ТЕМЫ</vt:lpstr>
      <vt:lpstr>ПОДБОР ЗАДАЧ</vt:lpstr>
      <vt:lpstr>ПРОБЛЕМНОЕ ОБУЧЕНИЕ</vt:lpstr>
      <vt:lpstr>ИГРА</vt:lpstr>
      <vt:lpstr>1) Откройте файл Заготовки, находящийся в папке ПР на Рабочем столе ПК.  2) Используя данные файла Заготовки, установите ФИ диверсанта.  Известно, что первая буква фамилии  диверсанта начинается на «м» или «ф», код диверсанта оканчивается цифрой 7,  за бег на 500 метров он получил 5 баллов.  3) Определите пароль, если известно, что это нечетное четырехзначное число, у которого  первая и последняя цифра равны. </vt:lpstr>
      <vt:lpstr>КОЛЛЕКТИВНЫЕ ФОРМЫ РАБОТЫ</vt:lpstr>
      <vt:lpstr>РАБОТА С ОТСТАЮЩИМИ</vt:lpstr>
      <vt:lpstr>ТВОРЧЕСКОЕ ЗАДАНИЕ</vt:lpstr>
      <vt:lpstr>ЗНАТОКИ EXCEL</vt:lpstr>
      <vt:lpstr>ИСТОЧНИКИ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«Приемы активизации познавательной деятельности учащихся при изучении темы  «Технология обработки числовой информации в электронных таблицах» в основной школе» </dc:title>
  <dc:creator>SSAVA</dc:creator>
  <cp:lastModifiedBy>у3</cp:lastModifiedBy>
  <cp:revision>37</cp:revision>
  <dcterms:created xsi:type="dcterms:W3CDTF">2020-10-27T14:53:08Z</dcterms:created>
  <dcterms:modified xsi:type="dcterms:W3CDTF">2020-10-29T11:43:59Z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0x010100BD031DFE4D68EC4BB29935BD6A805057</vt:lpwstr>
  </property>
</Properties>
</file>