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6"/>
  </p:notesMasterIdLst>
  <p:sldIdLst>
    <p:sldId id="256" r:id="rId2"/>
    <p:sldId id="263" r:id="rId3"/>
    <p:sldId id="257" r:id="rId4"/>
    <p:sldId id="259" r:id="rId5"/>
    <p:sldId id="260" r:id="rId6"/>
    <p:sldId id="261" r:id="rId7"/>
    <p:sldId id="270" r:id="rId8"/>
    <p:sldId id="271" r:id="rId9"/>
    <p:sldId id="262" r:id="rId10"/>
    <p:sldId id="265" r:id="rId11"/>
    <p:sldId id="266" r:id="rId12"/>
    <p:sldId id="272" r:id="rId13"/>
    <p:sldId id="267" r:id="rId14"/>
    <p:sldId id="269" r:id="rId15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 autoAdjust="0"/>
    <p:restoredTop sz="94600" autoAdjust="0"/>
  </p:normalViewPr>
  <p:slideViewPr>
    <p:cSldViewPr>
      <p:cViewPr varScale="1">
        <p:scale>
          <a:sx n="65" d="100"/>
          <a:sy n="65" d="100"/>
        </p:scale>
        <p:origin x="-130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18D47-2D20-4437-891E-B210517DFBD5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57CD2-253D-434E-A419-61FE2CF39A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0196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57CD2-253D-434E-A419-61FE2CF39A9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8094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8E7B9C-BBED-4764-B635-DB9BD0A1D04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4678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199A-D2A9-433D-B6C0-49C7EAAD93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2898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199A-D2A9-433D-B6C0-49C7EAAD93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530158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199A-D2A9-433D-B6C0-49C7EAAD93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6210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199A-D2A9-433D-B6C0-49C7EAAD93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611306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78199A-D2A9-433D-B6C0-49C7EAAD93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6512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4FD52-034C-4F23-8344-A64362A006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2393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A6DD8-8468-4294-AA98-77FAEEFAD1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431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84EB-2E77-49D3-9F1B-8D38AFBD5A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9066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0E8921-D1FA-435C-9084-75DCC58E40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5850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7CAD04-5EBB-4A42-9341-FCB8BE2652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29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71E4C-DE7B-4E7E-9CB1-B90EDBA917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7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C1B7CA-B24C-4BE7-B914-A293E3D707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4059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A829C-D7E8-454C-9B3E-FF8EBC1E55C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153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417AE8-0B91-4A43-B1B7-38364EB20A6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98147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A8D356-4A27-4DAB-B5BA-3FC1167819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4216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B78199A-D2A9-433D-B6C0-49C7EAAD93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836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znl8OvkzlIEQ3I8JDgbALN-loKvyYzt77TfSe_uo3e0/edit?usp=sharing" TargetMode="External"/><Relationship Id="rId2" Type="http://schemas.openxmlformats.org/officeDocument/2006/relationships/hyperlink" Target="http://www.flash-gear.com/puzzl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uzzleit.org/bbe6ddc9573171482806da2c6a24be12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__kLw8FIEUYQcliJCLXtZUDieG7q5b6Mj_lSRdfok-M/edit?usp=sharing" TargetMode="External"/><Relationship Id="rId2" Type="http://schemas.openxmlformats.org/officeDocument/2006/relationships/hyperlink" Target="http://www.studystack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masterklassyoblacnym/home/master-klass-no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deouroki.net/filecom.php?fileid=98657242" TargetMode="External"/><Relationship Id="rId2" Type="http://schemas.openxmlformats.org/officeDocument/2006/relationships/hyperlink" Target="http://mini.s-shot.ru/1400x1000/1400/?videouroki.net/svidetelstvo.php?fileid=9865724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tes.google.com/site/badanovweb2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sites.google.com/site/badanovweb2/home/jigzone" TargetMode="External"/><Relationship Id="rId3" Type="http://schemas.openxmlformats.org/officeDocument/2006/relationships/hyperlink" Target="https://sites.google.com/site/badanovweb2/home/classtools-net" TargetMode="External"/><Relationship Id="rId7" Type="http://schemas.openxmlformats.org/officeDocument/2006/relationships/hyperlink" Target="https://sites.google.com/site/badanovweb2/home/jigsawplanet" TargetMode="External"/><Relationship Id="rId2" Type="http://schemas.openxmlformats.org/officeDocument/2006/relationships/hyperlink" Target="https://sites.google.com/site/badanovweb2/home/brainflip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ites.google.com/site/badanovweb2/home/jeopardylabs" TargetMode="External"/><Relationship Id="rId11" Type="http://schemas.openxmlformats.org/officeDocument/2006/relationships/hyperlink" Target="https://sites.google.com/site/badanovweb2/home/photograph-puzzle" TargetMode="External"/><Relationship Id="rId5" Type="http://schemas.openxmlformats.org/officeDocument/2006/relationships/hyperlink" Target="https://sites.google.com/site/badanovweb2/home/flashcard-machine" TargetMode="External"/><Relationship Id="rId10" Type="http://schemas.openxmlformats.org/officeDocument/2006/relationships/hyperlink" Target="https://sites.google.com/site/badanovweb2/home/study-stack" TargetMode="External"/><Relationship Id="rId4" Type="http://schemas.openxmlformats.org/officeDocument/2006/relationships/hyperlink" Target="https://sites.google.com/site/badanovweb2/home/flashcardexchage" TargetMode="External"/><Relationship Id="rId9" Type="http://schemas.openxmlformats.org/officeDocument/2006/relationships/hyperlink" Target="https://sites.google.com/site/badanovweb2/home/learningapp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badanovweb2/home/zondle" TargetMode="External"/><Relationship Id="rId2" Type="http://schemas.openxmlformats.org/officeDocument/2006/relationships/hyperlink" Target="https://sites.google.com/site/badanovweb2/home/wordlearn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tes.google.com/site/badanovweb2/home/fabrika-krossvordov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KbbuUGkX_ahh30crxhGz--sVsUdi4DWDmpaBhzxSdzk/edit?usp=sharing" TargetMode="External"/><Relationship Id="rId2" Type="http://schemas.openxmlformats.org/officeDocument/2006/relationships/hyperlink" Target="http://www.jeopardylab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jeopardylabs.com/play/740895" TargetMode="External"/><Relationship Id="rId4" Type="http://schemas.openxmlformats.org/officeDocument/2006/relationships/hyperlink" Target="https://jeopardylabs.com/play/74141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908720"/>
            <a:ext cx="5826719" cy="1646302"/>
          </a:xfrm>
        </p:spPr>
        <p:txBody>
          <a:bodyPr/>
          <a:lstStyle/>
          <a:p>
            <a:pPr algn="ctr">
              <a:defRPr/>
            </a:pPr>
            <a:r>
              <a:rPr lang="ru-RU" sz="6000" b="1" dirty="0" smtClean="0"/>
              <a:t>Вся наша жизнь - игра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664395"/>
            <a:ext cx="5826719" cy="1096899"/>
          </a:xfrm>
        </p:spPr>
        <p:txBody>
          <a:bodyPr>
            <a:normAutofit fontScale="70000" lnSpcReduction="20000"/>
          </a:bodyPr>
          <a:lstStyle/>
          <a:p>
            <a:pPr algn="ctr">
              <a:defRPr/>
            </a:pPr>
            <a:r>
              <a:rPr lang="ru-RU" b="1" dirty="0" smtClean="0"/>
              <a:t> </a:t>
            </a:r>
          </a:p>
          <a:p>
            <a:pPr algn="ctr">
              <a:defRPr/>
            </a:pPr>
            <a:r>
              <a:rPr lang="ru-RU" sz="2100" dirty="0" smtClean="0"/>
              <a:t>Облачные технологии в практике работы учителя</a:t>
            </a:r>
          </a:p>
          <a:p>
            <a:pPr algn="ctr">
              <a:defRPr/>
            </a:pPr>
            <a:r>
              <a:rPr lang="ru-RU" sz="2100" b="1" dirty="0" smtClean="0">
                <a:solidFill>
                  <a:schemeClr val="accent2">
                    <a:lumMod val="75000"/>
                  </a:schemeClr>
                </a:solidFill>
              </a:rPr>
              <a:t>Социальные сервисы для организации игровой деятельности на уроке</a:t>
            </a:r>
            <a:endParaRPr lang="ru-RU" sz="21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4572008"/>
            <a:ext cx="618675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Макарушина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Ирина Александровна</a:t>
            </a:r>
          </a:p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учитель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информатик-математики</a:t>
            </a:r>
          </a:p>
          <a:p>
            <a:pPr algn="ctr"/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МКОУ Горчухинская СОШ </a:t>
            </a:r>
          </a:p>
          <a:p>
            <a:pPr algn="ctr"/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Макарьевского муниципального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района</a:t>
            </a:r>
          </a:p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Костромской области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"Поезд мастеров"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Сервис </a:t>
            </a:r>
            <a:r>
              <a:rPr lang="ru-RU" u="sng" dirty="0" err="1" smtClean="0">
                <a:hlinkClick r:id="rId2"/>
              </a:rPr>
              <a:t>Photograph</a:t>
            </a:r>
            <a:r>
              <a:rPr lang="ru-RU" u="sng" dirty="0" smtClean="0">
                <a:hlinkClick r:id="rId2"/>
              </a:rPr>
              <a:t> </a:t>
            </a:r>
            <a:r>
              <a:rPr lang="ru-RU" u="sng" dirty="0" err="1" smtClean="0">
                <a:hlinkClick r:id="rId2"/>
              </a:rPr>
              <a:t>Puzzle</a:t>
            </a:r>
            <a:r>
              <a:rPr lang="ru-RU" u="sng" dirty="0" smtClean="0"/>
              <a:t>, </a:t>
            </a:r>
            <a:r>
              <a:rPr lang="en-US" u="sng" dirty="0" smtClean="0"/>
              <a:t>Puzzle It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Он-лайн</a:t>
            </a:r>
            <a:r>
              <a:rPr lang="ru-RU" dirty="0" smtClean="0"/>
              <a:t> сервис для генерации </a:t>
            </a:r>
            <a:r>
              <a:rPr lang="ru-RU" dirty="0" err="1" smtClean="0"/>
              <a:t>пазл</a:t>
            </a:r>
            <a:endParaRPr lang="ru-RU" dirty="0" smtClean="0"/>
          </a:p>
          <a:p>
            <a:r>
              <a:rPr lang="ru-RU" dirty="0" smtClean="0"/>
              <a:t>Для начала работы не нужно регистрироваться. Достаточно проделать всего два действия: выбрать фото и выбрать форму </a:t>
            </a:r>
            <a:r>
              <a:rPr lang="ru-RU" dirty="0" err="1" smtClean="0"/>
              <a:t>пазлов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sz="2000" dirty="0" smtClean="0">
                <a:hlinkClick r:id="rId3"/>
              </a:rPr>
              <a:t>Инструкция по работе с сервисом</a:t>
            </a:r>
            <a:endParaRPr lang="ru-RU" sz="2000" dirty="0" smtClean="0"/>
          </a:p>
          <a:p>
            <a:r>
              <a:rPr lang="ru-RU" sz="2000" dirty="0" smtClean="0">
                <a:hlinkClick r:id="rId4"/>
              </a:rPr>
              <a:t>Пример</a:t>
            </a: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5929322" y="3643314"/>
            <a:ext cx="2462214" cy="2400300"/>
            <a:chOff x="1824" y="633"/>
            <a:chExt cx="2834" cy="2849"/>
          </a:xfrm>
        </p:grpSpPr>
        <p:sp>
          <p:nvSpPr>
            <p:cNvPr id="15363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364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365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366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Сервис </a:t>
            </a:r>
            <a:r>
              <a:rPr lang="en-US" b="1" dirty="0" smtClean="0">
                <a:hlinkClick r:id="rId2"/>
              </a:rPr>
              <a:t>Study Stack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540750" cy="478634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 </a:t>
            </a:r>
            <a:r>
              <a:rPr lang="ru-RU" sz="1600" dirty="0" smtClean="0"/>
              <a:t>Создание дидактических материалов для образования. </a:t>
            </a:r>
          </a:p>
          <a:p>
            <a:r>
              <a:rPr lang="ru-RU" sz="1600" dirty="0" smtClean="0"/>
              <a:t>Порядок работы с вашими материалами: это работа с текстом (вопросы и ответы) и работа с графическими изображениями и комментариями к ним. </a:t>
            </a:r>
          </a:p>
          <a:p>
            <a:r>
              <a:rPr lang="ru-RU" sz="1600" dirty="0" smtClean="0"/>
              <a:t>Набрав один раз комплект вопросов и ответов вы получаете несколько вариантов для генерации дидактических материалов в игровой форме.</a:t>
            </a:r>
          </a:p>
          <a:p>
            <a:r>
              <a:rPr lang="ru-RU" sz="1600" dirty="0" smtClean="0"/>
              <a:t>Для начала работы необходимо зарегистрироваться или воспользоваться </a:t>
            </a:r>
            <a:r>
              <a:rPr lang="ru-RU" sz="1600" dirty="0" err="1" smtClean="0"/>
              <a:t>аккаунтом</a:t>
            </a:r>
            <a:r>
              <a:rPr lang="ru-RU" sz="1600" dirty="0" smtClean="0"/>
              <a:t> от </a:t>
            </a:r>
            <a:r>
              <a:rPr lang="ru-RU" sz="1600" dirty="0" err="1" smtClean="0"/>
              <a:t>Facebook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Сервис поддерживает кириллицу. Помимо ваших работ вы можете воспользоваться коллекцией работ, созданных педагогами мира</a:t>
            </a:r>
          </a:p>
          <a:p>
            <a:pPr>
              <a:buNone/>
            </a:pPr>
            <a:r>
              <a:rPr lang="ru-RU" sz="1600" dirty="0" smtClean="0">
                <a:hlinkClick r:id="rId3"/>
              </a:rPr>
              <a:t>Инструкция  для работы с сервисом</a:t>
            </a:r>
            <a:endParaRPr lang="ru-RU" sz="1600" dirty="0" smtClean="0"/>
          </a:p>
          <a:p>
            <a:pPr>
              <a:buNone/>
            </a:pPr>
            <a:endParaRPr lang="ru-RU" sz="2000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142852"/>
            <a:ext cx="2537929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4572008"/>
            <a:ext cx="3500404" cy="1904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14810" y="4714884"/>
            <a:ext cx="422560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9" y="640411"/>
            <a:ext cx="6347714" cy="3880773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/>
              <a:t>«Скажи мне, и я забуду. </a:t>
            </a:r>
          </a:p>
          <a:p>
            <a:pPr algn="ctr">
              <a:buNone/>
            </a:pPr>
            <a:r>
              <a:rPr lang="ru-RU" sz="2400" b="1" dirty="0" smtClean="0"/>
              <a:t>Покажи мне, и, может быть, я запомню.</a:t>
            </a:r>
          </a:p>
          <a:p>
            <a:pPr algn="ctr">
              <a:buNone/>
            </a:pPr>
            <a:r>
              <a:rPr lang="ru-RU" sz="2400" b="1" dirty="0" smtClean="0"/>
              <a:t> Но вовлеки меня, и я пойму»</a:t>
            </a:r>
          </a:p>
          <a:p>
            <a:pPr algn="ctr">
              <a:buNone/>
            </a:pPr>
            <a:endParaRPr lang="ru-RU" sz="2400" b="1" dirty="0" smtClean="0"/>
          </a:p>
          <a:p>
            <a:pPr algn="r">
              <a:buNone/>
            </a:pPr>
            <a:r>
              <a:rPr lang="ru-RU" sz="2400" b="1" i="1" dirty="0" smtClean="0"/>
              <a:t>Китайская мудрость</a:t>
            </a:r>
            <a:endParaRPr lang="ru-RU" sz="2400" i="1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pic>
        <p:nvPicPr>
          <p:cNvPr id="17410" name="Picture 2" descr="C:\Users\Ирина\AppData\Local\Microsoft\Windows\Temporary Internet Files\Content.IE5\MSECV3UP\MC9002997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588622"/>
            <a:ext cx="2815216" cy="2724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928802"/>
            <a:ext cx="8510588" cy="1325563"/>
          </a:xfrm>
        </p:spPr>
        <p:txBody>
          <a:bodyPr/>
          <a:lstStyle/>
          <a:p>
            <a:r>
              <a:rPr lang="ru-RU" dirty="0" smtClean="0"/>
              <a:t>Желаю удачи,</a:t>
            </a:r>
            <a:r>
              <a:rPr lang="ru-RU" dirty="0"/>
              <a:t> </a:t>
            </a:r>
            <a:r>
              <a:rPr lang="ru-RU" dirty="0" smtClean="0"/>
              <a:t>все в ваших руках!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57224" y="2857496"/>
            <a:ext cx="65008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 можете познакомиться с примерами материалов, созданных в рассмотренных сервисах, пройдя по ссылке на мастер-класс </a:t>
            </a:r>
            <a:r>
              <a:rPr lang="ru-RU" u="sng" dirty="0" smtClean="0">
                <a:hlinkClick r:id="rId2"/>
              </a:rPr>
              <a:t>https://sites.google.com/site/masterklassyoblacnym/home/master-klass-no3</a:t>
            </a: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Информационные 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624" y="1676400"/>
            <a:ext cx="8842375" cy="4422775"/>
          </a:xfrm>
        </p:spPr>
        <p:txBody>
          <a:bodyPr/>
          <a:lstStyle/>
          <a:p>
            <a:r>
              <a:rPr lang="ru-RU" sz="2000" b="1" dirty="0" smtClean="0"/>
              <a:t>Облачные технологии в образовании </a:t>
            </a:r>
            <a:r>
              <a:rPr lang="ru-RU" sz="2000" dirty="0" smtClean="0"/>
              <a:t>Автор: </a:t>
            </a:r>
            <a:r>
              <a:rPr lang="ru-RU" sz="2000" dirty="0" smtClean="0">
                <a:hlinkClick r:id="rId2" tooltip="Свидетельство о публикации"/>
              </a:rPr>
              <a:t>Винников Вадим Эдуардович</a:t>
            </a:r>
            <a:r>
              <a:rPr lang="ru-RU" sz="2000" dirty="0" smtClean="0"/>
              <a:t>,(</a:t>
            </a:r>
            <a:r>
              <a:rPr lang="en-US" sz="2000" dirty="0" smtClean="0">
                <a:hlinkClick r:id="rId3"/>
              </a:rPr>
              <a:t>http://www.videouroki.net/filecom.php?fileid=98657242#dl</a:t>
            </a:r>
            <a:r>
              <a:rPr lang="ru-RU" sz="2000" dirty="0" smtClean="0"/>
              <a:t> )</a:t>
            </a:r>
          </a:p>
          <a:p>
            <a:r>
              <a:rPr lang="en-US" sz="2000" b="1" dirty="0" smtClean="0"/>
              <a:t>Web</a:t>
            </a:r>
            <a:r>
              <a:rPr lang="ru-RU" sz="2000" b="1" dirty="0" smtClean="0"/>
              <a:t>-сервисы для образования(</a:t>
            </a:r>
            <a:r>
              <a:rPr lang="en-US" sz="2000" dirty="0" smtClean="0">
                <a:hlinkClick r:id="rId4"/>
              </a:rPr>
              <a:t>https://sites.google.com/site/badanovweb2/</a:t>
            </a:r>
            <a:r>
              <a:rPr lang="ru-RU" sz="2000" dirty="0" smtClean="0"/>
              <a:t>  )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000" dirty="0" smtClean="0"/>
              <a:t>Согласно документу IEEE (</a:t>
            </a:r>
            <a:r>
              <a:rPr lang="ru-RU" sz="2000" b="1" dirty="0" smtClean="0"/>
              <a:t>Институт инженеров по электротехнике и электронике)</a:t>
            </a:r>
            <a:r>
              <a:rPr lang="ru-RU" sz="2000" dirty="0" smtClean="0"/>
              <a:t>, опубликованному в 2008 году, «Облачная обработка данных — это парадигма, в рамках которой информация постоянно хранится на серверах в Интернете и временно кэшируется на клиентской стороне, например, на персональных компьютерах, игровых приставках, ноутбуках, смартфонах и т. д.»</a:t>
            </a:r>
          </a:p>
          <a:p>
            <a:endParaRPr lang="ru-RU" sz="2000" dirty="0" smtClean="0"/>
          </a:p>
          <a:p>
            <a:pPr algn="ctr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То есть, можно не иметь какую-либо программу на своём компьютере, а получить её для работы в Интернете, как услугу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Облачные технологии (вычисления) – это технологии распределённой обработки данных, в которой компьютерные ресурсы и мощности предоставляются пользователю как Интернет-сервис.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729" y="3574934"/>
            <a:ext cx="3061139" cy="28315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Это интересно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Известный французский ученый Луи де </a:t>
            </a:r>
            <a:r>
              <a:rPr lang="ru-RU" dirty="0" err="1" smtClean="0"/>
              <a:t>Броль</a:t>
            </a:r>
            <a:r>
              <a:rPr lang="ru-RU" dirty="0" smtClean="0"/>
              <a:t> утверждал, что все игры, даже самые простые, имеют много общих элементов с работой ученого.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pic>
        <p:nvPicPr>
          <p:cNvPr id="5" name="Picture 5" descr="C:\Users\Ирина\Pictures\Мои рисунки\Sample Pictures\Мои рисунки\Мои рисунки\AG00004_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3571876"/>
            <a:ext cx="2518852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Это интересно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625" y="1676400"/>
            <a:ext cx="7078688" cy="4422775"/>
          </a:xfrm>
        </p:spPr>
        <p:txBody>
          <a:bodyPr>
            <a:normAutofit/>
          </a:bodyPr>
          <a:lstStyle/>
          <a:p>
            <a:r>
              <a:rPr lang="ru-RU" dirty="0" smtClean="0"/>
              <a:t>«</a:t>
            </a:r>
            <a:r>
              <a:rPr lang="ru-RU" sz="2000" b="1" dirty="0" smtClean="0"/>
              <a:t>А таких возможностей, которые раскрывает перед наблюдателем педагогом игра в плане оценки творческих задатков детей, их находчивости, изобретательности, инициативности, не может дать никакой, даже самый лучший в методическом плане урок</a:t>
            </a:r>
            <a:r>
              <a:rPr lang="ru-RU" sz="2000" dirty="0" smtClean="0"/>
              <a:t>», - утверждает В.Ф.Шаталов</a:t>
            </a:r>
            <a:r>
              <a:rPr lang="ru-RU" sz="2800" dirty="0" smtClean="0"/>
              <a:t>.</a:t>
            </a:r>
          </a:p>
          <a:p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И не удивительно, что игра стала основой  для развития игровых технологий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642918"/>
            <a:ext cx="6347714" cy="388077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Занимаясь вопросом использования игр на уроках информатики и математики, могу сказать: </a:t>
            </a:r>
            <a:r>
              <a:rPr lang="ru-RU" dirty="0" smtClean="0">
                <a:solidFill>
                  <a:srgbClr val="FF0000"/>
                </a:solidFill>
              </a:rPr>
              <a:t>играть любят все</a:t>
            </a:r>
            <a:r>
              <a:rPr lang="ru-RU" dirty="0" smtClean="0"/>
              <a:t>. Любая игра только внешне кажется беззаботной и лёгкой. А на самом деле она требует, чтобы играющий отдал </a:t>
            </a:r>
            <a:r>
              <a:rPr lang="ru-RU" dirty="0" smtClean="0">
                <a:solidFill>
                  <a:srgbClr val="FF0000"/>
                </a:solidFill>
              </a:rPr>
              <a:t>максимум своей энергии, ума и выдержки</a:t>
            </a:r>
            <a:r>
              <a:rPr lang="ru-RU" dirty="0" smtClean="0"/>
              <a:t>, а от учителя </a:t>
            </a:r>
            <a:r>
              <a:rPr lang="ru-RU" dirty="0" smtClean="0">
                <a:solidFill>
                  <a:srgbClr val="FF0000"/>
                </a:solidFill>
              </a:rPr>
              <a:t>большой подготовки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5" y="2571744"/>
            <a:ext cx="2571768" cy="17153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2571744"/>
            <a:ext cx="2570512" cy="1714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4643446"/>
            <a:ext cx="2603764" cy="17366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1503" y="4572008"/>
            <a:ext cx="2678927" cy="17859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Социальные сервисы для организации игровой деятельности на уроке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625" y="1428736"/>
            <a:ext cx="8540750" cy="4670439"/>
          </a:xfrm>
        </p:spPr>
        <p:txBody>
          <a:bodyPr>
            <a:normAutofit fontScale="85000" lnSpcReduction="10000"/>
          </a:bodyPr>
          <a:lstStyle/>
          <a:p>
            <a:r>
              <a:rPr lang="ru-RU" sz="2000" u="sng" dirty="0" err="1" smtClean="0">
                <a:hlinkClick r:id="rId2"/>
              </a:rPr>
              <a:t>BrainFlips</a:t>
            </a:r>
            <a:r>
              <a:rPr lang="ru-RU" sz="2000" dirty="0" smtClean="0"/>
              <a:t> работа с карточками</a:t>
            </a:r>
          </a:p>
          <a:p>
            <a:r>
              <a:rPr lang="ru-RU" sz="2000" u="sng" dirty="0" err="1" smtClean="0">
                <a:hlinkClick r:id="rId3"/>
              </a:rPr>
              <a:t>СlassTools</a:t>
            </a:r>
            <a:r>
              <a:rPr lang="ru-RU" sz="2000" u="sng" dirty="0" smtClean="0">
                <a:hlinkClick r:id="rId3"/>
              </a:rPr>
              <a:t> множество инструментов</a:t>
            </a:r>
            <a:endParaRPr lang="ru-RU" sz="2000" dirty="0" smtClean="0"/>
          </a:p>
          <a:p>
            <a:r>
              <a:rPr lang="ru-RU" sz="2000" u="sng" dirty="0" err="1" smtClean="0">
                <a:hlinkClick r:id="rId4"/>
              </a:rPr>
              <a:t>FlashcardExchage</a:t>
            </a:r>
            <a:r>
              <a:rPr lang="ru-RU" sz="2000" dirty="0" smtClean="0"/>
              <a:t> создание и работа с </a:t>
            </a:r>
            <a:r>
              <a:rPr lang="ru-RU" sz="2000" dirty="0" err="1" smtClean="0"/>
              <a:t>онлайн</a:t>
            </a:r>
            <a:r>
              <a:rPr lang="ru-RU" sz="2000" dirty="0" smtClean="0"/>
              <a:t> карточками</a:t>
            </a:r>
          </a:p>
          <a:p>
            <a:r>
              <a:rPr lang="ru-RU" sz="2000" u="sng" dirty="0" err="1" smtClean="0">
                <a:hlinkClick r:id="rId5"/>
              </a:rPr>
              <a:t>Flashcard</a:t>
            </a:r>
            <a:r>
              <a:rPr lang="ru-RU" sz="2000" u="sng" dirty="0" smtClean="0">
                <a:hlinkClick r:id="rId5"/>
              </a:rPr>
              <a:t> </a:t>
            </a:r>
            <a:r>
              <a:rPr lang="ru-RU" sz="2000" u="sng" dirty="0" err="1" smtClean="0">
                <a:hlinkClick r:id="rId5"/>
              </a:rPr>
              <a:t>Machine</a:t>
            </a:r>
            <a:r>
              <a:rPr lang="ru-RU" sz="2000" dirty="0" smtClean="0"/>
              <a:t> создание </a:t>
            </a:r>
            <a:r>
              <a:rPr lang="ru-RU" sz="2000" dirty="0" err="1" smtClean="0"/>
              <a:t>онлайн-карточек</a:t>
            </a:r>
            <a:r>
              <a:rPr lang="ru-RU" sz="2000" dirty="0" smtClean="0"/>
              <a:t> для проведения викторин, занятий, тренингов</a:t>
            </a:r>
          </a:p>
          <a:p>
            <a:r>
              <a:rPr lang="ru-RU" sz="2000" u="sng" dirty="0" err="1" smtClean="0">
                <a:hlinkClick r:id="rId6"/>
              </a:rPr>
              <a:t>JeopardyLabs</a:t>
            </a:r>
            <a:r>
              <a:rPr lang="ru-RU" sz="2000" dirty="0" smtClean="0"/>
              <a:t> генерация </a:t>
            </a:r>
            <a:r>
              <a:rPr lang="ru-RU" sz="2000" dirty="0" err="1" smtClean="0"/>
              <a:t>онлайн</a:t>
            </a:r>
            <a:r>
              <a:rPr lang="ru-RU" sz="2000" dirty="0" smtClean="0"/>
              <a:t> викторин для занятий со школьниками</a:t>
            </a:r>
          </a:p>
          <a:p>
            <a:r>
              <a:rPr lang="ru-RU" sz="2000" u="sng" dirty="0" err="1" smtClean="0">
                <a:hlinkClick r:id="rId7"/>
              </a:rPr>
              <a:t>JigsawPlanet</a:t>
            </a:r>
            <a:r>
              <a:rPr lang="ru-RU" sz="2000" dirty="0" smtClean="0"/>
              <a:t> создание игр в виде </a:t>
            </a:r>
            <a:r>
              <a:rPr lang="ru-RU" sz="2000" dirty="0" err="1" smtClean="0"/>
              <a:t>пазлов</a:t>
            </a:r>
            <a:endParaRPr lang="ru-RU" sz="2000" dirty="0" smtClean="0"/>
          </a:p>
          <a:p>
            <a:r>
              <a:rPr lang="ru-RU" sz="2000" u="sng" dirty="0" err="1" smtClean="0">
                <a:hlinkClick r:id="rId8"/>
              </a:rPr>
              <a:t>JigZone</a:t>
            </a:r>
            <a:r>
              <a:rPr lang="ru-RU" sz="2000" dirty="0" smtClean="0"/>
              <a:t> создание </a:t>
            </a:r>
            <a:r>
              <a:rPr lang="ru-RU" sz="2000" dirty="0" err="1" smtClean="0"/>
              <a:t>пазлов</a:t>
            </a:r>
            <a:endParaRPr lang="ru-RU" sz="2000" dirty="0" smtClean="0"/>
          </a:p>
          <a:p>
            <a:r>
              <a:rPr lang="ru-RU" sz="2000" u="sng" dirty="0" err="1" smtClean="0">
                <a:hlinkClick r:id="rId9"/>
              </a:rPr>
              <a:t>LearningApps</a:t>
            </a:r>
            <a:r>
              <a:rPr lang="ru-RU" sz="2000" dirty="0" smtClean="0"/>
              <a:t> -создание интерактивных учебно-методических пособий по разным предметам</a:t>
            </a:r>
          </a:p>
          <a:p>
            <a:r>
              <a:rPr lang="ru-RU" sz="2000" u="sng" dirty="0" err="1" smtClean="0">
                <a:hlinkClick r:id="rId10"/>
              </a:rPr>
              <a:t>Study</a:t>
            </a:r>
            <a:r>
              <a:rPr lang="ru-RU" sz="2000" u="sng" dirty="0" smtClean="0">
                <a:hlinkClick r:id="rId10"/>
              </a:rPr>
              <a:t> </a:t>
            </a:r>
            <a:r>
              <a:rPr lang="ru-RU" sz="2000" u="sng" dirty="0" err="1" smtClean="0">
                <a:hlinkClick r:id="rId10"/>
              </a:rPr>
              <a:t>Stack</a:t>
            </a:r>
            <a:r>
              <a:rPr lang="ru-RU" sz="2000" u="sng" dirty="0" smtClean="0"/>
              <a:t> </a:t>
            </a:r>
            <a:r>
              <a:rPr lang="ru-RU" sz="2000" dirty="0" err="1" smtClean="0"/>
              <a:t>онлайн</a:t>
            </a:r>
            <a:r>
              <a:rPr lang="ru-RU" sz="2000" dirty="0" smtClean="0"/>
              <a:t> сервис для создания различных материалов к урокам</a:t>
            </a:r>
          </a:p>
          <a:p>
            <a:r>
              <a:rPr lang="ru-RU" sz="2000" u="sng" dirty="0" err="1" smtClean="0">
                <a:hlinkClick r:id="rId11"/>
              </a:rPr>
              <a:t>Photograph</a:t>
            </a:r>
            <a:r>
              <a:rPr lang="ru-RU" sz="2000" u="sng" dirty="0" smtClean="0">
                <a:hlinkClick r:id="rId11"/>
              </a:rPr>
              <a:t> </a:t>
            </a:r>
            <a:r>
              <a:rPr lang="ru-RU" sz="2000" u="sng" dirty="0" err="1" smtClean="0">
                <a:hlinkClick r:id="rId11"/>
              </a:rPr>
              <a:t>Puzzle</a:t>
            </a:r>
            <a:r>
              <a:rPr lang="ru-RU" sz="2000" dirty="0" smtClean="0"/>
              <a:t> генерация </a:t>
            </a:r>
            <a:r>
              <a:rPr lang="ru-RU" sz="2000" dirty="0" err="1" smtClean="0"/>
              <a:t>пазлов</a:t>
            </a:r>
            <a:endParaRPr lang="ru-RU" sz="2000" dirty="0" smtClean="0"/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"Поезд мастеров"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Социальные сервисы для организации игровой деятельности на уроке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u="sng" dirty="0" err="1" smtClean="0">
                <a:hlinkClick r:id="rId2"/>
              </a:rPr>
              <a:t>ProProfs</a:t>
            </a:r>
            <a:r>
              <a:rPr lang="ru-RU" sz="2000" dirty="0" smtClean="0">
                <a:hlinkClick r:id="rId2"/>
              </a:rPr>
              <a:t> создание дидактических материалов в игровой форме</a:t>
            </a:r>
            <a:endParaRPr lang="ru-RU" sz="2000" dirty="0" smtClean="0"/>
          </a:p>
          <a:p>
            <a:r>
              <a:rPr lang="ru-RU" sz="2000" u="sng" dirty="0" err="1" smtClean="0">
                <a:hlinkClick r:id="rId2"/>
              </a:rPr>
              <a:t>PurpozeGames</a:t>
            </a:r>
            <a:r>
              <a:rPr lang="ru-RU" sz="2000" dirty="0" smtClean="0">
                <a:hlinkClick r:id="rId2"/>
              </a:rPr>
              <a:t> создаем игры по изображению(ям)</a:t>
            </a:r>
            <a:endParaRPr lang="ru-RU" sz="2000" dirty="0" smtClean="0"/>
          </a:p>
          <a:p>
            <a:r>
              <a:rPr lang="ru-RU" sz="2000" u="sng" dirty="0" err="1" smtClean="0">
                <a:hlinkClick r:id="rId2"/>
              </a:rPr>
              <a:t>Wixie</a:t>
            </a:r>
            <a:r>
              <a:rPr lang="ru-RU" sz="2000" dirty="0" smtClean="0">
                <a:hlinkClick r:id="rId2"/>
              </a:rPr>
              <a:t> создание </a:t>
            </a:r>
            <a:r>
              <a:rPr lang="ru-RU" sz="2000" dirty="0" err="1" smtClean="0">
                <a:hlinkClick r:id="rId2"/>
              </a:rPr>
              <a:t>мультимедийных</a:t>
            </a:r>
            <a:r>
              <a:rPr lang="ru-RU" sz="2000" dirty="0" smtClean="0">
                <a:hlinkClick r:id="rId2"/>
              </a:rPr>
              <a:t> инсталляций. рисование, анимация. Учебные карточки, </a:t>
            </a:r>
            <a:r>
              <a:rPr lang="ru-RU" sz="2000" dirty="0" err="1" smtClean="0">
                <a:hlinkClick r:id="rId2"/>
              </a:rPr>
              <a:t>флеш-ролики</a:t>
            </a:r>
            <a:r>
              <a:rPr lang="ru-RU" sz="2000" dirty="0" smtClean="0">
                <a:hlinkClick r:id="rId2"/>
              </a:rPr>
              <a:t> и работа в классе</a:t>
            </a:r>
            <a:endParaRPr lang="ru-RU" sz="2000" dirty="0" smtClean="0"/>
          </a:p>
          <a:p>
            <a:r>
              <a:rPr lang="ru-RU" sz="2000" u="sng" dirty="0" err="1" smtClean="0">
                <a:hlinkClick r:id="rId2"/>
              </a:rPr>
              <a:t>WordLearner</a:t>
            </a:r>
            <a:r>
              <a:rPr lang="ru-RU" sz="2000" u="sng" dirty="0" smtClean="0">
                <a:hlinkClick r:id="rId2"/>
              </a:rPr>
              <a:t> несколько инструментов</a:t>
            </a:r>
            <a:endParaRPr lang="ru-RU" sz="2000" dirty="0" smtClean="0"/>
          </a:p>
          <a:p>
            <a:r>
              <a:rPr lang="ru-RU" sz="2000" u="sng" dirty="0" err="1" smtClean="0">
                <a:hlinkClick r:id="rId3"/>
              </a:rPr>
              <a:t>Zondle</a:t>
            </a:r>
            <a:r>
              <a:rPr lang="ru-RU" sz="2000" dirty="0" smtClean="0"/>
              <a:t> создаем дидактические игры по готовым шаблонам, создаем игры, пакеты по теме (текст, видео, фото, игра)</a:t>
            </a:r>
          </a:p>
          <a:p>
            <a:r>
              <a:rPr lang="ru-RU" sz="2000" u="sng" dirty="0" smtClean="0">
                <a:hlinkClick r:id="rId4"/>
              </a:rPr>
              <a:t>Фабрика кроссвордов</a:t>
            </a:r>
            <a:r>
              <a:rPr lang="ru-RU" sz="2000" dirty="0" smtClean="0"/>
              <a:t> - генератор кроссворда</a:t>
            </a:r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Сервис</a:t>
            </a:r>
            <a:r>
              <a:rPr lang="ru-RU" b="1" dirty="0" smtClean="0">
                <a:hlinkClick r:id="rId2"/>
              </a:rPr>
              <a:t> </a:t>
            </a:r>
            <a:r>
              <a:rPr lang="ru-RU" b="1" u="sng" dirty="0" err="1" smtClean="0">
                <a:hlinkClick r:id="rId2"/>
              </a:rPr>
              <a:t>JeopardyLabs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428736"/>
            <a:ext cx="6786610" cy="3880773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 smtClean="0"/>
              <a:t>Предназначен для генерации тематических викторин. </a:t>
            </a:r>
            <a:endParaRPr lang="ru-RU" sz="2400" dirty="0" smtClean="0"/>
          </a:p>
          <a:p>
            <a:r>
              <a:rPr lang="ru-RU" sz="2400" dirty="0" smtClean="0"/>
              <a:t>Положительная особенность сервиса в том, что для работы на сервисе не нужно регистрироваться. Вам понадобится только  пароль для редактирования. </a:t>
            </a:r>
          </a:p>
          <a:p>
            <a:r>
              <a:rPr lang="ru-RU" sz="2400" dirty="0" smtClean="0"/>
              <a:t>Сервис поддерживает кириллицу</a:t>
            </a:r>
          </a:p>
          <a:p>
            <a:r>
              <a:rPr lang="ru-RU" sz="2400" dirty="0" smtClean="0"/>
              <a:t>После заполнения данными сервис предложит ссылку для работы с викториной.</a:t>
            </a:r>
          </a:p>
          <a:p>
            <a:pPr>
              <a:buNone/>
            </a:pPr>
            <a:r>
              <a:rPr lang="ru-RU" sz="2400" dirty="0" smtClean="0">
                <a:hlinkClick r:id="rId3"/>
              </a:rPr>
              <a:t>Инструкция по работе с сервисом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"Поезд мастеров"</a:t>
            </a: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507207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ru-RU" dirty="0" smtClean="0">
                <a:hlinkClick r:id="rId4"/>
              </a:rPr>
              <a:t>Пример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hlinkClick r:id="rId5"/>
              </a:rPr>
              <a:t>Пример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D031DFE4D68EC4BB29935BD6A805057" ma:contentTypeVersion="1" ma:contentTypeDescription="Создание документа." ma:contentTypeScope="" ma:versionID="c2585af4e1045d2a6574d805a65a70a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ADA45C-D50D-436A-B1FF-664DCA8122A9}"/>
</file>

<file path=customXml/itemProps2.xml><?xml version="1.0" encoding="utf-8"?>
<ds:datastoreItem xmlns:ds="http://schemas.openxmlformats.org/officeDocument/2006/customXml" ds:itemID="{031B4420-8C87-470A-96B5-C9208927BCB1}"/>
</file>

<file path=customXml/itemProps3.xml><?xml version="1.0" encoding="utf-8"?>
<ds:datastoreItem xmlns:ds="http://schemas.openxmlformats.org/officeDocument/2006/customXml" ds:itemID="{AF41E94B-3725-4D18-8C18-1CAF1616190D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</TotalTime>
  <Words>676</Words>
  <Application>Microsoft Office PowerPoint</Application>
  <PresentationFormat>Экран (4:3)</PresentationFormat>
  <Paragraphs>86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Грань</vt:lpstr>
      <vt:lpstr>Вся наша жизнь - игра</vt:lpstr>
      <vt:lpstr>Основные понятия</vt:lpstr>
      <vt:lpstr>Основные понятия</vt:lpstr>
      <vt:lpstr>Это интересно</vt:lpstr>
      <vt:lpstr>Это интересно</vt:lpstr>
      <vt:lpstr>Слайд 6</vt:lpstr>
      <vt:lpstr>Социальные сервисы для организации игровой деятельности на уроке</vt:lpstr>
      <vt:lpstr>Социальные сервисы для организации игровой деятельности на уроке</vt:lpstr>
      <vt:lpstr>Сервис JeopardyLabs</vt:lpstr>
      <vt:lpstr>Сервис Photograph Puzzle, Puzzle It  </vt:lpstr>
      <vt:lpstr> Сервис Study Stack </vt:lpstr>
      <vt:lpstr>Слайд 12</vt:lpstr>
      <vt:lpstr>Желаю удачи, все в ваших руках!</vt:lpstr>
      <vt:lpstr>Информационные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Облачные технологии в образовании</dc:title>
  <dc:creator>Ирина</dc:creator>
  <cp:lastModifiedBy>СОШ Горчухинская</cp:lastModifiedBy>
  <cp:revision>28</cp:revision>
  <dcterms:created xsi:type="dcterms:W3CDTF">2013-03-15T14:00:10Z</dcterms:created>
  <dcterms:modified xsi:type="dcterms:W3CDTF">2020-10-27T16:21:58Z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TC102037621049</vt:lpwstr>
  </property>
  <property fmtid="{D5CDD505-2E9C-101B-9397-08002B2CF9AE}" pid="3" name="ContentTypeId">
    <vt:lpwstr>0x010100BD031DFE4D68EC4BB29935BD6A805057</vt:lpwstr>
  </property>
</Properties>
</file>