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8" r:id="rId4"/>
    <p:sldId id="263" r:id="rId5"/>
    <p:sldId id="266" r:id="rId6"/>
    <p:sldId id="265" r:id="rId7"/>
    <p:sldId id="260" r:id="rId8"/>
    <p:sldId id="264" r:id="rId9"/>
    <p:sldId id="267" r:id="rId10"/>
    <p:sldId id="257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57D"/>
    <a:srgbClr val="FEF9FD"/>
    <a:srgbClr val="F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0782-A749-45AD-82BB-18026DB8E5B8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02D0-FBCB-4F04-B1EE-A22DAD7A3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0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4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9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8407-C38D-4933-A07F-6568BF04E89C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A3B9-1CE3-49BA-A121-E2D4E63AD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8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56490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01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Пропедевтика программирования</a:t>
            </a:r>
            <a:br>
              <a:rPr lang="ru-RU" sz="3600" dirty="0">
                <a:solidFill>
                  <a:srgbClr val="301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301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начальной школе</a:t>
            </a:r>
            <a:br>
              <a:rPr lang="ru-RU" sz="3600" dirty="0">
                <a:solidFill>
                  <a:srgbClr val="301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3015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внеурочной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941168"/>
            <a:ext cx="3168352" cy="1440160"/>
          </a:xfrm>
          <a:prstGeom prst="roundRect">
            <a:avLst/>
          </a:prstGeom>
          <a:solidFill>
            <a:srgbClr val="FEF9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rgbClr val="30157D"/>
                </a:solidFill>
              </a:rPr>
              <a:t>Канаева Анна Юрьевна, руководитель ЦЦОД «IT-куб» на базе МОУ лицей №3 города Галича</a:t>
            </a:r>
          </a:p>
        </p:txBody>
      </p:sp>
    </p:spTree>
    <p:extLst>
      <p:ext uri="{BB962C8B-B14F-4D97-AF65-F5344CB8AC3E}">
        <p14:creationId xmlns:p14="http://schemas.microsoft.com/office/powerpoint/2010/main" val="11003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Среда программирования</a:t>
            </a: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7146" y="2801146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890588" y="4057652"/>
            <a:ext cx="195421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FF0000"/>
                </a:solidFill>
              </a:rPr>
              <a:t>Не умеющие читать</a:t>
            </a: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Программирование с помощью пиктограмм, красивые картинки-спрайты, роботы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2456659" y="2801146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3340102" y="4057652"/>
            <a:ext cx="195421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FF0000"/>
                </a:solidFill>
              </a:rPr>
              <a:t>Умеющие читать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Программирование на блочном языке: управление спрайтами, роботами, пишем игры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4934746" y="2801146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5816600" y="4057652"/>
            <a:ext cx="1955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 smtClean="0">
                <a:solidFill>
                  <a:srgbClr val="FF0000"/>
                </a:solidFill>
              </a:rPr>
              <a:t>Изучающие информатику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1C1C1C"/>
                </a:solidFill>
              </a:rPr>
              <a:t>Программирование на текстовом языке высокого уровня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10" name="Picture 9" descr="RY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65" y="2141540"/>
            <a:ext cx="1108075" cy="1108075"/>
          </a:xfrm>
          <a:prstGeom prst="rect">
            <a:avLst/>
          </a:prstGeom>
          <a:noFill/>
        </p:spPr>
      </p:pic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840" y="2141538"/>
            <a:ext cx="1176337" cy="1174750"/>
          </a:xfrm>
          <a:prstGeom prst="rect">
            <a:avLst/>
          </a:prstGeom>
          <a:noFill/>
        </p:spPr>
      </p:pic>
      <p:pic>
        <p:nvPicPr>
          <p:cNvPr id="12" name="Picture 11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763" y="2116138"/>
            <a:ext cx="1192212" cy="1192212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70013" y="2420938"/>
            <a:ext cx="912812" cy="71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D13F11"/>
                </a:solidFill>
              </a:rPr>
              <a:t>1</a:t>
            </a:r>
            <a:r>
              <a:rPr lang="en-US" sz="1400" b="1" dirty="0" smtClean="0">
                <a:solidFill>
                  <a:srgbClr val="D13F11"/>
                </a:solidFill>
              </a:rPr>
              <a:t> </a:t>
            </a:r>
            <a:endParaRPr lang="en-US" sz="14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5F5F5F"/>
                </a:solidFill>
              </a:rPr>
              <a:t>Robbo Junior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286500" y="2420940"/>
            <a:ext cx="914400" cy="71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D13F11"/>
                </a:solidFill>
              </a:rPr>
              <a:t>3 </a:t>
            </a:r>
            <a:endParaRPr lang="en-US" sz="20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5F5F5F"/>
                </a:solidFill>
              </a:rPr>
              <a:t>Python | C++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17938" y="2420940"/>
            <a:ext cx="914400" cy="71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D13F11"/>
                </a:solidFill>
              </a:rPr>
              <a:t>2</a:t>
            </a:r>
            <a:r>
              <a:rPr lang="en-US" sz="1400" b="1" dirty="0" smtClean="0">
                <a:solidFill>
                  <a:srgbClr val="D13F11"/>
                </a:solidFill>
              </a:rPr>
              <a:t> </a:t>
            </a:r>
            <a:endParaRPr lang="en-US" sz="1400" b="1" dirty="0">
              <a:solidFill>
                <a:srgbClr val="D13F11"/>
              </a:solidFill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5F5F5F"/>
                </a:solidFill>
              </a:rPr>
              <a:t>Robbo Scratch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513" y="3529015"/>
            <a:ext cx="412750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9725" y="3529015"/>
            <a:ext cx="412750" cy="363537"/>
          </a:xfrm>
          <a:prstGeom prst="rect">
            <a:avLst/>
          </a:prstGeom>
          <a:noFill/>
        </p:spPr>
      </p:pic>
      <p:pic>
        <p:nvPicPr>
          <p:cNvPr id="18" name="Picture 17" descr="O_chevron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4313" y="3529015"/>
            <a:ext cx="412750" cy="363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61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800" dirty="0" err="1" smtClean="0"/>
              <a:t>Токтарова</a:t>
            </a:r>
            <a:r>
              <a:rPr lang="ru-RU" sz="1800" dirty="0" smtClean="0"/>
              <a:t> В.И., </a:t>
            </a:r>
            <a:r>
              <a:rPr lang="ru-RU" sz="1800" dirty="0" err="1" smtClean="0"/>
              <a:t>Ребко</a:t>
            </a:r>
            <a:r>
              <a:rPr lang="ru-RU" sz="1800" dirty="0" smtClean="0"/>
              <a:t> О.В. Цифровая грамотность: понятие, компоненты и оценка // Вестник Марийского государственного университета. 2021. Т. 15. № 2. С. 165-177.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345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технической точки зрения цифровую грамотность рассматривают как набор умений и навыков обращения с разнообразными цифровыми технологиями в личных интересах пользователя </a:t>
            </a:r>
            <a:r>
              <a:rPr lang="en-US" dirty="0" smtClean="0"/>
              <a:t>[</a:t>
            </a:r>
            <a:r>
              <a:rPr lang="ru-RU" dirty="0" smtClean="0"/>
              <a:t>1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начальной школе начинаем формировать умение работать с компьютером, как с инструментом.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2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Основы алгоритмики и логики для младших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Российская операционная система </a:t>
            </a:r>
            <a:r>
              <a:rPr lang="en-US" dirty="0" smtClean="0"/>
              <a:t>Astra Linux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Программное обеспечение, разработанное для обучения младших школьников программированию.</a:t>
            </a:r>
          </a:p>
          <a:p>
            <a:r>
              <a:rPr lang="ru-RU" dirty="0" smtClean="0"/>
              <a:t>Повышение квалификации учителей начальной школы для использования в образовательном процессе современного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427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18" y="2169497"/>
            <a:ext cx="3139600" cy="3090613"/>
          </a:xfrm>
          <a:prstGeom prst="rect">
            <a:avLst/>
          </a:prstGeom>
        </p:spPr>
      </p:pic>
      <p:pic>
        <p:nvPicPr>
          <p:cNvPr id="1026" name="Picture 2" descr="ОС Astra Linux - OCS Showro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 t="26998" r="11898" b="8911"/>
          <a:stretch/>
        </p:blipFill>
        <p:spPr bwMode="auto">
          <a:xfrm>
            <a:off x="457200" y="2380689"/>
            <a:ext cx="4426836" cy="26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Robbo Junior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4" y="1628800"/>
            <a:ext cx="80512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Цифровое окружение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Библиотека спрайтов, звуков, фонов.</a:t>
            </a:r>
          </a:p>
          <a:p>
            <a:r>
              <a:rPr lang="ru-RU" dirty="0" smtClean="0"/>
              <a:t>Оборудование для ввода информации (мышь, клавиатура, </a:t>
            </a:r>
            <a:r>
              <a:rPr lang="ru-RU" dirty="0" err="1" smtClean="0"/>
              <a:t>тачпад</a:t>
            </a:r>
            <a:r>
              <a:rPr lang="ru-RU" dirty="0" smtClean="0"/>
              <a:t>, микрофон).</a:t>
            </a:r>
          </a:p>
          <a:p>
            <a:r>
              <a:rPr lang="ru-RU" dirty="0" smtClean="0"/>
              <a:t>Панель программных блоков.</a:t>
            </a:r>
          </a:p>
          <a:p>
            <a:r>
              <a:rPr lang="ru-RU" dirty="0" smtClean="0"/>
              <a:t>Рабочая область для составления программы.</a:t>
            </a:r>
          </a:p>
          <a:p>
            <a:r>
              <a:rPr lang="ru-RU" dirty="0" smtClean="0"/>
              <a:t>Область запуска алгоритма для исполнения.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3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алгоритма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исполнителя, понимающего и способного выполнить команды</a:t>
            </a:r>
            <a:r>
              <a:rPr lang="en-US" dirty="0" smtClean="0"/>
              <a:t> (</a:t>
            </a:r>
            <a:r>
              <a:rPr lang="ru-RU" dirty="0" smtClean="0"/>
              <a:t>спрайты).</a:t>
            </a:r>
          </a:p>
          <a:p>
            <a:r>
              <a:rPr lang="ru-RU" dirty="0" smtClean="0"/>
              <a:t>Начало и конец алгоритма.</a:t>
            </a:r>
          </a:p>
          <a:p>
            <a:r>
              <a:rPr lang="ru-RU" dirty="0" smtClean="0"/>
              <a:t>Последовательность команд для исполнителя.</a:t>
            </a:r>
          </a:p>
          <a:p>
            <a:r>
              <a:rPr lang="ru-RU" dirty="0" smtClean="0"/>
              <a:t>События, запускающие программу.</a:t>
            </a:r>
          </a:p>
          <a:p>
            <a:r>
              <a:rPr lang="ru-RU" dirty="0" smtClean="0"/>
              <a:t>Передача сообщений.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простого алгоритма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513" y="1772816"/>
            <a:ext cx="461297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более сложной программы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64" y="2060848"/>
            <a:ext cx="3744415" cy="15149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78" y="4077072"/>
            <a:ext cx="4584948" cy="1472231"/>
          </a:xfrm>
          <a:prstGeom prst="rect">
            <a:avLst/>
          </a:prstGeom>
        </p:spPr>
      </p:pic>
      <p:pic>
        <p:nvPicPr>
          <p:cNvPr id="6" name="работа программ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95478" y="2708920"/>
            <a:ext cx="4037801" cy="21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e258affa6930bc79cb14bb31e9ccf519ad97d2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031DFE4D68EC4BB29935BD6A805057" ma:contentTypeVersion="1" ma:contentTypeDescription="Создание документа." ma:contentTypeScope="" ma:versionID="c2585af4e1045d2a6574d805a65a70a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1FCE66-A483-44D1-B5EE-72B31562B4C5}"/>
</file>

<file path=customXml/itemProps2.xml><?xml version="1.0" encoding="utf-8"?>
<ds:datastoreItem xmlns:ds="http://schemas.openxmlformats.org/officeDocument/2006/customXml" ds:itemID="{055E697D-03B6-4F78-9330-021F5D93B6B8}"/>
</file>

<file path=customXml/itemProps3.xml><?xml version="1.0" encoding="utf-8"?>
<ds:datastoreItem xmlns:ds="http://schemas.openxmlformats.org/officeDocument/2006/customXml" ds:itemID="{A0021A9F-E3AC-42B4-8823-6D539CB93D8D}"/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258</Words>
  <Application>Microsoft Office PowerPoint</Application>
  <PresentationFormat>Экран (4:3)</PresentationFormat>
  <Paragraphs>40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Пропедевтика программирования в начальной школе во внеурочной деятельности</vt:lpstr>
      <vt:lpstr>Цифровая грамотность</vt:lpstr>
      <vt:lpstr>Основы алгоритмики и логики для младших школьников</vt:lpstr>
      <vt:lpstr>Программное обеспечение</vt:lpstr>
      <vt:lpstr>Robbo Junior</vt:lpstr>
      <vt:lpstr>Цифровое окружение</vt:lpstr>
      <vt:lpstr>Понятие алгоритма</vt:lpstr>
      <vt:lpstr>Пример простого алгоритма</vt:lpstr>
      <vt:lpstr>Пример более сложной программы</vt:lpstr>
      <vt:lpstr>Среда программирования</vt:lpstr>
      <vt:lpstr>Список литературы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Цветные квадраты</dc:title>
  <dc:creator>obstinate</dc:creator>
  <cp:lastModifiedBy>Sys-01</cp:lastModifiedBy>
  <cp:revision>18</cp:revision>
  <dcterms:created xsi:type="dcterms:W3CDTF">2017-06-26T18:15:24Z</dcterms:created>
  <dcterms:modified xsi:type="dcterms:W3CDTF">2024-10-29T12:59:50Z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0x010100BD031DFE4D68EC4BB29935BD6A805057</vt:lpwstr>
  </property>
</Properties>
</file>