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410" r:id="rId3"/>
    <p:sldId id="369" r:id="rId4"/>
    <p:sldId id="375" r:id="rId5"/>
    <p:sldId id="370" r:id="rId6"/>
    <p:sldId id="379" r:id="rId7"/>
    <p:sldId id="372" r:id="rId8"/>
    <p:sldId id="373" r:id="rId9"/>
    <p:sldId id="377" r:id="rId10"/>
    <p:sldId id="399" r:id="rId11"/>
    <p:sldId id="378" r:id="rId12"/>
    <p:sldId id="355" r:id="rId13"/>
    <p:sldId id="293" r:id="rId14"/>
    <p:sldId id="277" r:id="rId15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369"/>
            <p14:sldId id="375"/>
            <p14:sldId id="370"/>
            <p14:sldId id="379"/>
            <p14:sldId id="372"/>
            <p14:sldId id="373"/>
            <p14:sldId id="377"/>
            <p14:sldId id="399"/>
            <p14:sldId id="378"/>
            <p14:sldId id="355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2A8D"/>
    <a:srgbClr val="521D8D"/>
    <a:srgbClr val="008000"/>
    <a:srgbClr val="33CCCC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Вложенные циклы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C8DFAB-C761-4FE0-8CBD-9B21DDC56C68}"/>
              </a:ext>
            </a:extLst>
          </p:cNvPr>
          <p:cNvSpPr txBox="1"/>
          <p:nvPr/>
        </p:nvSpPr>
        <p:spPr>
          <a:xfrm>
            <a:off x="4902141" y="1402073"/>
            <a:ext cx="3538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range(7):</a:t>
            </a:r>
          </a:p>
          <a:p>
            <a:pPr algn="l"/>
            <a:r>
              <a:rPr lang="en-US" dirty="0"/>
              <a:t>    for j in range(i,10):</a:t>
            </a:r>
          </a:p>
          <a:p>
            <a:pPr algn="l"/>
            <a:r>
              <a:rPr lang="en-US" dirty="0"/>
              <a:t>        print('*', end='')</a:t>
            </a:r>
          </a:p>
          <a:p>
            <a:pPr algn="l"/>
            <a:r>
              <a:rPr lang="en-US" dirty="0"/>
              <a:t>    print()		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F2E953-5FA8-40CF-A964-515AB7DD8F06}"/>
              </a:ext>
            </a:extLst>
          </p:cNvPr>
          <p:cNvSpPr/>
          <p:nvPr/>
        </p:nvSpPr>
        <p:spPr>
          <a:xfrm>
            <a:off x="4971338" y="2664404"/>
            <a:ext cx="346953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/>
              <a:t>Результат выполнения программы:</a:t>
            </a:r>
          </a:p>
          <a:p>
            <a:pPr algn="l"/>
            <a:r>
              <a:rPr lang="ru-RU" dirty="0"/>
              <a:t>**********</a:t>
            </a:r>
          </a:p>
          <a:p>
            <a:pPr algn="l"/>
            <a:r>
              <a:rPr lang="ru-RU" dirty="0"/>
              <a:t>*********</a:t>
            </a:r>
          </a:p>
          <a:p>
            <a:pPr algn="l"/>
            <a:r>
              <a:rPr lang="ru-RU" dirty="0"/>
              <a:t>********</a:t>
            </a:r>
          </a:p>
          <a:p>
            <a:pPr algn="l"/>
            <a:r>
              <a:rPr lang="ru-RU" dirty="0"/>
              <a:t>*******</a:t>
            </a:r>
          </a:p>
          <a:p>
            <a:pPr algn="l"/>
            <a:r>
              <a:rPr lang="ru-RU" dirty="0"/>
              <a:t>******</a:t>
            </a:r>
          </a:p>
          <a:p>
            <a:pPr algn="l"/>
            <a:r>
              <a:rPr lang="ru-RU" dirty="0"/>
              <a:t>*****</a:t>
            </a:r>
          </a:p>
          <a:p>
            <a:pPr algn="l"/>
            <a:r>
              <a:rPr lang="ru-RU" dirty="0"/>
              <a:t>****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50E0DE-C4F1-4AD2-9BE2-3F8FB912303E}"/>
              </a:ext>
            </a:extLst>
          </p:cNvPr>
          <p:cNvSpPr txBox="1"/>
          <p:nvPr/>
        </p:nvSpPr>
        <p:spPr>
          <a:xfrm>
            <a:off x="299506" y="5201291"/>
            <a:ext cx="8467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00B050"/>
                </a:solidFill>
              </a:rPr>
              <a:t>Какая индексная переменная меняется во внешнем цикле? Как? А во внутреннем? </a:t>
            </a:r>
          </a:p>
          <a:p>
            <a:pPr algn="l"/>
            <a:r>
              <a:rPr lang="ru-RU" b="1" dirty="0">
                <a:solidFill>
                  <a:srgbClr val="00B050"/>
                </a:solidFill>
              </a:rPr>
              <a:t>Что является телом внутреннего цикла? а внешнего?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AB6D97-6E24-4BC9-97C8-D8EDA62A9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268761"/>
            <a:ext cx="3836166" cy="3682134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C5EF90B-4A2A-4FB4-A663-74481B219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1FE8B1-9B5D-48A7-90F2-64527D2E6E3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186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7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6344B0"/>
                </a:solidFill>
              </a:rPr>
              <a:t>Какие отличия от аналогичного цикла в </a:t>
            </a:r>
            <a:r>
              <a:rPr lang="en-US" altLang="ru-RU" sz="1800" b="1" dirty="0">
                <a:solidFill>
                  <a:srgbClr val="6344B0"/>
                </a:solidFill>
              </a:rPr>
              <a:t>Pascal</a:t>
            </a:r>
            <a:r>
              <a:rPr lang="ru-RU" altLang="ru-RU" sz="1800" b="1" dirty="0">
                <a:solidFill>
                  <a:srgbClr val="6344B0"/>
                </a:solidFill>
              </a:rPr>
              <a:t> Вы заметили?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900" dirty="0">
              <a:solidFill>
                <a:srgbClr val="6344B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Работу выполняйте </a:t>
            </a:r>
            <a:r>
              <a:rPr lang="ru-RU" altLang="ru-RU" sz="1800" b="1" dirty="0"/>
              <a:t>в программном режиме. </a:t>
            </a:r>
            <a:r>
              <a:rPr lang="ru-RU" altLang="ru-RU" sz="1800" dirty="0"/>
              <a:t>Все задания сохраните в одном файле, для наглядности результатов вставляя пустую строку. (Для экономии времени все 3 параметра функции </a:t>
            </a:r>
            <a:r>
              <a:rPr lang="en-US" altLang="ru-RU" sz="1800" dirty="0"/>
              <a:t>range()</a:t>
            </a:r>
            <a:r>
              <a:rPr lang="ru-RU" altLang="ru-RU" sz="1800" dirty="0"/>
              <a:t> удобнее вводить с клавиатуры оператором </a:t>
            </a:r>
            <a:r>
              <a:rPr lang="en-US" altLang="ru-RU" sz="1800" dirty="0"/>
              <a:t>input()</a:t>
            </a:r>
            <a:r>
              <a:rPr lang="ru-RU" altLang="ru-RU" sz="1800" dirty="0"/>
              <a:t>, хотя не возбраняется сразу указывать в кодах конкретные числа).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1. Задача: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Вывести на экран квадраты целых чисел из диапазона </a:t>
            </a:r>
            <a:r>
              <a:rPr lang="en-US" altLang="ru-RU" sz="1800" dirty="0"/>
              <a:t>[</a:t>
            </a:r>
            <a:r>
              <a:rPr lang="en-US" altLang="ru-RU" sz="1800" dirty="0" err="1"/>
              <a:t>a,b</a:t>
            </a:r>
            <a:r>
              <a:rPr lang="en-US" altLang="ru-RU" sz="1800" dirty="0"/>
              <a:t>]</a:t>
            </a:r>
            <a:r>
              <a:rPr lang="ru-RU" altLang="ru-RU" sz="1800" dirty="0"/>
              <a:t>, используя различные параметры функции </a:t>
            </a:r>
            <a:r>
              <a:rPr lang="en-US" altLang="ru-RU" sz="1800" dirty="0"/>
              <a:t>range()</a:t>
            </a:r>
            <a:r>
              <a:rPr lang="ru-RU" altLang="ru-RU" sz="1800" dirty="0"/>
              <a:t>:</a:t>
            </a:r>
            <a:endParaRPr lang="en-US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указав в скобках только 1 параметр, например, </a:t>
            </a:r>
            <a:r>
              <a:rPr lang="en-US" altLang="ru-RU" sz="1800" dirty="0"/>
              <a:t>a;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указав 2 параметра, например, </a:t>
            </a:r>
            <a:r>
              <a:rPr lang="en-US" altLang="ru-RU" sz="1800" dirty="0"/>
              <a:t>a</a:t>
            </a:r>
            <a:r>
              <a:rPr lang="ru-RU" altLang="ru-RU" sz="1800" dirty="0"/>
              <a:t>, </a:t>
            </a:r>
            <a:r>
              <a:rPr lang="en-US" altLang="ru-RU" sz="1800" dirty="0"/>
              <a:t>b;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указав 3-й параметр (шаг изменения индексной переменной)</a:t>
            </a:r>
            <a:r>
              <a:rPr lang="en-US" altLang="ru-RU" sz="1800" dirty="0"/>
              <a:t>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только чётных чисел</a:t>
            </a:r>
            <a:r>
              <a:rPr lang="en-US" altLang="ru-RU" sz="1800" dirty="0"/>
              <a:t>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только нечётных чисел</a:t>
            </a:r>
            <a:r>
              <a:rPr lang="en-US" altLang="ru-RU" sz="1800" dirty="0"/>
              <a:t>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кратных 3, начиная с меньшего</a:t>
            </a:r>
            <a:r>
              <a:rPr lang="en-US" altLang="ru-RU" sz="1800" dirty="0"/>
              <a:t>;</a:t>
            </a:r>
            <a:endParaRPr lang="ru-RU" altLang="ru-RU" sz="1800" dirty="0"/>
          </a:p>
          <a:p>
            <a:pPr marL="446088" indent="-223838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от большего числа к меньшему.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2. Проверьте примеры из краткой теории (можно в интерактивном режиме).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4174381-2582-438B-BA1D-38A26805F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939EF0-68B3-497E-8059-A5CC4B50372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Двойные круглые скобки 6">
            <a:extLst>
              <a:ext uri="{FF2B5EF4-FFF2-40B4-BE49-F238E27FC236}">
                <a16:creationId xmlns:a16="http://schemas.microsoft.com/office/drawing/2014/main" id="{90D5C2D4-F2DD-4E14-92EA-FFBF64908A08}"/>
              </a:ext>
            </a:extLst>
          </p:cNvPr>
          <p:cNvSpPr/>
          <p:nvPr/>
        </p:nvSpPr>
        <p:spPr bwMode="auto">
          <a:xfrm>
            <a:off x="4283968" y="4365104"/>
            <a:ext cx="4320480" cy="936104"/>
          </a:xfrm>
          <a:prstGeom prst="bracketPair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 заданиях 4-6 можно использовать условный оператор и целочисленное деление</a:t>
            </a:r>
          </a:p>
        </p:txBody>
      </p:sp>
    </p:spTree>
    <p:extLst>
      <p:ext uri="{BB962C8B-B14F-4D97-AF65-F5344CB8AC3E}">
        <p14:creationId xmlns:p14="http://schemas.microsoft.com/office/powerpoint/2010/main" val="3985330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7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«Цикл </a:t>
            </a:r>
            <a:r>
              <a:rPr lang="en-US" altLang="ru-RU" sz="2000" b="1" dirty="0">
                <a:latin typeface="+mj-lt"/>
              </a:rPr>
              <a:t>for</a:t>
            </a:r>
            <a:r>
              <a:rPr lang="ru-RU" altLang="ru-RU" sz="2000" b="1" dirty="0">
                <a:latin typeface="+mj-lt"/>
              </a:rPr>
              <a:t>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dirty="0">
                <a:latin typeface="+mj-lt"/>
              </a:rPr>
              <a:t>A, B, C, D</a:t>
            </a:r>
            <a:r>
              <a:rPr lang="ru-RU" altLang="ru-RU" sz="2000" dirty="0">
                <a:latin typeface="+mj-lt"/>
              </a:rPr>
              <a:t> </a:t>
            </a:r>
            <a:r>
              <a:rPr lang="en-US" altLang="ru-RU" sz="2000" dirty="0">
                <a:latin typeface="+mj-lt"/>
              </a:rPr>
              <a:t>– </a:t>
            </a:r>
            <a:r>
              <a:rPr lang="ru-RU" altLang="ru-RU" sz="2000" dirty="0">
                <a:latin typeface="+mj-lt"/>
              </a:rPr>
              <a:t>на 3 балла</a:t>
            </a:r>
            <a:r>
              <a:rPr lang="en-US" altLang="ru-RU" sz="2000" dirty="0">
                <a:latin typeface="+mj-lt"/>
              </a:rPr>
              <a:t> (</a:t>
            </a:r>
            <a:r>
              <a:rPr lang="ru-RU" altLang="ru-RU" sz="2000" dirty="0">
                <a:latin typeface="+mj-lt"/>
              </a:rPr>
              <a:t>любые 3),</a:t>
            </a:r>
            <a:endParaRPr lang="en-US" altLang="ru-RU" sz="20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dirty="0">
                <a:latin typeface="+mj-lt"/>
              </a:rPr>
              <a:t>E, F, G, H – </a:t>
            </a:r>
            <a:r>
              <a:rPr lang="ru-RU" altLang="ru-RU" sz="2000" dirty="0">
                <a:latin typeface="+mj-lt"/>
              </a:rPr>
              <a:t>на 4 балла</a:t>
            </a:r>
            <a:r>
              <a:rPr lang="en-US" altLang="ru-RU" sz="2000" dirty="0">
                <a:latin typeface="+mj-lt"/>
              </a:rPr>
              <a:t> (</a:t>
            </a:r>
            <a:r>
              <a:rPr lang="ru-RU" altLang="ru-RU" sz="2000" dirty="0">
                <a:latin typeface="+mj-lt"/>
              </a:rPr>
              <a:t>любые 3 + одно из предыдущего уровня),</a:t>
            </a:r>
            <a:endParaRPr lang="en-US" altLang="ru-RU" sz="20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dirty="0">
                <a:latin typeface="+mj-lt"/>
              </a:rPr>
              <a:t>I, J, K, L, M, N </a:t>
            </a:r>
            <a:r>
              <a:rPr lang="ru-RU" altLang="ru-RU" sz="2000" dirty="0">
                <a:latin typeface="+mj-lt"/>
              </a:rPr>
              <a:t>- на 5 баллов </a:t>
            </a:r>
            <a:r>
              <a:rPr lang="en-US" altLang="ru-RU" sz="2000" dirty="0">
                <a:latin typeface="+mj-lt"/>
              </a:rPr>
              <a:t>(</a:t>
            </a:r>
            <a:r>
              <a:rPr lang="ru-RU" altLang="ru-RU" sz="2000" dirty="0">
                <a:latin typeface="+mj-lt"/>
              </a:rPr>
              <a:t>любые </a:t>
            </a:r>
            <a:r>
              <a:rPr lang="en-US" altLang="ru-RU" sz="2000" dirty="0">
                <a:latin typeface="+mj-lt"/>
              </a:rPr>
              <a:t>4</a:t>
            </a:r>
            <a:r>
              <a:rPr lang="ru-RU" altLang="ru-RU" sz="2000" dirty="0">
                <a:latin typeface="+mj-lt"/>
              </a:rPr>
              <a:t>).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400" dirty="0">
              <a:latin typeface="+mj-lt"/>
            </a:endParaRPr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403338" y="3708596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4125668" y="5179950"/>
            <a:ext cx="4595703" cy="1077218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sz="1600" b="1" dirty="0">
                <a:solidFill>
                  <a:srgbClr val="FF0000"/>
                </a:solidFill>
              </a:rPr>
              <a:t>Примечание: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форумы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424511" y="3708596"/>
            <a:ext cx="4896614" cy="1200329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На сайте </a:t>
            </a:r>
            <a:r>
              <a:rPr lang="en-US" dirty="0">
                <a:solidFill>
                  <a:schemeClr val="tx2"/>
                </a:solidFill>
              </a:rPr>
              <a:t>Info </a:t>
            </a:r>
            <a:r>
              <a:rPr lang="ru-RU" dirty="0">
                <a:solidFill>
                  <a:schemeClr val="tx2"/>
                </a:solidFill>
              </a:rPr>
              <a:t>просмотрите </a:t>
            </a:r>
            <a:r>
              <a:rPr lang="ru-RU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dirty="0">
                <a:solidFill>
                  <a:schemeClr val="tx2"/>
                </a:solidFill>
              </a:rPr>
              <a:t>к следующему уроку – </a:t>
            </a:r>
            <a:r>
              <a:rPr lang="ru-RU" b="1" dirty="0">
                <a:solidFill>
                  <a:srgbClr val="FF0000"/>
                </a:solidFill>
              </a:rPr>
              <a:t>строки </a:t>
            </a:r>
            <a:r>
              <a:rPr lang="ru-RU" b="1" dirty="0">
                <a:solidFill>
                  <a:schemeClr val="tx2"/>
                </a:solidFill>
              </a:rPr>
              <a:t>(на уроке будет много самостоятельной работы – жду ваших вопросов.)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8023C83-BD53-48A8-A422-35CF852F9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23C2E3-0F91-4DDD-A13E-B7DB9ABF42F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0D373B-E38F-4ADF-8FEA-06AD0D80F8C4}"/>
              </a:ext>
            </a:extLst>
          </p:cNvPr>
          <p:cNvSpPr txBox="1"/>
          <p:nvPr/>
        </p:nvSpPr>
        <p:spPr>
          <a:xfrm>
            <a:off x="7956376" y="97200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</a:t>
            </a:r>
            <a:r>
              <a:rPr lang="en-US" dirty="0">
                <a:highlight>
                  <a:srgbClr val="C0C0C0"/>
                </a:highlight>
              </a:rPr>
              <a:t>8/57</a:t>
            </a:r>
            <a:endParaRPr lang="ru-RU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92223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  <a:hlinkClick r:id="rId2" action="ppaction://hlinksldjump"/>
              </a:rPr>
              <a:t>“</a:t>
            </a:r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  <a:hlinkClick r:id="rId2" action="ppaction://hlinksldjump"/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</a:t>
            </a:r>
            <a:r>
              <a:rPr lang="en-US" altLang="ru-RU" b="1" dirty="0">
                <a:solidFill>
                  <a:schemeClr val="tx2"/>
                </a:solidFill>
              </a:rPr>
              <a:t>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Цикл </a:t>
            </a:r>
            <a:r>
              <a:rPr lang="en-US" altLang="ru-RU" b="1" dirty="0">
                <a:solidFill>
                  <a:srgbClr val="FF0000"/>
                </a:solidFill>
              </a:rPr>
              <a:t>for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85247"/>
            <a:ext cx="8820472" cy="415498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Основные вопросы («дерево понятий»)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Блок-схемы - повторение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Цикл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(с переменной)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множество значений переменной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Функция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range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параметры функции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Вложенные циклы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Практическая работа  - 7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Домашнее задание - 7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372645"/>
            <a:ext cx="2520280" cy="48133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309BBB0-7EFE-40F5-AF89-67526B93D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E43090-6ACD-46FB-B9C6-178946A968D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459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Блок-схемы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331B2C-22BC-4610-81DD-2D67292E1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4896544" cy="453895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DE30B5-B899-43CE-BC8A-E74875341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052736"/>
            <a:ext cx="2736304" cy="468052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080744B-8265-4313-B4C1-E0337C8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EA0272-249C-476D-B03B-74D5F534D59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355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Переменная в цикле</a:t>
            </a:r>
            <a:r>
              <a:rPr lang="en-US" altLang="ru-RU" b="1" dirty="0">
                <a:solidFill>
                  <a:srgbClr val="FF0000"/>
                </a:solidFill>
              </a:rPr>
              <a:t> for</a:t>
            </a:r>
            <a:r>
              <a:rPr lang="ru-RU" altLang="ru-RU" b="1" dirty="0">
                <a:solidFill>
                  <a:srgbClr val="FF0000"/>
                </a:solidFill>
              </a:rPr>
              <a:t> 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FF0000"/>
                </a:solidFill>
                <a:highlight>
                  <a:srgbClr val="66FF99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Цикл for - цикл с переменной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которая может принимать множество значений.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Множество значений может быть задано 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Кортежем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(пример 1),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строкой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(пример 2),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списком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(пример 3),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словарём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(пример 4),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диапазоном.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Вот простые примеры использования цикла, где в качестве множества значений используется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1. кортеж:</a:t>
            </a:r>
            <a:endParaRPr lang="ru-RU" alt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in 'red', 'orange', 'yellow', 'green', 'cyan', 'blue', 'violet':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print(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color,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= ' ‘)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напечатает цвет и его номер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+= 1			</a:t>
            </a:r>
            <a:endParaRPr lang="ru-RU" altLang="ru-RU" sz="1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1800" dirty="0">
                <a:solidFill>
                  <a:srgbClr val="1D528D"/>
                </a:solidFill>
              </a:rPr>
              <a:t>2</a:t>
            </a:r>
            <a:r>
              <a:rPr lang="ru-RU" altLang="ru-RU" sz="1800" b="1" dirty="0">
                <a:solidFill>
                  <a:srgbClr val="1D528D"/>
                </a:solidFill>
              </a:rPr>
              <a:t>. строка:</a:t>
            </a:r>
          </a:p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en-US" altLang="ru-RU" sz="1800" dirty="0" err="1">
                <a:solidFill>
                  <a:srgbClr val="1D528D"/>
                </a:solidFill>
              </a:rPr>
              <a:t>stroka</a:t>
            </a:r>
            <a:r>
              <a:rPr lang="en-US" altLang="ru-RU" sz="1800" dirty="0">
                <a:solidFill>
                  <a:srgbClr val="1D528D"/>
                </a:solidFill>
              </a:rPr>
              <a:t> = “Hello!" </a:t>
            </a:r>
            <a:r>
              <a:rPr lang="ru-RU" altLang="ru-RU" sz="1800" dirty="0">
                <a:solidFill>
                  <a:srgbClr val="1D528D"/>
                </a:solidFill>
              </a:rPr>
              <a:t>  	</a:t>
            </a:r>
            <a:r>
              <a:rPr lang="en-US" altLang="ru-RU" sz="1800" dirty="0">
                <a:solidFill>
                  <a:srgbClr val="008000"/>
                </a:solidFill>
              </a:rPr>
              <a:t># </a:t>
            </a:r>
            <a:r>
              <a:rPr lang="ru-RU" altLang="ru-RU" sz="1800" dirty="0">
                <a:solidFill>
                  <a:srgbClr val="008000"/>
                </a:solidFill>
              </a:rPr>
              <a:t>строка </a:t>
            </a:r>
            <a:r>
              <a:rPr lang="en-US" altLang="ru-RU" sz="1800" dirty="0">
                <a:solidFill>
                  <a:srgbClr val="008000"/>
                </a:solidFill>
              </a:rPr>
              <a:t>word</a:t>
            </a:r>
          </a:p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en-US" altLang="ru-RU" sz="1800" dirty="0">
                <a:solidFill>
                  <a:srgbClr val="1D528D"/>
                </a:solidFill>
              </a:rPr>
              <a:t>for letter in </a:t>
            </a:r>
            <a:r>
              <a:rPr lang="en-US" altLang="ru-RU" sz="1800" dirty="0" err="1">
                <a:solidFill>
                  <a:srgbClr val="1D528D"/>
                </a:solidFill>
              </a:rPr>
              <a:t>stroka</a:t>
            </a:r>
            <a:r>
              <a:rPr lang="en-US" altLang="ru-RU" sz="1800" dirty="0">
                <a:solidFill>
                  <a:srgbClr val="1D528D"/>
                </a:solidFill>
              </a:rPr>
              <a:t>:</a:t>
            </a:r>
          </a:p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en-US" altLang="ru-RU" sz="1800" dirty="0">
                <a:solidFill>
                  <a:srgbClr val="1D528D"/>
                </a:solidFill>
              </a:rPr>
              <a:t>    print letter </a:t>
            </a:r>
            <a:r>
              <a:rPr lang="ru-RU" altLang="ru-RU" sz="1800" dirty="0">
                <a:solidFill>
                  <a:srgbClr val="1D528D"/>
                </a:solidFill>
              </a:rPr>
              <a:t>       	</a:t>
            </a:r>
            <a:r>
              <a:rPr lang="en-US" altLang="ru-RU" sz="1800" dirty="0">
                <a:solidFill>
                  <a:srgbClr val="008000"/>
                </a:solidFill>
              </a:rPr>
              <a:t># </a:t>
            </a:r>
            <a:r>
              <a:rPr lang="ru-RU" altLang="ru-RU" sz="1800" dirty="0">
                <a:solidFill>
                  <a:srgbClr val="008000"/>
                </a:solidFill>
              </a:rPr>
              <a:t>печатаем по букве из </a:t>
            </a:r>
            <a:r>
              <a:rPr lang="en-US" altLang="ru-RU" sz="1800" dirty="0" err="1">
                <a:solidFill>
                  <a:srgbClr val="008000"/>
                </a:solidFill>
              </a:rPr>
              <a:t>stroka</a:t>
            </a:r>
            <a:endParaRPr lang="ru-RU" altLang="ru-RU" sz="18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" name="Двойные фигурные скобки 2">
            <a:extLst>
              <a:ext uri="{FF2B5EF4-FFF2-40B4-BE49-F238E27FC236}">
                <a16:creationId xmlns:a16="http://schemas.microsoft.com/office/drawing/2014/main" id="{FA48EF4D-D329-418B-9ABC-BA9F8A769737}"/>
              </a:ext>
            </a:extLst>
          </p:cNvPr>
          <p:cNvSpPr/>
          <p:nvPr/>
        </p:nvSpPr>
        <p:spPr bwMode="auto">
          <a:xfrm>
            <a:off x="2750507" y="1844824"/>
            <a:ext cx="5958532" cy="1080120"/>
          </a:xfrm>
          <a:prstGeom prst="bracePair">
            <a:avLst>
              <a:gd name="adj" fmla="val 1044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Не пугайтесь! 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  <a:sym typeface="Wingdings" panose="05000000000000000000" pitchFamily="2" charset="2"/>
              </a:rPr>
              <a:t>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Проверять эти 4 примера только по желанию и в ДЗ_7 подобных заданий не будет: с этими терминами будем знакомиться позже.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solidFill>
                  <a:srgbClr val="008000"/>
                </a:solidFill>
              </a:rPr>
              <a:t>А вдруг уже всё понятно? </a:t>
            </a:r>
            <a:r>
              <a:rPr lang="ru-RU" sz="1400" dirty="0">
                <a:solidFill>
                  <a:srgbClr val="008000"/>
                </a:solidFill>
                <a:sym typeface="Wingdings" panose="05000000000000000000" pitchFamily="2" charset="2"/>
              </a:rPr>
              <a:t>)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DE0609A-D6FC-4281-8305-17493F421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44C8CF-DD0B-45CC-ACD3-A4879F889C1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256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Переменная в цикле</a:t>
            </a:r>
            <a:r>
              <a:rPr lang="en-US" altLang="ru-RU" b="1" dirty="0">
                <a:solidFill>
                  <a:srgbClr val="FF0000"/>
                </a:solidFill>
              </a:rPr>
              <a:t> for</a:t>
            </a:r>
            <a:r>
              <a:rPr lang="ru-RU" altLang="ru-RU" b="1" dirty="0">
                <a:solidFill>
                  <a:srgbClr val="FF0000"/>
                </a:solidFill>
              </a:rPr>
              <a:t> 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список:</a:t>
            </a:r>
            <a:endParaRPr lang="en-US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bag = ["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knife","wallet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pen","notebook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"] 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bag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for item in bag: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print item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печатаем по элементу из 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bag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словарь: </a:t>
            </a:r>
            <a:endParaRPr lang="en-US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countries = {"Russia":"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Moskow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","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Swiss":"Bern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Ukraine":"Kiev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italy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":"Rome", 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Australia":"Canberra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en-US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Japan":"Tokyo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"}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en-US" altLang="ru-RU" sz="1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словарь</a:t>
            </a:r>
            <a:r>
              <a:rPr lang="en-US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countries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for country in countries: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print ("The capital of %s is %s" % (country, countries[country]))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Во множестве значений переменной могут быть выражения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различных типов,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например: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1, 2, 3, '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':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print(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82C65AE-C24F-4810-9648-64065864D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BF3C2E-53EA-4778-A9EB-03D13907A5E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29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Функция </a:t>
            </a:r>
            <a:r>
              <a:rPr lang="en-US" altLang="ru-RU" b="1" dirty="0">
                <a:solidFill>
                  <a:srgbClr val="FF0000"/>
                </a:solidFill>
              </a:rPr>
              <a:t>range</a:t>
            </a:r>
            <a:r>
              <a:rPr lang="ru-RU" altLang="ru-RU" b="1" dirty="0">
                <a:solidFill>
                  <a:srgbClr val="FF0000"/>
                </a:solidFill>
              </a:rPr>
              <a:t> - 1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Циклы for чаще всего используются для</a:t>
            </a:r>
          </a:p>
          <a:p>
            <a:pPr indent="-285750">
              <a:lnSpc>
                <a:spcPct val="80000"/>
              </a:lnSpc>
            </a:pPr>
            <a:r>
              <a:rPr lang="ru-RU" altLang="ru-RU" sz="1800" dirty="0"/>
              <a:t>повторения какой-либо последовательности действий заданное число раз, </a:t>
            </a:r>
          </a:p>
          <a:p>
            <a:pPr indent="-285750">
              <a:lnSpc>
                <a:spcPct val="80000"/>
              </a:lnSpc>
            </a:pPr>
            <a:r>
              <a:rPr lang="ru-RU" altLang="ru-RU" sz="1800" dirty="0"/>
              <a:t>изменения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значения</a:t>
            </a:r>
            <a:r>
              <a:rPr lang="ru-RU" altLang="ru-RU" sz="1800" dirty="0"/>
              <a:t> переменной в цикле от некоторого начального значения до некоторого конечного.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E4812-65CD-463E-AA41-CB024AFF53BD}"/>
              </a:ext>
            </a:extLst>
          </p:cNvPr>
          <p:cNvSpPr txBox="1"/>
          <p:nvPr/>
        </p:nvSpPr>
        <p:spPr>
          <a:xfrm>
            <a:off x="298060" y="2497194"/>
            <a:ext cx="2185708" cy="584775"/>
          </a:xfrm>
          <a:prstGeom prst="rect">
            <a:avLst/>
          </a:prstGeom>
          <a:solidFill>
            <a:srgbClr val="66FF99"/>
          </a:solidFill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3333CC"/>
                </a:solidFill>
              </a:rPr>
              <a:t>for i </a:t>
            </a:r>
            <a:r>
              <a:rPr lang="ru-RU" altLang="ru-RU" sz="2000" b="1" dirty="0" err="1">
                <a:solidFill>
                  <a:srgbClr val="3333CC"/>
                </a:solidFill>
              </a:rPr>
              <a:t>in</a:t>
            </a:r>
            <a:r>
              <a:rPr lang="ru-RU" altLang="ru-RU" sz="2000" b="1" dirty="0">
                <a:solidFill>
                  <a:srgbClr val="3333CC"/>
                </a:solidFill>
              </a:rPr>
              <a:t> </a:t>
            </a:r>
            <a:r>
              <a:rPr lang="ru-RU" altLang="ru-RU" sz="2000" b="1" dirty="0" err="1">
                <a:solidFill>
                  <a:srgbClr val="FF0000"/>
                </a:solidFill>
              </a:rPr>
              <a:t>range</a:t>
            </a:r>
            <a:r>
              <a:rPr lang="ru-RU" altLang="ru-RU" sz="2000" b="1" dirty="0">
                <a:solidFill>
                  <a:srgbClr val="FF0000"/>
                </a:solidFill>
              </a:rPr>
              <a:t>(n):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    </a:t>
            </a:r>
            <a:r>
              <a:rPr lang="ru-RU" altLang="ru-RU" sz="2000" b="1" dirty="0"/>
              <a:t>тело цикла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359BF6-C3A2-4597-8125-B44019DA883C}"/>
              </a:ext>
            </a:extLst>
          </p:cNvPr>
          <p:cNvSpPr txBox="1"/>
          <p:nvPr/>
        </p:nvSpPr>
        <p:spPr>
          <a:xfrm>
            <a:off x="2608808" y="2454199"/>
            <a:ext cx="6229672" cy="1215652"/>
          </a:xfrm>
          <a:prstGeom prst="wedgeRoundRectCallout">
            <a:avLst>
              <a:gd name="adj1" fmla="val -52738"/>
              <a:gd name="adj2" fmla="val -3167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dirty="0">
                <a:solidFill>
                  <a:srgbClr val="1D528D"/>
                </a:solidFill>
                <a:latin typeface="Verdana"/>
              </a:rPr>
              <a:t>n</a:t>
            </a:r>
          </a:p>
          <a:p>
            <a:pPr marL="342900" lvl="0" indent="-28575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  <a:buFont typeface="Arial" panose="020B0604020202020204" pitchFamily="34" charset="0"/>
              <a:buChar char="•"/>
            </a:pPr>
            <a:r>
              <a:rPr lang="ru-RU" altLang="ru-RU" sz="1700" dirty="0">
                <a:solidFill>
                  <a:srgbClr val="1D528D"/>
                </a:solidFill>
                <a:latin typeface="Verdana"/>
              </a:rPr>
              <a:t>числовая константа, </a:t>
            </a:r>
          </a:p>
          <a:p>
            <a:pPr marL="342900" lvl="0" indent="-28575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  <a:buFont typeface="Arial" panose="020B0604020202020204" pitchFamily="34" charset="0"/>
              <a:buChar char="•"/>
            </a:pPr>
            <a:r>
              <a:rPr lang="ru-RU" altLang="ru-RU" sz="1700" dirty="0">
                <a:solidFill>
                  <a:srgbClr val="1D528D"/>
                </a:solidFill>
                <a:latin typeface="Verdana"/>
              </a:rPr>
              <a:t>переменная</a:t>
            </a:r>
          </a:p>
          <a:p>
            <a:pPr marL="342900" lvl="0" indent="-28575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  <a:buFont typeface="Arial" panose="020B0604020202020204" pitchFamily="34" charset="0"/>
              <a:buChar char="•"/>
            </a:pPr>
            <a:r>
              <a:rPr lang="ru-RU" altLang="ru-RU" sz="1700" dirty="0">
                <a:solidFill>
                  <a:srgbClr val="1D528D"/>
                </a:solidFill>
                <a:latin typeface="Verdana"/>
              </a:rPr>
              <a:t>арифметическое выражение (например, 2 ** 4).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57077D-3995-4F3B-9E77-8E6A59076E5C}"/>
              </a:ext>
            </a:extLst>
          </p:cNvPr>
          <p:cNvSpPr txBox="1"/>
          <p:nvPr/>
        </p:nvSpPr>
        <p:spPr>
          <a:xfrm>
            <a:off x="284230" y="5398288"/>
            <a:ext cx="840257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en-US" altLang="ru-RU" dirty="0">
              <a:solidFill>
                <a:srgbClr val="1D528D"/>
              </a:solidFill>
              <a:latin typeface="Verdana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Проверьте свои предположения на ПР_7, добавив оператор вывода чего-либо в роли тела цикла.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9FEB7C-9413-405C-AABB-D0C342AB57A9}"/>
              </a:ext>
            </a:extLst>
          </p:cNvPr>
          <p:cNvSpPr txBox="1"/>
          <p:nvPr/>
        </p:nvSpPr>
        <p:spPr>
          <a:xfrm>
            <a:off x="298060" y="3267761"/>
            <a:ext cx="24017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rgbClr val="1D2A8D"/>
                </a:solidFill>
              </a:rPr>
              <a:t> </a:t>
            </a:r>
            <a:r>
              <a:rPr lang="en-US" b="1" dirty="0" err="1">
                <a:solidFill>
                  <a:srgbClr val="1D2A8D"/>
                </a:solidFill>
              </a:rPr>
              <a:t>i</a:t>
            </a:r>
            <a:r>
              <a:rPr lang="en-US" b="1" dirty="0">
                <a:solidFill>
                  <a:srgbClr val="1D2A8D"/>
                </a:solidFill>
              </a:rPr>
              <a:t> – </a:t>
            </a:r>
            <a:r>
              <a:rPr lang="ru-RU" b="1" dirty="0">
                <a:solidFill>
                  <a:srgbClr val="3333CC"/>
                </a:solidFill>
              </a:rPr>
              <a:t>индексная переменная </a:t>
            </a:r>
            <a:r>
              <a:rPr lang="ru-RU" dirty="0"/>
              <a:t>принимает значение от 0 до </a:t>
            </a:r>
            <a:r>
              <a:rPr lang="en-US" dirty="0"/>
              <a:t>n-1 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EE0A7F-26D9-404B-8647-96C4A2C686C4}"/>
              </a:ext>
            </a:extLst>
          </p:cNvPr>
          <p:cNvSpPr txBox="1"/>
          <p:nvPr/>
        </p:nvSpPr>
        <p:spPr>
          <a:xfrm>
            <a:off x="284230" y="4468090"/>
            <a:ext cx="725070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Сколько раз выполнится цикл, если значение </a:t>
            </a:r>
            <a:endParaRPr lang="en-US" altLang="ru-RU" b="1" dirty="0">
              <a:solidFill>
                <a:srgbClr val="00B050"/>
              </a:solidFill>
              <a:latin typeface="Verdana"/>
            </a:endParaRPr>
          </a:p>
          <a:p>
            <a:pPr marL="342900" lvl="0" indent="-28575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  <a:buFont typeface="Arial" panose="020B0604020202020204" pitchFamily="34" charset="0"/>
              <a:buChar char="•"/>
            </a:pPr>
            <a:r>
              <a:rPr lang="en-US" altLang="ru-RU" b="1" dirty="0">
                <a:solidFill>
                  <a:srgbClr val="00B050"/>
                </a:solidFill>
                <a:latin typeface="Verdana"/>
              </a:rPr>
              <a:t>n = 2?</a:t>
            </a:r>
          </a:p>
          <a:p>
            <a:pPr marL="342900" lvl="0" indent="-28575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n ≤</a:t>
            </a:r>
            <a:r>
              <a:rPr lang="en-US" altLang="ru-RU" b="1" dirty="0">
                <a:solidFill>
                  <a:srgbClr val="00B050"/>
                </a:solidFill>
                <a:latin typeface="Verdana"/>
              </a:rPr>
              <a:t> 0</a:t>
            </a: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?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4E86B19-1FF2-4FA1-BF54-E42F414A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94A1AD-F6AC-4410-BA08-8FCBF95C32E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26EDBB-12C8-4264-8B37-303D9CD52C35}"/>
              </a:ext>
            </a:extLst>
          </p:cNvPr>
          <p:cNvSpPr txBox="1"/>
          <p:nvPr/>
        </p:nvSpPr>
        <p:spPr>
          <a:xfrm>
            <a:off x="7182296" y="1798069"/>
            <a:ext cx="165618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range (</a:t>
            </a:r>
            <a:r>
              <a:rPr lang="ru-RU" dirty="0"/>
              <a:t>англ.) </a:t>
            </a:r>
            <a:r>
              <a:rPr lang="en-US" dirty="0"/>
              <a:t>- </a:t>
            </a:r>
            <a:r>
              <a:rPr lang="ru-RU" dirty="0"/>
              <a:t>диапазон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462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Функция </a:t>
            </a:r>
            <a:r>
              <a:rPr lang="en-US" altLang="ru-RU" b="1" dirty="0">
                <a:solidFill>
                  <a:srgbClr val="FF0000"/>
                </a:solidFill>
              </a:rPr>
              <a:t>range</a:t>
            </a:r>
            <a:r>
              <a:rPr lang="ru-RU" altLang="ru-RU" b="1" dirty="0">
                <a:solidFill>
                  <a:srgbClr val="FF0000"/>
                </a:solidFill>
              </a:rPr>
              <a:t> - 2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Пример: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n = 5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sum = 0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for k in range(1, n):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sum += k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print(sum)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значения принимает переменная </a:t>
            </a:r>
            <a:r>
              <a:rPr lang="en-US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k?</a:t>
            </a:r>
            <a:endParaRPr lang="ru-RU" altLang="ru-RU" sz="1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Какую задачу «решает» эта программа?</a:t>
            </a:r>
            <a:endParaRPr lang="en-US" altLang="ru-RU" sz="1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Тело цикла понятно?)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(Предполагаемые ответы на вопросы проверить на ПР_7)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F1ACD3-F608-437C-B7DE-1EC6A9ADFE92}"/>
              </a:ext>
            </a:extLst>
          </p:cNvPr>
          <p:cNvSpPr txBox="1"/>
          <p:nvPr/>
        </p:nvSpPr>
        <p:spPr>
          <a:xfrm>
            <a:off x="345629" y="1214948"/>
            <a:ext cx="3146251" cy="646331"/>
          </a:xfrm>
          <a:prstGeom prst="rect">
            <a:avLst/>
          </a:prstGeom>
          <a:solidFill>
            <a:srgbClr val="66FF99"/>
          </a:solidFill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for i </a:t>
            </a:r>
            <a:r>
              <a:rPr lang="ru-RU" altLang="ru-RU" sz="2000" b="1" dirty="0" err="1">
                <a:solidFill>
                  <a:srgbClr val="1D528D"/>
                </a:solidFill>
                <a:latin typeface="Verdana"/>
              </a:rPr>
              <a:t>in</a:t>
            </a: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 </a:t>
            </a:r>
            <a:r>
              <a:rPr lang="ru-RU" altLang="ru-RU" sz="2000" b="1" dirty="0" err="1">
                <a:solidFill>
                  <a:srgbClr val="FF0000"/>
                </a:solidFill>
                <a:latin typeface="Verdana"/>
              </a:rPr>
              <a:t>range</a:t>
            </a:r>
            <a:r>
              <a:rPr lang="ru-RU" altLang="ru-RU" sz="2000" b="1" dirty="0">
                <a:solidFill>
                  <a:srgbClr val="FF0000"/>
                </a:solidFill>
                <a:latin typeface="Verdana"/>
              </a:rPr>
              <a:t>(a, b):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    тело цикла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425601-3C9A-404D-BEF9-92E995E91419}"/>
              </a:ext>
            </a:extLst>
          </p:cNvPr>
          <p:cNvSpPr txBox="1"/>
          <p:nvPr/>
        </p:nvSpPr>
        <p:spPr>
          <a:xfrm>
            <a:off x="345629" y="2104226"/>
            <a:ext cx="487444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latin typeface="Verdana"/>
              </a:rPr>
              <a:t>При </a:t>
            </a:r>
            <a:r>
              <a:rPr lang="en-US" altLang="ru-RU" b="1" dirty="0">
                <a:solidFill>
                  <a:srgbClr val="1D528D"/>
                </a:solidFill>
                <a:latin typeface="Verdana"/>
              </a:rPr>
              <a:t>a&gt;b </a:t>
            </a:r>
            <a:r>
              <a:rPr lang="ru-RU" altLang="ru-RU" b="1" dirty="0">
                <a:solidFill>
                  <a:srgbClr val="1D528D"/>
                </a:solidFill>
                <a:latin typeface="Verdana"/>
              </a:rPr>
              <a:t>индексная переменная i </a:t>
            </a:r>
            <a:r>
              <a:rPr lang="ru-RU" altLang="ru-RU" dirty="0">
                <a:solidFill>
                  <a:srgbClr val="1D528D"/>
                </a:solidFill>
                <a:latin typeface="Verdana"/>
              </a:rPr>
              <a:t>принимает значения </a:t>
            </a:r>
            <a:r>
              <a:rPr lang="ru-RU" altLang="ru-RU" b="1" dirty="0">
                <a:solidFill>
                  <a:srgbClr val="3333CC"/>
                </a:solidFill>
                <a:latin typeface="Verdana"/>
              </a:rPr>
              <a:t>от a до b - 1</a:t>
            </a:r>
            <a:r>
              <a:rPr lang="ru-RU" altLang="ru-RU" dirty="0">
                <a:solidFill>
                  <a:srgbClr val="3333CC"/>
                </a:solidFill>
                <a:latin typeface="Verdana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B1762B-F975-4DB7-9DD9-986DC24F9555}"/>
              </a:ext>
            </a:extLst>
          </p:cNvPr>
          <p:cNvSpPr txBox="1"/>
          <p:nvPr/>
        </p:nvSpPr>
        <p:spPr>
          <a:xfrm>
            <a:off x="3995936" y="2696757"/>
            <a:ext cx="45732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А при </a:t>
            </a:r>
            <a:r>
              <a:rPr lang="en-US" altLang="ru-RU" b="1" dirty="0">
                <a:solidFill>
                  <a:srgbClr val="00B050"/>
                </a:solidFill>
                <a:latin typeface="Verdana"/>
              </a:rPr>
              <a:t>a ≤ b </a:t>
            </a: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какие значения примет индексная </a:t>
            </a:r>
            <a:r>
              <a:rPr lang="ru-RU" altLang="ru-RU" b="1" dirty="0">
                <a:solidFill>
                  <a:srgbClr val="00B050"/>
                </a:solidFill>
                <a:cs typeface="Arial" panose="020B0604020202020204" pitchFamily="34" charset="0"/>
              </a:rPr>
              <a:t>переменная</a:t>
            </a:r>
            <a:r>
              <a:rPr lang="ru-RU" altLang="ru-RU" dirty="0">
                <a:solidFill>
                  <a:srgbClr val="00B050"/>
                </a:solidFill>
                <a:latin typeface="Verdana"/>
              </a:rPr>
              <a:t>?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A31D57-A985-49B0-8288-93992C30A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A1D30E-1C66-4F26-B083-9886F04C067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584130-411E-4FA5-84FC-C893DF609AF9}"/>
              </a:ext>
            </a:extLst>
          </p:cNvPr>
          <p:cNvSpPr txBox="1"/>
          <p:nvPr/>
        </p:nvSpPr>
        <p:spPr>
          <a:xfrm>
            <a:off x="7236296" y="1188047"/>
            <a:ext cx="165618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range (</a:t>
            </a:r>
            <a:r>
              <a:rPr lang="ru-RU" dirty="0"/>
              <a:t>англ.) </a:t>
            </a:r>
            <a:r>
              <a:rPr lang="en-US" dirty="0"/>
              <a:t>- </a:t>
            </a:r>
            <a:r>
              <a:rPr lang="ru-RU" dirty="0"/>
              <a:t>диапазон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113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Функция </a:t>
            </a:r>
            <a:r>
              <a:rPr lang="en-US" altLang="ru-RU" b="1" dirty="0">
                <a:solidFill>
                  <a:srgbClr val="FF0000"/>
                </a:solidFill>
              </a:rPr>
              <a:t>range</a:t>
            </a:r>
            <a:r>
              <a:rPr lang="ru-RU" altLang="ru-RU" b="1" dirty="0">
                <a:solidFill>
                  <a:srgbClr val="FF0000"/>
                </a:solidFill>
              </a:rPr>
              <a:t> - </a:t>
            </a:r>
            <a:r>
              <a:rPr lang="en-US" altLang="ru-RU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Переменная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шаг, который будет добавляться к предыдущему значению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меняется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от а до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b-1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с шагом с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solidFill>
                <a:srgbClr val="1D52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(Предполагаемые ответы на вопросы проверить на ПР_7)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F1ACD3-F608-437C-B7DE-1EC6A9ADFE92}"/>
              </a:ext>
            </a:extLst>
          </p:cNvPr>
          <p:cNvSpPr txBox="1"/>
          <p:nvPr/>
        </p:nvSpPr>
        <p:spPr>
          <a:xfrm>
            <a:off x="345629" y="1219920"/>
            <a:ext cx="3506291" cy="646331"/>
          </a:xfrm>
          <a:prstGeom prst="rect">
            <a:avLst/>
          </a:prstGeom>
          <a:solidFill>
            <a:srgbClr val="66FF99"/>
          </a:solidFill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for </a:t>
            </a:r>
            <a:r>
              <a:rPr lang="en-US" altLang="ru-RU" sz="2000" b="1" dirty="0">
                <a:solidFill>
                  <a:srgbClr val="1D528D"/>
                </a:solidFill>
                <a:latin typeface="Verdana"/>
              </a:rPr>
              <a:t>k</a:t>
            </a: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 </a:t>
            </a:r>
            <a:r>
              <a:rPr lang="ru-RU" altLang="ru-RU" sz="2000" b="1" dirty="0" err="1">
                <a:solidFill>
                  <a:srgbClr val="1D528D"/>
                </a:solidFill>
                <a:latin typeface="Verdana"/>
              </a:rPr>
              <a:t>in</a:t>
            </a: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 </a:t>
            </a:r>
            <a:r>
              <a:rPr lang="ru-RU" altLang="ru-RU" sz="2000" b="1" dirty="0" err="1">
                <a:solidFill>
                  <a:srgbClr val="FF0000"/>
                </a:solidFill>
                <a:latin typeface="Verdana"/>
              </a:rPr>
              <a:t>range</a:t>
            </a:r>
            <a:r>
              <a:rPr lang="ru-RU" altLang="ru-RU" sz="2000" b="1" dirty="0">
                <a:solidFill>
                  <a:srgbClr val="FF0000"/>
                </a:solidFill>
                <a:latin typeface="Verdana"/>
              </a:rPr>
              <a:t>(a, b, с):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2000" b="1" dirty="0">
                <a:solidFill>
                  <a:srgbClr val="1D528D"/>
                </a:solidFill>
                <a:latin typeface="Verdana"/>
              </a:rPr>
              <a:t>    тело цикла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C8287C-7EE0-4DE0-A85B-EFE9CBE7E2CC}"/>
              </a:ext>
            </a:extLst>
          </p:cNvPr>
          <p:cNvSpPr txBox="1"/>
          <p:nvPr/>
        </p:nvSpPr>
        <p:spPr>
          <a:xfrm>
            <a:off x="457200" y="2634877"/>
            <a:ext cx="6851104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latin typeface="Verdana"/>
              </a:rPr>
              <a:t>Например, вывести все нечётные числам от 1 до 99 можно при помощи функции </a:t>
            </a:r>
            <a:r>
              <a:rPr lang="ru-RU" altLang="ru-RU" dirty="0" err="1">
                <a:solidFill>
                  <a:srgbClr val="1D528D"/>
                </a:solidFill>
                <a:latin typeface="Verdana"/>
              </a:rPr>
              <a:t>range</a:t>
            </a:r>
            <a:r>
              <a:rPr lang="ru-RU" altLang="ru-RU" dirty="0">
                <a:solidFill>
                  <a:srgbClr val="1D528D"/>
                </a:solidFill>
                <a:latin typeface="Verdana"/>
              </a:rPr>
              <a:t>(1, 100, 2),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latin typeface="Verdana"/>
              </a:rPr>
              <a:t>а сделать цикл по всем числам от 100 до 1 можно при помощи </a:t>
            </a:r>
            <a:r>
              <a:rPr lang="ru-RU" altLang="ru-RU" dirty="0" err="1">
                <a:solidFill>
                  <a:srgbClr val="1D528D"/>
                </a:solidFill>
                <a:latin typeface="Verdana"/>
              </a:rPr>
              <a:t>range</a:t>
            </a:r>
            <a:r>
              <a:rPr lang="ru-RU" altLang="ru-RU" dirty="0">
                <a:solidFill>
                  <a:srgbClr val="1D528D"/>
                </a:solidFill>
                <a:latin typeface="Verdana"/>
              </a:rPr>
              <a:t>(100, 0, -1).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dirty="0">
              <a:solidFill>
                <a:srgbClr val="1D528D"/>
              </a:solidFill>
              <a:latin typeface="Verdana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А как получить все чётные числа от 50 до 100?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b="1" dirty="0">
                <a:solidFill>
                  <a:srgbClr val="00B050"/>
                </a:solidFill>
                <a:latin typeface="Verdana"/>
              </a:rPr>
              <a:t>Как получить на экране чётные числа от 100 до 50?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dirty="0">
              <a:solidFill>
                <a:srgbClr val="1D528D"/>
              </a:solidFill>
              <a:latin typeface="Verdana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DFFB6A5-058F-4813-BE7F-CF9D0F83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C87C8-5C5B-44B6-B4EB-0321F3F92B5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4B0EA-374C-4D41-9E0B-23B03B9B912A}"/>
              </a:ext>
            </a:extLst>
          </p:cNvPr>
          <p:cNvSpPr txBox="1"/>
          <p:nvPr/>
        </p:nvSpPr>
        <p:spPr>
          <a:xfrm>
            <a:off x="7236296" y="1188047"/>
            <a:ext cx="165618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range (</a:t>
            </a:r>
            <a:r>
              <a:rPr lang="ru-RU" dirty="0"/>
              <a:t>англ.) </a:t>
            </a:r>
            <a:r>
              <a:rPr lang="en-US" dirty="0"/>
              <a:t>- </a:t>
            </a:r>
            <a:r>
              <a:rPr lang="ru-RU" dirty="0"/>
              <a:t>диапазон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296162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9958</TotalTime>
  <Words>1314</Words>
  <Application>Microsoft Office PowerPoint</Application>
  <PresentationFormat>Экран (4:3)</PresentationFormat>
  <Paragraphs>295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Цикл for</vt:lpstr>
      <vt:lpstr>Блок-схемы</vt:lpstr>
      <vt:lpstr>Переменная в цикле for </vt:lpstr>
      <vt:lpstr>Переменная в цикле for </vt:lpstr>
      <vt:lpstr>Функция range - 1</vt:lpstr>
      <vt:lpstr>Функция range - 2</vt:lpstr>
      <vt:lpstr>Функция range - 3</vt:lpstr>
      <vt:lpstr>Вложенные циклы</vt:lpstr>
      <vt:lpstr>Практическая работа 7</vt:lpstr>
      <vt:lpstr>Домашнее задание 7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1029</cp:revision>
  <dcterms:created xsi:type="dcterms:W3CDTF">2018-01-06T22:24:33Z</dcterms:created>
  <dcterms:modified xsi:type="dcterms:W3CDTF">2018-03-27T16:05:20Z</dcterms:modified>
</cp:coreProperties>
</file>