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410" r:id="rId3"/>
    <p:sldId id="346" r:id="rId4"/>
    <p:sldId id="411" r:id="rId5"/>
    <p:sldId id="347" r:id="rId6"/>
    <p:sldId id="360" r:id="rId7"/>
    <p:sldId id="349" r:id="rId8"/>
    <p:sldId id="351" r:id="rId9"/>
    <p:sldId id="368" r:id="rId10"/>
    <p:sldId id="344" r:id="rId11"/>
    <p:sldId id="354" r:id="rId12"/>
    <p:sldId id="345" r:id="rId13"/>
    <p:sldId id="293" r:id="rId14"/>
    <p:sldId id="277" r:id="rId15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346"/>
            <p14:sldId id="411"/>
            <p14:sldId id="347"/>
            <p14:sldId id="360"/>
            <p14:sldId id="349"/>
            <p14:sldId id="351"/>
            <p14:sldId id="368"/>
            <p14:sldId id="344"/>
            <p14:sldId id="354"/>
            <p14:sldId id="345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1D2A8D"/>
    <a:srgbClr val="008000"/>
    <a:srgbClr val="33CCCC"/>
    <a:srgbClr val="521D8D"/>
    <a:srgbClr val="6344B0"/>
    <a:srgbClr val="1D528D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6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06443-D178-4A2B-81C8-1A692E990C0B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02327C-7E25-484F-AA35-D316DE88E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Л.Н. Расторгуева</a:t>
            </a:r>
          </a:p>
        </p:txBody>
      </p:sp>
    </p:spTree>
    <p:extLst>
      <p:ext uri="{BB962C8B-B14F-4D97-AF65-F5344CB8AC3E}">
        <p14:creationId xmlns:p14="http://schemas.microsoft.com/office/powerpoint/2010/main" val="3945583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6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программном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режиме 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IDLE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проверьте программу по принадлежности точки какой-либо четверти;</a:t>
            </a:r>
          </a:p>
          <a:p>
            <a:pPr marL="800100" lvl="1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>
                <a:cs typeface="Arial" panose="020B0604020202020204" pitchFamily="34" charset="0"/>
              </a:rPr>
              <a:t>Со вложенными условными конструкциями</a:t>
            </a:r>
          </a:p>
          <a:p>
            <a:pPr marL="800100" lvl="1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>
                <a:cs typeface="Arial" panose="020B0604020202020204" pitchFamily="34" charset="0"/>
              </a:rPr>
              <a:t>С каскадными условными конструкциями. 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интерактивном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режиме исследуйте преобразования типов, одним из которых является </a:t>
            </a:r>
            <a:r>
              <a:rPr lang="en-US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bool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Сколько ошибок в этой таблице?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Как должно быть?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D0B329C-3FEC-4FD5-87CF-26992F0D1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7224"/>
              </p:ext>
            </p:extLst>
          </p:nvPr>
        </p:nvGraphicFramePr>
        <p:xfrm>
          <a:off x="879526" y="2996952"/>
          <a:ext cx="7787208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98976736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467625194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752823406"/>
                    </a:ext>
                  </a:extLst>
                </a:gridCol>
                <a:gridCol w="2314600">
                  <a:extLst>
                    <a:ext uri="{9D8B030D-6E8A-4147-A177-3AD203B41FA5}">
                      <a16:colId xmlns:a16="http://schemas.microsoft.com/office/drawing/2014/main" val="314625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891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int</a:t>
                      </a:r>
                      <a:r>
                        <a:rPr lang="en-US" altLang="ru-RU" sz="1600" b="1" dirty="0"/>
                        <a:t>(True)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False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539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int</a:t>
                      </a:r>
                      <a:r>
                        <a:rPr lang="en-US" altLang="ru-RU" sz="1600" b="1" dirty="0"/>
                        <a:t>(true)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str</a:t>
                      </a:r>
                      <a:r>
                        <a:rPr lang="en-US" altLang="ru-RU" sz="1600" b="1" dirty="0"/>
                        <a:t>(True)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‘True’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11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int</a:t>
                      </a:r>
                      <a:r>
                        <a:rPr lang="en-US" altLang="ru-RU" sz="1600" b="1" dirty="0"/>
                        <a:t>(False)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Str</a:t>
                      </a:r>
                      <a:r>
                        <a:rPr lang="en-US" altLang="ru-RU" sz="1600" b="1" dirty="0"/>
                        <a:t>(False)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Ошибка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889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 err="1"/>
                        <a:t>int</a:t>
                      </a:r>
                      <a:r>
                        <a:rPr lang="en-US" altLang="ru-RU" sz="1600" b="1" dirty="0"/>
                        <a:t>(false)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bool(‘””)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False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940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True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bool(“Python”)</a:t>
                      </a:r>
                      <a:endParaRPr lang="ru-RU" alt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True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60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600" b="1" dirty="0"/>
                        <a:t>bool(23.15)</a:t>
                      </a:r>
                      <a:endParaRPr lang="ru-RU" alt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True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94135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2DB0AA-DC1B-41DA-9EAB-B2E765BE3167}"/>
              </a:ext>
            </a:extLst>
          </p:cNvPr>
          <p:cNvSpPr/>
          <p:nvPr/>
        </p:nvSpPr>
        <p:spPr bwMode="auto">
          <a:xfrm>
            <a:off x="2483768" y="3395863"/>
            <a:ext cx="1512168" cy="2088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67D6F0-DDEE-41A4-9ACE-497CDFE498E7}"/>
              </a:ext>
            </a:extLst>
          </p:cNvPr>
          <p:cNvSpPr/>
          <p:nvPr/>
        </p:nvSpPr>
        <p:spPr bwMode="auto">
          <a:xfrm>
            <a:off x="6372200" y="3395863"/>
            <a:ext cx="1512168" cy="2088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FDC3D4-412B-48EB-B91A-167527108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CB82D0-C108-47A0-98CE-4D2D576CE71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1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Самопроверка 6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/>
              <a:t>Проверьте себя.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Что такое бинарная операция?</a:t>
            </a:r>
            <a:r>
              <a:rPr lang="en-US" altLang="ru-RU" sz="2000" dirty="0"/>
              <a:t> </a:t>
            </a:r>
            <a:r>
              <a:rPr lang="ru-RU" altLang="ru-RU" sz="2000" dirty="0"/>
              <a:t>Примеры.</a:t>
            </a: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Что такое унарная операция? Примеры.</a:t>
            </a: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Что такое операнд? А оператор? Примеры.</a:t>
            </a: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Чем</a:t>
            </a:r>
            <a:r>
              <a:rPr lang="ru-RU" altLang="ru-RU" sz="2000" dirty="0"/>
              <a:t> конструкция с вложенными условиями отличается от каскадной? Какая из них нагляднее на Ваш взгляд?</a:t>
            </a: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Когда истинны логические И, ИЛИ, НЕ? А  когда ложны? </a:t>
            </a: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Что особенного в записи булевских значений на </a:t>
            </a:r>
            <a:r>
              <a:rPr lang="en-US" altLang="ru-RU" sz="2000" dirty="0"/>
              <a:t>Python?</a:t>
            </a:r>
            <a:endParaRPr lang="ru-RU" altLang="ru-RU" sz="2000" dirty="0"/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Чем отличается синтаксис условного оператора в </a:t>
            </a:r>
            <a:r>
              <a:rPr lang="en-US" altLang="ru-RU" sz="2000" dirty="0"/>
              <a:t>Python </a:t>
            </a:r>
            <a:r>
              <a:rPr lang="ru-RU" altLang="ru-RU" sz="2000" dirty="0"/>
              <a:t>от синтаксиса аналогичной конструкции в </a:t>
            </a:r>
            <a:r>
              <a:rPr lang="en-US" altLang="ru-RU" sz="2000" dirty="0"/>
              <a:t>Pascal?</a:t>
            </a:r>
            <a:r>
              <a:rPr lang="ru-RU" altLang="ru-RU" sz="2000" dirty="0"/>
              <a:t> А операторов сравнения?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690DABA-CB37-4393-B0B3-5ACDF5195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1F8AA7-BC40-42CF-B590-063D66B9266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59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“Pyth_On”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«Условия»: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A, B, C, D</a:t>
            </a:r>
            <a:r>
              <a:rPr lang="ru-RU" altLang="ru-RU" sz="2000" b="1" dirty="0">
                <a:latin typeface="+mj-lt"/>
              </a:rPr>
              <a:t>, </a:t>
            </a:r>
            <a:r>
              <a:rPr lang="en-US" altLang="ru-RU" sz="2000" b="1" dirty="0">
                <a:latin typeface="+mj-lt"/>
              </a:rPr>
              <a:t>E – </a:t>
            </a:r>
            <a:r>
              <a:rPr lang="ru-RU" altLang="ru-RU" sz="2000" b="1" dirty="0">
                <a:latin typeface="+mj-lt"/>
              </a:rPr>
              <a:t>на 3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</a:t>
            </a:r>
            <a:r>
              <a:rPr lang="en-US" altLang="ru-RU" sz="2000" b="1" dirty="0">
                <a:latin typeface="+mj-lt"/>
              </a:rPr>
              <a:t>3)</a:t>
            </a:r>
            <a:r>
              <a:rPr lang="ru-RU" altLang="ru-RU" sz="2000" b="1" dirty="0">
                <a:latin typeface="+mj-lt"/>
              </a:rPr>
              <a:t>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F, G, H</a:t>
            </a:r>
            <a:r>
              <a:rPr lang="ru-RU" altLang="ru-RU" sz="2000" b="1" dirty="0">
                <a:latin typeface="+mj-lt"/>
              </a:rPr>
              <a:t>, </a:t>
            </a:r>
            <a:r>
              <a:rPr lang="en-US" altLang="ru-RU" sz="2000" b="1" dirty="0">
                <a:latin typeface="+mj-lt"/>
              </a:rPr>
              <a:t>I</a:t>
            </a:r>
            <a:r>
              <a:rPr lang="ru-RU" altLang="ru-RU" sz="2000" b="1" dirty="0">
                <a:latin typeface="+mj-lt"/>
              </a:rPr>
              <a:t>,</a:t>
            </a:r>
            <a:r>
              <a:rPr lang="en-US" altLang="ru-RU" sz="2000" b="1" dirty="0">
                <a:latin typeface="+mj-lt"/>
              </a:rPr>
              <a:t> J – </a:t>
            </a:r>
            <a:r>
              <a:rPr lang="ru-RU" altLang="ru-RU" sz="2000" b="1" dirty="0">
                <a:latin typeface="+mj-lt"/>
              </a:rPr>
              <a:t>на 4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 + 1 из предыдущего </a:t>
            </a:r>
            <a:r>
              <a:rPr lang="ru-RU" altLang="ru-RU" sz="2000" b="1" dirty="0">
                <a:cs typeface="Arial" panose="020B0604020202020204" pitchFamily="34" charset="0"/>
              </a:rPr>
              <a:t>уровня</a:t>
            </a:r>
            <a:r>
              <a:rPr lang="ru-RU" altLang="ru-RU" sz="2000" b="1" dirty="0">
                <a:latin typeface="+mj-lt"/>
              </a:rPr>
              <a:t>)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O, P, Q, R, S</a:t>
            </a:r>
            <a:r>
              <a:rPr lang="ru-RU" altLang="ru-RU" sz="2000" b="1" dirty="0">
                <a:latin typeface="+mj-lt"/>
              </a:rPr>
              <a:t> </a:t>
            </a:r>
            <a:r>
              <a:rPr lang="en-US" altLang="ru-RU" sz="2000" b="1" dirty="0">
                <a:latin typeface="+mj-lt"/>
              </a:rPr>
              <a:t>-</a:t>
            </a:r>
            <a:r>
              <a:rPr lang="ru-RU" altLang="ru-RU" sz="2000" b="1" dirty="0">
                <a:latin typeface="+mj-lt"/>
              </a:rPr>
              <a:t> на 5 баллов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 + 1 из </a:t>
            </a:r>
            <a:r>
              <a:rPr lang="en-US" altLang="ru-RU" sz="2000" b="1" dirty="0">
                <a:latin typeface="+mj-lt"/>
              </a:rPr>
              <a:t>K-M)</a:t>
            </a:r>
            <a:endParaRPr lang="ru-RU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400" dirty="0"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1" indent="0">
              <a:lnSpc>
                <a:spcPct val="80000"/>
              </a:lnSpc>
              <a:buNone/>
            </a:pPr>
            <a:endParaRPr lang="ru-RU" altLang="ru-RU" sz="200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</a:endParaRPr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333255" y="3409745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3C5B83-2BE1-44DD-9C44-5D582B1085C3}"/>
              </a:ext>
            </a:extLst>
          </p:cNvPr>
          <p:cNvSpPr txBox="1"/>
          <p:nvPr/>
        </p:nvSpPr>
        <p:spPr>
          <a:xfrm>
            <a:off x="5333255" y="4699298"/>
            <a:ext cx="3539439" cy="1384995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rgbClr val="FF0000"/>
                </a:solidFill>
              </a:rPr>
              <a:t>Примечание: </a:t>
            </a:r>
            <a:endParaRPr lang="en-US" altLang="ru-RU" sz="1400" b="1" dirty="0">
              <a:solidFill>
                <a:srgbClr val="FF0000"/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4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4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форумы</a:t>
            </a:r>
            <a:r>
              <a:rPr lang="en-US" altLang="ru-RU" sz="1400" b="1" dirty="0">
                <a:solidFill>
                  <a:srgbClr val="FF0000"/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05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175B2B-2CE3-4E2F-BFE4-D1D05BAAA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12835"/>
            <a:ext cx="2592288" cy="21111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06E706-47FD-4BE6-8CE2-32ACA1B8E122}"/>
              </a:ext>
            </a:extLst>
          </p:cNvPr>
          <p:cNvSpPr txBox="1"/>
          <p:nvPr/>
        </p:nvSpPr>
        <p:spPr>
          <a:xfrm>
            <a:off x="3465136" y="3865995"/>
            <a:ext cx="167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dirty="0">
                <a:solidFill>
                  <a:srgbClr val="008000"/>
                </a:solidFill>
              </a:rPr>
              <a:t>В курсе</a:t>
            </a:r>
            <a:r>
              <a:rPr lang="en-US" sz="1200" dirty="0">
                <a:solidFill>
                  <a:srgbClr val="008000"/>
                </a:solidFill>
              </a:rPr>
              <a:t> ‘Pyth_On’ </a:t>
            </a:r>
            <a:r>
              <a:rPr lang="ru-RU" sz="1200" dirty="0">
                <a:solidFill>
                  <a:srgbClr val="008000"/>
                </a:solidFill>
              </a:rPr>
              <a:t>размещён </a:t>
            </a:r>
            <a:r>
              <a:rPr lang="en-US" sz="1200" dirty="0">
                <a:solidFill>
                  <a:srgbClr val="008000"/>
                </a:solidFill>
              </a:rPr>
              <a:t>pdf-</a:t>
            </a:r>
            <a:r>
              <a:rPr lang="ru-RU" sz="1200" dirty="0">
                <a:solidFill>
                  <a:srgbClr val="008000"/>
                </a:solidFill>
              </a:rPr>
              <a:t>файл </a:t>
            </a:r>
            <a:r>
              <a:rPr lang="ru-RU" sz="1200" b="1" i="1" dirty="0">
                <a:solidFill>
                  <a:srgbClr val="008000"/>
                </a:solidFill>
              </a:rPr>
              <a:t>Шпаргалка для</a:t>
            </a:r>
            <a:r>
              <a:rPr lang="en-US" sz="1200" b="1" i="1" dirty="0">
                <a:solidFill>
                  <a:srgbClr val="008000"/>
                </a:solidFill>
              </a:rPr>
              <a:t> “</a:t>
            </a:r>
            <a:r>
              <a:rPr lang="ru-RU" sz="1200" b="1" i="1" dirty="0">
                <a:solidFill>
                  <a:srgbClr val="008000"/>
                </a:solidFill>
              </a:rPr>
              <a:t>шахматных</a:t>
            </a:r>
            <a:r>
              <a:rPr lang="en-US" sz="1200" b="1" i="1" dirty="0">
                <a:solidFill>
                  <a:srgbClr val="008000"/>
                </a:solidFill>
              </a:rPr>
              <a:t>”</a:t>
            </a:r>
            <a:r>
              <a:rPr lang="ru-RU" sz="1200" b="1" i="1" dirty="0">
                <a:solidFill>
                  <a:srgbClr val="008000"/>
                </a:solidFill>
              </a:rPr>
              <a:t> задач.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93102E9-1AC0-47F0-9AD2-568E5BDE4D28}"/>
              </a:ext>
            </a:extLst>
          </p:cNvPr>
          <p:cNvSpPr txBox="1"/>
          <p:nvPr/>
        </p:nvSpPr>
        <p:spPr>
          <a:xfrm>
            <a:off x="515847" y="5606367"/>
            <a:ext cx="4625089" cy="738664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chemeClr val="tx2"/>
                </a:solidFill>
              </a:rPr>
              <a:t>На сайте </a:t>
            </a:r>
            <a:r>
              <a:rPr lang="en-US" sz="1400" dirty="0">
                <a:solidFill>
                  <a:schemeClr val="tx2"/>
                </a:solidFill>
              </a:rPr>
              <a:t>Info </a:t>
            </a:r>
            <a:r>
              <a:rPr lang="ru-RU" sz="1400" dirty="0">
                <a:solidFill>
                  <a:schemeClr val="tx2"/>
                </a:solidFill>
              </a:rPr>
              <a:t>дома просмотрите </a:t>
            </a:r>
            <a:r>
              <a:rPr lang="ru-RU" sz="1400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sz="1400" dirty="0">
                <a:solidFill>
                  <a:schemeClr val="tx2"/>
                </a:solidFill>
              </a:rPr>
              <a:t>к следующему уроку– он вам знаком из основной школы </a:t>
            </a:r>
            <a:r>
              <a:rPr lang="ru-RU" sz="1400" b="1" dirty="0">
                <a:solidFill>
                  <a:srgbClr val="FF0000"/>
                </a:solidFill>
              </a:rPr>
              <a:t>(цикл </a:t>
            </a:r>
            <a:r>
              <a:rPr lang="en-US" sz="1400" b="1" dirty="0">
                <a:solidFill>
                  <a:srgbClr val="FF0000"/>
                </a:solidFill>
              </a:rPr>
              <a:t>for)</a:t>
            </a:r>
            <a:r>
              <a:rPr lang="ru-RU" sz="14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097E286-A9AB-4ACD-9EDF-8E4BD370F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B36EED-4189-4EDF-9BE6-5CD4286783BA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2D91E8-54A5-4C62-9AAE-CC077089F70E}"/>
              </a:ext>
            </a:extLst>
          </p:cNvPr>
          <p:cNvSpPr txBox="1"/>
          <p:nvPr/>
        </p:nvSpPr>
        <p:spPr>
          <a:xfrm>
            <a:off x="7884368" y="1006163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highlight>
                  <a:srgbClr val="C0C0C0"/>
                </a:highlight>
              </a:rPr>
              <a:t>§57/53, 56 </a:t>
            </a:r>
          </a:p>
        </p:txBody>
      </p:sp>
    </p:spTree>
    <p:extLst>
      <p:ext uri="{BB962C8B-B14F-4D97-AF65-F5344CB8AC3E}">
        <p14:creationId xmlns:p14="http://schemas.microsoft.com/office/powerpoint/2010/main" val="924783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Ветвления</a:t>
            </a:r>
            <a:r>
              <a:rPr lang="ru-RU" altLang="ru-RU" b="1" dirty="0">
                <a:solidFill>
                  <a:schemeClr val="tx2"/>
                </a:solidFill>
              </a:rPr>
              <a:t>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 </a:t>
            </a:r>
            <a:r>
              <a:rPr lang="en-US" altLang="ru-RU" b="1" dirty="0">
                <a:solidFill>
                  <a:schemeClr val="tx2"/>
                </a:solidFill>
              </a:rPr>
              <a:t>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568952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Ветвления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algn="l"/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Синтаксис условной инструкции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Вложенные условные инструкции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Операторы сравнения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Бинарные и унарные операции.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Операнды.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Каскадные условные инструкции</a:t>
            </a:r>
            <a:endParaRPr lang="ru-RU" sz="1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Тип данных </a:t>
            </a:r>
            <a:r>
              <a:rPr lang="en-US" sz="2400" dirty="0"/>
              <a:t>bool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/>
              <a:t>Логические операторы</a:t>
            </a:r>
          </a:p>
          <a:p>
            <a:pPr algn="l"/>
            <a:endParaRPr 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 - 6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Самопроверка_6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- 6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372645"/>
            <a:ext cx="2520280" cy="48133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16FC29A-F876-4A00-AAD5-EB056D7C7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4EA6B1-7843-4D26-BA6A-D7B76C5B5FD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53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568952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Блок-схемы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9D57EC-7B94-42F7-9FEA-AE86F3B7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1" y="3573016"/>
            <a:ext cx="3667125" cy="25527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EE55D9-1810-4D5B-BE9B-00F7A48BF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54" y="1157459"/>
            <a:ext cx="3666667" cy="255238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402D8C7-EDC1-4E6F-9E3E-61EB3ED8D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31" y="980729"/>
            <a:ext cx="3743325" cy="528181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55331A6-37CB-4321-BB42-392E43203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0603F-77CC-4DC5-9116-03E548D1003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672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A56F6-A9AE-423F-8250-7B47C3213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579296" cy="563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Синтаксис условной инструкции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8410A5-14C2-4624-9117-39F754A1C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D7CB20D-7FBF-44CC-B460-780645A85AA0}"/>
              </a:ext>
            </a:extLst>
          </p:cNvPr>
          <p:cNvSpPr/>
          <p:nvPr/>
        </p:nvSpPr>
        <p:spPr>
          <a:xfrm>
            <a:off x="251520" y="1100212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/>
              <a:t>В некоторых задачах может нарушаться линейное выполнение: результат зависит от условий. Например, нужно возводить в квадрат только положительные числа, а отрицательные заменять нулями. Какую инструкцию дать исполнителю?</a:t>
            </a:r>
          </a:p>
          <a:p>
            <a:pPr algn="l"/>
            <a:endParaRPr lang="en-US" altLang="ru-RU" dirty="0"/>
          </a:p>
          <a:p>
            <a:pPr algn="l"/>
            <a:r>
              <a:rPr lang="ru-RU" altLang="ru-RU" dirty="0"/>
              <a:t>ввод а</a:t>
            </a:r>
          </a:p>
          <a:p>
            <a:pPr algn="l"/>
            <a:r>
              <a:rPr lang="ru-RU" altLang="ru-RU" b="1" dirty="0"/>
              <a:t>если</a:t>
            </a:r>
            <a:r>
              <a:rPr lang="ru-RU" altLang="ru-RU" dirty="0"/>
              <a:t> а </a:t>
            </a:r>
            <a:r>
              <a:rPr lang="en-US" altLang="ru-RU" dirty="0"/>
              <a:t>&gt;</a:t>
            </a:r>
            <a:r>
              <a:rPr lang="ru-RU" altLang="ru-RU" dirty="0"/>
              <a:t> 0</a:t>
            </a:r>
          </a:p>
          <a:p>
            <a:pPr algn="l"/>
            <a:r>
              <a:rPr lang="ru-RU" altLang="ru-RU" dirty="0"/>
              <a:t>    </a:t>
            </a:r>
            <a:r>
              <a:rPr lang="ru-RU" altLang="ru-RU" b="1" dirty="0"/>
              <a:t>то</a:t>
            </a:r>
            <a:r>
              <a:rPr lang="ru-RU" altLang="ru-RU" dirty="0"/>
              <a:t> возвести в квадрат</a:t>
            </a:r>
          </a:p>
          <a:p>
            <a:pPr algn="l"/>
            <a:r>
              <a:rPr lang="ru-RU" altLang="ru-RU" dirty="0"/>
              <a:t>    </a:t>
            </a:r>
            <a:r>
              <a:rPr lang="ru-RU" altLang="ru-RU" b="1" dirty="0"/>
              <a:t>иначе</a:t>
            </a:r>
            <a:r>
              <a:rPr lang="ru-RU" altLang="ru-RU" dirty="0"/>
              <a:t> заменить на 0</a:t>
            </a:r>
            <a:endParaRPr lang="en-US" altLang="ru-RU" dirty="0"/>
          </a:p>
          <a:p>
            <a:pPr algn="l"/>
            <a:r>
              <a:rPr lang="ru-RU" altLang="ru-RU" dirty="0"/>
              <a:t>вывод(а)</a:t>
            </a:r>
          </a:p>
          <a:p>
            <a:pPr algn="l"/>
            <a:endParaRPr lang="ru-RU" altLang="ru-RU" dirty="0"/>
          </a:p>
          <a:p>
            <a:pPr algn="l"/>
            <a:r>
              <a:rPr lang="ru-RU" altLang="ru-RU" dirty="0"/>
              <a:t>На </a:t>
            </a:r>
            <a:r>
              <a:rPr lang="en-US" altLang="ru-RU" dirty="0"/>
              <a:t>Python:</a:t>
            </a:r>
          </a:p>
          <a:p>
            <a:pPr algn="l"/>
            <a:r>
              <a:rPr lang="en-US" altLang="ru-RU" dirty="0"/>
              <a:t>a = </a:t>
            </a:r>
            <a:r>
              <a:rPr lang="en-US" altLang="ru-RU" dirty="0" err="1"/>
              <a:t>int</a:t>
            </a:r>
            <a:r>
              <a:rPr lang="en-US" altLang="ru-RU" dirty="0"/>
              <a:t>(input(“</a:t>
            </a:r>
            <a:r>
              <a:rPr lang="ru-RU" altLang="ru-RU" dirty="0"/>
              <a:t>введите целое число; </a:t>
            </a:r>
            <a:r>
              <a:rPr lang="en-US" altLang="ru-RU" dirty="0"/>
              <a:t>”))</a:t>
            </a:r>
          </a:p>
          <a:p>
            <a:pPr algn="l"/>
            <a:r>
              <a:rPr lang="en-US" altLang="ru-RU" b="1" dirty="0"/>
              <a:t>If</a:t>
            </a:r>
            <a:r>
              <a:rPr lang="en-US" altLang="ru-RU" dirty="0"/>
              <a:t> a &gt; 0</a:t>
            </a:r>
            <a:r>
              <a:rPr lang="en-US" altLang="ru-RU" b="1" dirty="0"/>
              <a:t>:</a:t>
            </a:r>
          </a:p>
          <a:p>
            <a:pPr algn="l"/>
            <a:r>
              <a:rPr lang="en-US" altLang="ru-RU" dirty="0"/>
              <a:t>        a = a ** 2</a:t>
            </a:r>
          </a:p>
          <a:p>
            <a:pPr algn="l"/>
            <a:r>
              <a:rPr lang="en-US" altLang="ru-RU" b="1" dirty="0"/>
              <a:t>else:</a:t>
            </a:r>
          </a:p>
          <a:p>
            <a:pPr algn="l"/>
            <a:r>
              <a:rPr lang="en-US" altLang="ru-RU" dirty="0"/>
              <a:t>         a = 0</a:t>
            </a:r>
          </a:p>
          <a:p>
            <a:pPr algn="l"/>
            <a:r>
              <a:rPr lang="en-US" altLang="ru-RU" dirty="0"/>
              <a:t>print(“</a:t>
            </a:r>
            <a:r>
              <a:rPr lang="ru-RU" altLang="ru-RU" dirty="0"/>
              <a:t>результат: </a:t>
            </a:r>
            <a:r>
              <a:rPr lang="en-US" altLang="ru-RU" dirty="0"/>
              <a:t>”</a:t>
            </a:r>
            <a:r>
              <a:rPr lang="ru-RU" altLang="ru-RU" dirty="0"/>
              <a:t>, а)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618854-9633-46D8-BDA2-95F2D537B814}"/>
              </a:ext>
            </a:extLst>
          </p:cNvPr>
          <p:cNvSpPr txBox="1"/>
          <p:nvPr/>
        </p:nvSpPr>
        <p:spPr>
          <a:xfrm>
            <a:off x="5076056" y="2237674"/>
            <a:ext cx="3312368" cy="3970318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solidFill>
                  <a:srgbClr val="FF0000"/>
                </a:solidFill>
              </a:rPr>
              <a:t>if</a:t>
            </a:r>
            <a:r>
              <a:rPr lang="en-US" sz="2400" b="1" dirty="0"/>
              <a:t> </a:t>
            </a:r>
            <a:r>
              <a:rPr lang="ru-RU" sz="2400" b="1" dirty="0"/>
              <a:t>условие</a:t>
            </a:r>
            <a:r>
              <a:rPr lang="ru-RU" sz="2400" b="1" dirty="0">
                <a:solidFill>
                  <a:srgbClr val="FF0000"/>
                </a:solidFill>
              </a:rPr>
              <a:t>:</a:t>
            </a:r>
            <a:endParaRPr lang="en-US" sz="2400" b="1" dirty="0">
              <a:solidFill>
                <a:srgbClr val="FF0000"/>
              </a:solidFill>
            </a:endParaRPr>
          </a:p>
          <a:p>
            <a:pPr algn="l"/>
            <a:r>
              <a:rPr lang="ru-RU" sz="2400" dirty="0"/>
              <a:t>    команда 1</a:t>
            </a:r>
          </a:p>
          <a:p>
            <a:pPr algn="l"/>
            <a:r>
              <a:rPr lang="ru-RU" sz="2400" dirty="0"/>
              <a:t>    команда 2</a:t>
            </a:r>
          </a:p>
          <a:p>
            <a:pPr algn="l"/>
            <a:r>
              <a:rPr lang="ru-RU" sz="2400" dirty="0"/>
              <a:t>    </a:t>
            </a:r>
            <a:r>
              <a:rPr lang="ru-RU" sz="2000" dirty="0"/>
              <a:t>……………</a:t>
            </a:r>
          </a:p>
          <a:p>
            <a:pPr algn="l"/>
            <a:r>
              <a:rPr lang="en-US" sz="2400" b="1" dirty="0">
                <a:solidFill>
                  <a:srgbClr val="FF0000"/>
                </a:solidFill>
              </a:rPr>
              <a:t>else:</a:t>
            </a:r>
          </a:p>
          <a:p>
            <a:pPr algn="l"/>
            <a:r>
              <a:rPr lang="ru-RU" sz="2400" dirty="0"/>
              <a:t>    оператор 3 </a:t>
            </a:r>
            <a:endParaRPr lang="en-US" sz="2400" dirty="0"/>
          </a:p>
          <a:p>
            <a:pPr algn="l"/>
            <a:r>
              <a:rPr lang="ru-RU" sz="2400" dirty="0"/>
              <a:t>    оператор 4</a:t>
            </a:r>
          </a:p>
          <a:p>
            <a:pPr algn="l"/>
            <a:r>
              <a:rPr lang="ru-RU" sz="2400" dirty="0"/>
              <a:t>_______________</a:t>
            </a:r>
            <a:endParaRPr lang="en-US" sz="2400" dirty="0"/>
          </a:p>
          <a:p>
            <a:pPr algn="l"/>
            <a:r>
              <a:rPr lang="ru-RU" sz="2000" b="1" dirty="0">
                <a:solidFill>
                  <a:srgbClr val="FF0000"/>
                </a:solidFill>
              </a:rPr>
              <a:t>Важны(!)</a:t>
            </a:r>
            <a:endParaRPr lang="en-US" sz="2000" b="1" dirty="0">
              <a:solidFill>
                <a:srgbClr val="FF0000"/>
              </a:solidFill>
            </a:endParaRPr>
          </a:p>
          <a:p>
            <a:pPr marL="361950" indent="-361950" algn="l">
              <a:buFont typeface="+mj-lt"/>
              <a:buAutoNum type="arabicPeriod"/>
            </a:pPr>
            <a:r>
              <a:rPr lang="ru-RU" sz="2000" b="1" dirty="0"/>
              <a:t>двоеточия,</a:t>
            </a:r>
          </a:p>
          <a:p>
            <a:pPr marL="361950" indent="-361950" algn="l">
              <a:buFont typeface="+mj-lt"/>
              <a:buAutoNum type="arabicPeriod"/>
            </a:pPr>
            <a:r>
              <a:rPr lang="ru-RU" sz="2000" b="1" dirty="0"/>
              <a:t>отступы в 4 пробела.</a:t>
            </a:r>
            <a:endParaRPr lang="en-US" sz="2000" b="1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049AAE-3FE4-4937-ABC0-EAA9A048A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436CB2-3D2A-460E-96BF-C9E2CCB26D2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5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46DF1-9B66-4964-8238-9F3C35D90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Вложенные конструкции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8A94C3-B674-4FB2-8833-07EA6DE15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3D6D9BD-2C43-4C58-B95B-29F69BCC506A}"/>
              </a:ext>
            </a:extLst>
          </p:cNvPr>
          <p:cNvSpPr/>
          <p:nvPr/>
        </p:nvSpPr>
        <p:spPr>
          <a:xfrm>
            <a:off x="457200" y="1196752"/>
            <a:ext cx="8507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/>
              <a:t>Рассмотрим пример программы, по которой определяется, </a:t>
            </a:r>
            <a:r>
              <a:rPr lang="ru-RU" sz="2000" b="1" dirty="0"/>
              <a:t>в какой четверти находится точка с ненулевыми координатами (х, </a:t>
            </a:r>
            <a:r>
              <a:rPr lang="en-US" sz="2000" b="1" dirty="0"/>
              <a:t>y</a:t>
            </a:r>
            <a:r>
              <a:rPr lang="ru-RU" sz="2000" b="1" dirty="0"/>
              <a:t>)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8FBE502-F500-457F-B9B0-15485775C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877870"/>
            <a:ext cx="2343150" cy="234315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6EA517B-66A3-45F8-BC96-26FE85BF3564}"/>
              </a:ext>
            </a:extLst>
          </p:cNvPr>
          <p:cNvSpPr/>
          <p:nvPr/>
        </p:nvSpPr>
        <p:spPr>
          <a:xfrm>
            <a:off x="323529" y="2057109"/>
            <a:ext cx="4536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/>
              <a:t>x = </a:t>
            </a:r>
            <a:r>
              <a:rPr lang="en-US" sz="2000" dirty="0" err="1"/>
              <a:t>int</a:t>
            </a:r>
            <a:r>
              <a:rPr lang="en-US" sz="2000" dirty="0"/>
              <a:t>(input())</a:t>
            </a:r>
            <a:endParaRPr lang="ru-RU" sz="2000" dirty="0"/>
          </a:p>
          <a:p>
            <a:pPr algn="l"/>
            <a:r>
              <a:rPr lang="en-US" sz="2000" dirty="0"/>
              <a:t>y = </a:t>
            </a:r>
            <a:r>
              <a:rPr lang="en-US" sz="2000" dirty="0" err="1"/>
              <a:t>int</a:t>
            </a:r>
            <a:r>
              <a:rPr lang="en-US" sz="2000" dirty="0"/>
              <a:t>(input())</a:t>
            </a:r>
            <a:endParaRPr lang="ru-RU" sz="2000" dirty="0"/>
          </a:p>
          <a:p>
            <a:pPr algn="l"/>
            <a:r>
              <a:rPr lang="en-US" sz="2000" dirty="0"/>
              <a:t>if x &gt; 0:    </a:t>
            </a:r>
            <a:endParaRPr lang="ru-RU" sz="2000" dirty="0"/>
          </a:p>
          <a:p>
            <a:pPr algn="l"/>
            <a:r>
              <a:rPr lang="ru-RU" sz="2000" dirty="0"/>
              <a:t>    </a:t>
            </a:r>
            <a:r>
              <a:rPr lang="en-US" sz="2000" dirty="0"/>
              <a:t>if y &gt; 0:               </a:t>
            </a:r>
            <a:r>
              <a:rPr lang="en-US" sz="2000" dirty="0">
                <a:solidFill>
                  <a:srgbClr val="008000"/>
                </a:solidFill>
              </a:rPr>
              <a:t># x &gt; 0, y &gt; 0        </a:t>
            </a:r>
            <a:endParaRPr lang="ru-RU" sz="2000" dirty="0">
              <a:solidFill>
                <a:srgbClr val="008000"/>
              </a:solidFill>
            </a:endParaRPr>
          </a:p>
          <a:p>
            <a:pPr algn="l"/>
            <a:r>
              <a:rPr lang="ru-RU" sz="2000" dirty="0"/>
              <a:t>        </a:t>
            </a:r>
            <a:r>
              <a:rPr lang="en-US" sz="2000" dirty="0"/>
              <a:t>print("</a:t>
            </a:r>
            <a:r>
              <a:rPr lang="ru-RU" sz="2000" dirty="0"/>
              <a:t>Первая четверть")    </a:t>
            </a:r>
          </a:p>
          <a:p>
            <a:pPr algn="l"/>
            <a:r>
              <a:rPr lang="ru-RU" sz="2000" dirty="0"/>
              <a:t>     </a:t>
            </a:r>
            <a:r>
              <a:rPr lang="en-US" sz="2000" dirty="0"/>
              <a:t>else:                   </a:t>
            </a:r>
            <a:r>
              <a:rPr lang="en-US" sz="2000" dirty="0">
                <a:solidFill>
                  <a:srgbClr val="008000"/>
                </a:solidFill>
              </a:rPr>
              <a:t># x &gt; 0, y &lt; 0        </a:t>
            </a:r>
            <a:endParaRPr lang="ru-RU" sz="2000" dirty="0">
              <a:solidFill>
                <a:srgbClr val="008000"/>
              </a:solidFill>
            </a:endParaRPr>
          </a:p>
          <a:p>
            <a:pPr algn="l"/>
            <a:r>
              <a:rPr lang="ru-RU" sz="2000" dirty="0"/>
              <a:t>        </a:t>
            </a:r>
            <a:r>
              <a:rPr lang="en-US" sz="2000" dirty="0"/>
              <a:t>print("</a:t>
            </a:r>
            <a:r>
              <a:rPr lang="ru-RU" sz="2000" dirty="0"/>
              <a:t>Четвертая четверть")</a:t>
            </a:r>
          </a:p>
          <a:p>
            <a:pPr algn="l"/>
            <a:r>
              <a:rPr lang="en-US" sz="2000" dirty="0"/>
              <a:t>else:    </a:t>
            </a:r>
            <a:endParaRPr lang="ru-RU" sz="2000" dirty="0"/>
          </a:p>
          <a:p>
            <a:pPr algn="l"/>
            <a:r>
              <a:rPr lang="ru-RU" sz="2000" dirty="0"/>
              <a:t>    </a:t>
            </a:r>
            <a:r>
              <a:rPr lang="en-US" sz="2000" dirty="0"/>
              <a:t>if y &gt; 0</a:t>
            </a:r>
            <a:r>
              <a:rPr lang="en-US" sz="2000" dirty="0">
                <a:solidFill>
                  <a:srgbClr val="008000"/>
                </a:solidFill>
              </a:rPr>
              <a:t>:               # x &lt; 0, y &gt; 0        </a:t>
            </a:r>
            <a:r>
              <a:rPr lang="ru-RU" sz="2000" dirty="0">
                <a:solidFill>
                  <a:srgbClr val="008000"/>
                </a:solidFill>
              </a:rPr>
              <a:t>   </a:t>
            </a:r>
          </a:p>
          <a:p>
            <a:pPr algn="l"/>
            <a:r>
              <a:rPr lang="ru-RU" sz="2000" dirty="0"/>
              <a:t>        </a:t>
            </a:r>
            <a:r>
              <a:rPr lang="en-US" sz="2000" dirty="0"/>
              <a:t>print("</a:t>
            </a:r>
            <a:r>
              <a:rPr lang="ru-RU" sz="2000" dirty="0"/>
              <a:t>Вторая четверть")    </a:t>
            </a:r>
          </a:p>
          <a:p>
            <a:pPr algn="l"/>
            <a:r>
              <a:rPr lang="ru-RU" sz="2000" dirty="0"/>
              <a:t>    </a:t>
            </a:r>
            <a:r>
              <a:rPr lang="en-US" sz="2000" dirty="0"/>
              <a:t>else:       </a:t>
            </a:r>
            <a:r>
              <a:rPr lang="ru-RU" sz="2000" dirty="0"/>
              <a:t>             </a:t>
            </a:r>
            <a:r>
              <a:rPr lang="en-US" sz="2000" dirty="0">
                <a:solidFill>
                  <a:srgbClr val="008000"/>
                </a:solidFill>
              </a:rPr>
              <a:t># x &lt; 0, y &lt; 0        </a:t>
            </a:r>
            <a:endParaRPr lang="ru-RU" sz="2000" dirty="0">
              <a:solidFill>
                <a:srgbClr val="008000"/>
              </a:solidFill>
            </a:endParaRPr>
          </a:p>
          <a:p>
            <a:pPr algn="l"/>
            <a:r>
              <a:rPr lang="ru-RU" sz="2000" dirty="0"/>
              <a:t>        </a:t>
            </a:r>
            <a:r>
              <a:rPr lang="en-US" sz="2000" dirty="0"/>
              <a:t>print("</a:t>
            </a:r>
            <a:r>
              <a:rPr lang="ru-RU" sz="2000" dirty="0"/>
              <a:t>Третья четверть")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DECB7B3-63A8-40CF-BB4C-E974E4A9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7ED26-B0C3-444B-9C5F-DF08230EB48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989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6C7DB-E0C4-4FFA-A54D-942AFB48E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Операторы сравнения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97DAC-B0B0-467A-8344-A8526B3E5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316FA4AB-BA10-4B77-B22B-F78446CDC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071756"/>
              </p:ext>
            </p:extLst>
          </p:nvPr>
        </p:nvGraphicFramePr>
        <p:xfrm>
          <a:off x="1507083" y="980632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49390530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897095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Оператор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Что значит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066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равно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416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!=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равно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147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977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&gt;=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меньше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467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меньше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827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&lt;=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больше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442041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A817314-6B79-4BA9-8A9A-97699B34946E}"/>
              </a:ext>
            </a:extLst>
          </p:cNvPr>
          <p:cNvSpPr/>
          <p:nvPr/>
        </p:nvSpPr>
        <p:spPr>
          <a:xfrm>
            <a:off x="346423" y="3666426"/>
            <a:ext cx="84173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Операторы сравнения возвращают значения специального </a:t>
            </a:r>
            <a:r>
              <a:rPr lang="ru-RU" sz="2000" b="1" dirty="0">
                <a:solidFill>
                  <a:srgbClr val="1D528D"/>
                </a:solidFill>
                <a:cs typeface="Arial" panose="020B0604020202020204" pitchFamily="34" charset="0"/>
              </a:rPr>
              <a:t>логического типа </a:t>
            </a:r>
            <a:r>
              <a:rPr lang="ru-RU" sz="2000" b="1" dirty="0" err="1">
                <a:solidFill>
                  <a:srgbClr val="FF0000"/>
                </a:solidFill>
                <a:cs typeface="Arial" panose="020B0604020202020204" pitchFamily="34" charset="0"/>
              </a:rPr>
              <a:t>bool</a:t>
            </a:r>
            <a:r>
              <a:rPr 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. Значения логического типа могут принимать одно из двух значений: </a:t>
            </a:r>
            <a:r>
              <a:rPr lang="ru-RU" sz="2000" b="1" dirty="0" err="1">
                <a:solidFill>
                  <a:srgbClr val="FF0000"/>
                </a:solidFill>
                <a:cs typeface="Arial" panose="020B0604020202020204" pitchFamily="34" charset="0"/>
              </a:rPr>
              <a:t>True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 (истина) </a:t>
            </a:r>
            <a:r>
              <a:rPr 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или </a:t>
            </a:r>
            <a:r>
              <a:rPr lang="ru-RU" sz="2000" b="1" dirty="0" err="1">
                <a:solidFill>
                  <a:srgbClr val="FF0000"/>
                </a:solidFill>
                <a:cs typeface="Arial" panose="020B0604020202020204" pitchFamily="34" charset="0"/>
              </a:rPr>
              <a:t>False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 (ложь). </a:t>
            </a:r>
          </a:p>
          <a:p>
            <a:pPr lvl="0" algn="l"/>
            <a:endParaRPr lang="en-US" sz="20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lvl="0" algn="l"/>
            <a:r>
              <a:rPr lang="ru-RU" sz="2000" dirty="0">
                <a:solidFill>
                  <a:srgbClr val="1D528D"/>
                </a:solidFill>
                <a:cs typeface="Arial" panose="020B0604020202020204" pitchFamily="34" charset="0"/>
              </a:rPr>
              <a:t>Булевский (логический) тип данных можно преобразовывать в другие типы, обратное тоже верно. </a:t>
            </a:r>
            <a:r>
              <a:rPr lang="ru-RU" sz="2000" b="1" dirty="0">
                <a:solidFill>
                  <a:srgbClr val="1D528D"/>
                </a:solidFill>
                <a:cs typeface="Arial" panose="020B0604020202020204" pitchFamily="34" charset="0"/>
              </a:rPr>
              <a:t>Убедитесь в этом, выполняя практическую работу 6.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AE3B8-2538-496D-9B68-1003D75D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91FADA-817C-48F3-96EF-901B87C22C3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8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6C7DB-E0C4-4FFA-A54D-942AFB48E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Логические операторы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97DAC-B0B0-467A-8344-A8526B3E5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DA5BC41-588C-4C10-8F1B-44F117F3D8DF}"/>
              </a:ext>
            </a:extLst>
          </p:cNvPr>
          <p:cNvSpPr/>
          <p:nvPr/>
        </p:nvSpPr>
        <p:spPr>
          <a:xfrm>
            <a:off x="252000" y="972000"/>
            <a:ext cx="8712000" cy="54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/>
              <a:t>Стандартные логические операторы: </a:t>
            </a:r>
          </a:p>
          <a:p>
            <a:pPr algn="l"/>
            <a:endParaRPr lang="ru-RU" sz="1100" dirty="0"/>
          </a:p>
          <a:p>
            <a:pPr algn="l"/>
            <a:r>
              <a:rPr lang="ru-RU" b="1" dirty="0">
                <a:solidFill>
                  <a:srgbClr val="FF0000"/>
                </a:solidFill>
              </a:rPr>
              <a:t>логическое И – </a:t>
            </a:r>
            <a:r>
              <a:rPr lang="en-US" b="1" dirty="0">
                <a:solidFill>
                  <a:srgbClr val="FF0000"/>
                </a:solidFill>
              </a:rPr>
              <a:t>and.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  <a:p>
            <a:pPr algn="l"/>
            <a:r>
              <a:rPr lang="ru-RU" dirty="0"/>
              <a:t>Логическое И является </a:t>
            </a:r>
            <a:r>
              <a:rPr lang="ru-RU" b="1" dirty="0"/>
              <a:t>бинарным</a:t>
            </a:r>
            <a:r>
              <a:rPr lang="ru-RU" dirty="0"/>
              <a:t> оператором (то есть оператором с двумя </a:t>
            </a:r>
            <a:r>
              <a:rPr lang="ru-RU" b="1" dirty="0"/>
              <a:t>операндами</a:t>
            </a:r>
            <a:r>
              <a:rPr lang="ru-RU" dirty="0"/>
              <a:t>: левым и правым).</a:t>
            </a:r>
          </a:p>
          <a:p>
            <a:pPr algn="l"/>
            <a:endParaRPr lang="ru-RU" sz="1100" dirty="0"/>
          </a:p>
          <a:p>
            <a:pPr algn="l"/>
            <a:r>
              <a:rPr lang="en-US" dirty="0"/>
              <a:t>if n % 2 == 0 </a:t>
            </a:r>
            <a:r>
              <a:rPr lang="en-US" b="1" dirty="0">
                <a:solidFill>
                  <a:srgbClr val="FF0000"/>
                </a:solidFill>
              </a:rPr>
              <a:t>and</a:t>
            </a:r>
            <a:r>
              <a:rPr lang="en-US" dirty="0"/>
              <a:t> m % 2 == 0:    </a:t>
            </a:r>
            <a:r>
              <a:rPr lang="en-US" dirty="0">
                <a:solidFill>
                  <a:srgbClr val="008000"/>
                </a:solidFill>
              </a:rPr>
              <a:t># </a:t>
            </a:r>
            <a:r>
              <a:rPr lang="ru-RU" dirty="0">
                <a:solidFill>
                  <a:srgbClr val="008000"/>
                </a:solidFill>
              </a:rPr>
              <a:t>если </a:t>
            </a:r>
            <a:r>
              <a:rPr lang="en-US" dirty="0">
                <a:solidFill>
                  <a:srgbClr val="008000"/>
                </a:solidFill>
              </a:rPr>
              <a:t>n </a:t>
            </a:r>
            <a:r>
              <a:rPr lang="ru-RU" dirty="0">
                <a:solidFill>
                  <a:srgbClr val="008000"/>
                </a:solidFill>
              </a:rPr>
              <a:t>и </a:t>
            </a:r>
            <a:r>
              <a:rPr lang="en-US" dirty="0">
                <a:solidFill>
                  <a:srgbClr val="008000"/>
                </a:solidFill>
              </a:rPr>
              <a:t>m – </a:t>
            </a:r>
            <a:r>
              <a:rPr lang="ru-RU" dirty="0">
                <a:solidFill>
                  <a:srgbClr val="008000"/>
                </a:solidFill>
              </a:rPr>
              <a:t>чётные...</a:t>
            </a:r>
            <a:endParaRPr lang="en-US" dirty="0">
              <a:solidFill>
                <a:srgbClr val="008000"/>
              </a:solidFill>
            </a:endParaRPr>
          </a:p>
          <a:p>
            <a:pPr algn="l"/>
            <a:r>
              <a:rPr lang="en-US" dirty="0"/>
              <a:t>    ………..</a:t>
            </a:r>
            <a:r>
              <a:rPr lang="ru-RU" dirty="0"/>
              <a:t> </a:t>
            </a:r>
          </a:p>
          <a:p>
            <a:pPr algn="l"/>
            <a:r>
              <a:rPr lang="ru-RU" b="1" dirty="0">
                <a:solidFill>
                  <a:srgbClr val="FF0000"/>
                </a:solidFill>
              </a:rPr>
              <a:t>логическое ИЛИ</a:t>
            </a:r>
            <a:r>
              <a:rPr lang="en-US" b="1" dirty="0">
                <a:solidFill>
                  <a:srgbClr val="FF0000"/>
                </a:solidFill>
              </a:rPr>
              <a:t> – or.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  <a:p>
            <a:pPr algn="l"/>
            <a:r>
              <a:rPr lang="ru-RU" dirty="0"/>
              <a:t>Логическое ИЛИ является </a:t>
            </a:r>
            <a:r>
              <a:rPr lang="ru-RU" b="1" dirty="0"/>
              <a:t>бинарным</a:t>
            </a:r>
            <a:r>
              <a:rPr lang="ru-RU" dirty="0"/>
              <a:t> оператором и возвращает </a:t>
            </a:r>
            <a:r>
              <a:rPr lang="ru-RU" dirty="0" err="1"/>
              <a:t>True</a:t>
            </a:r>
            <a:r>
              <a:rPr lang="ru-RU" dirty="0"/>
              <a:t> тогда и только тогда, когда хотя бы один </a:t>
            </a:r>
            <a:r>
              <a:rPr lang="ru-RU" b="1" dirty="0"/>
              <a:t>операнд</a:t>
            </a:r>
            <a:r>
              <a:rPr lang="ru-RU" dirty="0"/>
              <a:t> равен </a:t>
            </a:r>
            <a:r>
              <a:rPr lang="ru-RU" dirty="0" err="1"/>
              <a:t>True</a:t>
            </a:r>
            <a:r>
              <a:rPr lang="ru-RU" dirty="0"/>
              <a:t>. </a:t>
            </a:r>
          </a:p>
          <a:p>
            <a:pPr algn="l"/>
            <a:endParaRPr lang="en-US" sz="1100" dirty="0"/>
          </a:p>
          <a:p>
            <a:pPr algn="l"/>
            <a:r>
              <a:rPr lang="en-US" dirty="0"/>
              <a:t>if n % 2 == 0 </a:t>
            </a:r>
            <a:r>
              <a:rPr lang="en-US" b="1" dirty="0">
                <a:solidFill>
                  <a:srgbClr val="FF0000"/>
                </a:solidFill>
              </a:rPr>
              <a:t>or</a:t>
            </a:r>
            <a:r>
              <a:rPr lang="en-US" dirty="0"/>
              <a:t> m% 2 == 0:         </a:t>
            </a:r>
            <a:r>
              <a:rPr lang="en-US" dirty="0">
                <a:solidFill>
                  <a:srgbClr val="008000"/>
                </a:solidFill>
              </a:rPr>
              <a:t>#</a:t>
            </a:r>
            <a:r>
              <a:rPr lang="ru-RU" dirty="0">
                <a:solidFill>
                  <a:srgbClr val="008000"/>
                </a:solidFill>
              </a:rPr>
              <a:t> если </a:t>
            </a:r>
            <a:r>
              <a:rPr lang="en-US" dirty="0">
                <a:solidFill>
                  <a:srgbClr val="008000"/>
                </a:solidFill>
              </a:rPr>
              <a:t>n </a:t>
            </a:r>
            <a:r>
              <a:rPr lang="ru-RU" dirty="0">
                <a:solidFill>
                  <a:srgbClr val="008000"/>
                </a:solidFill>
              </a:rPr>
              <a:t>или </a:t>
            </a:r>
            <a:r>
              <a:rPr lang="en-US" dirty="0">
                <a:solidFill>
                  <a:srgbClr val="008000"/>
                </a:solidFill>
              </a:rPr>
              <a:t>m – </a:t>
            </a:r>
            <a:r>
              <a:rPr lang="ru-RU" dirty="0">
                <a:solidFill>
                  <a:srgbClr val="008000"/>
                </a:solidFill>
              </a:rPr>
              <a:t>чётное…</a:t>
            </a:r>
            <a:endParaRPr lang="en-US" dirty="0">
              <a:solidFill>
                <a:srgbClr val="008000"/>
              </a:solidFill>
            </a:endParaRPr>
          </a:p>
          <a:p>
            <a:pPr algn="l"/>
            <a:r>
              <a:rPr lang="en-US" dirty="0"/>
              <a:t>    ………….</a:t>
            </a:r>
            <a:endParaRPr lang="ru-RU" dirty="0"/>
          </a:p>
          <a:p>
            <a:pPr algn="l"/>
            <a:r>
              <a:rPr lang="ru-RU" b="1" dirty="0">
                <a:solidFill>
                  <a:srgbClr val="FF0000"/>
                </a:solidFill>
              </a:rPr>
              <a:t>логическое отрицание НЕ</a:t>
            </a:r>
            <a:r>
              <a:rPr lang="en-US" b="1" dirty="0">
                <a:solidFill>
                  <a:srgbClr val="FF0000"/>
                </a:solidFill>
              </a:rPr>
              <a:t> - not</a:t>
            </a:r>
            <a:r>
              <a:rPr lang="ru-RU" b="1" dirty="0">
                <a:solidFill>
                  <a:srgbClr val="FF0000"/>
                </a:solidFill>
              </a:rPr>
              <a:t>.</a:t>
            </a:r>
          </a:p>
          <a:p>
            <a:pPr algn="l"/>
            <a:r>
              <a:rPr lang="ru-RU" dirty="0"/>
              <a:t>Логическое НЕ (отрицание) является </a:t>
            </a:r>
            <a:r>
              <a:rPr lang="ru-RU" b="1" dirty="0"/>
              <a:t>унарным </a:t>
            </a:r>
            <a:r>
              <a:rPr lang="ru-RU" dirty="0"/>
              <a:t>(то есть с одним </a:t>
            </a:r>
            <a:r>
              <a:rPr lang="ru-RU" b="1" dirty="0"/>
              <a:t>операндом</a:t>
            </a:r>
            <a:r>
              <a:rPr lang="ru-RU" dirty="0"/>
              <a:t>) оператором. Логическое НЕ возвращает </a:t>
            </a:r>
            <a:r>
              <a:rPr lang="ru-RU" dirty="0" err="1"/>
              <a:t>True</a:t>
            </a:r>
            <a:r>
              <a:rPr lang="ru-RU" dirty="0"/>
              <a:t>, если операнд равен </a:t>
            </a:r>
            <a:r>
              <a:rPr lang="ru-RU" dirty="0" err="1"/>
              <a:t>False</a:t>
            </a:r>
            <a:r>
              <a:rPr lang="ru-RU" dirty="0"/>
              <a:t> и наоборот.</a:t>
            </a:r>
          </a:p>
          <a:p>
            <a:pPr algn="l"/>
            <a:endParaRPr lang="en-US" sz="1100" dirty="0"/>
          </a:p>
          <a:p>
            <a:pPr algn="l"/>
            <a:r>
              <a:rPr lang="en-US" dirty="0"/>
              <a:t>if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/>
              <a:t> n % 2 == 0:                           </a:t>
            </a:r>
            <a:r>
              <a:rPr lang="en-US" dirty="0">
                <a:solidFill>
                  <a:srgbClr val="008000"/>
                </a:solidFill>
              </a:rPr>
              <a:t># </a:t>
            </a:r>
            <a:r>
              <a:rPr lang="ru-RU" dirty="0">
                <a:solidFill>
                  <a:srgbClr val="008000"/>
                </a:solidFill>
              </a:rPr>
              <a:t>если </a:t>
            </a:r>
            <a:r>
              <a:rPr lang="en-US" dirty="0">
                <a:solidFill>
                  <a:srgbClr val="008000"/>
                </a:solidFill>
              </a:rPr>
              <a:t>n </a:t>
            </a:r>
            <a:r>
              <a:rPr lang="ru-RU" dirty="0">
                <a:solidFill>
                  <a:srgbClr val="008000"/>
                </a:solidFill>
              </a:rPr>
              <a:t>– нечётное…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CA251C-92A4-4E2F-9BC5-5C1FE0F9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D0FEAE-8EC5-43D1-8B43-BF18A2A4950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410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6C7DB-E0C4-4FFA-A54D-942AFB48E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Сложные условия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97DAC-B0B0-467A-8344-A8526B3E5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5B7069-E608-4778-B018-367111BEBDD6}"/>
              </a:ext>
            </a:extLst>
          </p:cNvPr>
          <p:cNvSpPr/>
          <p:nvPr/>
        </p:nvSpPr>
        <p:spPr>
          <a:xfrm>
            <a:off x="268685" y="2226088"/>
            <a:ext cx="4572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2400" dirty="0"/>
              <a:t>x = </a:t>
            </a:r>
            <a:r>
              <a:rPr lang="en-US" sz="2400" dirty="0" err="1"/>
              <a:t>int</a:t>
            </a:r>
            <a:r>
              <a:rPr lang="en-US" sz="2400" dirty="0"/>
              <a:t>(input())</a:t>
            </a:r>
            <a:endParaRPr lang="ru-RU" sz="2400" dirty="0"/>
          </a:p>
          <a:p>
            <a:pPr algn="l"/>
            <a:r>
              <a:rPr lang="en-US" sz="2400" dirty="0"/>
              <a:t>y = </a:t>
            </a:r>
            <a:r>
              <a:rPr lang="en-US" sz="2400" dirty="0" err="1"/>
              <a:t>int</a:t>
            </a:r>
            <a:r>
              <a:rPr lang="en-US" sz="2400" dirty="0"/>
              <a:t>(input())</a:t>
            </a:r>
            <a:endParaRPr lang="ru-RU" sz="2400" dirty="0"/>
          </a:p>
          <a:p>
            <a:pPr algn="l"/>
            <a:r>
              <a:rPr lang="en-US" sz="2400" dirty="0"/>
              <a:t>if x &gt; 0 </a:t>
            </a:r>
            <a:r>
              <a:rPr lang="en-US" sz="2400" dirty="0">
                <a:solidFill>
                  <a:srgbClr val="008000"/>
                </a:solidFill>
              </a:rPr>
              <a:t>and</a:t>
            </a:r>
            <a:r>
              <a:rPr lang="en-US" sz="2400" dirty="0"/>
              <a:t> y &gt; 0:    </a:t>
            </a:r>
            <a:endParaRPr lang="ru-RU" sz="2400" dirty="0"/>
          </a:p>
          <a:p>
            <a:pPr algn="l"/>
            <a:r>
              <a:rPr lang="ru-RU" sz="2400" dirty="0"/>
              <a:t>   </a:t>
            </a:r>
            <a:r>
              <a:rPr lang="en-US" sz="2400" dirty="0"/>
              <a:t>print("</a:t>
            </a:r>
            <a:r>
              <a:rPr lang="ru-RU" sz="2400" dirty="0"/>
              <a:t>Первая четверть")</a:t>
            </a:r>
          </a:p>
          <a:p>
            <a:pPr algn="l"/>
            <a:r>
              <a:rPr lang="en-US" sz="2400" dirty="0" err="1"/>
              <a:t>elif</a:t>
            </a:r>
            <a:r>
              <a:rPr lang="en-US" sz="2400" dirty="0"/>
              <a:t> x &gt; 0 </a:t>
            </a:r>
            <a:r>
              <a:rPr lang="en-US" sz="2400" dirty="0">
                <a:solidFill>
                  <a:srgbClr val="008000"/>
                </a:solidFill>
              </a:rPr>
              <a:t>and </a:t>
            </a:r>
            <a:r>
              <a:rPr lang="en-US" sz="2400" dirty="0"/>
              <a:t>y &lt; 0:    </a:t>
            </a:r>
            <a:endParaRPr lang="ru-RU" sz="2400" dirty="0"/>
          </a:p>
          <a:p>
            <a:pPr algn="l"/>
            <a:r>
              <a:rPr lang="ru-RU" sz="2400" dirty="0"/>
              <a:t>   </a:t>
            </a:r>
            <a:r>
              <a:rPr lang="en-US" sz="2400" dirty="0"/>
              <a:t>print("</a:t>
            </a:r>
            <a:r>
              <a:rPr lang="ru-RU" sz="2400" dirty="0"/>
              <a:t>Четвертая четверть")</a:t>
            </a:r>
          </a:p>
          <a:p>
            <a:pPr algn="l"/>
            <a:r>
              <a:rPr lang="en-US" sz="2400" dirty="0" err="1"/>
              <a:t>elif</a:t>
            </a:r>
            <a:r>
              <a:rPr lang="en-US" sz="2400" dirty="0"/>
              <a:t> y &gt; 0:    </a:t>
            </a:r>
            <a:endParaRPr lang="ru-RU" sz="2400" dirty="0"/>
          </a:p>
          <a:p>
            <a:pPr algn="l"/>
            <a:r>
              <a:rPr lang="ru-RU" sz="2400" dirty="0"/>
              <a:t>   </a:t>
            </a:r>
            <a:r>
              <a:rPr lang="en-US" sz="2400" dirty="0"/>
              <a:t>print("</a:t>
            </a:r>
            <a:r>
              <a:rPr lang="ru-RU" sz="2400" dirty="0"/>
              <a:t>Вторая четверть")</a:t>
            </a:r>
          </a:p>
          <a:p>
            <a:pPr algn="l"/>
            <a:r>
              <a:rPr lang="en-US" sz="2400" dirty="0"/>
              <a:t>else:    </a:t>
            </a:r>
            <a:endParaRPr lang="ru-RU" sz="2400" dirty="0"/>
          </a:p>
          <a:p>
            <a:pPr algn="l"/>
            <a:r>
              <a:rPr lang="ru-RU" sz="2400" dirty="0"/>
              <a:t>   </a:t>
            </a:r>
            <a:r>
              <a:rPr lang="en-US" sz="2400" dirty="0"/>
              <a:t>print("</a:t>
            </a:r>
            <a:r>
              <a:rPr lang="ru-RU" sz="2400" dirty="0"/>
              <a:t>Третья четверть")</a:t>
            </a:r>
          </a:p>
          <a:p>
            <a:pPr algn="l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B62533-2C86-4E42-B408-27845E869BE5}"/>
              </a:ext>
            </a:extLst>
          </p:cNvPr>
          <p:cNvSpPr/>
          <p:nvPr/>
        </p:nvSpPr>
        <p:spPr>
          <a:xfrm>
            <a:off x="268685" y="967153"/>
            <a:ext cx="86237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/>
              <a:t>Пример программы, определяющий четверть координатной плоскости, можно переписать используя “каскадную“ последовательность операцией </a:t>
            </a:r>
            <a:r>
              <a:rPr lang="ru-RU" sz="2400" b="1" dirty="0" err="1">
                <a:solidFill>
                  <a:srgbClr val="FF0000"/>
                </a:solidFill>
              </a:rPr>
              <a:t>if</a:t>
            </a:r>
            <a:r>
              <a:rPr lang="ru-RU" sz="2400" b="1" dirty="0">
                <a:solidFill>
                  <a:srgbClr val="FF0000"/>
                </a:solidFill>
              </a:rPr>
              <a:t>... </a:t>
            </a:r>
            <a:r>
              <a:rPr lang="ru-RU" sz="2400" b="1" dirty="0" err="1">
                <a:solidFill>
                  <a:srgbClr val="FF0000"/>
                </a:solidFill>
              </a:rPr>
              <a:t>elif</a:t>
            </a:r>
            <a:r>
              <a:rPr lang="ru-RU" sz="2400" b="1" dirty="0">
                <a:solidFill>
                  <a:srgbClr val="FF0000"/>
                </a:solidFill>
              </a:rPr>
              <a:t>... </a:t>
            </a:r>
            <a:r>
              <a:rPr lang="ru-RU" sz="2400" b="1" dirty="0" err="1">
                <a:solidFill>
                  <a:srgbClr val="FF0000"/>
                </a:solidFill>
              </a:rPr>
              <a:t>else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B03821C-B824-4964-B7D2-CDE9CB7B6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2296237"/>
            <a:ext cx="2343150" cy="2343150"/>
          </a:xfrm>
          <a:prstGeom prst="rect">
            <a:avLst/>
          </a:prstGeom>
        </p:spPr>
      </p:pic>
      <p:sp>
        <p:nvSpPr>
          <p:cNvPr id="11" name="Text Box 56">
            <a:extLst>
              <a:ext uri="{FF2B5EF4-FFF2-40B4-BE49-F238E27FC236}">
                <a16:creationId xmlns:a16="http://schemas.microsoft.com/office/drawing/2014/main" id="{D538B08F-63CB-4C88-865D-C33885ECB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1457" y="5183646"/>
            <a:ext cx="2784475" cy="461963"/>
          </a:xfrm>
          <a:prstGeom prst="rect">
            <a:avLst/>
          </a:prstGeom>
          <a:solidFill>
            <a:srgbClr val="CCECFF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en-US" sz="2400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elif</a:t>
            </a:r>
            <a:r>
              <a:rPr lang="en-US" sz="2400" b="1" dirty="0">
                <a:solidFill>
                  <a:srgbClr val="000000"/>
                </a:solidFill>
                <a:latin typeface="Arial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400" b="1" dirty="0">
                <a:solidFill>
                  <a:srgbClr val="000000"/>
                </a:solidFill>
                <a:latin typeface="Arial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else if</a:t>
            </a:r>
            <a:endParaRPr lang="ru-RU" sz="2400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79FCED4-1CE4-4335-BB23-7F1D2D1B3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9095F7-1A08-4AF8-B1E5-B8E7DB294C7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286713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9863</TotalTime>
  <Words>1297</Words>
  <Application>Microsoft Office PowerPoint</Application>
  <PresentationFormat>Экран (4:3)</PresentationFormat>
  <Paragraphs>269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Courier New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Ветвления</vt:lpstr>
      <vt:lpstr>Блок-схемы</vt:lpstr>
      <vt:lpstr>Синтаксис условной инструкции</vt:lpstr>
      <vt:lpstr>Вложенные конструкции</vt:lpstr>
      <vt:lpstr>Операторы сравнения</vt:lpstr>
      <vt:lpstr>Логические операторы</vt:lpstr>
      <vt:lpstr>Сложные условия</vt:lpstr>
      <vt:lpstr>Практическая работа 6</vt:lpstr>
      <vt:lpstr>Самопроверка 6</vt:lpstr>
      <vt:lpstr>Домашнее задание 6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1021</cp:revision>
  <dcterms:created xsi:type="dcterms:W3CDTF">2018-01-06T22:24:33Z</dcterms:created>
  <dcterms:modified xsi:type="dcterms:W3CDTF">2018-03-27T16:04:14Z</dcterms:modified>
</cp:coreProperties>
</file>