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410" r:id="rId3"/>
    <p:sldId id="367" r:id="rId4"/>
    <p:sldId id="334" r:id="rId5"/>
    <p:sldId id="335" r:id="rId6"/>
    <p:sldId id="366" r:id="rId7"/>
    <p:sldId id="365" r:id="rId8"/>
    <p:sldId id="338" r:id="rId9"/>
    <p:sldId id="340" r:id="rId10"/>
    <p:sldId id="341" r:id="rId11"/>
    <p:sldId id="342" r:id="rId12"/>
    <p:sldId id="343" r:id="rId13"/>
    <p:sldId id="332" r:id="rId14"/>
    <p:sldId id="333" r:id="rId15"/>
    <p:sldId id="293" r:id="rId16"/>
    <p:sldId id="277" r:id="rId17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</p14:sldIdLst>
        </p14:section>
        <p14:section name="Раздел без заголовка" id="{1EE108FB-0618-4739-8D43-9860F4A72A55}">
          <p14:sldIdLst>
            <p14:sldId id="367"/>
            <p14:sldId id="334"/>
            <p14:sldId id="335"/>
            <p14:sldId id="366"/>
            <p14:sldId id="365"/>
            <p14:sldId id="338"/>
            <p14:sldId id="340"/>
            <p14:sldId id="341"/>
            <p14:sldId id="342"/>
            <p14:sldId id="343"/>
            <p14:sldId id="332"/>
          </p14:sldIdLst>
        </p14:section>
        <p14:section name="Раздел без заголовка" id="{4CA7B8AC-FCBC-4EDB-99A4-49BB199756EE}">
          <p14:sldIdLst>
            <p14:sldId id="333"/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D8D"/>
    <a:srgbClr val="3333CC"/>
    <a:srgbClr val="1D2A8D"/>
    <a:srgbClr val="008000"/>
    <a:srgbClr val="33CCCC"/>
    <a:srgbClr val="6344B0"/>
    <a:srgbClr val="1D528D"/>
    <a:srgbClr val="FFFFFF"/>
    <a:srgbClr val="3333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7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87904-EECE-444C-83D9-452B6F936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Основные функции из </a:t>
            </a:r>
            <a:r>
              <a:rPr lang="en-US" b="1" dirty="0">
                <a:solidFill>
                  <a:srgbClr val="FF0000"/>
                </a:solidFill>
              </a:rPr>
              <a:t>math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5960D45F-423F-4280-982F-816EA814ED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419224"/>
              </p:ext>
            </p:extLst>
          </p:nvPr>
        </p:nvGraphicFramePr>
        <p:xfrm>
          <a:off x="287524" y="908720"/>
          <a:ext cx="8604956" cy="548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6229">
                  <a:extLst>
                    <a:ext uri="{9D8B030D-6E8A-4147-A177-3AD203B41FA5}">
                      <a16:colId xmlns:a16="http://schemas.microsoft.com/office/drawing/2014/main" val="726536233"/>
                    </a:ext>
                  </a:extLst>
                </a:gridCol>
                <a:gridCol w="6688727">
                  <a:extLst>
                    <a:ext uri="{9D8B030D-6E8A-4147-A177-3AD203B41FA5}">
                      <a16:colId xmlns:a16="http://schemas.microsoft.com/office/drawing/2014/main" val="2830998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Функция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Описание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357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sin(x)</a:t>
                      </a:r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Синус угла, задаваемого в радианах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37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cos(x)</a:t>
                      </a:r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Косинус угла, задаваемого в радианах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09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tan(x)</a:t>
                      </a:r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Тангенс угла, задаваемого в радианах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44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asin</a:t>
                      </a:r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(x)</a:t>
                      </a:r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Арксинус, возвращает значение в радианах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124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acos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(x)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0008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Арккосинус, возвращает значение в радианах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atan</a:t>
                      </a:r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(x)</a:t>
                      </a:r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528D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Арктангенс, возвращает значение в радианах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9136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degrees(x)</a:t>
                      </a:r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Преобразует угол, заданный в радианах, в градусы.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015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radians(x)</a:t>
                      </a:r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Преобразует угол, заданный в градусах, в радианы.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558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factorial(x) </a:t>
                      </a:r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Возвращает х факториал.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288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Константа </a:t>
                      </a:r>
                      <a:r>
                        <a:rPr lang="el-G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π = 3.1415...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35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tau</a:t>
                      </a:r>
                    </a:p>
                    <a:p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Математическая постоянная τ = 6.283185 ..., доступная точность. 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ru-RU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</a:t>
                      </a: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постоянная окружности, равная 2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</a:t>
                      </a: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отношение длины окружности к ее радиусу.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47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</a:t>
                      </a:r>
                      <a:endParaRPr lang="ru-RU" sz="1800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Значение с плавающей точкой «не число» (</a:t>
                      </a:r>
                      <a:r>
                        <a:rPr lang="ru-RU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</a:t>
                      </a: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). Эквивалентно выходу </a:t>
                      </a:r>
                      <a:r>
                        <a:rPr lang="ru-RU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float</a:t>
                      </a: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('</a:t>
                      </a:r>
                      <a:r>
                        <a:rPr lang="ru-RU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</a:t>
                      </a: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').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063567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8865B8C-9BC4-4C91-81CF-6E637A6B1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98513E8-C7C3-47C4-A583-C7D2688E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3CD434-4B89-45EC-B6EC-B60A55E6304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574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D0FD49-ED59-40FF-A5FF-D82A3BFD0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Способы импортирования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52D755-8D78-45B5-B344-E40180D1D9E9}"/>
              </a:ext>
            </a:extLst>
          </p:cNvPr>
          <p:cNvSpPr txBox="1"/>
          <p:nvPr/>
        </p:nvSpPr>
        <p:spPr>
          <a:xfrm>
            <a:off x="127297" y="1069900"/>
            <a:ext cx="8564761" cy="120032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import math</a:t>
            </a:r>
            <a:r>
              <a:rPr lang="ru-RU" b="1" dirty="0">
                <a:solidFill>
                  <a:srgbClr val="FF00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  </a:t>
            </a:r>
          </a:p>
          <a:p>
            <a:pPr algn="l"/>
            <a:r>
              <a:rPr lang="en-US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# </a:t>
            </a:r>
            <a:r>
              <a:rPr lang="ru-RU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Используем функцию </a:t>
            </a:r>
            <a:r>
              <a:rPr lang="en-US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sqrt</a:t>
            </a:r>
            <a:r>
              <a:rPr lang="ru-RU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()</a:t>
            </a:r>
            <a:r>
              <a:rPr lang="en-US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из модуля </a:t>
            </a:r>
            <a:r>
              <a:rPr lang="en-US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math</a:t>
            </a:r>
          </a:p>
          <a:p>
            <a:pPr algn="l"/>
            <a:r>
              <a:rPr lang="en-US" dirty="0">
                <a:ea typeface="Arial Unicode MS" panose="020B0604020202020204" pitchFamily="34" charset="-128"/>
                <a:cs typeface="Arial" panose="020B0604020202020204" pitchFamily="34" charset="0"/>
              </a:rPr>
              <a:t>print (</a:t>
            </a:r>
            <a:r>
              <a:rPr lang="en-US" dirty="0" err="1">
                <a:ea typeface="Arial Unicode MS" panose="020B0604020202020204" pitchFamily="34" charset="-128"/>
                <a:cs typeface="Arial" panose="020B0604020202020204" pitchFamily="34" charset="0"/>
              </a:rPr>
              <a:t>math.sqrt</a:t>
            </a:r>
            <a:r>
              <a:rPr lang="en-US" dirty="0"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ru-RU" dirty="0">
                <a:ea typeface="Arial Unicode MS" panose="020B0604020202020204" pitchFamily="34" charset="-128"/>
                <a:cs typeface="Arial" panose="020B0604020202020204" pitchFamily="34" charset="0"/>
              </a:rPr>
              <a:t>х</a:t>
            </a:r>
            <a:r>
              <a:rPr lang="en-US" dirty="0">
                <a:ea typeface="Arial Unicode MS" panose="020B0604020202020204" pitchFamily="34" charset="-128"/>
                <a:cs typeface="Arial" panose="020B0604020202020204" pitchFamily="34" charset="0"/>
              </a:rPr>
              <a:t>))</a:t>
            </a:r>
          </a:p>
          <a:p>
            <a:pPr algn="l"/>
            <a:r>
              <a:rPr lang="en-US" dirty="0">
                <a:ea typeface="Arial Unicode MS" panose="020B0604020202020204" pitchFamily="34" charset="-128"/>
                <a:cs typeface="Arial" panose="020B0604020202020204" pitchFamily="34" charset="0"/>
              </a:rPr>
              <a:t>print (</a:t>
            </a:r>
            <a:r>
              <a:rPr lang="en-US" dirty="0" err="1">
                <a:ea typeface="Arial Unicode MS" panose="020B0604020202020204" pitchFamily="34" charset="-128"/>
                <a:cs typeface="Arial" panose="020B0604020202020204" pitchFamily="34" charset="0"/>
              </a:rPr>
              <a:t>math.pi</a:t>
            </a:r>
            <a:r>
              <a:rPr lang="en-US" dirty="0">
                <a:ea typeface="Arial Unicode MS" panose="020B0604020202020204" pitchFamily="34" charset="-128"/>
                <a:cs typeface="Arial" panose="020B0604020202020204" pitchFamily="34" charset="0"/>
              </a:rPr>
              <a:t>) </a:t>
            </a:r>
            <a:r>
              <a:rPr lang="en-US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# </a:t>
            </a:r>
            <a:r>
              <a:rPr lang="ru-RU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Печатаем значение переменной </a:t>
            </a:r>
            <a:r>
              <a:rPr lang="en-US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pi, </a:t>
            </a:r>
            <a:r>
              <a:rPr lang="ru-RU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определенной в </a:t>
            </a:r>
            <a:r>
              <a:rPr lang="en-US" dirty="0">
                <a:solidFill>
                  <a:srgbClr val="3366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math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238A7BC-D5C0-4B56-882B-3FF210649ABD}"/>
              </a:ext>
            </a:extLst>
          </p:cNvPr>
          <p:cNvSpPr/>
          <p:nvPr/>
        </p:nvSpPr>
        <p:spPr>
          <a:xfrm>
            <a:off x="241107" y="2340213"/>
            <a:ext cx="8579365" cy="2585323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lvl="0" algn="l"/>
            <a:r>
              <a:rPr lang="ru-RU" dirty="0">
                <a:solidFill>
                  <a:srgbClr val="336600"/>
                </a:solidFill>
              </a:rPr>
              <a:t># Импортируем из модуля </a:t>
            </a:r>
            <a:r>
              <a:rPr lang="ru-RU" dirty="0" err="1">
                <a:solidFill>
                  <a:srgbClr val="336600"/>
                </a:solidFill>
              </a:rPr>
              <a:t>math</a:t>
            </a:r>
            <a:r>
              <a:rPr lang="ru-RU" dirty="0">
                <a:solidFill>
                  <a:srgbClr val="336600"/>
                </a:solidFill>
              </a:rPr>
              <a:t> функцию </a:t>
            </a:r>
            <a:r>
              <a:rPr lang="ru-RU" dirty="0" err="1">
                <a:solidFill>
                  <a:srgbClr val="336600"/>
                </a:solidFill>
              </a:rPr>
              <a:t>sqrt</a:t>
            </a:r>
            <a:endParaRPr lang="ru-RU" dirty="0">
              <a:solidFill>
                <a:srgbClr val="336600"/>
              </a:solidFill>
            </a:endParaRPr>
          </a:p>
          <a:p>
            <a:pPr lvl="0" algn="l"/>
            <a:r>
              <a:rPr lang="ru-RU" b="1" dirty="0" err="1">
                <a:solidFill>
                  <a:srgbClr val="FF0000"/>
                </a:solidFill>
              </a:rPr>
              <a:t>from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math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import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sqrt</a:t>
            </a:r>
            <a:endParaRPr lang="ru-RU" b="1" dirty="0">
              <a:solidFill>
                <a:srgbClr val="FF0000"/>
              </a:solidFill>
            </a:endParaRPr>
          </a:p>
          <a:p>
            <a:pPr lvl="0" algn="l"/>
            <a:r>
              <a:rPr lang="ru-RU" dirty="0">
                <a:solidFill>
                  <a:srgbClr val="336600"/>
                </a:solidFill>
              </a:rPr>
              <a:t># Выводим результат выполнения функции </a:t>
            </a:r>
            <a:r>
              <a:rPr lang="ru-RU" dirty="0" err="1">
                <a:solidFill>
                  <a:srgbClr val="336600"/>
                </a:solidFill>
              </a:rPr>
              <a:t>sqrt</a:t>
            </a:r>
            <a:r>
              <a:rPr lang="ru-RU" dirty="0">
                <a:solidFill>
                  <a:srgbClr val="336600"/>
                </a:solidFill>
              </a:rPr>
              <a:t> ().</a:t>
            </a:r>
          </a:p>
          <a:p>
            <a:pPr lvl="0" algn="l"/>
            <a:r>
              <a:rPr lang="ru-RU" dirty="0">
                <a:solidFill>
                  <a:srgbClr val="336600"/>
                </a:solidFill>
              </a:rPr>
              <a:t># Обратите внимание, что нам больше незачем указывать имя модуля </a:t>
            </a:r>
            <a:r>
              <a:rPr lang="en-US" dirty="0">
                <a:solidFill>
                  <a:srgbClr val="336600"/>
                </a:solidFill>
              </a:rPr>
              <a:t>math.</a:t>
            </a:r>
            <a:endParaRPr lang="ru-RU" dirty="0">
              <a:solidFill>
                <a:srgbClr val="336600"/>
              </a:solidFill>
            </a:endParaRPr>
          </a:p>
          <a:p>
            <a:pPr lvl="0" algn="l"/>
            <a:r>
              <a:rPr lang="ru-RU" dirty="0">
                <a:solidFill>
                  <a:srgbClr val="1D528D"/>
                </a:solidFill>
              </a:rPr>
              <a:t>print (</a:t>
            </a:r>
            <a:r>
              <a:rPr lang="ru-RU" dirty="0" err="1">
                <a:solidFill>
                  <a:srgbClr val="1D528D"/>
                </a:solidFill>
              </a:rPr>
              <a:t>sqrt</a:t>
            </a:r>
            <a:r>
              <a:rPr lang="ru-RU" dirty="0">
                <a:solidFill>
                  <a:srgbClr val="1D528D"/>
                </a:solidFill>
              </a:rPr>
              <a:t>(144))</a:t>
            </a:r>
          </a:p>
          <a:p>
            <a:pPr lvl="0" algn="l"/>
            <a:r>
              <a:rPr lang="en-US" dirty="0">
                <a:solidFill>
                  <a:srgbClr val="1D528D"/>
                </a:solidFill>
              </a:rPr>
              <a:t>print(sqrt(9))</a:t>
            </a:r>
          </a:p>
          <a:p>
            <a:pPr algn="l"/>
            <a:r>
              <a:rPr lang="ru-RU" dirty="0">
                <a:solidFill>
                  <a:srgbClr val="1D528D"/>
                </a:solidFill>
              </a:rPr>
              <a:t>Но в этом случае </a:t>
            </a:r>
            <a:r>
              <a:rPr lang="en-US" dirty="0">
                <a:solidFill>
                  <a:srgbClr val="1D528D"/>
                </a:solidFill>
              </a:rPr>
              <a:t>print(pi) </a:t>
            </a:r>
            <a:r>
              <a:rPr lang="ru-RU" dirty="0">
                <a:solidFill>
                  <a:srgbClr val="1D528D"/>
                </a:solidFill>
              </a:rPr>
              <a:t>выдаст ошибку</a:t>
            </a:r>
            <a:r>
              <a:rPr lang="en-US" dirty="0">
                <a:solidFill>
                  <a:srgbClr val="1D528D"/>
                </a:solidFill>
              </a:rPr>
              <a:t>. </a:t>
            </a:r>
            <a:r>
              <a:rPr lang="ru-RU" dirty="0"/>
              <a:t>Выражение </a:t>
            </a:r>
            <a:r>
              <a:rPr lang="ru-RU" b="1" dirty="0" err="1"/>
              <a:t>from</a:t>
            </a:r>
            <a:r>
              <a:rPr lang="ru-RU" b="1" dirty="0"/>
              <a:t> ... </a:t>
            </a:r>
            <a:r>
              <a:rPr lang="ru-RU" b="1" dirty="0" err="1"/>
              <a:t>import</a:t>
            </a:r>
            <a:r>
              <a:rPr lang="ru-RU" dirty="0"/>
              <a:t> не импортирует весь модуль, а только предоставляет доступ к конкретным объектам, которые мы указали.</a:t>
            </a:r>
            <a:endParaRPr lang="ru-RU" alt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1C47B6-3722-42CA-BDEF-ED6B1AAEF476}"/>
              </a:ext>
            </a:extLst>
          </p:cNvPr>
          <p:cNvSpPr/>
          <p:nvPr/>
        </p:nvSpPr>
        <p:spPr>
          <a:xfrm>
            <a:off x="369232" y="4895415"/>
            <a:ext cx="8568277" cy="1477328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pPr lvl="0" algn="l">
              <a:spcBef>
                <a:spcPts val="0"/>
              </a:spcBef>
              <a:spcAft>
                <a:spcPts val="0"/>
              </a:spcAft>
            </a:pPr>
            <a:r>
              <a:rPr lang="ru-RU" b="1" dirty="0" err="1">
                <a:solidFill>
                  <a:srgbClr val="FF0000"/>
                </a:solidFill>
                <a:cs typeface="Arial" panose="020B0604020202020204" pitchFamily="34" charset="0"/>
              </a:rPr>
              <a:t>from</a:t>
            </a:r>
            <a:r>
              <a:rPr lang="ru-RU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cs typeface="Arial" panose="020B0604020202020204" pitchFamily="34" charset="0"/>
              </a:rPr>
              <a:t>math</a:t>
            </a:r>
            <a:r>
              <a:rPr lang="ru-RU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cs typeface="Arial" panose="020B0604020202020204" pitchFamily="34" charset="0"/>
              </a:rPr>
              <a:t>import</a:t>
            </a:r>
            <a:r>
              <a:rPr lang="ru-RU" b="1" dirty="0">
                <a:solidFill>
                  <a:srgbClr val="FF0000"/>
                </a:solidFill>
                <a:cs typeface="Arial" panose="020B0604020202020204" pitchFamily="34" charset="0"/>
              </a:rPr>
              <a:t> *</a:t>
            </a:r>
          </a:p>
          <a:p>
            <a:pPr lvl="0" algn="l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336600"/>
                </a:solidFill>
                <a:cs typeface="Arial" panose="020B0604020202020204" pitchFamily="34" charset="0"/>
              </a:rPr>
              <a:t># Теперь у нас есть доступ ко всем функциям и переменным из </a:t>
            </a:r>
            <a:r>
              <a:rPr lang="ru-RU" dirty="0" err="1">
                <a:solidFill>
                  <a:srgbClr val="336600"/>
                </a:solidFill>
                <a:cs typeface="Arial" panose="020B0604020202020204" pitchFamily="34" charset="0"/>
              </a:rPr>
              <a:t>math</a:t>
            </a:r>
            <a:endParaRPr lang="ru-RU" dirty="0">
              <a:solidFill>
                <a:srgbClr val="336600"/>
              </a:solidFill>
              <a:cs typeface="Arial" panose="020B0604020202020204" pitchFamily="34" charset="0"/>
            </a:endParaRPr>
          </a:p>
          <a:p>
            <a:pPr lvl="0" algn="l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1D528D"/>
                </a:solidFill>
                <a:cs typeface="Arial" panose="020B0604020202020204" pitchFamily="34" charset="0"/>
              </a:rPr>
              <a:t>print (</a:t>
            </a:r>
            <a:r>
              <a:rPr lang="ru-RU" dirty="0" err="1">
                <a:solidFill>
                  <a:srgbClr val="1D528D"/>
                </a:solidFill>
                <a:cs typeface="Arial" panose="020B0604020202020204" pitchFamily="34" charset="0"/>
              </a:rPr>
              <a:t>sqrt</a:t>
            </a:r>
            <a:r>
              <a:rPr lang="ru-RU" dirty="0">
                <a:solidFill>
                  <a:srgbClr val="1D528D"/>
                </a:solidFill>
                <a:cs typeface="Arial" panose="020B0604020202020204" pitchFamily="34" charset="0"/>
              </a:rPr>
              <a:t>(121))</a:t>
            </a:r>
          </a:p>
          <a:p>
            <a:pPr lvl="0" algn="l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1D528D"/>
                </a:solidFill>
                <a:cs typeface="Arial" panose="020B0604020202020204" pitchFamily="34" charset="0"/>
              </a:rPr>
              <a:t>print (</a:t>
            </a:r>
            <a:r>
              <a:rPr lang="ru-RU" dirty="0" err="1">
                <a:solidFill>
                  <a:srgbClr val="1D528D"/>
                </a:solidFill>
                <a:cs typeface="Arial" panose="020B0604020202020204" pitchFamily="34" charset="0"/>
              </a:rPr>
              <a:t>pi</a:t>
            </a:r>
            <a:r>
              <a:rPr lang="ru-RU" dirty="0">
                <a:solidFill>
                  <a:srgbClr val="1D528D"/>
                </a:solidFill>
                <a:cs typeface="Arial" panose="020B0604020202020204" pitchFamily="34" charset="0"/>
              </a:rPr>
              <a:t>)</a:t>
            </a:r>
          </a:p>
          <a:p>
            <a:pPr lvl="0" algn="l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1D528D"/>
                </a:solidFill>
                <a:cs typeface="Arial" panose="020B0604020202020204" pitchFamily="34" charset="0"/>
              </a:rPr>
              <a:t>print (e)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DAA419BB-9CDA-4072-83EA-8CC130C647EE}"/>
              </a:ext>
            </a:extLst>
          </p:cNvPr>
          <p:cNvSpPr/>
          <p:nvPr/>
        </p:nvSpPr>
        <p:spPr bwMode="auto">
          <a:xfrm>
            <a:off x="8763000" y="882886"/>
            <a:ext cx="381000" cy="6452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!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C7B86D87-DC04-484D-8073-60AA14160676}"/>
              </a:ext>
            </a:extLst>
          </p:cNvPr>
          <p:cNvSpPr/>
          <p:nvPr/>
        </p:nvSpPr>
        <p:spPr bwMode="auto">
          <a:xfrm>
            <a:off x="8820472" y="2370334"/>
            <a:ext cx="381000" cy="6452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!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7289FBB9-AF44-42FB-8EB2-9CFA83E22447}"/>
              </a:ext>
            </a:extLst>
          </p:cNvPr>
          <p:cNvSpPr/>
          <p:nvPr/>
        </p:nvSpPr>
        <p:spPr bwMode="auto">
          <a:xfrm>
            <a:off x="8820472" y="4815477"/>
            <a:ext cx="381000" cy="6452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!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F2E30BF-CFF4-40AF-BE5B-5A8CF60F5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6A6B026-F34F-4FB2-B256-060D4ED02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92485C-8495-4E92-A1A4-98F55C1FF09F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751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87904-EECE-444C-83D9-452B6F936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Псевдослучайные числа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28E483-CCE4-4894-99AB-21ABE5939187}"/>
              </a:ext>
            </a:extLst>
          </p:cNvPr>
          <p:cNvSpPr txBox="1"/>
          <p:nvPr/>
        </p:nvSpPr>
        <p:spPr>
          <a:xfrm>
            <a:off x="287524" y="938541"/>
            <a:ext cx="8568952" cy="503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800080"/>
                </a:solidFill>
              </a:rPr>
              <a:t>import random</a:t>
            </a:r>
          </a:p>
          <a:p>
            <a:pPr lvl="0"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0" b="1" dirty="0">
              <a:solidFill>
                <a:srgbClr val="800080"/>
              </a:solidFill>
            </a:endParaRPr>
          </a:p>
          <a:p>
            <a:pPr algn="l"/>
            <a:r>
              <a:rPr lang="ru-RU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Целые числа на отрезке </a:t>
            </a:r>
            <a:r>
              <a:rPr lang="en-US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[</a:t>
            </a:r>
            <a:r>
              <a:rPr lang="en-US" altLang="ru-RU" sz="2400" b="1" dirty="0" err="1">
                <a:solidFill>
                  <a:srgbClr val="333399"/>
                </a:solidFill>
                <a:cs typeface="Arial" panose="020B0604020202020204" pitchFamily="34" charset="0"/>
              </a:rPr>
              <a:t>a,b</a:t>
            </a:r>
            <a:r>
              <a:rPr lang="en-US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]</a:t>
            </a:r>
            <a:r>
              <a:rPr lang="ru-RU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: </a:t>
            </a:r>
            <a:endParaRPr lang="en-US" altLang="ru-RU" sz="2400" b="1" dirty="0">
              <a:solidFill>
                <a:srgbClr val="333399"/>
              </a:solidFill>
              <a:cs typeface="Arial" panose="020B0604020202020204" pitchFamily="34" charset="0"/>
            </a:endParaRPr>
          </a:p>
          <a:p>
            <a:pPr algn="l"/>
            <a:r>
              <a:rPr lang="en-US" altLang="ru-RU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x</a:t>
            </a:r>
            <a:r>
              <a:rPr lang="pt-BR" altLang="ru-RU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=</a:t>
            </a:r>
            <a:r>
              <a:rPr lang="pt-BR" altLang="ru-RU" sz="2400" b="1" dirty="0">
                <a:cs typeface="Arial" panose="020B0604020202020204" pitchFamily="34" charset="0"/>
              </a:rPr>
              <a:t> </a:t>
            </a:r>
            <a:r>
              <a:rPr lang="pt-BR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r</a:t>
            </a:r>
            <a:r>
              <a:rPr lang="en-US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a</a:t>
            </a:r>
            <a:r>
              <a:rPr lang="pt-BR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ndom.</a:t>
            </a:r>
            <a:r>
              <a:rPr lang="en-US" altLang="ru-RU" sz="2400" b="1" dirty="0" err="1">
                <a:solidFill>
                  <a:srgbClr val="0000FF"/>
                </a:solidFill>
                <a:cs typeface="Arial" panose="020B0604020202020204" pitchFamily="34" charset="0"/>
              </a:rPr>
              <a:t>randint</a:t>
            </a:r>
            <a:r>
              <a:rPr lang="en-US" altLang="ru-RU" sz="2400" b="1" dirty="0">
                <a:cs typeface="Arial" panose="020B0604020202020204" pitchFamily="34" charset="0"/>
              </a:rPr>
              <a:t>(</a:t>
            </a:r>
            <a:r>
              <a:rPr lang="en-US" altLang="ru-RU" sz="2400" b="1" dirty="0">
                <a:solidFill>
                  <a:srgbClr val="00B0F0"/>
                </a:solidFill>
                <a:cs typeface="Arial" panose="020B0604020202020204" pitchFamily="34" charset="0"/>
              </a:rPr>
              <a:t>1</a:t>
            </a:r>
            <a:r>
              <a:rPr lang="en-US" altLang="ru-RU" sz="2400" b="1" dirty="0">
                <a:cs typeface="Arial" panose="020B0604020202020204" pitchFamily="34" charset="0"/>
              </a:rPr>
              <a:t>,</a:t>
            </a:r>
            <a:r>
              <a:rPr lang="en-US" altLang="ru-RU" sz="2400" b="1" dirty="0">
                <a:solidFill>
                  <a:srgbClr val="00B0F0"/>
                </a:solidFill>
                <a:cs typeface="Arial" panose="020B0604020202020204" pitchFamily="34" charset="0"/>
              </a:rPr>
              <a:t>6</a:t>
            </a:r>
            <a:r>
              <a:rPr lang="ru-RU" altLang="ru-RU" sz="2400" b="1" dirty="0">
                <a:cs typeface="Arial" panose="020B0604020202020204" pitchFamily="34" charset="0"/>
              </a:rPr>
              <a:t>)</a:t>
            </a:r>
          </a:p>
          <a:p>
            <a:pPr algn="l"/>
            <a:endParaRPr lang="ru-RU" altLang="ru-RU" sz="600" b="1" dirty="0">
              <a:solidFill>
                <a:srgbClr val="333399"/>
              </a:solidFill>
              <a:cs typeface="Arial" panose="020B0604020202020204" pitchFamily="34" charset="0"/>
            </a:endParaRPr>
          </a:p>
          <a:p>
            <a:pPr algn="l"/>
            <a:r>
              <a:rPr lang="ru-RU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Генератор на </a:t>
            </a:r>
            <a:r>
              <a:rPr lang="en-US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[0,1)</a:t>
            </a:r>
            <a:r>
              <a:rPr lang="ru-RU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: </a:t>
            </a:r>
            <a:endParaRPr lang="en-US" altLang="ru-RU" sz="2400" b="1" dirty="0">
              <a:solidFill>
                <a:srgbClr val="333399"/>
              </a:solidFill>
              <a:cs typeface="Arial" panose="020B0604020202020204" pitchFamily="34" charset="0"/>
            </a:endParaRPr>
          </a:p>
          <a:p>
            <a:pPr algn="l"/>
            <a:r>
              <a:rPr lang="pt-BR" altLang="ru-RU" sz="2400" b="1" dirty="0">
                <a:cs typeface="Arial" panose="020B0604020202020204" pitchFamily="34" charset="0"/>
              </a:rPr>
              <a:t>x = </a:t>
            </a:r>
            <a:r>
              <a:rPr lang="pt-BR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r</a:t>
            </a:r>
            <a:r>
              <a:rPr lang="en-US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a</a:t>
            </a:r>
            <a:r>
              <a:rPr lang="pt-BR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ndom.r</a:t>
            </a:r>
            <a:r>
              <a:rPr lang="en-US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a</a:t>
            </a:r>
            <a:r>
              <a:rPr lang="pt-BR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ndom</a:t>
            </a:r>
            <a:r>
              <a:rPr lang="pt-BR" altLang="ru-RU" sz="2400" b="1" dirty="0">
                <a:cs typeface="Arial" panose="020B0604020202020204" pitchFamily="34" charset="0"/>
              </a:rPr>
              <a:t>() </a:t>
            </a:r>
            <a:endParaRPr lang="ru-RU" altLang="ru-RU" sz="2400" b="1" dirty="0">
              <a:cs typeface="Arial" panose="020B0604020202020204" pitchFamily="34" charset="0"/>
            </a:endParaRPr>
          </a:p>
          <a:p>
            <a:pPr algn="l"/>
            <a:endParaRPr lang="ru-RU" altLang="ru-RU" sz="900" b="1" dirty="0">
              <a:cs typeface="Arial" panose="020B0604020202020204" pitchFamily="34" charset="0"/>
            </a:endParaRPr>
          </a:p>
          <a:p>
            <a:pPr algn="l"/>
            <a:r>
              <a:rPr lang="en-US" sz="2800" b="1" dirty="0">
                <a:solidFill>
                  <a:srgbClr val="800080"/>
                </a:solidFill>
                <a:cs typeface="Arial" panose="020B0604020202020204" pitchFamily="34" charset="0"/>
              </a:rPr>
              <a:t>from random import *</a:t>
            </a:r>
            <a:endParaRPr lang="ru-RU" sz="2800" b="1" dirty="0">
              <a:solidFill>
                <a:srgbClr val="800080"/>
              </a:solidFill>
              <a:cs typeface="Arial" panose="020B0604020202020204" pitchFamily="34" charset="0"/>
            </a:endParaRPr>
          </a:p>
          <a:p>
            <a:pPr lvl="0"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" b="1" dirty="0">
              <a:solidFill>
                <a:srgbClr val="800080"/>
              </a:solidFill>
              <a:cs typeface="Arial" panose="020B0604020202020204" pitchFamily="34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Целые числа на отрезке </a:t>
            </a:r>
            <a:r>
              <a:rPr lang="en-US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[</a:t>
            </a:r>
            <a:r>
              <a:rPr lang="en-US" altLang="ru-RU" sz="2400" b="1" dirty="0" err="1">
                <a:solidFill>
                  <a:srgbClr val="333399"/>
                </a:solidFill>
                <a:cs typeface="Arial" panose="020B0604020202020204" pitchFamily="34" charset="0"/>
              </a:rPr>
              <a:t>a,b</a:t>
            </a:r>
            <a:r>
              <a:rPr lang="en-US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]</a:t>
            </a:r>
            <a:r>
              <a:rPr lang="ru-RU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: </a:t>
            </a:r>
            <a:endParaRPr lang="en-US" altLang="ru-RU" sz="2400" b="1" dirty="0">
              <a:solidFill>
                <a:srgbClr val="333399"/>
              </a:solidFill>
              <a:cs typeface="Arial" panose="020B0604020202020204" pitchFamily="34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x</a:t>
            </a:r>
            <a:r>
              <a:rPr lang="pt-BR" altLang="ru-RU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=</a:t>
            </a:r>
            <a:r>
              <a:rPr lang="pt-BR" altLang="ru-RU" sz="2400" b="1" dirty="0">
                <a:cs typeface="Arial" panose="020B0604020202020204" pitchFamily="34" charset="0"/>
              </a:rPr>
              <a:t> </a:t>
            </a:r>
            <a:r>
              <a:rPr lang="en-US" altLang="ru-RU" sz="2400" b="1" dirty="0" err="1">
                <a:solidFill>
                  <a:srgbClr val="0000FF"/>
                </a:solidFill>
                <a:cs typeface="Arial" panose="020B0604020202020204" pitchFamily="34" charset="0"/>
              </a:rPr>
              <a:t>randint</a:t>
            </a:r>
            <a:r>
              <a:rPr lang="en-US" altLang="ru-RU" sz="2400" b="1" dirty="0">
                <a:cs typeface="Arial" panose="020B0604020202020204" pitchFamily="34" charset="0"/>
              </a:rPr>
              <a:t>(</a:t>
            </a:r>
            <a:r>
              <a:rPr lang="en-US" altLang="ru-RU" sz="2400" b="1" dirty="0">
                <a:solidFill>
                  <a:srgbClr val="00B0F0"/>
                </a:solidFill>
                <a:cs typeface="Arial" panose="020B0604020202020204" pitchFamily="34" charset="0"/>
              </a:rPr>
              <a:t>10</a:t>
            </a:r>
            <a:r>
              <a:rPr lang="en-US" altLang="ru-RU" sz="2400" b="1" dirty="0">
                <a:cs typeface="Arial" panose="020B0604020202020204" pitchFamily="34" charset="0"/>
              </a:rPr>
              <a:t>,</a:t>
            </a:r>
            <a:r>
              <a:rPr lang="en-US" altLang="ru-RU" sz="2400" b="1" dirty="0">
                <a:solidFill>
                  <a:srgbClr val="00B0F0"/>
                </a:solidFill>
                <a:cs typeface="Arial" panose="020B0604020202020204" pitchFamily="34" charset="0"/>
              </a:rPr>
              <a:t>60</a:t>
            </a:r>
            <a:r>
              <a:rPr lang="ru-RU" altLang="ru-RU" sz="2400" b="1" dirty="0">
                <a:cs typeface="Arial" panose="020B0604020202020204" pitchFamily="34" charset="0"/>
              </a:rPr>
              <a:t>)</a:t>
            </a:r>
          </a:p>
          <a:p>
            <a:pPr lvl="0"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b="1" dirty="0">
              <a:solidFill>
                <a:srgbClr val="800080"/>
              </a:solidFill>
              <a:cs typeface="Arial" panose="020B0604020202020204" pitchFamily="34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Генератор на </a:t>
            </a:r>
            <a:r>
              <a:rPr lang="en-US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[0,1)</a:t>
            </a:r>
            <a:r>
              <a:rPr lang="ru-RU" altLang="ru-RU" sz="2400" b="1" dirty="0">
                <a:solidFill>
                  <a:srgbClr val="333399"/>
                </a:solidFill>
                <a:cs typeface="Arial" panose="020B0604020202020204" pitchFamily="34" charset="0"/>
              </a:rPr>
              <a:t>: </a:t>
            </a:r>
            <a:endParaRPr lang="en-US" altLang="ru-RU" sz="2400" b="1" dirty="0">
              <a:solidFill>
                <a:srgbClr val="333399"/>
              </a:solidFill>
              <a:cs typeface="Arial" panose="020B0604020202020204" pitchFamily="34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ru-RU" sz="2400" b="1" dirty="0">
                <a:cs typeface="Arial" panose="020B0604020202020204" pitchFamily="34" charset="0"/>
              </a:rPr>
              <a:t>x = </a:t>
            </a:r>
            <a:r>
              <a:rPr lang="pt-BR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r</a:t>
            </a:r>
            <a:r>
              <a:rPr lang="en-US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a</a:t>
            </a:r>
            <a:r>
              <a:rPr lang="pt-BR" altLang="ru-RU" sz="2400" b="1" dirty="0">
                <a:solidFill>
                  <a:srgbClr val="3333FF"/>
                </a:solidFill>
                <a:cs typeface="Arial" panose="020B0604020202020204" pitchFamily="34" charset="0"/>
              </a:rPr>
              <a:t>ndom</a:t>
            </a:r>
            <a:r>
              <a:rPr lang="pt-BR" altLang="ru-RU" sz="2400" b="1" dirty="0">
                <a:cs typeface="Arial" panose="020B0604020202020204" pitchFamily="34" charset="0"/>
              </a:rPr>
              <a:t>()</a:t>
            </a:r>
            <a:endParaRPr lang="ru-RU" altLang="ru-RU" sz="2400" b="1" dirty="0">
              <a:cs typeface="Arial" panose="020B0604020202020204" pitchFamily="34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pt-BR" altLang="ru-RU" sz="1400" b="1" dirty="0">
              <a:cs typeface="Arial" panose="020B0604020202020204" pitchFamily="34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800080"/>
                </a:solidFill>
                <a:cs typeface="Arial" panose="020B0604020202020204" pitchFamily="34" charset="0"/>
              </a:rPr>
              <a:t>Какой ещё вариант для импорта функций не указан?</a:t>
            </a:r>
            <a:endParaRPr lang="ru-RU" sz="2400" b="1" dirty="0">
              <a:solidFill>
                <a:srgbClr val="800080"/>
              </a:solidFill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5760D5-074F-4ED3-883A-473B3A0F3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8000" r="95714">
                        <a14:foregroundMark x1="46571" y1="31429" x2="46571" y2="31429"/>
                        <a14:foregroundMark x1="60143" y1="56143" x2="60143" y2="56143"/>
                        <a14:foregroundMark x1="54857" y1="79857" x2="54857" y2="79857"/>
                        <a14:foregroundMark x1="50286" y1="73714" x2="50286" y2="73714"/>
                        <a14:foregroundMark x1="48429" y1="83857" x2="48429" y2="83857"/>
                        <a14:foregroundMark x1="8000" y1="76000" x2="8000" y2="76000"/>
                        <a14:foregroundMark x1="48429" y1="29143" x2="48429" y2="29143"/>
                        <a14:foregroundMark x1="54143" y1="68571" x2="54143" y2="68571"/>
                        <a14:foregroundMark x1="82571" y1="37429" x2="82571" y2="37429"/>
                        <a14:foregroundMark x1="89000" y1="66286" x2="89000" y2="66286"/>
                        <a14:foregroundMark x1="95714" y1="64429" x2="95714" y2="64429"/>
                        <a14:foregroundMark x1="88571" y1="41857" x2="88571" y2="41857"/>
                        <a14:foregroundMark x1="87429" y1="42286" x2="87429" y2="42286"/>
                        <a14:foregroundMark x1="89714" y1="42286" x2="89714" y2="42286"/>
                        <a14:foregroundMark x1="49571" y1="38143" x2="49571" y2="38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4614">
            <a:off x="4603725" y="868438"/>
            <a:ext cx="4104456" cy="410445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4034122-F520-4CAE-9249-1E7F90DB70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609336-3978-4BA0-BBE5-D4DB9650A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AF9DB8-38AA-4A49-B228-EE13454D86F6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428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5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Примеры придумайте свои или используйте предложенные в теории.</a:t>
            </a:r>
            <a:r>
              <a:rPr lang="en-US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Работайте в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программном режиме </a:t>
            </a:r>
            <a:r>
              <a:rPr lang="en-US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(IDLE) – </a:t>
            </a: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Все примеры сохраняйте в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одном</a:t>
            </a: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файле. (Для разделения заданий вставляйте «пустую строку» - </a:t>
            </a:r>
            <a:r>
              <a:rPr lang="en-US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print().)</a:t>
            </a:r>
            <a:endParaRPr lang="ru-RU" alt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Исследуйте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форматный вывод</a:t>
            </a: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 </a:t>
            </a: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вещественных чисел.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Проверьте работу </a:t>
            </a: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стандартных математических функций.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Используя модуль </a:t>
            </a:r>
            <a:r>
              <a:rPr lang="en-US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</a:t>
            </a: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найдите корень квадратный из</a:t>
            </a:r>
          </a:p>
          <a:p>
            <a:pPr marL="800100" lvl="1">
              <a:lnSpc>
                <a:spcPct val="80000"/>
              </a:lnSpc>
            </a:pPr>
            <a:r>
              <a:rPr lang="ru-RU" altLang="ru-RU" sz="1600" dirty="0">
                <a:solidFill>
                  <a:srgbClr val="002060"/>
                </a:solidFill>
                <a:cs typeface="Arial" panose="020B0604020202020204" pitchFamily="34" charset="0"/>
              </a:rPr>
              <a:t>целого числа,</a:t>
            </a:r>
          </a:p>
          <a:p>
            <a:pPr marL="800100" lvl="1">
              <a:lnSpc>
                <a:spcPct val="80000"/>
              </a:lnSpc>
            </a:pPr>
            <a:r>
              <a:rPr lang="ru-RU" altLang="ru-RU" sz="1600" dirty="0">
                <a:solidFill>
                  <a:srgbClr val="002060"/>
                </a:solidFill>
                <a:cs typeface="Arial" panose="020B0604020202020204" pitchFamily="34" charset="0"/>
              </a:rPr>
              <a:t>вещественного числа, 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Выведите на экран числа:</a:t>
            </a:r>
          </a:p>
          <a:p>
            <a:pPr marL="800100" lvl="1">
              <a:lnSpc>
                <a:spcPct val="80000"/>
              </a:lnSpc>
            </a:pPr>
            <a:r>
              <a:rPr lang="en-US" altLang="ru-RU" sz="1600" dirty="0">
                <a:solidFill>
                  <a:srgbClr val="002060"/>
                </a:solidFill>
                <a:cs typeface="Arial" panose="020B0604020202020204" pitchFamily="34" charset="0"/>
              </a:rPr>
              <a:t>pi,</a:t>
            </a:r>
          </a:p>
          <a:p>
            <a:pPr marL="800100" lvl="1">
              <a:lnSpc>
                <a:spcPct val="80000"/>
              </a:lnSpc>
            </a:pPr>
            <a:r>
              <a:rPr lang="en-US" altLang="ru-RU" sz="1600" dirty="0">
                <a:solidFill>
                  <a:srgbClr val="002060"/>
                </a:solidFill>
                <a:cs typeface="Arial" panose="020B0604020202020204" pitchFamily="34" charset="0"/>
              </a:rPr>
              <a:t>tau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en-US" altLang="ru-RU" sz="1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Определите синус, косинус, тангенс 30</a:t>
            </a:r>
            <a:r>
              <a:rPr lang="en-US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градусов. </a:t>
            </a:r>
            <a:r>
              <a:rPr lang="ru-RU" alt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Правильный ли результат получился? 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Переведите угловые меры из радианной в градусную и наоборот.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Получите на экране целые и вещественные случайные числа.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05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Исследуйте разные способы импортирования модулей (предыдущие 2 слайда). </a:t>
            </a:r>
            <a:r>
              <a:rPr lang="ru-RU" altLang="ru-RU" sz="1600" b="1" i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Какой способ (и почему) показался вам удобнее?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73FE4EF-1348-4042-9AEE-D6D99FB8FFDE}"/>
                  </a:ext>
                </a:extLst>
              </p:cNvPr>
              <p:cNvSpPr txBox="1"/>
              <p:nvPr/>
            </p:nvSpPr>
            <p:spPr>
              <a:xfrm rot="20249042">
                <a:off x="6877813" y="1502553"/>
                <a:ext cx="2089713" cy="1240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80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sz="8000" i="1">
                              <a:latin typeface="Cambria Math" panose="02040503050406030204" pitchFamily="18" charset="0"/>
                            </a:rPr>
                            <m:t>𝜋</m:t>
                          </m:r>
                        </m:e>
                      </m:rad>
                    </m:oMath>
                  </m:oMathPara>
                </a14:m>
                <a:endParaRPr lang="ru-RU" sz="80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73FE4EF-1348-4042-9AEE-D6D99FB8FF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249042">
                <a:off x="6877813" y="1502553"/>
                <a:ext cx="2089713" cy="124059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193102E9-1AC0-47F0-9AD2-568E5BDE4D28}"/>
              </a:ext>
            </a:extLst>
          </p:cNvPr>
          <p:cNvSpPr txBox="1"/>
          <p:nvPr/>
        </p:nvSpPr>
        <p:spPr>
          <a:xfrm>
            <a:off x="4211960" y="3071835"/>
            <a:ext cx="4625089" cy="1200329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solidFill>
                  <a:schemeClr val="tx2"/>
                </a:solidFill>
              </a:rPr>
              <a:t>На сайте </a:t>
            </a:r>
            <a:r>
              <a:rPr lang="en-US" dirty="0">
                <a:solidFill>
                  <a:schemeClr val="tx2"/>
                </a:solidFill>
              </a:rPr>
              <a:t>Info </a:t>
            </a:r>
            <a:r>
              <a:rPr lang="ru-RU" dirty="0">
                <a:solidFill>
                  <a:schemeClr val="tx2"/>
                </a:solidFill>
              </a:rPr>
              <a:t>дома просмотрите </a:t>
            </a:r>
            <a:r>
              <a:rPr lang="ru-RU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dirty="0">
                <a:solidFill>
                  <a:schemeClr val="tx2"/>
                </a:solidFill>
              </a:rPr>
              <a:t>к следующему уроку – он вам знаком из основной школы </a:t>
            </a:r>
            <a:r>
              <a:rPr lang="ru-RU" b="1" dirty="0">
                <a:solidFill>
                  <a:srgbClr val="FF0000"/>
                </a:solidFill>
              </a:rPr>
              <a:t>(условные конструкции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D1ECC7A-AAC8-45F2-B439-5A078AFEE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BC74B3-D85F-4041-BF1D-C52D7AD29EDA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397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 5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rgbClr val="00B0F0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сайте «Дистанционная подготовка по информатике» в курсе 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“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Pyth_On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”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решить задачи в разделе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«Вычисления»: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cs typeface="Arial" panose="020B0604020202020204" pitchFamily="34" charset="0"/>
              </a:rPr>
              <a:t>A, B, C, D – </a:t>
            </a:r>
            <a:r>
              <a:rPr lang="ru-RU" altLang="ru-RU" sz="2000" b="1" dirty="0">
                <a:cs typeface="Arial" panose="020B0604020202020204" pitchFamily="34" charset="0"/>
              </a:rPr>
              <a:t>на 3 балла (любые 3),</a:t>
            </a:r>
            <a:endParaRPr lang="en-US" altLang="ru-RU" sz="2000" b="1" dirty="0">
              <a:cs typeface="Arial" panose="020B0604020202020204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cs typeface="Arial" panose="020B0604020202020204" pitchFamily="34" charset="0"/>
              </a:rPr>
              <a:t>E, F, G, H – </a:t>
            </a:r>
            <a:r>
              <a:rPr lang="ru-RU" altLang="ru-RU" sz="2000" b="1" dirty="0">
                <a:cs typeface="Arial" panose="020B0604020202020204" pitchFamily="34" charset="0"/>
              </a:rPr>
              <a:t>на 4 балла (любые 3 + 1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ru-RU" sz="2000" b="1" dirty="0">
                <a:cs typeface="Arial" panose="020B0604020202020204" pitchFamily="34" charset="0"/>
              </a:rPr>
              <a:t>из предыдущего уровня),</a:t>
            </a:r>
            <a:endParaRPr lang="en-US" altLang="ru-RU" sz="2000" b="1" dirty="0">
              <a:cs typeface="Arial" panose="020B0604020202020204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cs typeface="Arial" panose="020B0604020202020204" pitchFamily="34" charset="0"/>
              </a:rPr>
              <a:t>I, J, K, L, M, N </a:t>
            </a:r>
            <a:r>
              <a:rPr lang="ru-RU" altLang="ru-RU" sz="2000" b="1" dirty="0">
                <a:cs typeface="Arial" panose="020B0604020202020204" pitchFamily="34" charset="0"/>
              </a:rPr>
              <a:t>- на 5 баллов </a:t>
            </a:r>
            <a:r>
              <a:rPr lang="en-US" altLang="ru-RU" sz="2000" b="1" dirty="0">
                <a:cs typeface="Arial" panose="020B0604020202020204" pitchFamily="34" charset="0"/>
              </a:rPr>
              <a:t>(</a:t>
            </a:r>
            <a:r>
              <a:rPr lang="ru-RU" altLang="ru-RU" sz="2000" b="1" dirty="0">
                <a:cs typeface="Arial" panose="020B0604020202020204" pitchFamily="34" charset="0"/>
              </a:rPr>
              <a:t>любые </a:t>
            </a:r>
            <a:r>
              <a:rPr lang="en-US" altLang="ru-RU" sz="2000" b="1" dirty="0">
                <a:cs typeface="Arial" panose="020B0604020202020204" pitchFamily="34" charset="0"/>
              </a:rPr>
              <a:t>4</a:t>
            </a:r>
            <a:r>
              <a:rPr lang="ru-RU" altLang="ru-RU" sz="2000" b="1" dirty="0">
                <a:cs typeface="Arial" panose="020B0604020202020204" pitchFamily="34" charset="0"/>
              </a:rPr>
              <a:t>).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400" b="1" dirty="0">
              <a:cs typeface="Arial" panose="020B0604020202020204" pitchFamily="34" charset="0"/>
            </a:endParaRPr>
          </a:p>
          <a:p>
            <a:pPr marL="0" lvl="1" indent="0">
              <a:lnSpc>
                <a:spcPct val="80000"/>
              </a:lnSpc>
              <a:buNone/>
            </a:pPr>
            <a:r>
              <a:rPr lang="ru-RU" altLang="ru-RU" sz="1800" dirty="0">
                <a:solidFill>
                  <a:schemeClr val="tx2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Примечания: </a:t>
            </a:r>
            <a:r>
              <a:rPr lang="ru-RU" altLang="ru-RU" sz="1800" dirty="0">
                <a:cs typeface="Arial" panose="020B0604020202020204" pitchFamily="34" charset="0"/>
              </a:rPr>
              <a:t>в некоторых задачах следует импортировать модуль </a:t>
            </a:r>
            <a:r>
              <a:rPr lang="en-US" altLang="ru-RU" sz="1800" dirty="0">
                <a:cs typeface="Arial" panose="020B0604020202020204" pitchFamily="34" charset="0"/>
              </a:rPr>
              <a:t>math</a:t>
            </a:r>
            <a:r>
              <a:rPr lang="ru-RU" altLang="ru-RU" sz="1800" dirty="0">
                <a:cs typeface="Arial" panose="020B0604020202020204" pitchFamily="34" charset="0"/>
              </a:rPr>
              <a:t>, в некоторых – модуль </a:t>
            </a:r>
            <a:r>
              <a:rPr lang="en-US" altLang="ru-RU" sz="1800" dirty="0">
                <a:cs typeface="Arial" panose="020B0604020202020204" pitchFamily="34" charset="0"/>
              </a:rPr>
              <a:t>random</a:t>
            </a:r>
            <a:r>
              <a:rPr lang="ru-RU" altLang="ru-RU" sz="1800" dirty="0">
                <a:cs typeface="Arial" panose="020B0604020202020204" pitchFamily="34" charset="0"/>
              </a:rPr>
              <a:t>, в некоторых – используются стандартные функции (ничего импортировать не надо).</a:t>
            </a:r>
          </a:p>
          <a:p>
            <a:pPr marL="0" lvl="1" indent="0">
              <a:lnSpc>
                <a:spcPct val="80000"/>
              </a:lnSpc>
              <a:buNone/>
            </a:pPr>
            <a:r>
              <a:rPr lang="ru-RU" altLang="ru-RU" sz="2000" dirty="0">
                <a:cs typeface="Arial" panose="020B0604020202020204" pitchFamily="34" charset="0"/>
              </a:rPr>
              <a:t>Модули обычно импортируются в начале программы, например:</a:t>
            </a:r>
            <a:endParaRPr lang="ru-RU" altLang="ru-RU" sz="1400" dirty="0">
              <a:cs typeface="Arial" panose="020B0604020202020204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>
              <a:cs typeface="Arial" panose="020B0604020202020204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1800" dirty="0">
                <a:cs typeface="Arial" panose="020B0604020202020204" pitchFamily="34" charset="0"/>
              </a:rPr>
              <a:t>		      </a:t>
            </a:r>
            <a:r>
              <a:rPr lang="ru-RU" altLang="ru-RU" sz="1800" dirty="0">
                <a:cs typeface="Arial" panose="020B0604020202020204" pitchFamily="34" charset="0"/>
              </a:rPr>
              <a:t>или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313A-AE4D-4E2D-991A-8B85630570B7}"/>
              </a:ext>
            </a:extLst>
          </p:cNvPr>
          <p:cNvSpPr txBox="1"/>
          <p:nvPr/>
        </p:nvSpPr>
        <p:spPr>
          <a:xfrm>
            <a:off x="5333676" y="1575812"/>
            <a:ext cx="3487778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ВАЖНО!</a:t>
            </a: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Будьте готовы ЗАЩИТИТЬ устно своё решение любой задачи</a:t>
            </a:r>
            <a:r>
              <a:rPr lang="ru-RU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D38E29-FB9F-4627-A2B6-B9B8F5DAC891}"/>
              </a:ext>
            </a:extLst>
          </p:cNvPr>
          <p:cNvSpPr txBox="1"/>
          <p:nvPr/>
        </p:nvSpPr>
        <p:spPr>
          <a:xfrm>
            <a:off x="472506" y="4634394"/>
            <a:ext cx="1826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import math</a:t>
            </a:r>
          </a:p>
          <a:p>
            <a:pPr algn="l"/>
            <a:r>
              <a:rPr lang="en-US" dirty="0"/>
              <a:t>a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b = </a:t>
            </a:r>
            <a:r>
              <a:rPr lang="en-US" dirty="0" err="1"/>
              <a:t>math.sqrt</a:t>
            </a:r>
            <a:r>
              <a:rPr lang="en-US" dirty="0"/>
              <a:t>(a)</a:t>
            </a:r>
          </a:p>
          <a:p>
            <a:pPr algn="l"/>
            <a:r>
              <a:rPr lang="en-US" dirty="0"/>
              <a:t>print(b)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CD243F-12DF-4D15-8762-E9B8C921BCB1}"/>
              </a:ext>
            </a:extLst>
          </p:cNvPr>
          <p:cNvSpPr txBox="1"/>
          <p:nvPr/>
        </p:nvSpPr>
        <p:spPr>
          <a:xfrm>
            <a:off x="3018921" y="4735331"/>
            <a:ext cx="24995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from math import sqrt</a:t>
            </a:r>
          </a:p>
          <a:p>
            <a:pPr algn="l"/>
            <a:r>
              <a:rPr lang="en-US" dirty="0"/>
              <a:t>a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b = sqrt(a)</a:t>
            </a:r>
          </a:p>
          <a:p>
            <a:pPr algn="l"/>
            <a:r>
              <a:rPr lang="en-US" dirty="0"/>
              <a:t>print(b)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2E1AC0-361C-42E6-9A3B-454FCC16BF0B}"/>
              </a:ext>
            </a:extLst>
          </p:cNvPr>
          <p:cNvSpPr txBox="1"/>
          <p:nvPr/>
        </p:nvSpPr>
        <p:spPr>
          <a:xfrm>
            <a:off x="5404844" y="4580282"/>
            <a:ext cx="3416610" cy="1384995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altLang="ru-RU" sz="1400" b="1" dirty="0">
                <a:solidFill>
                  <a:srgbClr val="FF0000"/>
                </a:solidFill>
              </a:rPr>
              <a:t>Примечание: </a:t>
            </a:r>
            <a:endParaRPr lang="en-US" altLang="ru-RU" sz="1400" b="1" dirty="0">
              <a:solidFill>
                <a:srgbClr val="FF0000"/>
              </a:solidFill>
            </a:endParaRPr>
          </a:p>
          <a:p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sz="14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sz="14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400" b="1" dirty="0">
                <a:solidFill>
                  <a:srgbClr val="FF0000"/>
                </a:solidFill>
              </a:rPr>
              <a:t>форумы</a:t>
            </a:r>
            <a:r>
              <a:rPr lang="en-US" altLang="ru-RU" sz="1400" b="1" dirty="0">
                <a:solidFill>
                  <a:srgbClr val="FF0000"/>
                </a:solidFill>
              </a:rPr>
              <a:t> </a:t>
            </a:r>
            <a:r>
              <a:rPr lang="ru-RU" altLang="ru-RU" sz="14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05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2B639D-F9B7-44D6-9D63-F219D17C1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14</a:t>
            </a:fld>
            <a:endParaRPr lang="en-US" alt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AB0D88-9942-4737-B0D3-9CD61E586C31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4D4779D-30E0-4F52-9611-C0CA265CCB6B}"/>
              </a:ext>
            </a:extLst>
          </p:cNvPr>
          <p:cNvSpPr/>
          <p:nvPr/>
        </p:nvSpPr>
        <p:spPr>
          <a:xfrm>
            <a:off x="8107952" y="970913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§ 56</a:t>
            </a:r>
            <a:r>
              <a:rPr lang="en-US" dirty="0">
                <a:highlight>
                  <a:srgbClr val="C0C0C0"/>
                </a:highlight>
              </a:rPr>
              <a:t>/55</a:t>
            </a:r>
            <a:r>
              <a:rPr lang="ru-RU" dirty="0">
                <a:highlight>
                  <a:srgbClr val="C0C0C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996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15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  <a:hlinkClick r:id="rId2" action="ppaction://hlinksldjump"/>
              </a:rPr>
              <a:t>Python</a:t>
            </a:r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 </a:t>
            </a:r>
            <a:r>
              <a:rPr lang="ru-RU" altLang="ru-RU" b="1" dirty="0">
                <a:solidFill>
                  <a:schemeClr val="tx2"/>
                </a:solidFill>
              </a:rPr>
              <a:t>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Рекурсия </a:t>
            </a:r>
            <a:r>
              <a:rPr lang="en-US" altLang="ru-RU" b="1" dirty="0">
                <a:solidFill>
                  <a:schemeClr val="tx2"/>
                </a:solidFill>
              </a:rPr>
              <a:t> </a:t>
            </a:r>
            <a:r>
              <a:rPr lang="ru-RU" altLang="ru-RU" b="1" dirty="0">
                <a:solidFill>
                  <a:schemeClr val="tx2"/>
                </a:solidFill>
              </a:rPr>
              <a:t>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Вычисления</a:t>
            </a:r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в </a:t>
            </a:r>
            <a:r>
              <a:rPr lang="en-US" altLang="ru-RU" b="1" dirty="0">
                <a:solidFill>
                  <a:srgbClr val="FF0000"/>
                </a:solidFill>
              </a:rPr>
              <a:t>Python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323528" y="908720"/>
            <a:ext cx="8363272" cy="4909036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вопросы («дерево понятий»)</a:t>
            </a:r>
          </a:p>
          <a:p>
            <a:pPr algn="l"/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Вещественный тип данных</a:t>
            </a: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Форматы вывода вещественных чисел – повторение</a:t>
            </a:r>
          </a:p>
          <a:p>
            <a:pPr algn="l"/>
            <a:endParaRPr lang="ru-RU" sz="11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Библиотеки, модули, функции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Импорт библиотеки</a:t>
            </a:r>
            <a:r>
              <a:rPr lang="en-US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math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Таблица основных функций из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math.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Импорт </a:t>
            </a:r>
            <a:r>
              <a:rPr lang="ru-RU" sz="24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отеки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random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Целые и вещественные случайные числа</a:t>
            </a:r>
          </a:p>
          <a:p>
            <a:pPr algn="l"/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Самопроверка_5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работа_5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задание_5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FF38F5-480D-43D3-BFAE-F54D303D7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197782"/>
            <a:ext cx="2232248" cy="3988162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7A00772-382C-42B1-A77A-E6750DC6D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36671B-58E9-4F80-9A94-F1E091F0C99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950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Вещественные числа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9C64290-473E-47DD-A072-467070E21C9C}"/>
                  </a:ext>
                </a:extLst>
              </p:cNvPr>
              <p:cNvSpPr txBox="1"/>
              <p:nvPr/>
            </p:nvSpPr>
            <p:spPr>
              <a:xfrm>
                <a:off x="252000" y="972000"/>
                <a:ext cx="8712000" cy="5400000"/>
              </a:xfrm>
              <a:prstGeom prst="rect">
                <a:avLst/>
              </a:prstGeom>
              <a:noFill/>
              <a:effectLst>
                <a:softEdge rad="635000"/>
              </a:effectLst>
            </p:spPr>
            <p:txBody>
              <a:bodyPr wrap="square" rtlCol="0">
                <a:spAutoFit/>
              </a:bodyPr>
              <a:lstStyle/>
              <a:p>
                <a:pPr algn="l"/>
                <a:endParaRPr lang="ru-RU" sz="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endParaRPr>
              </a:p>
              <a:p>
                <a:pPr algn="l"/>
                <a:r>
                  <a:rPr lang="ru-RU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Десятичная запятая обозначается точкой.</a:t>
                </a:r>
              </a:p>
              <a:p>
                <a:pPr algn="l"/>
                <a:endParaRPr lang="ru-RU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endParaRP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400" b="1" dirty="0">
                    <a:solidFill>
                      <a:srgbClr val="6344B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float() </a:t>
                </a:r>
                <a:r>
                  <a:rPr lang="ru-RU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– число с плавающей точкой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endParaRPr lang="ru-RU" sz="1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endParaRP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float(2018)</a:t>
                </a:r>
                <a:r>
                  <a:rPr lang="ru-RU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 – преобразование целого числа 2018 в вещественное 2018.0</a:t>
                </a:r>
                <a:endPara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endParaRP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float(‘2018’)</a:t>
                </a:r>
                <a:r>
                  <a:rPr lang="ru-RU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 – преобразование строкового типа в вещественный (2018.0)</a:t>
                </a:r>
                <a:endPara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endParaRP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endParaRPr lang="ru-RU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endParaRPr>
              </a:p>
              <a:p>
                <a:pPr algn="l"/>
                <a:r>
                  <a:rPr lang="ru-RU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Примеры вещественных чисел:</a:t>
                </a:r>
                <a:endPara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endParaRP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ru-RU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156.892 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ru-RU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1.56892</a:t>
                </a:r>
                <a:r>
                  <a:rPr lang="en-US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e+2</a:t>
                </a:r>
                <a:r>
                  <a:rPr lang="ru-RU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 </a:t>
                </a:r>
                <a:r>
                  <a:rPr lang="en-US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  </a:t>
                </a:r>
                <a:r>
                  <a:rPr lang="en-US" sz="2400" dirty="0">
                    <a:solidFill>
                      <a:srgbClr val="008000"/>
                    </a:solidFill>
                    <a:cs typeface="Arial" panose="020B0604020202020204" pitchFamily="34" charset="0"/>
                  </a:rPr>
                  <a:t>#</a:t>
                </a:r>
                <a:r>
                  <a:rPr lang="en-US" sz="2400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 </a:t>
                </a:r>
                <a:r>
                  <a:rPr lang="ru-RU" sz="2400" dirty="0">
                    <a:solidFill>
                      <a:srgbClr val="008000"/>
                    </a:solidFill>
                    <a:cs typeface="Arial" panose="020B0604020202020204" pitchFamily="34" charset="0"/>
                  </a:rPr>
                  <a:t>что значит </a:t>
                </a:r>
                <a:r>
                  <a:rPr lang="en-US" sz="2400" dirty="0">
                    <a:solidFill>
                      <a:srgbClr val="008000"/>
                    </a:solidFill>
                    <a:cs typeface="Arial" panose="020B0604020202020204" pitchFamily="34" charset="0"/>
                  </a:rPr>
                  <a:t>‘</a:t>
                </a:r>
                <a:r>
                  <a:rPr lang="ru-RU" sz="2400" dirty="0">
                    <a:solidFill>
                      <a:srgbClr val="008000"/>
                    </a:solidFill>
                    <a:cs typeface="Arial" panose="020B0604020202020204" pitchFamily="34" charset="0"/>
                  </a:rPr>
                  <a:t>е</a:t>
                </a:r>
                <a:r>
                  <a:rPr lang="en-US" sz="2400" dirty="0">
                    <a:solidFill>
                      <a:srgbClr val="008000"/>
                    </a:solidFill>
                    <a:cs typeface="Arial" panose="020B0604020202020204" pitchFamily="34" charset="0"/>
                  </a:rPr>
                  <a:t>’?</a:t>
                </a:r>
                <a:endParaRPr lang="ru-RU" sz="2400" dirty="0">
                  <a:solidFill>
                    <a:srgbClr val="008000"/>
                  </a:solidFill>
                  <a:cs typeface="Arial" panose="020B0604020202020204" pitchFamily="34" charset="0"/>
                </a:endParaRP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ru-RU" sz="2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10 / 2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800" b="0" i="1" dirty="0" smtClean="0">
                        <a:effectLst/>
                        <a:latin typeface="Cambria Math" panose="02040503050406030204" pitchFamily="18" charset="0"/>
                      </a:rPr>
                      <m:t>𝑠𝑞𝑟𝑡</m:t>
                    </m:r>
                    <m:r>
                      <a:rPr lang="en-US" sz="2800" b="0" i="1" dirty="0" smtClean="0">
                        <a:effectLst/>
                        <a:latin typeface="Cambria Math" panose="02040503050406030204" pitchFamily="18" charset="0"/>
                      </a:rPr>
                      <m:t>(9)</m:t>
                    </m:r>
                  </m:oMath>
                </a14:m>
                <a:r>
                  <a:rPr lang="en-US" sz="2800" i="1" dirty="0">
                    <a:effectLst/>
                    <a:cs typeface="Arial" panose="020B0604020202020204" pitchFamily="34" charset="0"/>
                  </a:rPr>
                  <a:t>       </a:t>
                </a:r>
                <a:r>
                  <a:rPr lang="en-US" sz="2800" dirty="0">
                    <a:solidFill>
                      <a:srgbClr val="008000"/>
                    </a:solidFill>
                    <a:cs typeface="Arial" panose="020B0604020202020204" pitchFamily="34" charset="0"/>
                  </a:rPr>
                  <a:t>#</a:t>
                </a:r>
                <a:r>
                  <a:rPr lang="en-US" sz="2800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 </a:t>
                </a:r>
                <a:r>
                  <a:rPr lang="ru-RU" sz="2400" dirty="0">
                    <a:solidFill>
                      <a:srgbClr val="008000"/>
                    </a:solidFill>
                    <a:cs typeface="Arial" panose="020B0604020202020204" pitchFamily="34" charset="0"/>
                  </a:rPr>
                  <a:t>знакома функция</a:t>
                </a:r>
                <a:r>
                  <a:rPr lang="ru-RU" sz="2400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?</a:t>
                </a:r>
                <a:r>
                  <a:rPr lang="en-US" sz="2400" dirty="0">
                    <a:solidFill>
                      <a:srgbClr val="008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 panose="020B0604020202020204" pitchFamily="34" charset="0"/>
                  </a:rPr>
                  <a:t> </a:t>
                </a:r>
                <a:endParaRPr lang="en-US" sz="2800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9C64290-473E-47DD-A072-467070E21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000" y="972000"/>
                <a:ext cx="8712000" cy="5400000"/>
              </a:xfrm>
              <a:prstGeom prst="rect">
                <a:avLst/>
              </a:prstGeom>
              <a:blipFill>
                <a:blip r:embed="rId3"/>
                <a:stretch>
                  <a:fillRect l="-1120" t="-226"/>
                </a:stretch>
              </a:blipFill>
              <a:effectLst>
                <a:softEdge rad="6350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8022255-2C8C-4C86-957E-EC913493D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5A69C0-F9AD-45C3-8677-ED0ABC248134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057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Форматный вывод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478423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2400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= 12345.6789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Формат вывода с плавающей точкой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loat())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print(a)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(“{: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1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3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FF"/>
                </a:highlight>
              </a:rPr>
              <a:t>5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}”.format(a))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print(“{: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12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FF"/>
                </a:highlight>
              </a:rPr>
              <a:t>3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}”.format(a))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print("{: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3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FF"/>
                </a:highlight>
              </a:rPr>
              <a:t>2</a:t>
            </a:r>
            <a:r>
              <a:rPr lang="en-US" sz="2400" b="1" dirty="0">
                <a:solidFill>
                  <a:srgbClr val="FF0000"/>
                </a:solidFill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}".format(a))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print(“{: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9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FF"/>
                </a:highlight>
              </a:rPr>
              <a:t>3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}”.format(a))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Э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кспоненциальный формат чисел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print(“{: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}”.format(a))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print(“{: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15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FF"/>
                </a:highlight>
              </a:rPr>
              <a:t>4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}”.format(a))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4F84DA-C98A-4F27-9701-D99F602F522B}"/>
              </a:ext>
            </a:extLst>
          </p:cNvPr>
          <p:cNvSpPr txBox="1"/>
          <p:nvPr/>
        </p:nvSpPr>
        <p:spPr>
          <a:xfrm>
            <a:off x="4531002" y="2477103"/>
            <a:ext cx="281585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b="1" dirty="0"/>
              <a:t>Всего знаков</a:t>
            </a:r>
          </a:p>
          <a:p>
            <a:pPr algn="l"/>
            <a:r>
              <a:rPr lang="ru-RU" dirty="0"/>
              <a:t>(учитывается ли точка?)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E0B398-DE59-403E-B0A5-FA7DE691DC74}"/>
              </a:ext>
            </a:extLst>
          </p:cNvPr>
          <p:cNvSpPr txBox="1"/>
          <p:nvPr/>
        </p:nvSpPr>
        <p:spPr>
          <a:xfrm>
            <a:off x="4550537" y="3328196"/>
            <a:ext cx="2815851" cy="400110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2000" b="1" dirty="0"/>
              <a:t>Знаков после точки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FE6527-4033-4A9A-BB90-C8390C8777C2}"/>
              </a:ext>
            </a:extLst>
          </p:cNvPr>
          <p:cNvSpPr txBox="1"/>
          <p:nvPr/>
        </p:nvSpPr>
        <p:spPr>
          <a:xfrm>
            <a:off x="4550537" y="3905074"/>
            <a:ext cx="4392488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f </a:t>
            </a:r>
            <a:r>
              <a:rPr lang="en-US" dirty="0"/>
              <a:t>– </a:t>
            </a:r>
            <a:r>
              <a:rPr lang="ru-RU" dirty="0"/>
              <a:t>формат с «плавающей точкой»</a:t>
            </a:r>
            <a:endParaRPr lang="en-US" dirty="0"/>
          </a:p>
          <a:p>
            <a:pPr algn="l"/>
            <a:r>
              <a:rPr lang="en-US" b="1" dirty="0">
                <a:solidFill>
                  <a:srgbClr val="FF0000"/>
                </a:solidFill>
              </a:rPr>
              <a:t>g</a:t>
            </a:r>
            <a:r>
              <a:rPr lang="ru-RU" dirty="0"/>
              <a:t> – количество значащих цифр</a:t>
            </a:r>
            <a:endParaRPr lang="en-US" dirty="0"/>
          </a:p>
          <a:p>
            <a:pPr algn="l"/>
            <a:r>
              <a:rPr lang="en-US" b="1" dirty="0">
                <a:solidFill>
                  <a:srgbClr val="FF0000"/>
                </a:solidFill>
              </a:rPr>
              <a:t>e</a:t>
            </a:r>
            <a:r>
              <a:rPr lang="en-US" dirty="0"/>
              <a:t> – </a:t>
            </a:r>
            <a:r>
              <a:rPr lang="ru-RU" dirty="0"/>
              <a:t>экспоненциальный формат вывода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7F15F6-A95F-4C7D-8069-676D204C7255}"/>
              </a:ext>
            </a:extLst>
          </p:cNvPr>
          <p:cNvSpPr txBox="1"/>
          <p:nvPr/>
        </p:nvSpPr>
        <p:spPr>
          <a:xfrm>
            <a:off x="7452320" y="1019872"/>
            <a:ext cx="1662153" cy="2215991"/>
          </a:xfrm>
          <a:prstGeom prst="rect">
            <a:avLst/>
          </a:prstGeom>
          <a:noFill/>
          <a:ln>
            <a:solidFill>
              <a:srgbClr val="521D8D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solidFill>
                  <a:srgbClr val="3333FF"/>
                </a:solidFill>
              </a:rPr>
              <a:t>12345.6789</a:t>
            </a:r>
          </a:p>
          <a:p>
            <a:pPr algn="l"/>
            <a:r>
              <a:rPr lang="en-US" sz="1600" dirty="0">
                <a:solidFill>
                  <a:srgbClr val="3333FF"/>
                </a:solidFill>
              </a:rPr>
              <a:t>  12345.67890</a:t>
            </a:r>
          </a:p>
          <a:p>
            <a:pPr algn="l"/>
            <a:r>
              <a:rPr lang="en-US" sz="1600" dirty="0">
                <a:solidFill>
                  <a:srgbClr val="3333FF"/>
                </a:solidFill>
              </a:rPr>
              <a:t>   12345.679</a:t>
            </a:r>
          </a:p>
          <a:p>
            <a:pPr algn="l"/>
            <a:r>
              <a:rPr lang="en-US" sz="1600" dirty="0">
                <a:solidFill>
                  <a:srgbClr val="3333FF"/>
                </a:solidFill>
              </a:rPr>
              <a:t>12345.68</a:t>
            </a:r>
          </a:p>
          <a:p>
            <a:pPr algn="l"/>
            <a:endParaRPr lang="en-US" sz="1000" dirty="0">
              <a:solidFill>
                <a:srgbClr val="3333FF"/>
              </a:solidFill>
            </a:endParaRPr>
          </a:p>
          <a:p>
            <a:pPr algn="l"/>
            <a:r>
              <a:rPr lang="en-US" sz="1600" dirty="0">
                <a:solidFill>
                  <a:srgbClr val="3333FF"/>
                </a:solidFill>
              </a:rPr>
              <a:t> 1.23e+04</a:t>
            </a:r>
          </a:p>
          <a:p>
            <a:pPr algn="l"/>
            <a:endParaRPr lang="en-US" sz="1100" dirty="0">
              <a:solidFill>
                <a:srgbClr val="3333FF"/>
              </a:solidFill>
            </a:endParaRPr>
          </a:p>
          <a:p>
            <a:pPr algn="l"/>
            <a:r>
              <a:rPr lang="en-US" sz="1600" dirty="0">
                <a:solidFill>
                  <a:srgbClr val="3333FF"/>
                </a:solidFill>
              </a:rPr>
              <a:t>1.234568e+04</a:t>
            </a:r>
          </a:p>
          <a:p>
            <a:pPr algn="l"/>
            <a:r>
              <a:rPr lang="en-US" sz="1600" dirty="0">
                <a:solidFill>
                  <a:srgbClr val="3333FF"/>
                </a:solidFill>
              </a:rPr>
              <a:t>     1.2346e+04</a:t>
            </a:r>
            <a:endParaRPr lang="en-US" sz="1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EA9AD4-E908-4DC4-9AE1-ADF22A463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409898-369C-47CB-8F30-BAADBD3871F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3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87904-EECE-444C-83D9-452B6F936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Основные стандартные функции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5960D45F-423F-4280-982F-816EA814ED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166314"/>
              </p:ext>
            </p:extLst>
          </p:nvPr>
        </p:nvGraphicFramePr>
        <p:xfrm>
          <a:off x="285948" y="1340768"/>
          <a:ext cx="8676964" cy="29362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859349">
                  <a:extLst>
                    <a:ext uri="{9D8B030D-6E8A-4147-A177-3AD203B41FA5}">
                      <a16:colId xmlns:a16="http://schemas.microsoft.com/office/drawing/2014/main" val="726536233"/>
                    </a:ext>
                  </a:extLst>
                </a:gridCol>
                <a:gridCol w="6817615">
                  <a:extLst>
                    <a:ext uri="{9D8B030D-6E8A-4147-A177-3AD203B41FA5}">
                      <a16:colId xmlns:a16="http://schemas.microsoft.com/office/drawing/2014/main" val="2830998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Функция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Описание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357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Стандартные функции</a:t>
                      </a:r>
                      <a:endParaRPr lang="ru-RU" b="1" dirty="0">
                        <a:solidFill>
                          <a:srgbClr val="80008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37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abs(x)</a:t>
                      </a:r>
                      <a:endParaRPr lang="ru-RU" dirty="0">
                        <a:solidFill>
                          <a:srgbClr val="80008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модуль</a:t>
                      </a:r>
                      <a:r>
                        <a:rPr lang="en-US" sz="2000" dirty="0"/>
                        <a:t> </a:t>
                      </a:r>
                      <a:r>
                        <a:rPr lang="ru-RU" sz="2000" dirty="0"/>
                        <a:t>числа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09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(x)</a:t>
                      </a:r>
                      <a:endParaRPr lang="ru-RU" dirty="0">
                        <a:solidFill>
                          <a:srgbClr val="80008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преобразование к целому числу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44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round(x</a:t>
                      </a:r>
                      <a:r>
                        <a:rPr lang="ru-RU" sz="1800" dirty="0"/>
                        <a:t>,</a:t>
                      </a:r>
                      <a:r>
                        <a:rPr lang="en-US" sz="1800" dirty="0"/>
                        <a:t>n)</a:t>
                      </a:r>
                      <a:endParaRPr lang="ru-RU" dirty="0">
                        <a:solidFill>
                          <a:srgbClr val="80008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округляет число </a:t>
                      </a:r>
                      <a:r>
                        <a:rPr lang="ru-RU" sz="2000" dirty="0"/>
                        <a:t>x</a:t>
                      </a:r>
                      <a:r>
                        <a:rPr lang="ru-RU" sz="2000" dirty="0">
                          <a:effectLst/>
                        </a:rPr>
                        <a:t> до </a:t>
                      </a:r>
                      <a:r>
                        <a:rPr lang="ru-RU" sz="2000" dirty="0"/>
                        <a:t>n</a:t>
                      </a:r>
                      <a:r>
                        <a:rPr lang="ru-RU" sz="2000" dirty="0">
                          <a:effectLst/>
                        </a:rPr>
                        <a:t> знаков после точки.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124781"/>
                  </a:ext>
                </a:extLst>
              </a:tr>
              <a:tr h="213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round(x)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0008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округляет число до ближайшего целого. Если дробная часть числа равна 0.5, то число округляется до ближайшего четного числа.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588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562BD8C-F243-4221-B14A-E49973E91F5D}"/>
              </a:ext>
            </a:extLst>
          </p:cNvPr>
          <p:cNvSpPr/>
          <p:nvPr/>
        </p:nvSpPr>
        <p:spPr>
          <a:xfrm>
            <a:off x="228600" y="4797152"/>
            <a:ext cx="86056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400" i="1" dirty="0">
                <a:solidFill>
                  <a:srgbClr val="1D528D"/>
                </a:solidFill>
              </a:rPr>
              <a:t>Как использовать нестандартные математические функции для обработки чисел</a:t>
            </a:r>
            <a:r>
              <a:rPr lang="ru-RU" sz="2400" dirty="0">
                <a:solidFill>
                  <a:srgbClr val="1D528D"/>
                </a:solidFill>
              </a:rPr>
              <a:t>?</a:t>
            </a:r>
            <a:endParaRPr lang="ru-RU" sz="24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0074FD-BA25-45FC-9411-E6C9ACF01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1280C0-1E86-431A-9A7F-EA8852D66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E3222C-DFAC-4EA4-9DAC-B8107B3A370B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80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Самопроверка 5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sz="2000" b="1" dirty="0">
                <a:solidFill>
                  <a:srgbClr val="634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используя </a:t>
            </a:r>
            <a:r>
              <a:rPr lang="en-US" sz="2000" b="1" dirty="0">
                <a:solidFill>
                  <a:srgbClr val="634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Python</a:t>
            </a:r>
            <a:r>
              <a:rPr lang="ru-RU" sz="2000" b="1" dirty="0">
                <a:solidFill>
                  <a:srgbClr val="634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Запишите число 1.2345e3 в виде десятичной дроби.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0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1234.5</a:t>
            </a:r>
            <a:endParaRPr lang="ru-RU" sz="900" dirty="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2. Запишите число 1.2345e-3 как десятичную дробь.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0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0.0012345</a:t>
            </a:r>
            <a:endParaRPr lang="ru-RU" sz="1100" dirty="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round(7/4, 1)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0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1.8</a:t>
            </a:r>
            <a:endParaRPr lang="en-US" sz="1100" dirty="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round(7/4)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5. Какое число появится на экране после выполнения команды: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print(“{:5.3f}”.format(7/3))?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2.333</a:t>
            </a:r>
            <a:endParaRPr lang="ru-RU" sz="2000" dirty="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sz="2000" b="1" dirty="0">
                <a:solidFill>
                  <a:srgbClr val="634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Получите ответ в интерактивном режиме:</a:t>
            </a:r>
            <a:endParaRPr lang="ru-RU" sz="1100" b="1" dirty="0">
              <a:solidFill>
                <a:srgbClr val="6344B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6. Каков ответ:  7/3?   	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2.3333333333333335 </a:t>
            </a:r>
            <a:endParaRPr lang="ru-RU" sz="1100" dirty="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7. Вычислите значение выражения 9**19 -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float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(9**19))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0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</a:t>
            </a:r>
          </a:p>
          <a:p>
            <a:pPr marL="571500" indent="-514350">
              <a:lnSpc>
                <a:spcPct val="80000"/>
              </a:lnSpc>
            </a:pPr>
            <a:endParaRPr lang="en-US" sz="2000" dirty="0"/>
          </a:p>
          <a:p>
            <a:pPr marL="571500" indent="-514350">
              <a:lnSpc>
                <a:spcPct val="80000"/>
              </a:lnSpc>
              <a:buFont typeface="+mj-lt"/>
              <a:buAutoNum type="arabicPeriod"/>
            </a:pPr>
            <a:endParaRPr lang="ru-RU" sz="2000" dirty="0"/>
          </a:p>
          <a:p>
            <a:pPr marL="57150" indent="0">
              <a:lnSpc>
                <a:spcPct val="80000"/>
              </a:lnSpc>
              <a:buNone/>
            </a:pPr>
            <a:endParaRPr lang="ru-RU" sz="1800" dirty="0"/>
          </a:p>
          <a:p>
            <a:pPr marL="57150" indent="0">
              <a:lnSpc>
                <a:spcPct val="80000"/>
              </a:lnSpc>
              <a:buNone/>
            </a:pPr>
            <a:br>
              <a:rPr lang="ru-RU" sz="1800" dirty="0"/>
            </a:br>
            <a:endParaRPr 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52DBCE3-2307-4E74-B57A-C06F448027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7" r="16325"/>
          <a:stretch/>
        </p:blipFill>
        <p:spPr>
          <a:xfrm>
            <a:off x="7467600" y="2204864"/>
            <a:ext cx="1296144" cy="1728192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A89486E-51C5-4F66-AEAE-1B3112A1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34E169-0961-4A82-9EBB-571F6590544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12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id="{F9EE15A6-ADA5-43DE-8858-A892796FC8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Что можно импортировать?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grpSp>
        <p:nvGrpSpPr>
          <p:cNvPr id="96259" name="Group 3">
            <a:extLst>
              <a:ext uri="{FF2B5EF4-FFF2-40B4-BE49-F238E27FC236}">
                <a16:creationId xmlns:a16="http://schemas.microsoft.com/office/drawing/2014/main" id="{DA4909BB-86FC-4A68-A58E-C7F154C3D503}"/>
              </a:ext>
            </a:extLst>
          </p:cNvPr>
          <p:cNvGrpSpPr>
            <a:grpSpLocks/>
          </p:cNvGrpSpPr>
          <p:nvPr/>
        </p:nvGrpSpPr>
        <p:grpSpPr bwMode="auto">
          <a:xfrm>
            <a:off x="971600" y="998857"/>
            <a:ext cx="7413626" cy="5181734"/>
            <a:chOff x="720" y="734"/>
            <a:chExt cx="4670" cy="3202"/>
          </a:xfrm>
        </p:grpSpPr>
        <p:sp>
          <p:nvSpPr>
            <p:cNvPr id="96260" name="Oval 4">
              <a:extLst>
                <a:ext uri="{FF2B5EF4-FFF2-40B4-BE49-F238E27FC236}">
                  <a16:creationId xmlns:a16="http://schemas.microsoft.com/office/drawing/2014/main" id="{D3A01D00-3845-4BBB-B2D6-07EE65FD2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noFill/>
            <a:ln w="1905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tint val="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6261" name="Group 5">
              <a:extLst>
                <a:ext uri="{FF2B5EF4-FFF2-40B4-BE49-F238E27FC236}">
                  <a16:creationId xmlns:a16="http://schemas.microsoft.com/office/drawing/2014/main" id="{EB9BF6EF-B416-4C11-A558-F1686FC4B3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96262" name="Oval 6">
                <a:extLst>
                  <a:ext uri="{FF2B5EF4-FFF2-40B4-BE49-F238E27FC236}">
                    <a16:creationId xmlns:a16="http://schemas.microsoft.com/office/drawing/2014/main" id="{729A7792-0BBA-4C30-A28D-54EFEFA7EB0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6600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263" name="Freeform 7">
                <a:extLst>
                  <a:ext uri="{FF2B5EF4-FFF2-40B4-BE49-F238E27FC236}">
                    <a16:creationId xmlns:a16="http://schemas.microsoft.com/office/drawing/2014/main" id="{5ECF9EDC-3592-4066-BAC0-EC0032F271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264" name="Text Box 8">
              <a:extLst>
                <a:ext uri="{FF2B5EF4-FFF2-40B4-BE49-F238E27FC236}">
                  <a16:creationId xmlns:a16="http://schemas.microsoft.com/office/drawing/2014/main" id="{B41F485B-5D86-4F8A-99BB-139C36CD16E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419" y="2496"/>
              <a:ext cx="102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3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import</a:t>
              </a:r>
            </a:p>
          </p:txBody>
        </p:sp>
        <p:grpSp>
          <p:nvGrpSpPr>
            <p:cNvPr id="96265" name="Group 9">
              <a:extLst>
                <a:ext uri="{FF2B5EF4-FFF2-40B4-BE49-F238E27FC236}">
                  <a16:creationId xmlns:a16="http://schemas.microsoft.com/office/drawing/2014/main" id="{F376DDEB-4F79-4725-AE87-16C9132B39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40" y="1104"/>
              <a:ext cx="1630" cy="2069"/>
              <a:chOff x="2640" y="1088"/>
              <a:chExt cx="1630" cy="2069"/>
            </a:xfrm>
          </p:grpSpPr>
          <p:grpSp>
            <p:nvGrpSpPr>
              <p:cNvPr id="96266" name="Group 10">
                <a:extLst>
                  <a:ext uri="{FF2B5EF4-FFF2-40B4-BE49-F238E27FC236}">
                    <a16:creationId xmlns:a16="http://schemas.microsoft.com/office/drawing/2014/main" id="{6D5E1606-D70E-418A-BC85-C067B2E794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96267" name="Oval 11">
                  <a:extLst>
                    <a:ext uri="{FF2B5EF4-FFF2-40B4-BE49-F238E27FC236}">
                      <a16:creationId xmlns:a16="http://schemas.microsoft.com/office/drawing/2014/main" id="{F47FE72D-8F69-4B1B-BFE6-04065FABA4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2353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68" name="Freeform 12">
                  <a:extLst>
                    <a:ext uri="{FF2B5EF4-FFF2-40B4-BE49-F238E27FC236}">
                      <a16:creationId xmlns:a16="http://schemas.microsoft.com/office/drawing/2014/main" id="{E63C1BD3-E1AC-4DB7-A42A-4968D3C657E8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269" name="Text Box 13">
                <a:extLst>
                  <a:ext uri="{FF2B5EF4-FFF2-40B4-BE49-F238E27FC236}">
                    <a16:creationId xmlns:a16="http://schemas.microsoft.com/office/drawing/2014/main" id="{53364E98-706D-4671-8307-5AD05AF4A29B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2734" y="1152"/>
                <a:ext cx="26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B</a:t>
                </a:r>
              </a:p>
            </p:txBody>
          </p:sp>
          <p:sp>
            <p:nvSpPr>
              <p:cNvPr id="108" name="Text Box 13">
                <a:extLst>
                  <a:ext uri="{FF2B5EF4-FFF2-40B4-BE49-F238E27FC236}">
                    <a16:creationId xmlns:a16="http://schemas.microsoft.com/office/drawing/2014/main" id="{EE489301-BFE7-42F4-A891-71204E0F4F09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4008" y="2869"/>
                <a:ext cx="26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B</a:t>
                </a:r>
              </a:p>
            </p:txBody>
          </p:sp>
        </p:grpSp>
        <p:grpSp>
          <p:nvGrpSpPr>
            <p:cNvPr id="96270" name="Group 14">
              <a:extLst>
                <a:ext uri="{FF2B5EF4-FFF2-40B4-BE49-F238E27FC236}">
                  <a16:creationId xmlns:a16="http://schemas.microsoft.com/office/drawing/2014/main" id="{6EC2D171-ED70-4291-9540-B3207BBE6F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96271" name="Oval 15">
                <a:extLst>
                  <a:ext uri="{FF2B5EF4-FFF2-40B4-BE49-F238E27FC236}">
                    <a16:creationId xmlns:a16="http://schemas.microsoft.com/office/drawing/2014/main" id="{D161B3DC-69F5-4CD7-A5F7-F17345CB623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272" name="Oval 16">
                <a:extLst>
                  <a:ext uri="{FF2B5EF4-FFF2-40B4-BE49-F238E27FC236}">
                    <a16:creationId xmlns:a16="http://schemas.microsoft.com/office/drawing/2014/main" id="{22F50FCB-2E00-48FB-959D-999CBF2203C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353" y="31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6273" name="Group 17">
              <a:extLst>
                <a:ext uri="{FF2B5EF4-FFF2-40B4-BE49-F238E27FC236}">
                  <a16:creationId xmlns:a16="http://schemas.microsoft.com/office/drawing/2014/main" id="{136810D4-5E79-4EA6-AD28-1FB7DE348D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grpSp>
            <p:nvGrpSpPr>
              <p:cNvPr id="96274" name="Group 18">
                <a:extLst>
                  <a:ext uri="{FF2B5EF4-FFF2-40B4-BE49-F238E27FC236}">
                    <a16:creationId xmlns:a16="http://schemas.microsoft.com/office/drawing/2014/main" id="{5A3CF261-FC0A-431F-B3A2-E5117F6EFB4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96275" name="Oval 19">
                  <a:extLst>
                    <a:ext uri="{FF2B5EF4-FFF2-40B4-BE49-F238E27FC236}">
                      <a16:creationId xmlns:a16="http://schemas.microsoft.com/office/drawing/2014/main" id="{5DDE510A-4299-41B0-9C91-15ED5E3197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76" name="Freeform 20">
                  <a:extLst>
                    <a:ext uri="{FF2B5EF4-FFF2-40B4-BE49-F238E27FC236}">
                      <a16:creationId xmlns:a16="http://schemas.microsoft.com/office/drawing/2014/main" id="{87F5FDB2-FACE-4586-8C9D-5CFB7308E306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277" name="Text Box 21">
                <a:extLst>
                  <a:ext uri="{FF2B5EF4-FFF2-40B4-BE49-F238E27FC236}">
                    <a16:creationId xmlns:a16="http://schemas.microsoft.com/office/drawing/2014/main" id="{7FBCA5F9-88D1-4E6A-B8B8-69938068F19E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11" y="3438"/>
                <a:ext cx="24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E</a:t>
                </a:r>
              </a:p>
            </p:txBody>
          </p:sp>
        </p:grpSp>
        <p:grpSp>
          <p:nvGrpSpPr>
            <p:cNvPr id="96278" name="Group 22">
              <a:extLst>
                <a:ext uri="{FF2B5EF4-FFF2-40B4-BE49-F238E27FC236}">
                  <a16:creationId xmlns:a16="http://schemas.microsoft.com/office/drawing/2014/main" id="{BB95C794-FCB1-440F-AC28-F8DB777F45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grpSp>
            <p:nvGrpSpPr>
              <p:cNvPr id="96279" name="Group 23">
                <a:extLst>
                  <a:ext uri="{FF2B5EF4-FFF2-40B4-BE49-F238E27FC236}">
                    <a16:creationId xmlns:a16="http://schemas.microsoft.com/office/drawing/2014/main" id="{B9773770-9712-43AE-BB4B-C3C969D1B9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96280" name="Oval 24">
                  <a:extLst>
                    <a:ext uri="{FF2B5EF4-FFF2-40B4-BE49-F238E27FC236}">
                      <a16:creationId xmlns:a16="http://schemas.microsoft.com/office/drawing/2014/main" id="{4A98D105-D671-4837-BDAC-793AC56E76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tint val="57647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81" name="Freeform 25">
                  <a:extLst>
                    <a:ext uri="{FF2B5EF4-FFF2-40B4-BE49-F238E27FC236}">
                      <a16:creationId xmlns:a16="http://schemas.microsoft.com/office/drawing/2014/main" id="{3216B703-132C-4266-9228-071834261DAB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282" name="Text Box 26">
                <a:extLst>
                  <a:ext uri="{FF2B5EF4-FFF2-40B4-BE49-F238E27FC236}">
                    <a16:creationId xmlns:a16="http://schemas.microsoft.com/office/drawing/2014/main" id="{76CED2BB-62BB-479D-AB2C-95BA216EB627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4009" y="2028"/>
                <a:ext cx="27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D</a:t>
                </a:r>
              </a:p>
            </p:txBody>
          </p:sp>
        </p:grpSp>
        <p:grpSp>
          <p:nvGrpSpPr>
            <p:cNvPr id="96283" name="Group 27">
              <a:extLst>
                <a:ext uri="{FF2B5EF4-FFF2-40B4-BE49-F238E27FC236}">
                  <a16:creationId xmlns:a16="http://schemas.microsoft.com/office/drawing/2014/main" id="{C12F435C-F572-41A9-A72E-07D85D18CC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grpSp>
            <p:nvGrpSpPr>
              <p:cNvPr id="96284" name="Group 28">
                <a:extLst>
                  <a:ext uri="{FF2B5EF4-FFF2-40B4-BE49-F238E27FC236}">
                    <a16:creationId xmlns:a16="http://schemas.microsoft.com/office/drawing/2014/main" id="{A00A4BA7-71D5-49E5-A025-5B31FDA289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96285" name="Oval 29">
                  <a:extLst>
                    <a:ext uri="{FF2B5EF4-FFF2-40B4-BE49-F238E27FC236}">
                      <a16:creationId xmlns:a16="http://schemas.microsoft.com/office/drawing/2014/main" id="{EB5DBADA-0973-4841-8D29-5F428843BB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86" name="Freeform 30">
                  <a:extLst>
                    <a:ext uri="{FF2B5EF4-FFF2-40B4-BE49-F238E27FC236}">
                      <a16:creationId xmlns:a16="http://schemas.microsoft.com/office/drawing/2014/main" id="{558E8A2E-8133-4A64-B1B1-8DF9CE783E58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287" name="Text Box 31">
                <a:extLst>
                  <a:ext uri="{FF2B5EF4-FFF2-40B4-BE49-F238E27FC236}">
                    <a16:creationId xmlns:a16="http://schemas.microsoft.com/office/drawing/2014/main" id="{9F6B1348-0E2E-4481-9DBD-9431A19F2CF6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3657" y="3360"/>
                <a:ext cx="243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F</a:t>
                </a:r>
              </a:p>
            </p:txBody>
          </p:sp>
        </p:grpSp>
        <p:grpSp>
          <p:nvGrpSpPr>
            <p:cNvPr id="96288" name="Group 32">
              <a:extLst>
                <a:ext uri="{FF2B5EF4-FFF2-40B4-BE49-F238E27FC236}">
                  <a16:creationId xmlns:a16="http://schemas.microsoft.com/office/drawing/2014/main" id="{A85C45FC-B2DF-4F7F-8FB4-8E987FBF77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348"/>
              <a:ext cx="2310" cy="1052"/>
              <a:chOff x="1488" y="1348"/>
              <a:chExt cx="2310" cy="1052"/>
            </a:xfrm>
          </p:grpSpPr>
          <p:grpSp>
            <p:nvGrpSpPr>
              <p:cNvPr id="96289" name="Group 33">
                <a:extLst>
                  <a:ext uri="{FF2B5EF4-FFF2-40B4-BE49-F238E27FC236}">
                    <a16:creationId xmlns:a16="http://schemas.microsoft.com/office/drawing/2014/main" id="{F2B2BD9A-11F3-4DC3-B78F-EACD3FD9F9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88" y="1348"/>
                <a:ext cx="2310" cy="1052"/>
                <a:chOff x="2016" y="-490"/>
                <a:chExt cx="8990" cy="4090"/>
              </a:xfrm>
            </p:grpSpPr>
            <p:sp>
              <p:nvSpPr>
                <p:cNvPr id="96290" name="Oval 34">
                  <a:extLst>
                    <a:ext uri="{FF2B5EF4-FFF2-40B4-BE49-F238E27FC236}">
                      <a16:creationId xmlns:a16="http://schemas.microsoft.com/office/drawing/2014/main" id="{59F156DD-41A9-4C0F-85A2-3D2DA6538C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91" name="Freeform 35">
                  <a:extLst>
                    <a:ext uri="{FF2B5EF4-FFF2-40B4-BE49-F238E27FC236}">
                      <a16:creationId xmlns:a16="http://schemas.microsoft.com/office/drawing/2014/main" id="{72B0F820-4E2B-49C6-8363-3A9146EBEDA5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" name="Oval 34">
                  <a:extLst>
                    <a:ext uri="{FF2B5EF4-FFF2-40B4-BE49-F238E27FC236}">
                      <a16:creationId xmlns:a16="http://schemas.microsoft.com/office/drawing/2014/main" id="{DC848272-4075-4AAF-B0CD-C07D900C50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9326" y="-49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6292" name="Text Box 36">
                <a:extLst>
                  <a:ext uri="{FF2B5EF4-FFF2-40B4-BE49-F238E27FC236}">
                    <a16:creationId xmlns:a16="http://schemas.microsoft.com/office/drawing/2014/main" id="{CE9A9FC0-6960-4EAB-A2D4-75FD4B68FE3E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580" y="2016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A</a:t>
                </a:r>
              </a:p>
            </p:txBody>
          </p:sp>
          <p:sp>
            <p:nvSpPr>
              <p:cNvPr id="113" name="Text Box 36">
                <a:extLst>
                  <a:ext uri="{FF2B5EF4-FFF2-40B4-BE49-F238E27FC236}">
                    <a16:creationId xmlns:a16="http://schemas.microsoft.com/office/drawing/2014/main" id="{D4F39C00-9033-4DA8-83D1-B1A3F29915E4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3458" y="1396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C</a:t>
                </a:r>
              </a:p>
            </p:txBody>
          </p:sp>
        </p:grpSp>
        <p:sp>
          <p:nvSpPr>
            <p:cNvPr id="96293" name="Oval 37">
              <a:extLst>
                <a:ext uri="{FF2B5EF4-FFF2-40B4-BE49-F238E27FC236}">
                  <a16:creationId xmlns:a16="http://schemas.microsoft.com/office/drawing/2014/main" id="{8E0F21BF-30C5-427F-A99B-425CB8F6580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4" name="Oval 38">
              <a:extLst>
                <a:ext uri="{FF2B5EF4-FFF2-40B4-BE49-F238E27FC236}">
                  <a16:creationId xmlns:a16="http://schemas.microsoft.com/office/drawing/2014/main" id="{3FAA8709-0A92-4F74-838D-5B0BB648EFF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411" y="3165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6295" name="Group 39">
              <a:extLst>
                <a:ext uri="{FF2B5EF4-FFF2-40B4-BE49-F238E27FC236}">
                  <a16:creationId xmlns:a16="http://schemas.microsoft.com/office/drawing/2014/main" id="{CCF19F07-AC6E-4C9A-B5CB-0C72F88FCB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8" y="1800"/>
              <a:ext cx="1468" cy="586"/>
              <a:chOff x="2016" y="1848"/>
              <a:chExt cx="1468" cy="586"/>
            </a:xfrm>
          </p:grpSpPr>
          <p:sp>
            <p:nvSpPr>
              <p:cNvPr id="96296" name="Oval 40">
                <a:extLst>
                  <a:ext uri="{FF2B5EF4-FFF2-40B4-BE49-F238E27FC236}">
                    <a16:creationId xmlns:a16="http://schemas.microsoft.com/office/drawing/2014/main" id="{841ED93A-5142-4137-AACA-82B66B0C404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297" name="Oval 41">
                <a:extLst>
                  <a:ext uri="{FF2B5EF4-FFF2-40B4-BE49-F238E27FC236}">
                    <a16:creationId xmlns:a16="http://schemas.microsoft.com/office/drawing/2014/main" id="{062424A4-F5FD-4B24-B7D8-9A3C2B023A5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163" y="234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" name="Oval 40">
                <a:extLst>
                  <a:ext uri="{FF2B5EF4-FFF2-40B4-BE49-F238E27FC236}">
                    <a16:creationId xmlns:a16="http://schemas.microsoft.com/office/drawing/2014/main" id="{EC42FAA0-8771-4379-AC5D-33EE1E0FB9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400" y="1845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" name="Oval 41">
                <a:extLst>
                  <a:ext uri="{FF2B5EF4-FFF2-40B4-BE49-F238E27FC236}">
                    <a16:creationId xmlns:a16="http://schemas.microsoft.com/office/drawing/2014/main" id="{80D7DA45-7292-4226-B5E1-C00ABA573AF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340" y="1995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6298" name="Group 42">
              <a:extLst>
                <a:ext uri="{FF2B5EF4-FFF2-40B4-BE49-F238E27FC236}">
                  <a16:creationId xmlns:a16="http://schemas.microsoft.com/office/drawing/2014/main" id="{BBA197DE-0BD6-4E7D-8B05-109571A73F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2" y="1612"/>
              <a:ext cx="993" cy="1361"/>
              <a:chOff x="2832" y="1612"/>
              <a:chExt cx="993" cy="1361"/>
            </a:xfrm>
          </p:grpSpPr>
          <p:sp>
            <p:nvSpPr>
              <p:cNvPr id="96299" name="Oval 43">
                <a:extLst>
                  <a:ext uri="{FF2B5EF4-FFF2-40B4-BE49-F238E27FC236}">
                    <a16:creationId xmlns:a16="http://schemas.microsoft.com/office/drawing/2014/main" id="{89512B78-5A44-4C54-9099-DD0149F860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835" y="160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549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300" name="Oval 44">
                <a:extLst>
                  <a:ext uri="{FF2B5EF4-FFF2-40B4-BE49-F238E27FC236}">
                    <a16:creationId xmlns:a16="http://schemas.microsoft.com/office/drawing/2014/main" id="{4100F972-1B28-4810-8376-7691F810725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835" y="1787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9" name="Oval 44">
                <a:extLst>
                  <a:ext uri="{FF2B5EF4-FFF2-40B4-BE49-F238E27FC236}">
                    <a16:creationId xmlns:a16="http://schemas.microsoft.com/office/drawing/2014/main" id="{E956F4E0-EA57-4A12-916D-D7844BC991A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741" y="28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0" name="Oval 44">
                <a:extLst>
                  <a:ext uri="{FF2B5EF4-FFF2-40B4-BE49-F238E27FC236}">
                    <a16:creationId xmlns:a16="http://schemas.microsoft.com/office/drawing/2014/main" id="{1C75563C-01BD-4EB2-9E44-108102ECF99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595" y="285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6301" name="Oval 45">
              <a:extLst>
                <a:ext uri="{FF2B5EF4-FFF2-40B4-BE49-F238E27FC236}">
                  <a16:creationId xmlns:a16="http://schemas.microsoft.com/office/drawing/2014/main" id="{F7046FFA-2F88-42ED-B9C6-63A0E4AF05BE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302" name="Oval 46">
              <a:extLst>
                <a:ext uri="{FF2B5EF4-FFF2-40B4-BE49-F238E27FC236}">
                  <a16:creationId xmlns:a16="http://schemas.microsoft.com/office/drawing/2014/main" id="{5558538C-697B-4F28-9F25-B5E2E05F8CF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303" name="Text Box 47">
              <a:extLst>
                <a:ext uri="{FF2B5EF4-FFF2-40B4-BE49-F238E27FC236}">
                  <a16:creationId xmlns:a16="http://schemas.microsoft.com/office/drawing/2014/main" id="{6B8ABDD5-A0AA-4871-9A79-E9624852F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2019"/>
              <a:ext cx="731" cy="330"/>
            </a:xfrm>
            <a:prstGeom prst="rect">
              <a:avLst/>
            </a:prstGeom>
            <a:noFill/>
            <a:ln>
              <a:headEnd/>
              <a:tailEnd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this</a:t>
              </a:r>
            </a:p>
          </p:txBody>
        </p:sp>
        <p:sp>
          <p:nvSpPr>
            <p:cNvPr id="96304" name="Text Box 48">
              <a:extLst>
                <a:ext uri="{FF2B5EF4-FFF2-40B4-BE49-F238E27FC236}">
                  <a16:creationId xmlns:a16="http://schemas.microsoft.com/office/drawing/2014/main" id="{EC73AEFD-55A6-4FDC-8057-289C5EE568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4" y="734"/>
              <a:ext cx="740" cy="330"/>
            </a:xfrm>
            <a:prstGeom prst="rect">
              <a:avLst/>
            </a:prstGeom>
            <a:solidFill>
              <a:srgbClr val="99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math</a:t>
              </a:r>
            </a:p>
          </p:txBody>
        </p:sp>
        <p:sp>
          <p:nvSpPr>
            <p:cNvPr id="96305" name="Text Box 49">
              <a:extLst>
                <a:ext uri="{FF2B5EF4-FFF2-40B4-BE49-F238E27FC236}">
                  <a16:creationId xmlns:a16="http://schemas.microsoft.com/office/drawing/2014/main" id="{5E525186-134A-4B05-B42A-055AEE3E20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7" y="2004"/>
              <a:ext cx="943" cy="330"/>
            </a:xfrm>
            <a:prstGeom prst="rect">
              <a:avLst/>
            </a:prstGeom>
            <a:solidFill>
              <a:srgbClr val="99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random</a:t>
              </a:r>
            </a:p>
          </p:txBody>
        </p:sp>
        <p:sp>
          <p:nvSpPr>
            <p:cNvPr id="96306" name="Text Box 50">
              <a:extLst>
                <a:ext uri="{FF2B5EF4-FFF2-40B4-BE49-F238E27FC236}">
                  <a16:creationId xmlns:a16="http://schemas.microsoft.com/office/drawing/2014/main" id="{9ED73A10-E582-46B0-BF85-B44A181424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4" y="3490"/>
              <a:ext cx="85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2000" b="1" dirty="0">
                  <a:solidFill>
                    <a:srgbClr val="C00000"/>
                  </a:solidFill>
                </a:rPr>
                <a:t>и другие модули</a:t>
              </a:r>
              <a:endParaRPr lang="en-US" alt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96307" name="Text Box 51">
              <a:extLst>
                <a:ext uri="{FF2B5EF4-FFF2-40B4-BE49-F238E27FC236}">
                  <a16:creationId xmlns:a16="http://schemas.microsoft.com/office/drawing/2014/main" id="{F9A59A03-A7D7-4500-9DF5-A25514330D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4" y="3504"/>
              <a:ext cx="119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datetime</a:t>
              </a:r>
            </a:p>
          </p:txBody>
        </p:sp>
        <p:sp>
          <p:nvSpPr>
            <p:cNvPr id="111" name="Text Box 51">
              <a:extLst>
                <a:ext uri="{FF2B5EF4-FFF2-40B4-BE49-F238E27FC236}">
                  <a16:creationId xmlns:a16="http://schemas.microsoft.com/office/drawing/2014/main" id="{460DEA34-959F-4E6F-9F6C-A084CB1458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5" y="2798"/>
              <a:ext cx="96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 err="1">
                  <a:solidFill>
                    <a:srgbClr val="C00000"/>
                  </a:solidFill>
                </a:rPr>
                <a:t>tkinter</a:t>
              </a:r>
              <a:endParaRPr lang="en-US" altLang="ru-RU" sz="28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98FFA965-84A4-4BB7-8E92-E772440AB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07" name="Oval 11">
            <a:extLst>
              <a:ext uri="{FF2B5EF4-FFF2-40B4-BE49-F238E27FC236}">
                <a16:creationId xmlns:a16="http://schemas.microsoft.com/office/drawing/2014/main" id="{34678511-D938-4668-B479-31029DEE6E14}"/>
              </a:ext>
            </a:extLst>
          </p:cNvPr>
          <p:cNvSpPr>
            <a:spLocks noChangeArrowheads="1"/>
          </p:cNvSpPr>
          <p:nvPr/>
        </p:nvSpPr>
        <p:spPr bwMode="gray">
          <a:xfrm>
            <a:off x="5963344" y="4259603"/>
            <a:ext cx="685800" cy="65881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235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E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5CE269-C10B-489C-8699-A4D5C1E0B542}"/>
              </a:ext>
            </a:extLst>
          </p:cNvPr>
          <p:cNvSpPr txBox="1"/>
          <p:nvPr/>
        </p:nvSpPr>
        <p:spPr>
          <a:xfrm>
            <a:off x="107504" y="1289927"/>
            <a:ext cx="2975342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800080"/>
                </a:solidFill>
              </a:rPr>
              <a:t>help(“modules”)</a:t>
            </a:r>
            <a:endParaRPr lang="ru-RU" sz="2800" b="1" dirty="0">
              <a:solidFill>
                <a:srgbClr val="800080"/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981316F-11F3-430C-9771-1AA403C2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349669C-4291-4B35-9710-0A9F959075E0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908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87904-EECE-444C-83D9-452B6F936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Основные функции из </a:t>
            </a:r>
            <a:r>
              <a:rPr lang="en-US" b="1" dirty="0">
                <a:solidFill>
                  <a:srgbClr val="FF0000"/>
                </a:solidFill>
              </a:rPr>
              <a:t>math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5960D45F-423F-4280-982F-816EA814ED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510990"/>
              </p:ext>
            </p:extLst>
          </p:nvPr>
        </p:nvGraphicFramePr>
        <p:xfrm>
          <a:off x="287524" y="908720"/>
          <a:ext cx="8604956" cy="540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3919">
                  <a:extLst>
                    <a:ext uri="{9D8B030D-6E8A-4147-A177-3AD203B41FA5}">
                      <a16:colId xmlns:a16="http://schemas.microsoft.com/office/drawing/2014/main" val="726536233"/>
                    </a:ext>
                  </a:extLst>
                </a:gridCol>
                <a:gridCol w="6761037">
                  <a:extLst>
                    <a:ext uri="{9D8B030D-6E8A-4147-A177-3AD203B41FA5}">
                      <a16:colId xmlns:a16="http://schemas.microsoft.com/office/drawing/2014/main" val="2830998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Функция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Описание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357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Стандартные функции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37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abs(x)</a:t>
                      </a:r>
                      <a:endParaRPr lang="ru-RU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модуль</a:t>
                      </a:r>
                      <a:r>
                        <a:rPr lang="en-US" sz="16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09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</a:t>
                      </a:r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(x)</a:t>
                      </a:r>
                      <a:endParaRPr lang="ru-RU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преобразование к целому числу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44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round(x</a:t>
                      </a:r>
                      <a:r>
                        <a:rPr lang="ru-RU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800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n)</a:t>
                      </a:r>
                      <a:endParaRPr lang="ru-RU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округляет число </a:t>
                      </a:r>
                      <a:r>
                        <a:rPr lang="ru-RU" sz="16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600" b="0" i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до </a:t>
                      </a:r>
                      <a:r>
                        <a:rPr lang="ru-RU" sz="16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ru-RU" sz="1600" b="0" i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знаков после точки.</a:t>
                      </a:r>
                      <a:endParaRPr lang="ru-RU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124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round(x)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0008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округляет число до ближайшего целого. Если дробная часть числа равна 0.5, то число округляется до ближайшего четного числа.</a:t>
                      </a:r>
                      <a:endParaRPr lang="ru-RU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import math 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(!)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9136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floor(x)</a:t>
                      </a:r>
                      <a:endParaRPr lang="ru-RU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округляет число вниз («пол»), при этом floor(1.5) == 1,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floor(-1.5) == -2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015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ceil(x)</a:t>
                      </a:r>
                      <a:endParaRPr lang="ru-RU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округляет число вверх («потолок»), при этом 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ceil(1.5) == 2, ceil(-1.5) ==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-1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558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sqrt(x)</a:t>
                      </a:r>
                      <a:endParaRPr lang="ru-RU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квадратный корень: </a:t>
                      </a:r>
                      <a:r>
                        <a:rPr lang="ru-RU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sqrt</a:t>
                      </a:r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288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i="0" dirty="0">
                          <a:solidFill>
                            <a:srgbClr val="8000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log(x)</a:t>
                      </a:r>
                      <a:endParaRPr lang="ru-RU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натуральный логарифм. При вызове в виде </a:t>
                      </a:r>
                      <a:r>
                        <a:rPr lang="ru-RU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log</a:t>
                      </a:r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(x, b) 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возвращает логарифм по основанию </a:t>
                      </a:r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35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8000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ru-RU" b="1" dirty="0">
                        <a:solidFill>
                          <a:srgbClr val="8000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основание натуральных логарифмов e = 2,71828...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47641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3122E9-12DA-4083-A267-A9A53E61C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307DDBD-54A0-4EB6-90AA-EA09A505F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B722F3-060A-4D0B-B507-A365BDDBD5C9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261844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9930</TotalTime>
  <Words>1526</Words>
  <Application>Microsoft Office PowerPoint</Application>
  <PresentationFormat>Экран (4:3)</PresentationFormat>
  <Paragraphs>320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 Unicode MS</vt:lpstr>
      <vt:lpstr>Arial</vt:lpstr>
      <vt:lpstr>Calibri</vt:lpstr>
      <vt:lpstr>Cambria Math</vt:lpstr>
      <vt:lpstr>Times New Roman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Вычисления в Python</vt:lpstr>
      <vt:lpstr>Вещественные числа</vt:lpstr>
      <vt:lpstr>Форматный вывод</vt:lpstr>
      <vt:lpstr>Основные стандартные функции</vt:lpstr>
      <vt:lpstr>Самопроверка 5</vt:lpstr>
      <vt:lpstr>Что можно импортировать?</vt:lpstr>
      <vt:lpstr>Основные функции из math</vt:lpstr>
      <vt:lpstr>Основные функции из math</vt:lpstr>
      <vt:lpstr>Способы импортирования</vt:lpstr>
      <vt:lpstr>Псевдослучайные числа</vt:lpstr>
      <vt:lpstr>Практическая работа 5</vt:lpstr>
      <vt:lpstr>Домашнее задание 5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1023</cp:revision>
  <dcterms:created xsi:type="dcterms:W3CDTF">2018-01-06T22:24:33Z</dcterms:created>
  <dcterms:modified xsi:type="dcterms:W3CDTF">2018-03-27T15:18:58Z</dcterms:modified>
</cp:coreProperties>
</file>