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410" r:id="rId3"/>
    <p:sldId id="306" r:id="rId4"/>
    <p:sldId id="453" r:id="rId5"/>
    <p:sldId id="311" r:id="rId6"/>
    <p:sldId id="312" r:id="rId7"/>
    <p:sldId id="451" r:id="rId8"/>
    <p:sldId id="321" r:id="rId9"/>
    <p:sldId id="320" r:id="rId10"/>
    <p:sldId id="319" r:id="rId11"/>
    <p:sldId id="316" r:id="rId12"/>
    <p:sldId id="307" r:id="rId13"/>
    <p:sldId id="358" r:id="rId14"/>
    <p:sldId id="293" r:id="rId15"/>
    <p:sldId id="277" r:id="rId16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</p14:sldIdLst>
        </p14:section>
        <p14:section name="Раздел без заголовка" id="{1EE108FB-0618-4739-8D43-9860F4A72A55}">
          <p14:sldIdLst>
            <p14:sldId id="306"/>
            <p14:sldId id="453"/>
            <p14:sldId id="311"/>
            <p14:sldId id="312"/>
            <p14:sldId id="451"/>
            <p14:sldId id="321"/>
            <p14:sldId id="320"/>
            <p14:sldId id="319"/>
            <p14:sldId id="316"/>
            <p14:sldId id="307"/>
            <p14:sldId id="358"/>
          </p14:sldIdLst>
        </p14:section>
        <p14:section name="Раздел без заголовка" id="{4CA7B8AC-FCBC-4EDB-99A4-49BB199756EE}">
          <p14:sldIdLst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D8D"/>
    <a:srgbClr val="1D2A8D"/>
    <a:srgbClr val="008000"/>
    <a:srgbClr val="33CCCC"/>
    <a:srgbClr val="6344B0"/>
    <a:srgbClr val="1D528D"/>
    <a:srgbClr val="3333CC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8-03-05T10:49:26.746" idx="4">
    <p:pos x="5442" y="3042"/>
    <p:text>Сепаратор (лат. separator — разделитель) — аппарат, производящий разделение продукта на фракции с разными характеристиками (например, одну жидкость отделить от другой — моторное масло и вода...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8-03-05T10:49:26.746" idx="4">
    <p:pos x="5442" y="3042"/>
    <p:text>Сепаратор (лат. separator — разделитель) — аппарат, производящий разделение продукта на фракции с разными характеристиками (например, одну жидкость отделить от другой — моторное масло и вода...</p:text>
    <p:extLst>
      <p:ext uri="{C676402C-5697-4E1C-873F-D02D1690AC5C}">
        <p15:threadingInfo xmlns:p15="http://schemas.microsoft.com/office/powerpoint/2012/main" timeZoneBias="-18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C63FE0-8CAF-4674-B367-26964B8A1518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110989-B1D1-4A8F-AA8D-6D4AD7E8E7E1}">
      <dgm:prSet/>
      <dgm:spPr/>
      <dgm:t>
        <a:bodyPr/>
        <a:lstStyle/>
        <a:p>
          <a:r>
            <a:rPr lang="ru-RU" dirty="0"/>
            <a:t>Проверьте варианты ввода-вывода на практической работе ПР_3</a:t>
          </a:r>
        </a:p>
      </dgm:t>
    </dgm:pt>
    <dgm:pt modelId="{223D44FD-B9E0-40CD-A232-2BC8469B1362}" type="parTrans" cxnId="{49D78BC6-25B3-4DE3-8707-AA970DF62980}">
      <dgm:prSet/>
      <dgm:spPr/>
      <dgm:t>
        <a:bodyPr/>
        <a:lstStyle/>
        <a:p>
          <a:endParaRPr lang="ru-RU"/>
        </a:p>
      </dgm:t>
    </dgm:pt>
    <dgm:pt modelId="{91953F75-F6F5-4DAC-AD51-A9B4EEAFA98B}" type="sibTrans" cxnId="{49D78BC6-25B3-4DE3-8707-AA970DF62980}">
      <dgm:prSet/>
      <dgm:spPr/>
      <dgm:t>
        <a:bodyPr/>
        <a:lstStyle/>
        <a:p>
          <a:endParaRPr lang="ru-RU"/>
        </a:p>
      </dgm:t>
    </dgm:pt>
    <dgm:pt modelId="{29739406-B34F-4B21-A108-8ACAAD40BB70}" type="pres">
      <dgm:prSet presAssocID="{9EC63FE0-8CAF-4674-B367-26964B8A1518}" presName="linear" presStyleCnt="0">
        <dgm:presLayoutVars>
          <dgm:animLvl val="lvl"/>
          <dgm:resizeHandles val="exact"/>
        </dgm:presLayoutVars>
      </dgm:prSet>
      <dgm:spPr/>
    </dgm:pt>
    <dgm:pt modelId="{2CDB4944-BFCB-4983-933A-AA6383EDC9C0}" type="pres">
      <dgm:prSet presAssocID="{ED110989-B1D1-4A8F-AA8D-6D4AD7E8E7E1}" presName="parentText" presStyleLbl="node1" presStyleIdx="0" presStyleCnt="1" custLinFactNeighborX="1893" custLinFactNeighborY="-44027">
        <dgm:presLayoutVars>
          <dgm:chMax val="0"/>
          <dgm:bulletEnabled val="1"/>
        </dgm:presLayoutVars>
      </dgm:prSet>
      <dgm:spPr/>
    </dgm:pt>
  </dgm:ptLst>
  <dgm:cxnLst>
    <dgm:cxn modelId="{2C9FF120-BD4F-48D7-8075-63277C1CB4C5}" type="presOf" srcId="{9EC63FE0-8CAF-4674-B367-26964B8A1518}" destId="{29739406-B34F-4B21-A108-8ACAAD40BB70}" srcOrd="0" destOrd="0" presId="urn:microsoft.com/office/officeart/2005/8/layout/vList2"/>
    <dgm:cxn modelId="{A3034353-4D36-436A-87FB-649205491358}" type="presOf" srcId="{ED110989-B1D1-4A8F-AA8D-6D4AD7E8E7E1}" destId="{2CDB4944-BFCB-4983-933A-AA6383EDC9C0}" srcOrd="0" destOrd="0" presId="urn:microsoft.com/office/officeart/2005/8/layout/vList2"/>
    <dgm:cxn modelId="{49D78BC6-25B3-4DE3-8707-AA970DF62980}" srcId="{9EC63FE0-8CAF-4674-B367-26964B8A1518}" destId="{ED110989-B1D1-4A8F-AA8D-6D4AD7E8E7E1}" srcOrd="0" destOrd="0" parTransId="{223D44FD-B9E0-40CD-A232-2BC8469B1362}" sibTransId="{91953F75-F6F5-4DAC-AD51-A9B4EEAFA98B}"/>
    <dgm:cxn modelId="{148DBB3E-D660-4830-8839-4A111715F6D4}" type="presParOf" srcId="{29739406-B34F-4B21-A108-8ACAAD40BB70}" destId="{2CDB4944-BFCB-4983-933A-AA6383EDC9C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DB4944-BFCB-4983-933A-AA6383EDC9C0}">
      <dsp:nvSpPr>
        <dsp:cNvPr id="0" name=""/>
        <dsp:cNvSpPr/>
      </dsp:nvSpPr>
      <dsp:spPr>
        <a:xfrm>
          <a:off x="0" y="0"/>
          <a:ext cx="4351312" cy="733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Проверьте варианты ввода-вывода на практической работе ПР_3</a:t>
          </a:r>
        </a:p>
      </dsp:txBody>
      <dsp:txXfrm>
        <a:off x="35811" y="35811"/>
        <a:ext cx="4279690" cy="661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gorodovets.blogspot.ru/2013_08_10_archive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t-black.ru/wp-content/uploads/2017/08/PEP8-ru-mini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* Форматы вывода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00000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>
                <a:solidFill>
                  <a:srgbClr val="FF0000"/>
                </a:solidFill>
                <a:latin typeface="Verdana" panose="020B0604030504040204" pitchFamily="34" charset="0"/>
              </a:rPr>
              <a:t>Спецификаторы формата для целых чисел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  <a:hlinkClick r:id="rId3"/>
              </a:rPr>
              <a:t>Спецификаторы формата для целых чисел.</a:t>
            </a:r>
            <a:br>
              <a:rPr lang="ru-RU" dirty="0">
                <a:hlinkClick r:id="rId3"/>
              </a:rPr>
            </a:br>
            <a:br>
              <a:rPr lang="ru-RU" dirty="0">
                <a:hlinkClick r:id="rId3"/>
              </a:rPr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Начинаются с символа двоеточия (:)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пара необязательных символов: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символ заполнителя (который не может быть правой фигурной скобкой   } )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символ выравнивания:</a:t>
            </a:r>
            <a:br>
              <a:rPr lang="ru-RU" dirty="0"/>
            </a:b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"&lt;"  - по левому краю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"^"  - по центру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"&gt;"  - по правому краю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"="  - указывающий на необходимость заполнять пространство между знаком числа и первой значащей цифрой.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Далее следует значение минимальной ширины поля вывода.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(Для целых чисел невозможно определить максимальную ширину поля вывода, потому что это может повлечь необходимость отсечения значащих цифр </a:t>
            </a:r>
            <a:r>
              <a:rPr lang="ru-RU" dirty="0" err="1">
                <a:solidFill>
                  <a:srgbClr val="000000"/>
                </a:solidFill>
                <a:latin typeface="Trebuchet MS" panose="020B0603020202020204" pitchFamily="34" charset="0"/>
              </a:rPr>
              <a:t>цисла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 и вывод числа не имеющего смысла.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32E357E-B4EF-414E-9B27-8A99393B8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775830-6F6A-4985-BCF3-33FF7C65CC1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05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*</a:t>
            </a:r>
            <a:r>
              <a:rPr lang="ru-RU" altLang="ru-RU" b="1" dirty="0"/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Форматы вывода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00000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>
                <a:solidFill>
                  <a:srgbClr val="FF0000"/>
                </a:solidFill>
                <a:latin typeface="Verdana" panose="020B0604030504040204" pitchFamily="34" charset="0"/>
              </a:rPr>
              <a:t>Спецификаторы формата для целых чисел</a:t>
            </a:r>
          </a:p>
          <a:p>
            <a:pPr algn="l"/>
            <a:r>
              <a:rPr lang="ru-RU" b="1" dirty="0">
                <a:solidFill>
                  <a:srgbClr val="555555"/>
                </a:solidFill>
                <a:cs typeface="Arial" panose="020B0604020202020204" pitchFamily="34" charset="0"/>
              </a:rPr>
              <a:t>Примеры – для числа 1234567:</a:t>
            </a:r>
          </a:p>
          <a:p>
            <a:pPr algn="l"/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print("{0:0=12}".</a:t>
            </a:r>
            <a:r>
              <a:rPr lang="ru-RU" dirty="0" err="1">
                <a:solidFill>
                  <a:srgbClr val="000000"/>
                </a:solidFill>
                <a:cs typeface="Arial" panose="020B0604020202020204" pitchFamily="34" charset="0"/>
              </a:rPr>
              <a:t>format</a:t>
            </a: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(1234567))</a:t>
            </a: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print("{0:0=12}".</a:t>
            </a:r>
            <a:r>
              <a:rPr lang="ru-RU" dirty="0" err="1">
                <a:solidFill>
                  <a:srgbClr val="000000"/>
                </a:solidFill>
                <a:cs typeface="Arial" panose="020B0604020202020204" pitchFamily="34" charset="0"/>
              </a:rPr>
              <a:t>format</a:t>
            </a: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(-1234567))</a:t>
            </a:r>
            <a:br>
              <a:rPr lang="ru-RU" dirty="0">
                <a:cs typeface="Arial" panose="020B0604020202020204" pitchFamily="34" charset="0"/>
              </a:rPr>
            </a:b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print("{0:012}".</a:t>
            </a:r>
            <a:r>
              <a:rPr lang="ru-RU" dirty="0" err="1">
                <a:solidFill>
                  <a:srgbClr val="000000"/>
                </a:solidFill>
                <a:cs typeface="Arial" panose="020B0604020202020204" pitchFamily="34" charset="0"/>
              </a:rPr>
              <a:t>format</a:t>
            </a: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(1234567))</a:t>
            </a: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print("{0:012}".</a:t>
            </a:r>
            <a:r>
              <a:rPr lang="ru-RU" dirty="0" err="1">
                <a:solidFill>
                  <a:srgbClr val="000000"/>
                </a:solidFill>
                <a:cs typeface="Arial" panose="020B0604020202020204" pitchFamily="34" charset="0"/>
              </a:rPr>
              <a:t>format</a:t>
            </a: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(-1234567))</a:t>
            </a:r>
            <a:br>
              <a:rPr lang="ru-RU" dirty="0">
                <a:cs typeface="Arial" panose="020B0604020202020204" pitchFamily="34" charset="0"/>
              </a:rPr>
            </a:b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&gt; 000001234567</a:t>
            </a: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   -00001234567</a:t>
            </a: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   000001234567</a:t>
            </a: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   -00001234567</a:t>
            </a:r>
            <a:br>
              <a:rPr lang="ru-RU" dirty="0">
                <a:cs typeface="Arial" panose="020B0604020202020204" pitchFamily="34" charset="0"/>
              </a:rPr>
            </a:b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В первых двух примерах 0 определяется как символ заполнитель, </a:t>
            </a: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которым заполняется пространство между знаком числа и первой значащей цифрой.</a:t>
            </a:r>
            <a:br>
              <a:rPr lang="ru-RU" dirty="0">
                <a:cs typeface="Arial" panose="020B0604020202020204" pitchFamily="34" charset="0"/>
              </a:rPr>
            </a:br>
            <a:br>
              <a:rPr lang="ru-RU" dirty="0">
                <a:cs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cs typeface="Arial" panose="020B0604020202020204" pitchFamily="34" charset="0"/>
              </a:rPr>
              <a:t>Во вторых двух примерах определяется минимальная ширина поля вывода 12 символов и признак необходимости дополнения нулями.</a:t>
            </a:r>
            <a:endParaRPr lang="ru-RU" b="1" dirty="0">
              <a:solidFill>
                <a:srgbClr val="555555"/>
              </a:solidFill>
              <a:cs typeface="Arial" panose="020B0604020202020204" pitchFamily="34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7243849-A22F-46F7-9BD0-DF360C904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87428A-31AE-4379-8C78-D206634F92A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683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3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Задания и результаты запишите в тетрадь.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solidFill>
                  <a:srgbClr val="002060"/>
                </a:solidFill>
              </a:rPr>
              <a:t>Используя оператор вывода</a:t>
            </a:r>
            <a:r>
              <a:rPr lang="ru-RU" altLang="ru-RU" sz="1800" b="1" dirty="0">
                <a:solidFill>
                  <a:srgbClr val="002060"/>
                </a:solidFill>
              </a:rPr>
              <a:t> </a:t>
            </a:r>
            <a:r>
              <a:rPr lang="en-US" altLang="ru-RU" sz="1800" b="1" dirty="0">
                <a:solidFill>
                  <a:srgbClr val="002060"/>
                </a:solidFill>
              </a:rPr>
              <a:t>print() </a:t>
            </a:r>
            <a:r>
              <a:rPr lang="ru-RU" altLang="ru-RU" sz="1800" dirty="0">
                <a:solidFill>
                  <a:srgbClr val="002060"/>
                </a:solidFill>
              </a:rPr>
              <a:t>и параметры </a:t>
            </a:r>
            <a:r>
              <a:rPr lang="en-US" altLang="ru-RU" sz="1800" dirty="0" err="1">
                <a:solidFill>
                  <a:srgbClr val="002060"/>
                </a:solidFill>
              </a:rPr>
              <a:t>sep</a:t>
            </a:r>
            <a:r>
              <a:rPr lang="en-US" altLang="ru-RU" sz="1800" dirty="0">
                <a:solidFill>
                  <a:srgbClr val="002060"/>
                </a:solidFill>
              </a:rPr>
              <a:t> </a:t>
            </a:r>
            <a:r>
              <a:rPr lang="ru-RU" altLang="ru-RU" sz="1800" dirty="0">
                <a:solidFill>
                  <a:srgbClr val="002060"/>
                </a:solidFill>
              </a:rPr>
              <a:t>и</a:t>
            </a:r>
            <a:r>
              <a:rPr lang="en-US" altLang="ru-RU" sz="1800" dirty="0">
                <a:solidFill>
                  <a:srgbClr val="002060"/>
                </a:solidFill>
              </a:rPr>
              <a:t> end</a:t>
            </a:r>
            <a:r>
              <a:rPr lang="ru-RU" altLang="ru-RU" sz="1800" b="1" dirty="0">
                <a:solidFill>
                  <a:srgbClr val="002060"/>
                </a:solidFill>
              </a:rPr>
              <a:t>, в программном режиме </a:t>
            </a:r>
            <a:r>
              <a:rPr lang="en-US" altLang="ru-RU" sz="1800" b="1" dirty="0">
                <a:solidFill>
                  <a:srgbClr val="002060"/>
                </a:solidFill>
              </a:rPr>
              <a:t>IDLE</a:t>
            </a:r>
            <a:r>
              <a:rPr lang="ru-RU" altLang="ru-RU" sz="1800" b="1" dirty="0">
                <a:solidFill>
                  <a:srgbClr val="002060"/>
                </a:solidFill>
              </a:rPr>
              <a:t> </a:t>
            </a:r>
            <a:r>
              <a:rPr lang="ru-RU" altLang="ru-RU" sz="1800" dirty="0">
                <a:solidFill>
                  <a:srgbClr val="002060"/>
                </a:solidFill>
              </a:rPr>
              <a:t>исследуйте форму вывода на экран. </a:t>
            </a:r>
            <a:endParaRPr lang="ru-RU" altLang="ru-RU" sz="18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600" b="1" dirty="0">
              <a:solidFill>
                <a:srgbClr val="00206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1. Проверьте пример «простая программа о сложении 2-х чисел». (Требует внимания!)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2. Проверьте примеры ввода данных со слайда </a:t>
            </a:r>
            <a:r>
              <a:rPr lang="en-US" altLang="ru-RU" sz="1600" dirty="0"/>
              <a:t>c </a:t>
            </a:r>
            <a:r>
              <a:rPr lang="ru-RU" altLang="ru-RU" sz="1600" dirty="0"/>
              <a:t>функцией </a:t>
            </a:r>
            <a:r>
              <a:rPr lang="en-US" altLang="ru-RU" sz="1600" b="1" dirty="0"/>
              <a:t>map()</a:t>
            </a:r>
            <a:r>
              <a:rPr lang="ru-RU" altLang="ru-RU" sz="1600" dirty="0"/>
              <a:t>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3. Исследуйте форматные выводы целых и вещественных чисел.</a:t>
            </a:r>
            <a:endParaRPr lang="en-US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4. Составьте протокол вывода с использованием параметра разделителя </a:t>
            </a:r>
            <a:r>
              <a:rPr lang="en-US" altLang="ru-RU" sz="1600" dirty="0" err="1"/>
              <a:t>sep</a:t>
            </a:r>
            <a:r>
              <a:rPr lang="ru-RU" altLang="ru-RU" sz="1600" dirty="0"/>
              <a:t> с разными видами разделителей.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5. Проверьте влияние на вывод параметра </a:t>
            </a:r>
            <a:r>
              <a:rPr lang="en-US" altLang="ru-RU" sz="1600" dirty="0"/>
              <a:t>end – </a:t>
            </a:r>
            <a:r>
              <a:rPr lang="ru-RU" altLang="ru-RU" sz="1600" dirty="0"/>
              <a:t>обратите внимание, где располагается курсор после выполнения команды (программы).		</a:t>
            </a:r>
            <a:endParaRPr lang="ru-RU" altLang="ru-RU" sz="1600" b="1" dirty="0">
              <a:solidFill>
                <a:srgbClr val="00206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(Для 4-го и 5-го заданий можно сразу присвоить простые целые значения (см. ниже) или   сначала  переменные </a:t>
            </a:r>
            <a:r>
              <a:rPr lang="en-US" altLang="ru-RU" sz="1600" dirty="0"/>
              <a:t>a, b, c</a:t>
            </a:r>
            <a:r>
              <a:rPr lang="ru-RU" altLang="ru-RU" sz="1600" dirty="0"/>
              <a:t> описать с помощью функции </a:t>
            </a:r>
            <a:r>
              <a:rPr lang="en-US" altLang="ru-RU" sz="1600" dirty="0"/>
              <a:t>map</a:t>
            </a:r>
            <a:r>
              <a:rPr lang="ru-RU" altLang="ru-RU" sz="1600" dirty="0"/>
              <a:t>())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Все программы можно писать  в одном файле, отделяя для удобства пустыми строками.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marL="1314450" lvl="3" indent="0">
              <a:lnSpc>
                <a:spcPct val="80000"/>
              </a:lnSpc>
              <a:buNone/>
            </a:pPr>
            <a:r>
              <a:rPr lang="en-US" altLang="ru-RU" sz="800" dirty="0"/>
              <a:t>	</a:t>
            </a:r>
            <a:endParaRPr lang="ru-RU" altLang="ru-RU" sz="800" dirty="0"/>
          </a:p>
          <a:p>
            <a:pPr marL="1543050" lvl="3">
              <a:lnSpc>
                <a:spcPct val="80000"/>
              </a:lnSpc>
              <a:buFont typeface="+mj-lt"/>
              <a:buAutoNum type="arabicPeriod"/>
            </a:pPr>
            <a:r>
              <a:rPr lang="ru-RU" altLang="ru-RU" sz="1800" dirty="0"/>
              <a:t>    </a:t>
            </a:r>
            <a:r>
              <a:rPr lang="en-US" altLang="ru-RU" sz="1800" dirty="0"/>
              <a:t>print(a, b, c)</a:t>
            </a:r>
          </a:p>
          <a:p>
            <a:pPr marL="1657350" lvl="3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/>
              <a:t>	print(a, b, c, </a:t>
            </a:r>
            <a:r>
              <a:rPr lang="en-US" altLang="ru-RU" sz="1800" dirty="0" err="1"/>
              <a:t>sep</a:t>
            </a:r>
            <a:r>
              <a:rPr lang="en-US" altLang="ru-RU" sz="1800" dirty="0"/>
              <a:t> = ‘:’)</a:t>
            </a:r>
          </a:p>
          <a:p>
            <a:pPr marL="1657350" lvl="3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/>
              <a:t>	print(a, b, c, </a:t>
            </a:r>
            <a:r>
              <a:rPr lang="en-US" altLang="ru-RU" sz="1800" dirty="0" err="1"/>
              <a:t>sep</a:t>
            </a:r>
            <a:r>
              <a:rPr lang="en-US" altLang="ru-RU" sz="1800" dirty="0"/>
              <a:t> = “”)</a:t>
            </a:r>
          </a:p>
          <a:p>
            <a:pPr marL="1657350" lvl="3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/>
              <a:t>	print(a, b, c, </a:t>
            </a:r>
            <a:r>
              <a:rPr lang="en-US" altLang="ru-RU" sz="1800" dirty="0" err="1"/>
              <a:t>sep</a:t>
            </a:r>
            <a:r>
              <a:rPr lang="en-US" altLang="ru-RU" sz="1800" dirty="0"/>
              <a:t> = ‘\n’)</a:t>
            </a:r>
          </a:p>
          <a:p>
            <a:pPr marL="1657350" lvl="3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/>
              <a:t>	print(a, b, c, </a:t>
            </a:r>
            <a:r>
              <a:rPr lang="en-US" altLang="ru-RU" sz="1800" dirty="0" err="1"/>
              <a:t>sep</a:t>
            </a:r>
            <a:r>
              <a:rPr lang="en-US" altLang="ru-RU" sz="1800" dirty="0"/>
              <a:t> = ‘\\’)</a:t>
            </a:r>
          </a:p>
          <a:p>
            <a:pPr marL="1657350" lvl="3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/>
              <a:t>	print(a, b, c, </a:t>
            </a:r>
            <a:r>
              <a:rPr lang="en-US" altLang="ru-RU" sz="1800" dirty="0" err="1"/>
              <a:t>sep</a:t>
            </a:r>
            <a:r>
              <a:rPr lang="en-US" altLang="ru-RU" sz="1800" dirty="0"/>
              <a:t> =  ‘**’, end = “”)</a:t>
            </a:r>
            <a:endParaRPr lang="ru-RU" altLang="ru-RU" sz="1800" dirty="0"/>
          </a:p>
          <a:p>
            <a:pPr marL="1314450" lvl="3" indent="0">
              <a:lnSpc>
                <a:spcPct val="80000"/>
              </a:lnSpc>
              <a:buNone/>
            </a:pPr>
            <a:r>
              <a:rPr lang="en-US" altLang="ru-RU" sz="1800" dirty="0"/>
              <a:t> </a:t>
            </a:r>
            <a:endParaRPr lang="ru-RU" altLang="ru-RU" sz="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8E984C-1C6F-4F7E-91BE-8D92BE13A597}"/>
              </a:ext>
            </a:extLst>
          </p:cNvPr>
          <p:cNvSpPr txBox="1"/>
          <p:nvPr/>
        </p:nvSpPr>
        <p:spPr>
          <a:xfrm>
            <a:off x="345629" y="4509120"/>
            <a:ext cx="827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= 1</a:t>
            </a:r>
          </a:p>
          <a:p>
            <a:r>
              <a:rPr lang="en-US" dirty="0"/>
              <a:t>b = 2</a:t>
            </a:r>
          </a:p>
          <a:p>
            <a:r>
              <a:rPr lang="en-US" dirty="0"/>
              <a:t>c = 3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90BE7B-ED8A-47EB-8A93-4C172988FF99}"/>
              </a:ext>
            </a:extLst>
          </p:cNvPr>
          <p:cNvSpPr txBox="1"/>
          <p:nvPr/>
        </p:nvSpPr>
        <p:spPr>
          <a:xfrm>
            <a:off x="5364088" y="4414078"/>
            <a:ext cx="3528392" cy="18158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Для входа в программный режим:</a:t>
            </a:r>
            <a:endParaRPr lang="en-US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File-New</a:t>
            </a:r>
            <a:endParaRPr lang="ru-RU" sz="1600" b="1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Для выполнения программы:</a:t>
            </a:r>
          </a:p>
          <a:p>
            <a:pPr algn="l"/>
            <a:r>
              <a:rPr lang="en-US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Run-Run Module </a:t>
            </a:r>
            <a:r>
              <a:rPr 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или клавишей </a:t>
            </a:r>
            <a:r>
              <a:rPr lang="en-US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F5</a:t>
            </a:r>
          </a:p>
          <a:p>
            <a:pPr algn="l"/>
            <a:r>
              <a:rPr lang="en-US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перед выполнением подтвердить изменения или сохранить специально: </a:t>
            </a:r>
            <a:r>
              <a:rPr lang="en-US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File-Save As</a:t>
            </a:r>
            <a:r>
              <a:rPr lang="en-US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…</a:t>
            </a:r>
            <a:endParaRPr lang="ru-RU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E148640-53B8-4113-A386-F4C776DCE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A3C88D-3549-46C6-9E9B-175C8CA3A72B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E1E9C7-F884-41EC-9CFE-A8582CFCE42A}"/>
              </a:ext>
            </a:extLst>
          </p:cNvPr>
          <p:cNvSpPr txBox="1"/>
          <p:nvPr/>
        </p:nvSpPr>
        <p:spPr>
          <a:xfrm>
            <a:off x="5364088" y="4125231"/>
            <a:ext cx="3599912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400" b="1" dirty="0"/>
              <a:t>Такие ответы получились</a:t>
            </a:r>
            <a:r>
              <a:rPr lang="ru-RU" sz="1400" b="1"/>
              <a:t>? </a:t>
            </a:r>
          </a:p>
          <a:p>
            <a:pPr algn="l"/>
            <a:r>
              <a:rPr lang="ru-RU" sz="1400" b="1"/>
              <a:t>Значит</a:t>
            </a:r>
            <a:r>
              <a:rPr lang="ru-RU" sz="1400" b="1" dirty="0"/>
              <a:t>, всё в порядке!</a:t>
            </a:r>
          </a:p>
          <a:p>
            <a:pPr algn="l"/>
            <a:r>
              <a:rPr lang="ru-RU" sz="1400" b="1" dirty="0"/>
              <a:t>1 2 3</a:t>
            </a:r>
          </a:p>
          <a:p>
            <a:pPr algn="l"/>
            <a:r>
              <a:rPr lang="ru-RU" sz="1400" b="1" dirty="0"/>
              <a:t>1:2:3</a:t>
            </a:r>
          </a:p>
          <a:p>
            <a:pPr algn="l"/>
            <a:r>
              <a:rPr lang="ru-RU" sz="1400" b="1" dirty="0"/>
              <a:t>123</a:t>
            </a:r>
          </a:p>
          <a:p>
            <a:pPr algn="l"/>
            <a:r>
              <a:rPr lang="ru-RU" sz="1400" b="1" dirty="0"/>
              <a:t>1</a:t>
            </a:r>
          </a:p>
          <a:p>
            <a:pPr algn="l"/>
            <a:r>
              <a:rPr lang="ru-RU" sz="1400" b="1" dirty="0"/>
              <a:t>2</a:t>
            </a:r>
          </a:p>
          <a:p>
            <a:pPr algn="l"/>
            <a:r>
              <a:rPr lang="ru-RU" sz="1400" b="1" dirty="0"/>
              <a:t>3</a:t>
            </a:r>
          </a:p>
          <a:p>
            <a:pPr algn="l"/>
            <a:r>
              <a:rPr lang="ru-RU" sz="1400" b="1" dirty="0"/>
              <a:t>1\2\3</a:t>
            </a:r>
          </a:p>
          <a:p>
            <a:pPr algn="l"/>
            <a:r>
              <a:rPr lang="ru-RU" sz="1400" b="1" dirty="0"/>
              <a:t>1**2**3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04296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 3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180975" indent="0">
              <a:lnSpc>
                <a:spcPct val="80000"/>
              </a:lnSpc>
              <a:buNone/>
            </a:pPr>
            <a:r>
              <a:rPr lang="ru-RU" altLang="ru-RU" sz="2000" dirty="0"/>
              <a:t>На сайте «Дистанционная подготовка по информатике» в курсе </a:t>
            </a:r>
            <a:r>
              <a:rPr lang="en-US" altLang="ru-RU" sz="2000" dirty="0">
                <a:hlinkClick r:id="rId2"/>
              </a:rPr>
              <a:t>“</a:t>
            </a:r>
            <a:r>
              <a:rPr lang="en-US" altLang="ru-RU" sz="2000" dirty="0" err="1">
                <a:hlinkClick r:id="rId2"/>
              </a:rPr>
              <a:t>Pyth_On</a:t>
            </a:r>
            <a:r>
              <a:rPr lang="en-US" altLang="ru-RU" sz="2000" dirty="0">
                <a:hlinkClick r:id="rId2"/>
              </a:rPr>
              <a:t>”</a:t>
            </a:r>
            <a:r>
              <a:rPr lang="ru-RU" altLang="ru-RU" sz="2000" dirty="0">
                <a:hlinkClick r:id="rId2"/>
              </a:rPr>
              <a:t> </a:t>
            </a:r>
            <a:r>
              <a:rPr lang="ru-RU" altLang="ru-RU" sz="2000" dirty="0"/>
              <a:t>решить задачи в разделе «</a:t>
            </a:r>
            <a:r>
              <a:rPr lang="ru-RU" altLang="ru-RU" sz="2000" b="1" dirty="0"/>
              <a:t>Ввод-вывод данных</a:t>
            </a:r>
            <a:r>
              <a:rPr lang="ru-RU" altLang="ru-RU" sz="2000" dirty="0"/>
              <a:t>»: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/>
              <a:t>A, B, C – </a:t>
            </a:r>
            <a:r>
              <a:rPr lang="ru-RU" altLang="ru-RU" sz="2000" b="1" dirty="0"/>
              <a:t>на 3 балла,</a:t>
            </a:r>
            <a:endParaRPr lang="en-US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/>
              <a:t>C, D, E – </a:t>
            </a:r>
            <a:r>
              <a:rPr lang="ru-RU" altLang="ru-RU" sz="2000" b="1" dirty="0"/>
              <a:t>на 4 балла,</a:t>
            </a:r>
            <a:endParaRPr lang="en-US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r>
              <a:rPr lang="en-US" altLang="ru-RU" sz="2000" b="1" dirty="0"/>
              <a:t>E, F, G - </a:t>
            </a:r>
            <a:r>
              <a:rPr lang="ru-RU" altLang="ru-RU" sz="2000" b="1" dirty="0"/>
              <a:t> на 5 баллов.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200" b="1" dirty="0"/>
          </a:p>
          <a:p>
            <a:pPr marL="457200" lvl="1" indent="-185738">
              <a:lnSpc>
                <a:spcPct val="80000"/>
              </a:lnSpc>
              <a:buNone/>
            </a:pPr>
            <a:r>
              <a:rPr lang="ru-RU" altLang="ru-RU" sz="1600" dirty="0"/>
              <a:t>Внимательно читайте </a:t>
            </a:r>
          </a:p>
          <a:p>
            <a:pPr marL="457200" lvl="1" indent="-185738">
              <a:lnSpc>
                <a:spcPct val="80000"/>
              </a:lnSpc>
            </a:pPr>
            <a:r>
              <a:rPr lang="ru-RU" altLang="ru-RU" sz="1600" dirty="0"/>
              <a:t>условие задачи,</a:t>
            </a:r>
          </a:p>
          <a:p>
            <a:pPr marL="457200" lvl="1" indent="-185738">
              <a:lnSpc>
                <a:spcPct val="80000"/>
              </a:lnSpc>
            </a:pPr>
            <a:r>
              <a:rPr lang="ru-RU" altLang="ru-RU" sz="1600" dirty="0"/>
              <a:t>примеры входных данных,</a:t>
            </a:r>
          </a:p>
          <a:p>
            <a:pPr marL="457200" lvl="1" indent="-185738">
              <a:lnSpc>
                <a:spcPct val="80000"/>
              </a:lnSpc>
            </a:pPr>
            <a:r>
              <a:rPr lang="ru-RU" altLang="ru-RU" sz="1600" dirty="0"/>
              <a:t>Форматы ввода-вывода данных</a:t>
            </a:r>
          </a:p>
          <a:p>
            <a:pPr marL="457200" lvl="1" indent="-185738">
              <a:lnSpc>
                <a:spcPct val="80000"/>
              </a:lnSpc>
              <a:buNone/>
            </a:pPr>
            <a:r>
              <a:rPr lang="ru-RU" altLang="ru-RU" sz="1600" dirty="0"/>
              <a:t>Именно для такого </a:t>
            </a:r>
            <a:r>
              <a:rPr lang="ru-RU" altLang="ru-RU" sz="1600" b="1" dirty="0"/>
              <a:t>формата ввода </a:t>
            </a:r>
            <a:r>
              <a:rPr lang="ru-RU" altLang="ru-RU" sz="1600" dirty="0"/>
              <a:t>и</a:t>
            </a:r>
            <a:r>
              <a:rPr lang="ru-RU" altLang="ru-RU" sz="1600" b="1" dirty="0"/>
              <a:t> вывода данных </a:t>
            </a:r>
            <a:r>
              <a:rPr lang="ru-RU" altLang="ru-RU" sz="1600" dirty="0"/>
              <a:t>настроена тестирующая система.</a:t>
            </a:r>
          </a:p>
          <a:p>
            <a:pPr marL="457200" lvl="1" indent="-185738">
              <a:lnSpc>
                <a:spcPct val="80000"/>
              </a:lnSpc>
              <a:buNone/>
            </a:pPr>
            <a:endParaRPr lang="ru-RU" altLang="ru-RU" sz="1000" dirty="0"/>
          </a:p>
          <a:p>
            <a:pPr marL="457200" lvl="1" indent="-185738">
              <a:lnSpc>
                <a:spcPct val="80000"/>
              </a:lnSpc>
              <a:buNone/>
            </a:pPr>
            <a:r>
              <a:rPr lang="ru-RU" altLang="ru-RU" sz="1600" dirty="0"/>
              <a:t>Каждая правильно решённая задача (корректный код программы) в курсе оценивается в </a:t>
            </a:r>
            <a:r>
              <a:rPr lang="ru-RU" altLang="ru-RU" sz="1600" b="1" dirty="0"/>
              <a:t>100</a:t>
            </a:r>
            <a:r>
              <a:rPr lang="ru-RU" altLang="ru-RU" sz="1600" dirty="0"/>
              <a:t> баллов, если получите баллов меньше, значит, нужно искать ошибку или </a:t>
            </a:r>
            <a:r>
              <a:rPr lang="ru-RU" altLang="ru-RU" sz="1600" b="1" dirty="0"/>
              <a:t>в математической модели, </a:t>
            </a:r>
            <a:r>
              <a:rPr lang="ru-RU" altLang="ru-RU" sz="1600" dirty="0"/>
              <a:t>или </a:t>
            </a:r>
            <a:r>
              <a:rPr lang="ru-RU" altLang="ru-RU" sz="1600" b="1" dirty="0"/>
              <a:t>в форматном вводе-выводе данных, </a:t>
            </a:r>
            <a:r>
              <a:rPr lang="ru-RU" altLang="ru-RU" sz="1600" dirty="0"/>
              <a:t>поэтому сначала проверяйте код программы на домашнем компьютере.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AC82B-17F3-4BDE-BAC6-3C16ED074408}"/>
              </a:ext>
            </a:extLst>
          </p:cNvPr>
          <p:cNvSpPr txBox="1"/>
          <p:nvPr/>
        </p:nvSpPr>
        <p:spPr>
          <a:xfrm>
            <a:off x="4289301" y="3042208"/>
            <a:ext cx="4262126" cy="646331"/>
          </a:xfrm>
          <a:prstGeom prst="rect">
            <a:avLst/>
          </a:prstGeom>
          <a:solidFill>
            <a:srgbClr val="CCCCFF"/>
          </a:solidFill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>
                <a:solidFill>
                  <a:srgbClr val="FF0000"/>
                </a:solidFill>
              </a:rPr>
              <a:t>ВАЖНО!</a:t>
            </a:r>
          </a:p>
          <a:p>
            <a:pPr algn="l"/>
            <a:r>
              <a:rPr lang="ru-RU" sz="12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Будьте готовы ЗАЩИТИТЬ устно или письменно своё решение любой задачи</a:t>
            </a:r>
            <a:r>
              <a:rPr lang="ru-RU" sz="1200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0BEA28-402A-4649-BF95-81E574FC51CE}"/>
              </a:ext>
            </a:extLst>
          </p:cNvPr>
          <p:cNvSpPr txBox="1"/>
          <p:nvPr/>
        </p:nvSpPr>
        <p:spPr>
          <a:xfrm>
            <a:off x="4289301" y="1624720"/>
            <a:ext cx="4262126" cy="1384995"/>
          </a:xfrm>
          <a:prstGeom prst="rect">
            <a:avLst/>
          </a:prstGeom>
          <a:solidFill>
            <a:srgbClr val="CCFFCC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ru-RU" sz="1200" dirty="0"/>
              <a:t>Задачу решите на своём компьютере,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200" dirty="0"/>
              <a:t>протестируйте код (программу), 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200" dirty="0"/>
              <a:t>перейдите в курс </a:t>
            </a:r>
            <a:r>
              <a:rPr lang="en-US" sz="1200" dirty="0"/>
              <a:t>“</a:t>
            </a:r>
            <a:r>
              <a:rPr lang="en-US" sz="1200" dirty="0" err="1"/>
              <a:t>Pyth_On</a:t>
            </a:r>
            <a:r>
              <a:rPr lang="en-US" sz="1200" dirty="0"/>
              <a:t>”</a:t>
            </a:r>
            <a:r>
              <a:rPr lang="ru-RU" sz="1200" dirty="0"/>
              <a:t>,</a:t>
            </a:r>
            <a:r>
              <a:rPr lang="en-US" sz="1200" dirty="0"/>
              <a:t> </a:t>
            </a:r>
            <a:endParaRPr lang="ru-RU" sz="1200" dirty="0"/>
          </a:p>
          <a:p>
            <a:pPr marL="342900" indent="-342900" algn="l">
              <a:buFont typeface="+mj-lt"/>
              <a:buAutoNum type="arabicPeriod"/>
            </a:pPr>
            <a:r>
              <a:rPr lang="ru-RU" sz="1200" dirty="0"/>
              <a:t>нажмите кнопку «Выбрать файл»,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200" dirty="0"/>
              <a:t>нажмите кнопку «Отправить»,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200" dirty="0"/>
              <a:t>нажмите кнопку «Обновить»,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200" dirty="0"/>
              <a:t>получите </a:t>
            </a:r>
            <a:r>
              <a:rPr lang="ru-RU" sz="1200" b="1" dirty="0"/>
              <a:t>100 </a:t>
            </a:r>
            <a:r>
              <a:rPr lang="ru-RU" sz="1200" dirty="0"/>
              <a:t>баллов.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B4EADE-DAFC-42BB-B260-1CCECBD2F172}"/>
              </a:ext>
            </a:extLst>
          </p:cNvPr>
          <p:cNvSpPr txBox="1"/>
          <p:nvPr/>
        </p:nvSpPr>
        <p:spPr>
          <a:xfrm>
            <a:off x="4169343" y="5393399"/>
            <a:ext cx="4505672" cy="830997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altLang="ru-RU" sz="1200" b="1" dirty="0">
                <a:solidFill>
                  <a:srgbClr val="FF0000"/>
                </a:solidFill>
              </a:rPr>
              <a:t>Примечание: </a:t>
            </a:r>
            <a:endParaRPr lang="en-US" altLang="ru-RU" sz="1200" b="1" dirty="0">
              <a:solidFill>
                <a:srgbClr val="FF0000"/>
              </a:solidFill>
            </a:endParaRPr>
          </a:p>
          <a:p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2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2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200" b="1" dirty="0">
                <a:solidFill>
                  <a:srgbClr val="FF0000"/>
                </a:solidFill>
              </a:rPr>
              <a:t>форумы</a:t>
            </a:r>
            <a:r>
              <a:rPr lang="en-US" altLang="ru-RU" sz="1200" b="1" dirty="0">
                <a:solidFill>
                  <a:srgbClr val="FF0000"/>
                </a:solidFill>
              </a:rPr>
              <a:t> </a:t>
            </a:r>
            <a:r>
              <a:rPr lang="ru-RU" altLang="ru-RU" sz="12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FD33D6-8851-447D-B6EA-6D86E1DAA419}"/>
              </a:ext>
            </a:extLst>
          </p:cNvPr>
          <p:cNvSpPr txBox="1"/>
          <p:nvPr/>
        </p:nvSpPr>
        <p:spPr>
          <a:xfrm>
            <a:off x="344207" y="5343196"/>
            <a:ext cx="3734719" cy="954107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400" dirty="0">
                <a:solidFill>
                  <a:schemeClr val="tx2"/>
                </a:solidFill>
              </a:rPr>
              <a:t>На сайте </a:t>
            </a:r>
            <a:r>
              <a:rPr lang="en-US" sz="1400" dirty="0">
                <a:solidFill>
                  <a:schemeClr val="tx2"/>
                </a:solidFill>
              </a:rPr>
              <a:t>Info </a:t>
            </a:r>
            <a:r>
              <a:rPr lang="ru-RU" sz="1400" dirty="0">
                <a:solidFill>
                  <a:schemeClr val="tx2"/>
                </a:solidFill>
              </a:rPr>
              <a:t>просмотрите </a:t>
            </a:r>
            <a:r>
              <a:rPr lang="ru-RU" sz="1400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sz="1400" dirty="0">
                <a:solidFill>
                  <a:schemeClr val="tx2"/>
                </a:solidFill>
              </a:rPr>
              <a:t>к следующему уроку – он вам знаком из основной школы </a:t>
            </a:r>
            <a:r>
              <a:rPr lang="ru-RU" sz="1400" b="1" dirty="0">
                <a:solidFill>
                  <a:srgbClr val="FF0000"/>
                </a:solidFill>
              </a:rPr>
              <a:t>(целочисленная арифметика</a:t>
            </a:r>
            <a:r>
              <a:rPr lang="en-US" sz="1400" b="1" dirty="0">
                <a:solidFill>
                  <a:srgbClr val="FF0000"/>
                </a:solidFill>
              </a:rPr>
              <a:t>)</a:t>
            </a:r>
            <a:r>
              <a:rPr lang="ru-RU" sz="1400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20AC868-0682-42FA-95E3-2F5D79C17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84A910-0919-4216-8D6B-E145B19807ED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A8D113E-8BFA-4065-80E0-5A9FCD6E008A}"/>
              </a:ext>
            </a:extLst>
          </p:cNvPr>
          <p:cNvSpPr/>
          <p:nvPr/>
        </p:nvSpPr>
        <p:spPr>
          <a:xfrm>
            <a:off x="8092489" y="964391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§ 55/54</a:t>
            </a:r>
          </a:p>
        </p:txBody>
      </p:sp>
    </p:spTree>
    <p:extLst>
      <p:ext uri="{BB962C8B-B14F-4D97-AF65-F5344CB8AC3E}">
        <p14:creationId xmlns:p14="http://schemas.microsoft.com/office/powerpoint/2010/main" val="2540828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14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Ввод-вывод данных</a:t>
            </a:r>
            <a:r>
              <a:rPr lang="ru-RU" altLang="ru-RU" b="1" dirty="0">
                <a:solidFill>
                  <a:schemeClr val="tx2"/>
                </a:solidFill>
              </a:rPr>
              <a:t>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Рекурсия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Ввод-вывод данных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323528" y="908720"/>
            <a:ext cx="8820472" cy="5370701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вопросы («дерево понятий»)</a:t>
            </a:r>
          </a:p>
          <a:p>
            <a:pPr algn="l"/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 ввода данных.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Форматы оператора ввода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 вывода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форматы вывода данных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1950" algn="l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целых и вещественных чисел.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Именованные параметры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end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542925" algn="l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функции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Спецификаторы вывода целых чисел.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PEP8 –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стиль кода в языке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Python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 - 3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 - 3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742B845-8654-45B7-B1AD-A670DC7E7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707" y="1259839"/>
            <a:ext cx="2388037" cy="456074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E5E2B39-6266-4292-883B-0924CE912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ED6DC3-C6A2-4B31-B72D-A1D71517283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727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Блок-схема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E5E2B39-6266-4292-883B-0924CE912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ED6DC3-C6A2-4B31-B72D-A1D715172832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6CECF307-E2C8-42F1-937D-8D00DBCD09A2}"/>
              </a:ext>
            </a:extLst>
          </p:cNvPr>
          <p:cNvGrpSpPr/>
          <p:nvPr/>
        </p:nvGrpSpPr>
        <p:grpSpPr>
          <a:xfrm>
            <a:off x="3246370" y="983357"/>
            <a:ext cx="2232250" cy="5461889"/>
            <a:chOff x="6313934" y="903696"/>
            <a:chExt cx="2082472" cy="5461889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id="{E819C1C3-F628-440D-BC80-DF6250CB57D8}"/>
                </a:ext>
              </a:extLst>
            </p:cNvPr>
            <p:cNvSpPr/>
            <p:nvPr/>
          </p:nvSpPr>
          <p:spPr bwMode="auto">
            <a:xfrm>
              <a:off x="6456752" y="903696"/>
              <a:ext cx="1939654" cy="653096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Начало</a:t>
              </a:r>
            </a:p>
          </p:txBody>
        </p: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13DA78E5-CFF1-44ED-81D0-2F9C55A1F415}"/>
                </a:ext>
              </a:extLst>
            </p:cNvPr>
            <p:cNvGrpSpPr/>
            <p:nvPr/>
          </p:nvGrpSpPr>
          <p:grpSpPr>
            <a:xfrm>
              <a:off x="6313934" y="1730893"/>
              <a:ext cx="2082471" cy="4634692"/>
              <a:chOff x="6311363" y="1707185"/>
              <a:chExt cx="2082471" cy="4634692"/>
            </a:xfrm>
          </p:grpSpPr>
          <p:grpSp>
            <p:nvGrpSpPr>
              <p:cNvPr id="22" name="Группа 21">
                <a:extLst>
                  <a:ext uri="{FF2B5EF4-FFF2-40B4-BE49-F238E27FC236}">
                    <a16:creationId xmlns:a16="http://schemas.microsoft.com/office/drawing/2014/main" id="{601ECCE7-34CA-4BF8-BE88-55B345E3EC61}"/>
                  </a:ext>
                </a:extLst>
              </p:cNvPr>
              <p:cNvGrpSpPr/>
              <p:nvPr/>
            </p:nvGrpSpPr>
            <p:grpSpPr>
              <a:xfrm>
                <a:off x="6311363" y="1707185"/>
                <a:ext cx="2082471" cy="3807495"/>
                <a:chOff x="6241088" y="1484784"/>
                <a:chExt cx="2149707" cy="4142883"/>
              </a:xfrm>
            </p:grpSpPr>
            <p:grpSp>
              <p:nvGrpSpPr>
                <p:cNvPr id="26" name="Группа 25">
                  <a:extLst>
                    <a:ext uri="{FF2B5EF4-FFF2-40B4-BE49-F238E27FC236}">
                      <a16:creationId xmlns:a16="http://schemas.microsoft.com/office/drawing/2014/main" id="{2631AC7E-A2DF-4C45-8646-7349741639DC}"/>
                    </a:ext>
                  </a:extLst>
                </p:cNvPr>
                <p:cNvGrpSpPr/>
                <p:nvPr/>
              </p:nvGrpSpPr>
              <p:grpSpPr>
                <a:xfrm>
                  <a:off x="6388516" y="1484784"/>
                  <a:ext cx="1990428" cy="3299911"/>
                  <a:chOff x="6388052" y="1363167"/>
                  <a:chExt cx="1990428" cy="3732868"/>
                </a:xfrm>
              </p:grpSpPr>
              <p:grpSp>
                <p:nvGrpSpPr>
                  <p:cNvPr id="28" name="Группа 27">
                    <a:extLst>
                      <a:ext uri="{FF2B5EF4-FFF2-40B4-BE49-F238E27FC236}">
                        <a16:creationId xmlns:a16="http://schemas.microsoft.com/office/drawing/2014/main" id="{0975447B-9BA8-4E61-A287-ABA46F2CA903}"/>
                      </a:ext>
                    </a:extLst>
                  </p:cNvPr>
                  <p:cNvGrpSpPr/>
                  <p:nvPr/>
                </p:nvGrpSpPr>
                <p:grpSpPr>
                  <a:xfrm>
                    <a:off x="6388052" y="2008042"/>
                    <a:ext cx="1990428" cy="3087993"/>
                    <a:chOff x="6753937" y="1358347"/>
                    <a:chExt cx="1990428" cy="4322848"/>
                  </a:xfrm>
                </p:grpSpPr>
                <p:sp>
                  <p:nvSpPr>
                    <p:cNvPr id="32" name="Блок-схема: процесс 31">
                      <a:extLst>
                        <a:ext uri="{FF2B5EF4-FFF2-40B4-BE49-F238E27FC236}">
                          <a16:creationId xmlns:a16="http://schemas.microsoft.com/office/drawing/2014/main" id="{E13AA24D-7311-4CDE-B559-4C5044AEF12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53937" y="2523035"/>
                      <a:ext cx="1909875" cy="1072827"/>
                    </a:xfrm>
                    <a:prstGeom prst="flowChartProcess">
                      <a:avLst/>
                    </a:prstGeom>
                    <a:ln>
                      <a:headEnd type="none" w="med" len="med"/>
                      <a:tailEnd type="none" w="med" len="med"/>
                    </a:ln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style>
                    <a:lnRef idx="1">
                      <a:schemeClr val="accent5"/>
                    </a:lnRef>
                    <a:fillRef idx="2">
                      <a:schemeClr val="accent5"/>
                    </a:fillRef>
                    <a:effectRef idx="1">
                      <a:schemeClr val="accent5"/>
                    </a:effectRef>
                    <a:fontRef idx="minor">
                      <a:schemeClr val="dk1"/>
                    </a:fontRef>
                  </p:style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Команда 1</a:t>
                      </a:r>
                      <a:endParaRPr kumimoji="0" lang="ru-RU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3" name="Прямоугольник 32">
                      <a:extLst>
                        <a:ext uri="{FF2B5EF4-FFF2-40B4-BE49-F238E27FC236}">
                          <a16:creationId xmlns:a16="http://schemas.microsoft.com/office/drawing/2014/main" id="{E5D17761-7049-4476-A5AA-FB95372467F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834490" y="4627859"/>
                      <a:ext cx="1909875" cy="1053336"/>
                    </a:xfrm>
                    <a:prstGeom prst="rect">
                      <a:avLst/>
                    </a:prstGeom>
                    <a:ln>
                      <a:headEnd type="none" w="med" len="med"/>
                      <a:tailEnd type="none" w="med" len="med"/>
                    </a:ln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style>
                    <a:lnRef idx="1">
                      <a:schemeClr val="accent5"/>
                    </a:lnRef>
                    <a:fillRef idx="2">
                      <a:schemeClr val="accent5"/>
                    </a:fillRef>
                    <a:effectRef idx="1">
                      <a:schemeClr val="accent5"/>
                    </a:effectRef>
                    <a:fontRef idx="minor">
                      <a:schemeClr val="dk1"/>
                    </a:fontRef>
                  </p:style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Команда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n</a:t>
                      </a:r>
                      <a:endParaRPr kumimoji="0" lang="ru-RU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p:txBody>
                </p:sp>
                <p:cxnSp>
                  <p:nvCxnSpPr>
                    <p:cNvPr id="41" name="Прямая со стрелкой 40">
                      <a:extLst>
                        <a:ext uri="{FF2B5EF4-FFF2-40B4-BE49-F238E27FC236}">
                          <a16:creationId xmlns:a16="http://schemas.microsoft.com/office/drawing/2014/main" id="{21AA3A53-9DC9-40BA-A51B-827DD027BE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7681915" y="1358347"/>
                      <a:ext cx="0" cy="270453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sp>
                <p:nvSpPr>
                  <p:cNvPr id="29" name="Блок-схема: ручной ввод 28">
                    <a:extLst>
                      <a:ext uri="{FF2B5EF4-FFF2-40B4-BE49-F238E27FC236}">
                        <a16:creationId xmlns:a16="http://schemas.microsoft.com/office/drawing/2014/main" id="{D2299138-C381-456C-BECE-9689E73C0E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11039" y="1363167"/>
                    <a:ext cx="1886887" cy="1208622"/>
                  </a:xfrm>
                  <a:prstGeom prst="flowChartManualInput">
                    <a:avLst/>
                  </a:prstGeom>
                  <a:ln>
                    <a:headEnd type="none" w="med" len="med"/>
                    <a:tailEnd type="none" w="med" len="med"/>
                  </a:ln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rPr>
                      <a:t>Ввод переменных-аргументов</a:t>
                    </a:r>
                  </a:p>
                </p:txBody>
              </p:sp>
            </p:grpSp>
            <p:sp>
              <p:nvSpPr>
                <p:cNvPr id="27" name="Блок-схема: данные 26">
                  <a:extLst>
                    <a:ext uri="{FF2B5EF4-FFF2-40B4-BE49-F238E27FC236}">
                      <a16:creationId xmlns:a16="http://schemas.microsoft.com/office/drawing/2014/main" id="{11166808-BCF2-418A-B281-A67469B193A8}"/>
                    </a:ext>
                  </a:extLst>
                </p:cNvPr>
                <p:cNvSpPr/>
                <p:nvPr/>
              </p:nvSpPr>
              <p:spPr bwMode="auto">
                <a:xfrm>
                  <a:off x="6241088" y="5021821"/>
                  <a:ext cx="2149707" cy="605846"/>
                </a:xfrm>
                <a:prstGeom prst="flowChartInputOutput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4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rPr>
                    <a:t>Вывод</a:t>
                  </a:r>
                  <a:r>
                    <a:rPr kumimoji="0" lang="en-US" sz="14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rPr>
                    <a:t> </a:t>
                  </a:r>
                  <a:r>
                    <a:rPr kumimoji="0" lang="ru-RU" sz="14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rPr>
                    <a:t>результатов</a:t>
                  </a:r>
                </a:p>
              </p:txBody>
            </p:sp>
          </p:grpSp>
          <p:grpSp>
            <p:nvGrpSpPr>
              <p:cNvPr id="23" name="Группа 22">
                <a:extLst>
                  <a:ext uri="{FF2B5EF4-FFF2-40B4-BE49-F238E27FC236}">
                    <a16:creationId xmlns:a16="http://schemas.microsoft.com/office/drawing/2014/main" id="{C7377365-9DE3-4850-8192-BEF9B2B6CA1C}"/>
                  </a:ext>
                </a:extLst>
              </p:cNvPr>
              <p:cNvGrpSpPr/>
              <p:nvPr/>
            </p:nvGrpSpPr>
            <p:grpSpPr>
              <a:xfrm>
                <a:off x="6322555" y="4749571"/>
                <a:ext cx="1981765" cy="1592306"/>
                <a:chOff x="6302857" y="4791648"/>
                <a:chExt cx="1981765" cy="1592306"/>
              </a:xfrm>
            </p:grpSpPr>
            <p:cxnSp>
              <p:nvCxnSpPr>
                <p:cNvPr id="24" name="Прямая со стрелкой 23">
                  <a:extLst>
                    <a:ext uri="{FF2B5EF4-FFF2-40B4-BE49-F238E27FC236}">
                      <a16:creationId xmlns:a16="http://schemas.microsoft.com/office/drawing/2014/main" id="{45CF9DFC-4AEC-49EC-8A68-CB7AFE97D41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427767" y="5556757"/>
                  <a:ext cx="3101" cy="208309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25" name="Овал 24">
                  <a:extLst>
                    <a:ext uri="{FF2B5EF4-FFF2-40B4-BE49-F238E27FC236}">
                      <a16:creationId xmlns:a16="http://schemas.microsoft.com/office/drawing/2014/main" id="{F1FC90B5-8AAF-4AEC-842F-11F09D924E82}"/>
                    </a:ext>
                  </a:extLst>
                </p:cNvPr>
                <p:cNvSpPr/>
                <p:nvPr/>
              </p:nvSpPr>
              <p:spPr bwMode="auto">
                <a:xfrm>
                  <a:off x="6302857" y="5760406"/>
                  <a:ext cx="1981765" cy="623548"/>
                </a:xfrm>
                <a:prstGeom prst="ellipse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rPr>
                    <a:t>Конец</a:t>
                  </a:r>
                </a:p>
              </p:txBody>
            </p:sp>
            <p:cxnSp>
              <p:nvCxnSpPr>
                <p:cNvPr id="51" name="Прямая со стрелкой 50">
                  <a:extLst>
                    <a:ext uri="{FF2B5EF4-FFF2-40B4-BE49-F238E27FC236}">
                      <a16:creationId xmlns:a16="http://schemas.microsoft.com/office/drawing/2014/main" id="{956BDA51-EB20-4374-9D34-220AA8CB14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427767" y="4791648"/>
                  <a:ext cx="3101" cy="208309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</p:grpSp>
      <p:cxnSp>
        <p:nvCxnSpPr>
          <p:cNvPr id="88" name="Прямая со стрелкой 87">
            <a:extLst>
              <a:ext uri="{FF2B5EF4-FFF2-40B4-BE49-F238E27FC236}">
                <a16:creationId xmlns:a16="http://schemas.microsoft.com/office/drawing/2014/main" id="{8B14E94B-847D-4117-809C-2A59425FB1A6}"/>
              </a:ext>
            </a:extLst>
          </p:cNvPr>
          <p:cNvCxnSpPr>
            <a:cxnSpLocks/>
          </p:cNvCxnSpPr>
          <p:nvPr/>
        </p:nvCxnSpPr>
        <p:spPr bwMode="auto">
          <a:xfrm>
            <a:off x="4474709" y="2815458"/>
            <a:ext cx="3324" cy="2083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Прямая со стрелкой 88">
            <a:extLst>
              <a:ext uri="{FF2B5EF4-FFF2-40B4-BE49-F238E27FC236}">
                <a16:creationId xmlns:a16="http://schemas.microsoft.com/office/drawing/2014/main" id="{7EB189B6-A470-46B5-8296-FB5DD55F160B}"/>
              </a:ext>
            </a:extLst>
          </p:cNvPr>
          <p:cNvCxnSpPr>
            <a:cxnSpLocks/>
          </p:cNvCxnSpPr>
          <p:nvPr/>
        </p:nvCxnSpPr>
        <p:spPr bwMode="auto">
          <a:xfrm>
            <a:off x="4474709" y="1654886"/>
            <a:ext cx="0" cy="2619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Прямая со стрелкой 89">
            <a:extLst>
              <a:ext uri="{FF2B5EF4-FFF2-40B4-BE49-F238E27FC236}">
                <a16:creationId xmlns:a16="http://schemas.microsoft.com/office/drawing/2014/main" id="{6C3D2473-7A75-4482-8932-F472217F6E79}"/>
              </a:ext>
            </a:extLst>
          </p:cNvPr>
          <p:cNvCxnSpPr>
            <a:cxnSpLocks/>
            <a:endCxn id="33" idx="0"/>
          </p:cNvCxnSpPr>
          <p:nvPr/>
        </p:nvCxnSpPr>
        <p:spPr bwMode="auto">
          <a:xfrm>
            <a:off x="4474709" y="3633061"/>
            <a:ext cx="0" cy="5989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58901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Операторы ввода-вывода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5400000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 (функция) ввода данных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input()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 (функция) вывода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print()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</a:t>
            </a: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= input()</a:t>
            </a: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 = input()</a:t>
            </a: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 = a + b</a:t>
            </a: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(sum)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=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(input())</a:t>
            </a: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 =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(input())</a:t>
            </a: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 = a + b</a:t>
            </a: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(sum)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(“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сумма равна: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”, sum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(a, ‘+’, b, ’=‘, sum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(a, ‘+’, b, ’=‘, sum,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=""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39465D-3146-4958-9412-FC15F8DA80AF}"/>
              </a:ext>
            </a:extLst>
          </p:cNvPr>
          <p:cNvSpPr txBox="1"/>
          <p:nvPr/>
        </p:nvSpPr>
        <p:spPr>
          <a:xfrm>
            <a:off x="2015525" y="2158378"/>
            <a:ext cx="6733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>
                <a:latin typeface="Courier New" pitchFamily="49" charset="0"/>
                <a:ea typeface="Times New Roman"/>
                <a:cs typeface="Courier New" pitchFamily="49" charset="0"/>
              </a:rPr>
              <a:t>a = 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input</a:t>
            </a:r>
            <a:r>
              <a:rPr lang="en-US" sz="2400" b="1" dirty="0">
                <a:latin typeface="Courier New" pitchFamily="49" charset="0"/>
                <a:ea typeface="Times New Roman"/>
                <a:cs typeface="Courier New" pitchFamily="49" charset="0"/>
              </a:rPr>
              <a:t> (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</a:t>
            </a:r>
            <a:r>
              <a:rPr lang="en-US" sz="2400" b="1" dirty="0" err="1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Введите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ru-RU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1-е </a:t>
            </a:r>
            <a:r>
              <a:rPr lang="en-US" sz="2400" b="1" dirty="0" err="1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число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: ")</a:t>
            </a:r>
            <a:endParaRPr lang="ru-RU" sz="2400" b="1" dirty="0">
              <a:solidFill>
                <a:srgbClr val="3333CC"/>
              </a:solidFill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algn="l"/>
            <a:r>
              <a:rPr lang="en-US" sz="2400" b="1" dirty="0">
                <a:latin typeface="Courier New" pitchFamily="49" charset="0"/>
                <a:cs typeface="Courier New" pitchFamily="49" charset="0"/>
              </a:rPr>
              <a:t>b =</a:t>
            </a:r>
            <a:r>
              <a:rPr lang="ru-RU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input</a:t>
            </a:r>
            <a:r>
              <a:rPr lang="ru-RU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</a:t>
            </a:r>
            <a:r>
              <a:rPr lang="ru-RU" sz="2400" b="1" dirty="0">
                <a:solidFill>
                  <a:srgbClr val="3333CC"/>
                </a:solidFill>
                <a:latin typeface="Courier New" pitchFamily="49" charset="0"/>
                <a:cs typeface="Courier New" pitchFamily="49" charset="0"/>
              </a:rPr>
              <a:t>Введите 2-е число: 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</a:t>
            </a:r>
            <a:r>
              <a:rPr lang="ru-RU" sz="24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B10728-6B30-4350-9A28-2D55B8138283}"/>
              </a:ext>
            </a:extLst>
          </p:cNvPr>
          <p:cNvSpPr txBox="1"/>
          <p:nvPr/>
        </p:nvSpPr>
        <p:spPr>
          <a:xfrm>
            <a:off x="1998887" y="3518069"/>
            <a:ext cx="716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>
                <a:latin typeface="Courier New" pitchFamily="49" charset="0"/>
                <a:ea typeface="Times New Roman"/>
                <a:cs typeface="Courier New" pitchFamily="49" charset="0"/>
              </a:rPr>
              <a:t>a = </a:t>
            </a: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int</a:t>
            </a:r>
            <a:r>
              <a:rPr lang="en-US" sz="2400" b="1" dirty="0">
                <a:latin typeface="Courier New" pitchFamily="49" charset="0"/>
                <a:ea typeface="Times New Roman"/>
                <a:cs typeface="Courier New" pitchFamily="49" charset="0"/>
              </a:rPr>
              <a:t>( 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input</a:t>
            </a:r>
            <a:r>
              <a:rPr lang="en-US" sz="2400" b="1" dirty="0">
                <a:latin typeface="Courier New" pitchFamily="49" charset="0"/>
                <a:ea typeface="Times New Roman"/>
                <a:cs typeface="Courier New" pitchFamily="49" charset="0"/>
              </a:rPr>
              <a:t>(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</a:t>
            </a:r>
            <a:r>
              <a:rPr lang="en-US" sz="2400" b="1" dirty="0" err="1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Введите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ru-RU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1-е </a:t>
            </a:r>
            <a:r>
              <a:rPr lang="en-US" sz="2400" b="1" dirty="0" err="1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число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: "))</a:t>
            </a:r>
            <a:endParaRPr lang="ru-RU" sz="2400" b="1" dirty="0">
              <a:solidFill>
                <a:srgbClr val="3333CC"/>
              </a:solidFill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algn="l"/>
            <a:r>
              <a:rPr lang="en-US" sz="2400" b="1" dirty="0">
                <a:solidFill>
                  <a:srgbClr val="1D528D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b = </a:t>
            </a:r>
            <a:r>
              <a:rPr lang="en-US" sz="2400" b="1" dirty="0" err="1">
                <a:solidFill>
                  <a:srgbClr val="0070C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int</a:t>
            </a:r>
            <a:r>
              <a:rPr lang="en-US" sz="2400" b="1" dirty="0">
                <a:solidFill>
                  <a:srgbClr val="1D528D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( </a:t>
            </a:r>
            <a:r>
              <a:rPr lang="en-US" sz="2400" b="1" dirty="0">
                <a:solidFill>
                  <a:srgbClr val="0070C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input</a:t>
            </a:r>
            <a:r>
              <a:rPr lang="en-US" sz="2400" b="1" dirty="0">
                <a:solidFill>
                  <a:srgbClr val="1D528D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(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"</a:t>
            </a:r>
            <a:r>
              <a:rPr lang="en-US" sz="2400" b="1" dirty="0" err="1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Введите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ru-RU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2-е </a:t>
            </a:r>
            <a:r>
              <a:rPr lang="en-US" sz="2400" b="1" dirty="0" err="1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число</a:t>
            </a:r>
            <a:r>
              <a:rPr lang="en-US" sz="2400" b="1" dirty="0">
                <a:solidFill>
                  <a:srgbClr val="3333CC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: "))</a:t>
            </a:r>
            <a:endParaRPr lang="en-US" sz="2400" b="1" dirty="0">
              <a:solidFill>
                <a:srgbClr val="3333CC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8F05D9EE-7681-452A-9CD9-6A2307E1C4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5600514"/>
              </p:ext>
            </p:extLst>
          </p:nvPr>
        </p:nvGraphicFramePr>
        <p:xfrm>
          <a:off x="3821088" y="4821072"/>
          <a:ext cx="4351312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E27A263-5AD2-4D79-AD3D-BC64D0B03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749F4C-D457-4179-9196-A27B525DF6ED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268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5B91803-407E-436A-B902-B3ED53D84261}"/>
              </a:ext>
            </a:extLst>
          </p:cNvPr>
          <p:cNvSpPr/>
          <p:nvPr/>
        </p:nvSpPr>
        <p:spPr>
          <a:xfrm>
            <a:off x="252000" y="972000"/>
            <a:ext cx="871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dirty="0"/>
              <a:t>Можно вводить пару (или более) переменных </a:t>
            </a:r>
            <a:r>
              <a:rPr lang="ru-RU" sz="2000" b="1" dirty="0"/>
              <a:t>на одной </a:t>
            </a:r>
            <a:r>
              <a:rPr lang="en-US" sz="2000" b="1" dirty="0"/>
              <a:t>c</a:t>
            </a:r>
            <a:r>
              <a:rPr lang="ru-RU" sz="2000" b="1" dirty="0"/>
              <a:t>троке через пробел</a:t>
            </a:r>
            <a:r>
              <a:rPr lang="ru-RU" sz="2000" dirty="0"/>
              <a:t>: </a:t>
            </a:r>
            <a:r>
              <a:rPr lang="ru-RU" sz="2000" b="1" dirty="0">
                <a:solidFill>
                  <a:srgbClr val="800080"/>
                </a:solidFill>
              </a:rPr>
              <a:t>a, b = </a:t>
            </a:r>
            <a:r>
              <a:rPr lang="ru-RU" sz="2000" b="1" dirty="0" err="1">
                <a:solidFill>
                  <a:srgbClr val="800080"/>
                </a:solidFill>
                <a:highlight>
                  <a:srgbClr val="00FF00"/>
                </a:highlight>
              </a:rPr>
              <a:t>map</a:t>
            </a:r>
            <a:r>
              <a:rPr lang="ru-RU" sz="2000" b="1" dirty="0">
                <a:solidFill>
                  <a:srgbClr val="800080"/>
                </a:solidFill>
              </a:rPr>
              <a:t> ( </a:t>
            </a:r>
            <a:r>
              <a:rPr lang="ru-RU" sz="2000" b="1" dirty="0" err="1">
                <a:solidFill>
                  <a:srgbClr val="800080"/>
                </a:solidFill>
              </a:rPr>
              <a:t>int</a:t>
            </a:r>
            <a:r>
              <a:rPr lang="ru-RU" sz="2000" b="1" dirty="0">
                <a:solidFill>
                  <a:srgbClr val="800080"/>
                </a:solidFill>
              </a:rPr>
              <a:t>, </a:t>
            </a:r>
            <a:r>
              <a:rPr lang="ru-RU" sz="2000" b="1" dirty="0" err="1">
                <a:solidFill>
                  <a:srgbClr val="800080"/>
                </a:solidFill>
              </a:rPr>
              <a:t>input</a:t>
            </a:r>
            <a:r>
              <a:rPr lang="ru-RU" sz="2000" b="1" dirty="0">
                <a:solidFill>
                  <a:srgbClr val="800080"/>
                </a:solidFill>
              </a:rPr>
              <a:t>().</a:t>
            </a:r>
            <a:r>
              <a:rPr lang="ru-RU" sz="2000" b="1" dirty="0" err="1">
                <a:solidFill>
                  <a:srgbClr val="800080"/>
                </a:solidFill>
                <a:highlight>
                  <a:srgbClr val="00FF00"/>
                </a:highlight>
              </a:rPr>
              <a:t>split</a:t>
            </a:r>
            <a:r>
              <a:rPr lang="ru-RU" sz="2000" b="1" dirty="0">
                <a:solidFill>
                  <a:srgbClr val="800080"/>
                </a:solidFill>
                <a:highlight>
                  <a:srgbClr val="00FF00"/>
                </a:highlight>
              </a:rPr>
              <a:t>() </a:t>
            </a:r>
            <a:r>
              <a:rPr lang="ru-RU" sz="2000" b="1" dirty="0">
                <a:solidFill>
                  <a:srgbClr val="800080"/>
                </a:solidFill>
              </a:rPr>
              <a:t>) </a:t>
            </a:r>
          </a:p>
          <a:p>
            <a:pPr algn="l"/>
            <a:r>
              <a:rPr lang="ru-RU" sz="2000" dirty="0"/>
              <a:t>Как </a:t>
            </a:r>
            <a:r>
              <a:rPr lang="ru-RU" sz="2000" dirty="0" err="1"/>
              <a:t>пониматьть</a:t>
            </a:r>
            <a:r>
              <a:rPr lang="ru-RU" sz="2000" dirty="0"/>
              <a:t>?</a:t>
            </a:r>
          </a:p>
          <a:p>
            <a:pPr algn="l"/>
            <a:r>
              <a:rPr lang="ru-RU" sz="2000" b="1" dirty="0" err="1">
                <a:solidFill>
                  <a:srgbClr val="800080"/>
                </a:solidFill>
              </a:rPr>
              <a:t>input</a:t>
            </a:r>
            <a:r>
              <a:rPr lang="ru-RU" sz="2000" b="1" dirty="0">
                <a:solidFill>
                  <a:srgbClr val="800080"/>
                </a:solidFill>
              </a:rPr>
              <a:t>() </a:t>
            </a:r>
            <a:r>
              <a:rPr lang="ru-RU" sz="2000" dirty="0"/>
              <a:t>ввод строки с клавиатуры; </a:t>
            </a:r>
          </a:p>
          <a:p>
            <a:pPr algn="l"/>
            <a:r>
              <a:rPr lang="ru-RU" sz="2000" b="1" dirty="0" err="1">
                <a:solidFill>
                  <a:srgbClr val="800080"/>
                </a:solidFill>
              </a:rPr>
              <a:t>input</a:t>
            </a:r>
            <a:r>
              <a:rPr lang="ru-RU" sz="2000" b="1" dirty="0">
                <a:solidFill>
                  <a:srgbClr val="800080"/>
                </a:solidFill>
              </a:rPr>
              <a:t>().</a:t>
            </a:r>
            <a:r>
              <a:rPr lang="ru-RU" sz="2000" b="1" dirty="0" err="1">
                <a:solidFill>
                  <a:srgbClr val="800080"/>
                </a:solidFill>
              </a:rPr>
              <a:t>split</a:t>
            </a:r>
            <a:r>
              <a:rPr lang="ru-RU" sz="2000" b="1" dirty="0">
                <a:solidFill>
                  <a:srgbClr val="800080"/>
                </a:solidFill>
              </a:rPr>
              <a:t>() </a:t>
            </a:r>
            <a:r>
              <a:rPr lang="ru-RU" sz="2000" dirty="0"/>
              <a:t>– строка разрезается </a:t>
            </a:r>
            <a:r>
              <a:rPr lang="ru-RU" sz="2000" b="1" dirty="0"/>
              <a:t>по пробелам </a:t>
            </a:r>
            <a:r>
              <a:rPr lang="ru-RU" sz="2000" dirty="0"/>
              <a:t>на части - получается набор значений (список) – пробел по желанию можно заменить (см. ниже); </a:t>
            </a:r>
          </a:p>
          <a:p>
            <a:pPr algn="l"/>
            <a:r>
              <a:rPr lang="ru-RU" sz="2000" b="1" dirty="0" err="1">
                <a:solidFill>
                  <a:srgbClr val="800080"/>
                </a:solidFill>
                <a:highlight>
                  <a:srgbClr val="00FF00"/>
                </a:highlight>
              </a:rPr>
              <a:t>map</a:t>
            </a:r>
            <a:r>
              <a:rPr lang="ru-RU" sz="2000" b="1" dirty="0">
                <a:solidFill>
                  <a:srgbClr val="800080"/>
                </a:solidFill>
                <a:highlight>
                  <a:srgbClr val="00FF00"/>
                </a:highlight>
              </a:rPr>
              <a:t>() </a:t>
            </a:r>
            <a:r>
              <a:rPr lang="ru-RU" sz="2000" dirty="0"/>
              <a:t>применяет какую-то операцию ко всем элементам списка; в нашем случае это функция </a:t>
            </a:r>
            <a:r>
              <a:rPr lang="ru-RU" sz="2000" b="1" dirty="0" err="1">
                <a:solidFill>
                  <a:srgbClr val="800080"/>
                </a:solidFill>
              </a:rPr>
              <a:t>int</a:t>
            </a:r>
            <a:r>
              <a:rPr lang="ru-RU" sz="2000" b="1" dirty="0">
                <a:solidFill>
                  <a:srgbClr val="800080"/>
                </a:solidFill>
              </a:rPr>
              <a:t>()</a:t>
            </a:r>
            <a:r>
              <a:rPr lang="ru-RU" sz="2000" dirty="0"/>
              <a:t>, которая </a:t>
            </a:r>
            <a:r>
              <a:rPr lang="ru-RU" sz="2000" b="1" dirty="0"/>
              <a:t>превращает строку в целое число. </a:t>
            </a:r>
          </a:p>
          <a:p>
            <a:pPr algn="l"/>
            <a:r>
              <a:rPr lang="ru-RU" sz="2000" dirty="0"/>
              <a:t>Получаем  новый  список,  состоящий  уже  из  чисел. </a:t>
            </a:r>
          </a:p>
          <a:p>
            <a:pPr algn="l"/>
            <a:r>
              <a:rPr lang="ru-RU" sz="2000" dirty="0"/>
              <a:t>Первое введённое число (первый элемент списка) записывается в переменную a, а второе – в переменную b. </a:t>
            </a:r>
          </a:p>
          <a:p>
            <a:pPr algn="l"/>
            <a:endParaRPr lang="ru-RU" sz="1000" dirty="0"/>
          </a:p>
          <a:p>
            <a:pPr algn="l"/>
            <a:r>
              <a:rPr lang="ru-RU" dirty="0"/>
              <a:t>Проверьте на ПР_3</a:t>
            </a:r>
            <a:r>
              <a:rPr lang="en-US" dirty="0"/>
              <a:t> </a:t>
            </a:r>
            <a:r>
              <a:rPr lang="ru-RU" dirty="0"/>
              <a:t>способы  ВВОДА в одну строку</a:t>
            </a:r>
          </a:p>
          <a:p>
            <a:pPr algn="l"/>
            <a:r>
              <a:rPr lang="en-US" dirty="0"/>
              <a:t>a, b = map ( </a:t>
            </a:r>
            <a:r>
              <a:rPr lang="en-US" dirty="0" err="1"/>
              <a:t>int</a:t>
            </a:r>
            <a:r>
              <a:rPr lang="en-US" dirty="0"/>
              <a:t>, input().split() ) </a:t>
            </a:r>
          </a:p>
          <a:p>
            <a:pPr algn="l"/>
            <a:r>
              <a:rPr lang="en-US" dirty="0"/>
              <a:t>a, b = map ( </a:t>
            </a:r>
            <a:r>
              <a:rPr lang="en-US" dirty="0" err="1"/>
              <a:t>int</a:t>
            </a:r>
            <a:r>
              <a:rPr lang="en-US" dirty="0"/>
              <a:t>, input().split(‘:’) ) </a:t>
            </a:r>
          </a:p>
          <a:p>
            <a:pPr algn="l"/>
            <a:r>
              <a:rPr lang="en-US" dirty="0"/>
              <a:t>a, b = map ( </a:t>
            </a:r>
            <a:r>
              <a:rPr lang="en-US" dirty="0" err="1"/>
              <a:t>int</a:t>
            </a:r>
            <a:r>
              <a:rPr lang="en-US" dirty="0"/>
              <a:t>, input().split(‘*’) ) </a:t>
            </a:r>
          </a:p>
          <a:p>
            <a:pPr algn="l"/>
            <a:endParaRPr lang="ru-RU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3D5D3D55-AF7B-4C50-B261-B212A5A123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Оператор ввода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14FA18C-8A9B-4EA5-A3AE-61177DAB9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95F3CD-7D07-4879-B9E8-42D80CAA064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Выноска: стрелка влево 3">
            <a:extLst>
              <a:ext uri="{FF2B5EF4-FFF2-40B4-BE49-F238E27FC236}">
                <a16:creationId xmlns:a16="http://schemas.microsoft.com/office/drawing/2014/main" id="{C3E6A7C5-1583-47E7-BDE8-B8D48864DC81}"/>
              </a:ext>
            </a:extLst>
          </p:cNvPr>
          <p:cNvSpPr/>
          <p:nvPr/>
        </p:nvSpPr>
        <p:spPr bwMode="auto">
          <a:xfrm>
            <a:off x="3635896" y="5575385"/>
            <a:ext cx="4770068" cy="641574"/>
          </a:xfrm>
          <a:prstGeom prst="leftArrowCallout">
            <a:avLst>
              <a:gd name="adj1" fmla="val 25001"/>
              <a:gd name="adj2" fmla="val 25000"/>
              <a:gd name="adj3" fmla="val 26500"/>
              <a:gd name="adj4" fmla="val 89767"/>
            </a:avLst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dirty="0"/>
              <a:t>Для проверки используем оператор вывода на экран: print(a, b)</a:t>
            </a:r>
          </a:p>
        </p:txBody>
      </p:sp>
    </p:spTree>
    <p:extLst>
      <p:ext uri="{BB962C8B-B14F-4D97-AF65-F5344CB8AC3E}">
        <p14:creationId xmlns:p14="http://schemas.microsoft.com/office/powerpoint/2010/main" val="1376910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5B91803-407E-436A-B902-B3ED53D84261}"/>
              </a:ext>
            </a:extLst>
          </p:cNvPr>
          <p:cNvSpPr/>
          <p:nvPr/>
        </p:nvSpPr>
        <p:spPr>
          <a:xfrm>
            <a:off x="252000" y="972000"/>
            <a:ext cx="8712000" cy="607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100" dirty="0"/>
          </a:p>
          <a:p>
            <a:pPr algn="l"/>
            <a:r>
              <a:rPr lang="en-US" sz="2000" dirty="0"/>
              <a:t>1. </a:t>
            </a:r>
            <a:r>
              <a:rPr lang="ru-RU" sz="2000" dirty="0"/>
              <a:t>Функция </a:t>
            </a:r>
            <a:r>
              <a:rPr lang="ru-RU" sz="2000" b="1" dirty="0"/>
              <a:t>print</a:t>
            </a:r>
            <a:r>
              <a:rPr lang="en-US" sz="2000" b="1" dirty="0"/>
              <a:t>()</a:t>
            </a:r>
            <a:r>
              <a:rPr lang="ru-RU" sz="2000" b="1" dirty="0"/>
              <a:t> </a:t>
            </a:r>
            <a:r>
              <a:rPr lang="ru-RU" sz="2000" dirty="0"/>
              <a:t>вставляет между выводимыми значениями так называемый разделитель (или сепаратор, англ. </a:t>
            </a:r>
            <a:r>
              <a:rPr lang="ru-RU" sz="2000" dirty="0" err="1"/>
              <a:t>separator</a:t>
            </a:r>
            <a:r>
              <a:rPr lang="ru-RU" sz="2000" dirty="0"/>
              <a:t>) - </a:t>
            </a:r>
            <a:r>
              <a:rPr lang="en-US" sz="2000" b="1" dirty="0" err="1">
                <a:solidFill>
                  <a:srgbClr val="FF0000"/>
                </a:solidFill>
                <a:highlight>
                  <a:srgbClr val="00FF00"/>
                </a:highlight>
              </a:rPr>
              <a:t>sep</a:t>
            </a:r>
            <a:r>
              <a:rPr lang="ru-RU" sz="2000" b="1" dirty="0">
                <a:solidFill>
                  <a:srgbClr val="FF0000"/>
                </a:solidFill>
              </a:rPr>
              <a:t>.</a:t>
            </a:r>
            <a:r>
              <a:rPr lang="ru-RU" sz="2000" dirty="0"/>
              <a:t> По умолчанию – </a:t>
            </a:r>
            <a:r>
              <a:rPr lang="ru-RU" sz="2000" b="1" dirty="0"/>
              <a:t>пробел</a:t>
            </a:r>
            <a:r>
              <a:rPr lang="ru-RU" sz="2000" dirty="0"/>
              <a:t>, но мы можем его изменить, указав новый разделитель после слова </a:t>
            </a:r>
            <a:r>
              <a:rPr lang="ru-RU" sz="2000" dirty="0" err="1"/>
              <a:t>sep</a:t>
            </a:r>
            <a:r>
              <a:rPr lang="ru-RU" sz="2000" dirty="0"/>
              <a:t>: </a:t>
            </a:r>
          </a:p>
          <a:p>
            <a:pPr algn="l"/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print ( a, "+", b, "=", c, </a:t>
            </a:r>
            <a:r>
              <a:rPr lang="ru-RU" sz="2000" dirty="0" err="1">
                <a:solidFill>
                  <a:schemeClr val="accent4">
                    <a:lumMod val="75000"/>
                  </a:schemeClr>
                </a:solidFill>
              </a:rPr>
              <a:t>sep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 = "" )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– все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 пробелы заменятся на пустую строку.</a:t>
            </a:r>
          </a:p>
          <a:p>
            <a:pPr algn="l"/>
            <a:r>
              <a:rPr lang="ru-RU" sz="2000" dirty="0"/>
              <a:t>Можно не использовать дополнительную переменную </a:t>
            </a:r>
            <a:r>
              <a:rPr lang="ru-RU" sz="2000" b="1" i="1" dirty="0"/>
              <a:t>с</a:t>
            </a:r>
            <a:r>
              <a:rPr lang="ru-RU" sz="2000" dirty="0"/>
              <a:t>, а записать сразу: </a:t>
            </a:r>
          </a:p>
          <a:p>
            <a:pPr algn="l"/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print ( a, "+", b, "=", </a:t>
            </a:r>
            <a:r>
              <a:rPr lang="ru-RU" sz="2000" dirty="0" err="1">
                <a:solidFill>
                  <a:schemeClr val="accent4">
                    <a:lumMod val="75000"/>
                  </a:schemeClr>
                </a:solidFill>
              </a:rPr>
              <a:t>a+b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4">
                    <a:lumMod val="75000"/>
                  </a:schemeClr>
                </a:solidFill>
              </a:rPr>
              <a:t>sep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 =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‘’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 )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algn="l"/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  <a:p>
            <a:pPr algn="l"/>
            <a:r>
              <a:rPr lang="en-US" sz="2000" b="1" dirty="0">
                <a:solidFill>
                  <a:schemeClr val="accent4">
                    <a:lumMod val="75000"/>
                  </a:schemeClr>
                </a:solidFill>
              </a:rPr>
              <a:t>2.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end=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</a:rPr>
              <a:t>‘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\n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</a:rPr>
              <a:t>’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–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по умолчанию в конец строки добавляет перенос на следующую строку.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4" algn="l"/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a, b, c = map(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, input().split())</a:t>
            </a:r>
          </a:p>
          <a:p>
            <a:pPr lvl="4" algn="l"/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print(a, b, c)</a:t>
            </a:r>
          </a:p>
          <a:p>
            <a:pPr lvl="4" algn="l"/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print(a, end = ' ')</a:t>
            </a:r>
          </a:p>
          <a:p>
            <a:pPr lvl="4" algn="l"/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print(b, end = ' @ ')</a:t>
            </a:r>
          </a:p>
          <a:p>
            <a:pPr lvl="4" algn="l"/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print(c, end = '-&gt;')</a:t>
            </a:r>
          </a:p>
          <a:p>
            <a:pPr lvl="4" algn="l"/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print(a)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  <a:p>
            <a:pPr algn="l"/>
            <a:endParaRPr lang="ru-RU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3D5D3D55-AF7B-4C50-B261-B212A5A123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Оператор вывода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14FA18C-8A9B-4EA5-A3AE-61177DAB9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95F3CD-7D07-4879-B9E8-42D80CAA0645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550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Форматы ввода-вывода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1520" y="972000"/>
            <a:ext cx="8712000" cy="5400000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>
                <a:solidFill>
                  <a:srgbClr val="555555"/>
                </a:solidFill>
                <a:latin typeface="Verdana" panose="020B0604030504040204" pitchFamily="34" charset="0"/>
              </a:rPr>
              <a:t>Форматный вывод </a:t>
            </a:r>
            <a:r>
              <a:rPr lang="ru-RU" sz="2400" b="1" dirty="0">
                <a:solidFill>
                  <a:srgbClr val="7030A0"/>
                </a:solidFill>
                <a:latin typeface="Verdana" panose="020B0604030504040204" pitchFamily="34" charset="0"/>
              </a:rPr>
              <a:t>целых</a:t>
            </a:r>
            <a:r>
              <a:rPr lang="ru-RU" sz="2400" b="1" dirty="0">
                <a:solidFill>
                  <a:srgbClr val="555555"/>
                </a:solidFill>
                <a:latin typeface="Verdana" panose="020B0604030504040204" pitchFamily="34" charset="0"/>
              </a:rPr>
              <a:t> чисел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Python можно использовать форматный вывод: указать общее количество знакомест, отводимое на число. Например, программа </a:t>
            </a:r>
          </a:p>
          <a:p>
            <a:pPr indent="719138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= 123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indent="719138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"{:</a:t>
            </a:r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}".</a:t>
            </a:r>
            <a:r>
              <a:rPr lang="ru-RU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(a)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pPr indent="719138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выведет значение целой переменной a, заняв ровно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знакомест: </a:t>
            </a:r>
          </a:p>
          <a:p>
            <a:pPr indent="719138" algn="l"/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◦◦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123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Поскольку само число занимает только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знакоместа, перед ним выводятся два пробела, которые обозначены как «◦». 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Фигурные скобки в строке перед словом </a:t>
            </a:r>
            <a:r>
              <a:rPr lang="ru-RU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показывают место, где будет выведено значение, записанное в скобках после этого слова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Запись «:5d» означает, что нужно вывести целое число в десятичной системе счисления (англ. </a:t>
            </a:r>
            <a:r>
              <a:rPr lang="ru-RU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decimal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десятичный) в пяти позициях. 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выводить сразу несколько значений, например, так </a:t>
            </a:r>
          </a:p>
          <a:p>
            <a:pPr indent="719138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= 5 </a:t>
            </a:r>
          </a:p>
          <a:p>
            <a:pPr indent="719138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 "{:5d}{:5d}{:5d}".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(a, a*a, a*a*a) )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Значения, которые должна вывести функция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перечислены в скобках через запятую. Результат будет такой: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◦◦◦◦5◦◦◦25◦◦125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F943A27-31A7-4619-9F69-0777DD95F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12A7B8-7CA3-456A-B506-61A857F48CF0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275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Форматы вывода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48000" cy="5400000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>
                <a:solidFill>
                  <a:srgbClr val="555555"/>
                </a:solidFill>
                <a:latin typeface="Verdana" panose="020B0604030504040204" pitchFamily="34" charset="0"/>
              </a:rPr>
              <a:t>Форматный вывод </a:t>
            </a:r>
            <a:r>
              <a:rPr lang="ru-RU" sz="2400" b="1" dirty="0">
                <a:solidFill>
                  <a:srgbClr val="7030A0"/>
                </a:solidFill>
                <a:latin typeface="Verdana" panose="020B0604030504040204" pitchFamily="34" charset="0"/>
              </a:rPr>
              <a:t>вещественных </a:t>
            </a:r>
            <a:r>
              <a:rPr lang="ru-RU" sz="2400" b="1" dirty="0">
                <a:solidFill>
                  <a:srgbClr val="555555"/>
                </a:solidFill>
                <a:latin typeface="Verdana" panose="020B0604030504040204" pitchFamily="34" charset="0"/>
              </a:rPr>
              <a:t>чисел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 используют форматный вывод: все данные, которые нужно вывести, сначала преобразуют в символьную строку с помощью функции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</a:p>
          <a:p>
            <a:pPr indent="533400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= 1/3 </a:t>
            </a:r>
          </a:p>
          <a:p>
            <a:pPr indent="533400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 "{:7.3f}".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(a) ) </a:t>
            </a:r>
          </a:p>
          <a:p>
            <a:pPr marL="271463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данном случае использован формат «7.3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который определяет вывод числа с фиксированной запятой (f от англ. </a:t>
            </a:r>
            <a:r>
              <a:rPr lang="ru-RU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fixed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фиксированный) в 7 позициях с тремя знаками в дробной части: </a:t>
            </a:r>
          </a:p>
          <a:p>
            <a:pPr indent="446088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◦◦0.333 </a:t>
            </a:r>
          </a:p>
          <a:p>
            <a:pPr indent="271463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 числом добавляются два пробела, обозначенные знаком «◦».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использовать форматный вывод для нескольких значений сразу (список этих значений заключается в круглые скобки): </a:t>
            </a:r>
          </a:p>
          <a:p>
            <a:pPr indent="533400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= 1/3 </a:t>
            </a:r>
          </a:p>
          <a:p>
            <a:pPr indent="533400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 = 1/9 </a:t>
            </a:r>
          </a:p>
          <a:p>
            <a:pPr indent="533400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 "{:7.3f} {:7.3f}".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(a, b) )   </a:t>
            </a:r>
            <a:r>
              <a:rPr lang="ru-RU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◦◦0.333◦◦◦0.111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Параметр </a:t>
            </a:r>
            <a:r>
              <a:rPr lang="ru-RU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«e»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обозначает 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экспоненциальный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формат: </a:t>
            </a:r>
          </a:p>
          <a:p>
            <a:pPr indent="533400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( "{:10.3e} {:10.3e}".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(a, b) ) </a:t>
            </a:r>
          </a:p>
          <a:p>
            <a:pPr marL="271463"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 числа 10 и 3 – это общее количество позиций и число знаков после десятичной точки в записи значащей части: ◦3.333e-01◦◦1.111e-01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3042C21-5EBE-4B65-AECC-F5CEA302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0E4C7E-31A6-4F4E-A089-EF6D101FAB0C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167410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9902</TotalTime>
  <Words>1663</Words>
  <Application>Microsoft Office PowerPoint</Application>
  <PresentationFormat>Экран (4:3)</PresentationFormat>
  <Paragraphs>245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Calibri</vt:lpstr>
      <vt:lpstr>Courier New</vt:lpstr>
      <vt:lpstr>Times New Roman</vt:lpstr>
      <vt:lpstr>Trebuchet MS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Ввод-вывод данных</vt:lpstr>
      <vt:lpstr>Блок-схема</vt:lpstr>
      <vt:lpstr>Операторы ввода-вывода</vt:lpstr>
      <vt:lpstr>Оператор ввода</vt:lpstr>
      <vt:lpstr>Оператор вывода</vt:lpstr>
      <vt:lpstr>Форматы ввода-вывода</vt:lpstr>
      <vt:lpstr>Форматы вывода</vt:lpstr>
      <vt:lpstr>* Форматы вывода</vt:lpstr>
      <vt:lpstr>* Форматы вывода</vt:lpstr>
      <vt:lpstr>Практическая работа 3</vt:lpstr>
      <vt:lpstr>Домашнее задание 3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1028</cp:revision>
  <dcterms:created xsi:type="dcterms:W3CDTF">2018-01-06T22:24:33Z</dcterms:created>
  <dcterms:modified xsi:type="dcterms:W3CDTF">2018-03-27T16:02:56Z</dcterms:modified>
</cp:coreProperties>
</file>