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477" r:id="rId3"/>
    <p:sldId id="471" r:id="rId4"/>
    <p:sldId id="470" r:id="rId5"/>
    <p:sldId id="476" r:id="rId6"/>
    <p:sldId id="475" r:id="rId7"/>
    <p:sldId id="455" r:id="rId8"/>
    <p:sldId id="293" r:id="rId9"/>
    <p:sldId id="277" r:id="rId10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61E48F-7128-401B-9F12-C330220278B3}">
          <p14:sldIdLst>
            <p14:sldId id="256"/>
          </p14:sldIdLst>
        </p14:section>
        <p14:section name="Раздел без заголовка" id="{1EE108FB-0618-4739-8D43-9860F4A72A55}">
          <p14:sldIdLst/>
        </p14:section>
        <p14:section name="Раздел без заголовка" id="{4CA7B8AC-FCBC-4EDB-99A4-49BB199756EE}">
          <p14:sldIdLst>
            <p14:sldId id="477"/>
            <p14:sldId id="471"/>
            <p14:sldId id="470"/>
            <p14:sldId id="476"/>
            <p14:sldId id="475"/>
            <p14:sldId id="455"/>
            <p14:sldId id="293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дия Расторгуева" initials="ЛР" lastIdx="11" clrIdx="0">
    <p:extLst>
      <p:ext uri="{19B8F6BF-5375-455C-9EA6-DF929625EA0E}">
        <p15:presenceInfo xmlns:p15="http://schemas.microsoft.com/office/powerpoint/2012/main" userId="2a69201496228ebd" providerId="Windows Live"/>
      </p:ext>
    </p:extLst>
  </p:cmAuthor>
  <p:cmAuthor id="2" name="Расторгуева Лидия Николаевна" initials="РЛН" lastIdx="5" clrIdx="1">
    <p:extLst>
      <p:ext uri="{19B8F6BF-5375-455C-9EA6-DF929625EA0E}">
        <p15:presenceInfo xmlns:p15="http://schemas.microsoft.com/office/powerpoint/2012/main" userId="S-1-5-21-2964851449-3210635027-1966346831-10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528D"/>
    <a:srgbClr val="3333FF"/>
    <a:srgbClr val="521D8D"/>
    <a:srgbClr val="1D2A8D"/>
    <a:srgbClr val="008000"/>
    <a:srgbClr val="33CCCC"/>
    <a:srgbClr val="6344B0"/>
    <a:srgbClr val="3333CC"/>
    <a:srgbClr val="FFFF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6051" autoAdjust="0"/>
  </p:normalViewPr>
  <p:slideViewPr>
    <p:cSldViewPr>
      <p:cViewPr varScale="1">
        <p:scale>
          <a:sx n="92" d="100"/>
          <a:sy n="92" d="100"/>
        </p:scale>
        <p:origin x="90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8"/>
    </p:cViewPr>
  </p:sorterViewPr>
  <p:notesViewPr>
    <p:cSldViewPr>
      <p:cViewPr varScale="1">
        <p:scale>
          <a:sx n="78" d="100"/>
          <a:sy n="78" d="100"/>
        </p:scale>
        <p:origin x="204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774E88-A6FE-48D9-8DF1-9C5E7BA0D7E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AF78394C-2C4F-4E95-8D86-E043E80037E2}">
      <dgm:prSet phldrT="[Текст]"/>
      <dgm:spPr/>
      <dgm:t>
        <a:bodyPr/>
        <a:lstStyle/>
        <a:p>
          <a:r>
            <a:rPr lang="ru-RU" b="1" dirty="0"/>
            <a:t>Часть_1</a:t>
          </a:r>
        </a:p>
      </dgm:t>
    </dgm:pt>
    <dgm:pt modelId="{1B65FA08-5A1B-4C16-81DC-D576C196BCA1}" type="parTrans" cxnId="{E67F63D7-01EC-4BDA-96D1-F01DF0F5DBF4}">
      <dgm:prSet/>
      <dgm:spPr/>
      <dgm:t>
        <a:bodyPr/>
        <a:lstStyle/>
        <a:p>
          <a:endParaRPr lang="ru-RU"/>
        </a:p>
      </dgm:t>
    </dgm:pt>
    <dgm:pt modelId="{819ACCB0-D1C3-40DD-B5E6-45B2650B0480}" type="sibTrans" cxnId="{E67F63D7-01EC-4BDA-96D1-F01DF0F5DBF4}">
      <dgm:prSet/>
      <dgm:spPr/>
      <dgm:t>
        <a:bodyPr/>
        <a:lstStyle/>
        <a:p>
          <a:endParaRPr lang="ru-RU"/>
        </a:p>
      </dgm:t>
    </dgm:pt>
    <dgm:pt modelId="{230BF99D-EF52-4210-86F3-7F31296757C9}">
      <dgm:prSet phldrT="[Текст]"/>
      <dgm:spPr/>
      <dgm:t>
        <a:bodyPr/>
        <a:lstStyle/>
        <a:p>
          <a:r>
            <a:rPr lang="ru-RU" b="1" dirty="0"/>
            <a:t>Часть_2</a:t>
          </a:r>
        </a:p>
      </dgm:t>
    </dgm:pt>
    <dgm:pt modelId="{0F763A32-0019-4682-B094-23964F6ADEC8}" type="parTrans" cxnId="{FCA0F1E6-0D6C-4055-9633-805CDF84A126}">
      <dgm:prSet/>
      <dgm:spPr/>
      <dgm:t>
        <a:bodyPr/>
        <a:lstStyle/>
        <a:p>
          <a:endParaRPr lang="ru-RU"/>
        </a:p>
      </dgm:t>
    </dgm:pt>
    <dgm:pt modelId="{9B9F4AAB-2DF0-441E-BF06-4BD074728B6A}" type="sibTrans" cxnId="{FCA0F1E6-0D6C-4055-9633-805CDF84A126}">
      <dgm:prSet/>
      <dgm:spPr/>
      <dgm:t>
        <a:bodyPr/>
        <a:lstStyle/>
        <a:p>
          <a:endParaRPr lang="ru-RU"/>
        </a:p>
      </dgm:t>
    </dgm:pt>
    <dgm:pt modelId="{B9352358-A53C-47AF-B96A-C39D91B9806B}">
      <dgm:prSet phldrT="[Текст]"/>
      <dgm:spPr/>
      <dgm:t>
        <a:bodyPr/>
        <a:lstStyle/>
        <a:p>
          <a:r>
            <a:rPr lang="ru-RU" b="1" dirty="0"/>
            <a:t>Часть_3</a:t>
          </a:r>
        </a:p>
      </dgm:t>
    </dgm:pt>
    <dgm:pt modelId="{6506ABC6-4718-4792-9FC8-41D5DB60EFF9}" type="parTrans" cxnId="{CFD52737-C2E5-4F8D-9AF9-DA5710C1A395}">
      <dgm:prSet/>
      <dgm:spPr/>
      <dgm:t>
        <a:bodyPr/>
        <a:lstStyle/>
        <a:p>
          <a:endParaRPr lang="ru-RU"/>
        </a:p>
      </dgm:t>
    </dgm:pt>
    <dgm:pt modelId="{1E530E0B-6407-4951-9267-9CCA50B0037A}" type="sibTrans" cxnId="{CFD52737-C2E5-4F8D-9AF9-DA5710C1A395}">
      <dgm:prSet/>
      <dgm:spPr/>
      <dgm:t>
        <a:bodyPr/>
        <a:lstStyle/>
        <a:p>
          <a:endParaRPr lang="ru-RU"/>
        </a:p>
      </dgm:t>
    </dgm:pt>
    <dgm:pt modelId="{E6A28E30-FFC6-4E48-A5C4-352457FEE7B0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b="1" dirty="0"/>
            <a:t>Зачёт</a:t>
          </a:r>
        </a:p>
      </dgm:t>
    </dgm:pt>
    <dgm:pt modelId="{1F117E0C-67BD-484B-860C-D6F330E20BD8}" type="parTrans" cxnId="{8776D30D-5987-43E2-8DBC-0E603EDF12B4}">
      <dgm:prSet/>
      <dgm:spPr/>
      <dgm:t>
        <a:bodyPr/>
        <a:lstStyle/>
        <a:p>
          <a:endParaRPr lang="ru-RU"/>
        </a:p>
      </dgm:t>
    </dgm:pt>
    <dgm:pt modelId="{547C91D8-583B-4621-ABC7-A3DE451C8145}" type="sibTrans" cxnId="{8776D30D-5987-43E2-8DBC-0E603EDF12B4}">
      <dgm:prSet/>
      <dgm:spPr/>
      <dgm:t>
        <a:bodyPr/>
        <a:lstStyle/>
        <a:p>
          <a:endParaRPr lang="ru-RU"/>
        </a:p>
      </dgm:t>
    </dgm:pt>
    <dgm:pt modelId="{C4EDCDA3-9951-477C-B381-668EE4FA54CA}">
      <dgm:prSet phldrT="[Текст]"/>
      <dgm:spPr>
        <a:solidFill>
          <a:srgbClr val="1D528D"/>
        </a:solidFill>
      </dgm:spPr>
      <dgm:t>
        <a:bodyPr/>
        <a:lstStyle/>
        <a:p>
          <a:r>
            <a:rPr lang="ru-RU" b="1" dirty="0"/>
            <a:t>(Другое)</a:t>
          </a:r>
        </a:p>
      </dgm:t>
    </dgm:pt>
    <dgm:pt modelId="{278EF251-4184-49C1-9CE6-87F842A29907}" type="parTrans" cxnId="{1BB8B8E7-8C80-4EBE-8807-DCBC7AFE8AE2}">
      <dgm:prSet/>
      <dgm:spPr/>
      <dgm:t>
        <a:bodyPr/>
        <a:lstStyle/>
        <a:p>
          <a:endParaRPr lang="ru-RU"/>
        </a:p>
      </dgm:t>
    </dgm:pt>
    <dgm:pt modelId="{95678CDE-56CB-471B-92CB-5B27B63649BF}" type="sibTrans" cxnId="{1BB8B8E7-8C80-4EBE-8807-DCBC7AFE8AE2}">
      <dgm:prSet/>
      <dgm:spPr/>
      <dgm:t>
        <a:bodyPr/>
        <a:lstStyle/>
        <a:p>
          <a:endParaRPr lang="ru-RU"/>
        </a:p>
      </dgm:t>
    </dgm:pt>
    <dgm:pt modelId="{7E8FAEFB-F236-4EA6-BA36-42AC6E119497}" type="pres">
      <dgm:prSet presAssocID="{18774E88-A6FE-48D9-8DF1-9C5E7BA0D7EE}" presName="CompostProcess" presStyleCnt="0">
        <dgm:presLayoutVars>
          <dgm:dir/>
          <dgm:resizeHandles val="exact"/>
        </dgm:presLayoutVars>
      </dgm:prSet>
      <dgm:spPr/>
    </dgm:pt>
    <dgm:pt modelId="{4111393B-30FD-4054-96AF-46D7E2DCFD90}" type="pres">
      <dgm:prSet presAssocID="{18774E88-A6FE-48D9-8DF1-9C5E7BA0D7EE}" presName="arrow" presStyleLbl="bgShp" presStyleIdx="0" presStyleCnt="1" custLinFactNeighborX="-2637" custLinFactNeighborY="-3089"/>
      <dgm:spPr/>
    </dgm:pt>
    <dgm:pt modelId="{58A78591-EB30-4AED-8EC1-7F00CDDBDA29}" type="pres">
      <dgm:prSet presAssocID="{18774E88-A6FE-48D9-8DF1-9C5E7BA0D7EE}" presName="linearProcess" presStyleCnt="0"/>
      <dgm:spPr/>
    </dgm:pt>
    <dgm:pt modelId="{19975BA0-07F1-4BB1-BAF1-DBF12F60D48D}" type="pres">
      <dgm:prSet presAssocID="{AF78394C-2C4F-4E95-8D86-E043E80037E2}" presName="textNode" presStyleLbl="node1" presStyleIdx="0" presStyleCnt="5">
        <dgm:presLayoutVars>
          <dgm:bulletEnabled val="1"/>
        </dgm:presLayoutVars>
      </dgm:prSet>
      <dgm:spPr/>
    </dgm:pt>
    <dgm:pt modelId="{B144C71F-07EA-4914-B00B-01506C31391E}" type="pres">
      <dgm:prSet presAssocID="{819ACCB0-D1C3-40DD-B5E6-45B2650B0480}" presName="sibTrans" presStyleCnt="0"/>
      <dgm:spPr/>
    </dgm:pt>
    <dgm:pt modelId="{6D9E160A-8A16-402D-876A-06CE0F173822}" type="pres">
      <dgm:prSet presAssocID="{230BF99D-EF52-4210-86F3-7F31296757C9}" presName="textNode" presStyleLbl="node1" presStyleIdx="1" presStyleCnt="5">
        <dgm:presLayoutVars>
          <dgm:bulletEnabled val="1"/>
        </dgm:presLayoutVars>
      </dgm:prSet>
      <dgm:spPr/>
    </dgm:pt>
    <dgm:pt modelId="{A5814E6B-06D0-4044-8AB5-438EF1F4EC0D}" type="pres">
      <dgm:prSet presAssocID="{9B9F4AAB-2DF0-441E-BF06-4BD074728B6A}" presName="sibTrans" presStyleCnt="0"/>
      <dgm:spPr/>
    </dgm:pt>
    <dgm:pt modelId="{5F31E889-AA0E-44CE-9654-9C0A678ED0DA}" type="pres">
      <dgm:prSet presAssocID="{B9352358-A53C-47AF-B96A-C39D91B9806B}" presName="textNode" presStyleLbl="node1" presStyleIdx="2" presStyleCnt="5">
        <dgm:presLayoutVars>
          <dgm:bulletEnabled val="1"/>
        </dgm:presLayoutVars>
      </dgm:prSet>
      <dgm:spPr/>
    </dgm:pt>
    <dgm:pt modelId="{B323D71D-E21E-443F-9CA2-5B84BD5F5F8D}" type="pres">
      <dgm:prSet presAssocID="{1E530E0B-6407-4951-9267-9CCA50B0037A}" presName="sibTrans" presStyleCnt="0"/>
      <dgm:spPr/>
    </dgm:pt>
    <dgm:pt modelId="{AE00D316-BD05-4C2F-902D-3CE6173812BB}" type="pres">
      <dgm:prSet presAssocID="{C4EDCDA3-9951-477C-B381-668EE4FA54CA}" presName="textNode" presStyleLbl="node1" presStyleIdx="3" presStyleCnt="5">
        <dgm:presLayoutVars>
          <dgm:bulletEnabled val="1"/>
        </dgm:presLayoutVars>
      </dgm:prSet>
      <dgm:spPr/>
    </dgm:pt>
    <dgm:pt modelId="{E8FDF4B9-B7F9-4041-83F9-292BAAC0D6F3}" type="pres">
      <dgm:prSet presAssocID="{95678CDE-56CB-471B-92CB-5B27B63649BF}" presName="sibTrans" presStyleCnt="0"/>
      <dgm:spPr/>
    </dgm:pt>
    <dgm:pt modelId="{A732073E-A1A6-4294-95F9-63AB21796F46}" type="pres">
      <dgm:prSet presAssocID="{E6A28E30-FFC6-4E48-A5C4-352457FEE7B0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8776D30D-5987-43E2-8DBC-0E603EDF12B4}" srcId="{18774E88-A6FE-48D9-8DF1-9C5E7BA0D7EE}" destId="{E6A28E30-FFC6-4E48-A5C4-352457FEE7B0}" srcOrd="4" destOrd="0" parTransId="{1F117E0C-67BD-484B-860C-D6F330E20BD8}" sibTransId="{547C91D8-583B-4621-ABC7-A3DE451C8145}"/>
    <dgm:cxn modelId="{EED50E2E-66EF-40B0-9227-D1EEF60E58F3}" type="presOf" srcId="{B9352358-A53C-47AF-B96A-C39D91B9806B}" destId="{5F31E889-AA0E-44CE-9654-9C0A678ED0DA}" srcOrd="0" destOrd="0" presId="urn:microsoft.com/office/officeart/2005/8/layout/hProcess9"/>
    <dgm:cxn modelId="{CFD52737-C2E5-4F8D-9AF9-DA5710C1A395}" srcId="{18774E88-A6FE-48D9-8DF1-9C5E7BA0D7EE}" destId="{B9352358-A53C-47AF-B96A-C39D91B9806B}" srcOrd="2" destOrd="0" parTransId="{6506ABC6-4718-4792-9FC8-41D5DB60EFF9}" sibTransId="{1E530E0B-6407-4951-9267-9CCA50B0037A}"/>
    <dgm:cxn modelId="{C0F3FA47-7A46-43B9-8287-D9AC95D5BC42}" type="presOf" srcId="{18774E88-A6FE-48D9-8DF1-9C5E7BA0D7EE}" destId="{7E8FAEFB-F236-4EA6-BA36-42AC6E119497}" srcOrd="0" destOrd="0" presId="urn:microsoft.com/office/officeart/2005/8/layout/hProcess9"/>
    <dgm:cxn modelId="{64C48D6C-BBE1-47A8-8C9E-887350D88B9B}" type="presOf" srcId="{E6A28E30-FFC6-4E48-A5C4-352457FEE7B0}" destId="{A732073E-A1A6-4294-95F9-63AB21796F46}" srcOrd="0" destOrd="0" presId="urn:microsoft.com/office/officeart/2005/8/layout/hProcess9"/>
    <dgm:cxn modelId="{CBD2FD72-0AF5-4641-9BE7-550D5ED51215}" type="presOf" srcId="{AF78394C-2C4F-4E95-8D86-E043E80037E2}" destId="{19975BA0-07F1-4BB1-BAF1-DBF12F60D48D}" srcOrd="0" destOrd="0" presId="urn:microsoft.com/office/officeart/2005/8/layout/hProcess9"/>
    <dgm:cxn modelId="{9C6B28BE-F7B7-40D4-9FC8-AC747418D441}" type="presOf" srcId="{230BF99D-EF52-4210-86F3-7F31296757C9}" destId="{6D9E160A-8A16-402D-876A-06CE0F173822}" srcOrd="0" destOrd="0" presId="urn:microsoft.com/office/officeart/2005/8/layout/hProcess9"/>
    <dgm:cxn modelId="{E67F63D7-01EC-4BDA-96D1-F01DF0F5DBF4}" srcId="{18774E88-A6FE-48D9-8DF1-9C5E7BA0D7EE}" destId="{AF78394C-2C4F-4E95-8D86-E043E80037E2}" srcOrd="0" destOrd="0" parTransId="{1B65FA08-5A1B-4C16-81DC-D576C196BCA1}" sibTransId="{819ACCB0-D1C3-40DD-B5E6-45B2650B0480}"/>
    <dgm:cxn modelId="{FCA0F1E6-0D6C-4055-9633-805CDF84A126}" srcId="{18774E88-A6FE-48D9-8DF1-9C5E7BA0D7EE}" destId="{230BF99D-EF52-4210-86F3-7F31296757C9}" srcOrd="1" destOrd="0" parTransId="{0F763A32-0019-4682-B094-23964F6ADEC8}" sibTransId="{9B9F4AAB-2DF0-441E-BF06-4BD074728B6A}"/>
    <dgm:cxn modelId="{1BB8B8E7-8C80-4EBE-8807-DCBC7AFE8AE2}" srcId="{18774E88-A6FE-48D9-8DF1-9C5E7BA0D7EE}" destId="{C4EDCDA3-9951-477C-B381-668EE4FA54CA}" srcOrd="3" destOrd="0" parTransId="{278EF251-4184-49C1-9CE6-87F842A29907}" sibTransId="{95678CDE-56CB-471B-92CB-5B27B63649BF}"/>
    <dgm:cxn modelId="{2F76FAE8-5886-4C92-982A-759E911B0459}" type="presOf" srcId="{C4EDCDA3-9951-477C-B381-668EE4FA54CA}" destId="{AE00D316-BD05-4C2F-902D-3CE6173812BB}" srcOrd="0" destOrd="0" presId="urn:microsoft.com/office/officeart/2005/8/layout/hProcess9"/>
    <dgm:cxn modelId="{709109D2-93F1-4A50-8A23-07117F96A893}" type="presParOf" srcId="{7E8FAEFB-F236-4EA6-BA36-42AC6E119497}" destId="{4111393B-30FD-4054-96AF-46D7E2DCFD90}" srcOrd="0" destOrd="0" presId="urn:microsoft.com/office/officeart/2005/8/layout/hProcess9"/>
    <dgm:cxn modelId="{AE9B9931-6A81-4E8E-9EA9-550D2D4C6C8A}" type="presParOf" srcId="{7E8FAEFB-F236-4EA6-BA36-42AC6E119497}" destId="{58A78591-EB30-4AED-8EC1-7F00CDDBDA29}" srcOrd="1" destOrd="0" presId="urn:microsoft.com/office/officeart/2005/8/layout/hProcess9"/>
    <dgm:cxn modelId="{C531435F-FD77-4AE7-812C-FB641E75197F}" type="presParOf" srcId="{58A78591-EB30-4AED-8EC1-7F00CDDBDA29}" destId="{19975BA0-07F1-4BB1-BAF1-DBF12F60D48D}" srcOrd="0" destOrd="0" presId="urn:microsoft.com/office/officeart/2005/8/layout/hProcess9"/>
    <dgm:cxn modelId="{B2446404-BB61-4E0F-8922-304924EA58BB}" type="presParOf" srcId="{58A78591-EB30-4AED-8EC1-7F00CDDBDA29}" destId="{B144C71F-07EA-4914-B00B-01506C31391E}" srcOrd="1" destOrd="0" presId="urn:microsoft.com/office/officeart/2005/8/layout/hProcess9"/>
    <dgm:cxn modelId="{66752CA2-7A63-4BC6-91CA-8C069A8B5D57}" type="presParOf" srcId="{58A78591-EB30-4AED-8EC1-7F00CDDBDA29}" destId="{6D9E160A-8A16-402D-876A-06CE0F173822}" srcOrd="2" destOrd="0" presId="urn:microsoft.com/office/officeart/2005/8/layout/hProcess9"/>
    <dgm:cxn modelId="{CE12405D-CBF4-4377-8F89-C7BF3F35F1B6}" type="presParOf" srcId="{58A78591-EB30-4AED-8EC1-7F00CDDBDA29}" destId="{A5814E6B-06D0-4044-8AB5-438EF1F4EC0D}" srcOrd="3" destOrd="0" presId="urn:microsoft.com/office/officeart/2005/8/layout/hProcess9"/>
    <dgm:cxn modelId="{28E4ECCA-2DEC-4C79-8C4A-523D5AB4558A}" type="presParOf" srcId="{58A78591-EB30-4AED-8EC1-7F00CDDBDA29}" destId="{5F31E889-AA0E-44CE-9654-9C0A678ED0DA}" srcOrd="4" destOrd="0" presId="urn:microsoft.com/office/officeart/2005/8/layout/hProcess9"/>
    <dgm:cxn modelId="{D5FF85D8-ED6E-4D48-9708-8667B20359C1}" type="presParOf" srcId="{58A78591-EB30-4AED-8EC1-7F00CDDBDA29}" destId="{B323D71D-E21E-443F-9CA2-5B84BD5F5F8D}" srcOrd="5" destOrd="0" presId="urn:microsoft.com/office/officeart/2005/8/layout/hProcess9"/>
    <dgm:cxn modelId="{58EEDE51-8ADD-45DD-8586-96E4DD5007B7}" type="presParOf" srcId="{58A78591-EB30-4AED-8EC1-7F00CDDBDA29}" destId="{AE00D316-BD05-4C2F-902D-3CE6173812BB}" srcOrd="6" destOrd="0" presId="urn:microsoft.com/office/officeart/2005/8/layout/hProcess9"/>
    <dgm:cxn modelId="{D39A7E97-8DB4-4A71-B8C8-94A0B43A52B6}" type="presParOf" srcId="{58A78591-EB30-4AED-8EC1-7F00CDDBDA29}" destId="{E8FDF4B9-B7F9-4041-83F9-292BAAC0D6F3}" srcOrd="7" destOrd="0" presId="urn:microsoft.com/office/officeart/2005/8/layout/hProcess9"/>
    <dgm:cxn modelId="{AFFF6051-591A-4A3C-9A0D-C6564428E1C3}" type="presParOf" srcId="{58A78591-EB30-4AED-8EC1-7F00CDDBDA29}" destId="{A732073E-A1A6-4294-95F9-63AB21796F46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11393B-30FD-4054-96AF-46D7E2DCFD90}">
      <dsp:nvSpPr>
        <dsp:cNvPr id="0" name=""/>
        <dsp:cNvSpPr/>
      </dsp:nvSpPr>
      <dsp:spPr>
        <a:xfrm>
          <a:off x="383688" y="0"/>
          <a:ext cx="6202001" cy="242240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975BA0-07F1-4BB1-BAF1-DBF12F60D48D}">
      <dsp:nvSpPr>
        <dsp:cNvPr id="0" name=""/>
        <dsp:cNvSpPr/>
      </dsp:nvSpPr>
      <dsp:spPr>
        <a:xfrm>
          <a:off x="2310" y="726721"/>
          <a:ext cx="1357901" cy="968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Часть_1</a:t>
          </a:r>
        </a:p>
      </dsp:txBody>
      <dsp:txXfrm>
        <a:off x="49611" y="774022"/>
        <a:ext cx="1263299" cy="874360"/>
      </dsp:txXfrm>
    </dsp:sp>
    <dsp:sp modelId="{6D9E160A-8A16-402D-876A-06CE0F173822}">
      <dsp:nvSpPr>
        <dsp:cNvPr id="0" name=""/>
        <dsp:cNvSpPr/>
      </dsp:nvSpPr>
      <dsp:spPr>
        <a:xfrm>
          <a:off x="1485797" y="726721"/>
          <a:ext cx="1357901" cy="968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Часть_2</a:t>
          </a:r>
        </a:p>
      </dsp:txBody>
      <dsp:txXfrm>
        <a:off x="1533098" y="774022"/>
        <a:ext cx="1263299" cy="874360"/>
      </dsp:txXfrm>
    </dsp:sp>
    <dsp:sp modelId="{5F31E889-AA0E-44CE-9654-9C0A678ED0DA}">
      <dsp:nvSpPr>
        <dsp:cNvPr id="0" name=""/>
        <dsp:cNvSpPr/>
      </dsp:nvSpPr>
      <dsp:spPr>
        <a:xfrm>
          <a:off x="2969285" y="726721"/>
          <a:ext cx="1357901" cy="968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Часть_3</a:t>
          </a:r>
        </a:p>
      </dsp:txBody>
      <dsp:txXfrm>
        <a:off x="3016586" y="774022"/>
        <a:ext cx="1263299" cy="874360"/>
      </dsp:txXfrm>
    </dsp:sp>
    <dsp:sp modelId="{AE00D316-BD05-4C2F-902D-3CE6173812BB}">
      <dsp:nvSpPr>
        <dsp:cNvPr id="0" name=""/>
        <dsp:cNvSpPr/>
      </dsp:nvSpPr>
      <dsp:spPr>
        <a:xfrm>
          <a:off x="4452772" y="726721"/>
          <a:ext cx="1357901" cy="968962"/>
        </a:xfrm>
        <a:prstGeom prst="roundRect">
          <a:avLst/>
        </a:prstGeom>
        <a:solidFill>
          <a:srgbClr val="1D528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(Другое)</a:t>
          </a:r>
        </a:p>
      </dsp:txBody>
      <dsp:txXfrm>
        <a:off x="4500073" y="774022"/>
        <a:ext cx="1263299" cy="874360"/>
      </dsp:txXfrm>
    </dsp:sp>
    <dsp:sp modelId="{A732073E-A1A6-4294-95F9-63AB21796F46}">
      <dsp:nvSpPr>
        <dsp:cNvPr id="0" name=""/>
        <dsp:cNvSpPr/>
      </dsp:nvSpPr>
      <dsp:spPr>
        <a:xfrm>
          <a:off x="5936260" y="726721"/>
          <a:ext cx="1357901" cy="968962"/>
        </a:xfrm>
        <a:prstGeom prst="round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Зачёт</a:t>
          </a:r>
        </a:p>
      </dsp:txBody>
      <dsp:txXfrm>
        <a:off x="5983561" y="774022"/>
        <a:ext cx="1263299" cy="874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7E99599-CAB1-4A16-8A56-7231B302E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8E4840-4C04-4A94-833D-A5223D612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0988A-DD41-49A1-AF9E-83AD683122DA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9CDC1F-00BE-4422-B895-63DC6EDCD5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00FC4-0501-4669-8ABA-3A4288294A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1ABC8-1906-4538-8D22-E9DA5CBB4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7398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23E6C-E4E2-42B2-BF04-07E6603F8538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Л.Н. Расторгуева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6443-D178-4A2B-81C8-1A692E990C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59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6B6D58-B353-4AC2-9024-F2957384B2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CC918DF-158F-49C1-99FD-F0E6458B489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 bwMode="white">
          <a:xfrm>
            <a:off x="1934745" y="4913925"/>
            <a:ext cx="5688632" cy="1004888"/>
          </a:xfrm>
          <a:ln>
            <a:noFill/>
          </a:ln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dirty="0"/>
              <a:t>Л.Н. Расторгуева</a:t>
            </a:r>
          </a:p>
          <a:p>
            <a:pPr lvl="0"/>
            <a:r>
              <a:rPr lang="ru-RU" altLang="ru-RU" noProof="0" dirty="0" err="1"/>
              <a:t>г.Шарья</a:t>
            </a:r>
            <a:endParaRPr lang="ru-RU" altLang="ru-RU" noProof="0" dirty="0"/>
          </a:p>
          <a:p>
            <a:pPr lvl="0"/>
            <a:r>
              <a:rPr lang="ru-RU" altLang="ru-RU" noProof="0" dirty="0"/>
              <a:t>2018</a:t>
            </a:r>
            <a:endParaRPr lang="en-US" alt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22CD1-30F2-4C93-AFF2-3C7D565E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E767FE-1F5C-47FC-A65F-92A55AFF9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BB77CD-842E-4C79-84C0-17B6AE6B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16FE-7374-4C85-8A2A-A4D1597AB3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194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489273-F142-4532-B09D-BC45582369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7F4B4-C9C4-4F27-A4A7-4837C4595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E3B30D-3531-44FA-8284-046D30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EEF5-1FE7-4920-8C9A-8A14DADD3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6977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1BB2B-5252-41CD-B8AC-E0DE4632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8E9D644E-B40A-4D25-9061-C6634727967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B85DA-6DED-4855-9EDE-BE8E705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54839DA4-5176-4DC8-9592-1683F863D6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89228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8B35E-CF97-4DCD-BC63-EB157536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5290A-5C2B-435F-8136-455AEA8FE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24D00-F402-438A-8CF5-C742F01F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CFA0A-9511-44F7-8FFF-8D1A9DC2670F}" type="slidenum">
              <a:rPr lang="en-US" altLang="ru-RU"/>
              <a:pPr/>
              <a:t>‹#›</a:t>
            </a:fld>
            <a:endParaRPr lang="en-US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EB1274-2D63-4DBA-A835-C164B0CAB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8FD1A-7CB8-44BF-899D-51169A43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B021BD-F2E9-4022-8B45-BCA8379B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4589463"/>
            <a:ext cx="7910513" cy="15446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E5809-1C31-44DC-9644-207560F0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7D9C-84EF-4F8C-992C-9D90EB5103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542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358A-B747-4866-B2F7-05FB20C8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2393E-6DF2-447F-AA2B-B91549BBF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2D75AE-E134-4668-B5EC-23D5F9A75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3B10D-1289-4D0E-9E88-D920623C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E3E4B-D8C0-4155-B127-4536E64F0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711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6F7CEE-D989-45B7-A7A3-CD4BE161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8B79BB-2BCA-4FF9-9531-C886C856D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3457EC-4E0A-4B03-8C0E-2989A4116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D417F4-C5D8-4726-8990-08B516F69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A83B3F-3B1E-4711-9225-CE99C2EEE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A35B1E-9711-4893-BF04-F622C1CA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AFBA-55E4-48C0-B048-E9E510545C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506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40BA-6D0F-4596-AFDC-BBDF8BE0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E60293-FE67-4F94-B11C-7D76C1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D8674-0D9E-409A-A4B7-1F131DB92A7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264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A11A1C-0EDE-4F83-8F39-08CB7BB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18FF0-F8DF-49ED-9192-CB0BB85A73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6206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685C-E5DC-4754-84D0-23C3C17E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EC710-01C4-47BC-BDD4-9827EA64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1D85A9-5A18-4B3A-93BD-EEF4DFF59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06A7B7-E634-4B09-8BDF-2C6D0D49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B64C3-F324-4915-B520-45264EE836F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905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2D3D6-63EE-4178-8509-00C6A8D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17F1FB-8ECD-41C8-BBA1-B1600EFD2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AF6075-0C31-41BF-A55E-568BEC2B3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E7B9C5-DE40-487C-8205-6A02918F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F7CB-BC42-483F-AEAE-C2D15BF10F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71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>
            <a:extLst>
              <a:ext uri="{FF2B5EF4-FFF2-40B4-BE49-F238E27FC236}">
                <a16:creationId xmlns:a16="http://schemas.microsoft.com/office/drawing/2014/main" id="{169E9349-803D-4370-94CD-5A03EBFCB9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Image" r:id="rId15" imgW="6450794" imgH="952045" progId="">
                  <p:embed/>
                </p:oleObj>
              </mc:Choice>
              <mc:Fallback>
                <p:oleObj name="Image" r:id="rId15" imgW="6450794" imgH="952045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440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1B9A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1D528D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F968B096-F857-4C04-8309-DB16678B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947842"/>
            <a:ext cx="8856984" cy="5341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41EFA06-8B24-4634-940F-F90A8D396A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8DC73B02-A3D2-41C3-AE1D-9CD697C337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A32A352-9F0A-4823-A952-F3494136D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заголовка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938727-B744-4E5F-AA1B-0387BFE92AA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5F1080-2D2D-477E-BA71-1162CBB160D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57200" y="6446838"/>
            <a:ext cx="2133785" cy="3048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C8C286-FFD5-4BA7-8AE4-EE59AC181E0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940152" y="6481887"/>
            <a:ext cx="2895851" cy="29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2.xml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informatics.mccme.ru/course/view.php?id=2264&amp;edit=off&amp;sesskey=h5LJinYBa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hyperlink" Target="http://do-info.ru/course/view.php?id=19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Python" TargetMode="External"/><Relationship Id="rId13" Type="http://schemas.openxmlformats.org/officeDocument/2006/relationships/hyperlink" Target="http://samplecode.ru/?a=c&amp;i=12" TargetMode="External"/><Relationship Id="rId3" Type="http://schemas.openxmlformats.org/officeDocument/2006/relationships/hyperlink" Target="http://pythontutor.ru/" TargetMode="External"/><Relationship Id="rId7" Type="http://schemas.openxmlformats.org/officeDocument/2006/relationships/hyperlink" Target="https://commons.wikimedia.org/wiki/Category:Guido_van_Rossum" TargetMode="External"/><Relationship Id="rId12" Type="http://schemas.openxmlformats.org/officeDocument/2006/relationships/hyperlink" Target="https://wiki.python.org/moin/SchoolsUsingPython" TargetMode="External"/><Relationship Id="rId17" Type="http://schemas.openxmlformats.org/officeDocument/2006/relationships/slide" Target="slide2.xml"/><Relationship Id="rId2" Type="http://schemas.openxmlformats.org/officeDocument/2006/relationships/hyperlink" Target="http://informatics.mccme.ru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48;&#1089;&#1090;&#1086;&#1088;&#1080;&#1103;_&#1103;&#1079;&#1099;&#1082;&#1072;_&#1087;&#1088;&#1086;&#1075;&#1088;&#1072;&#1084;&#1084;&#1080;&#1088;&#1086;&#1074;&#1072;&#1085;&#1080;&#1103;_Python" TargetMode="External"/><Relationship Id="rId11" Type="http://schemas.openxmlformats.org/officeDocument/2006/relationships/hyperlink" Target="https://pythlife.blogspot.ru/2012/09/blog-post_5355.html" TargetMode="External"/><Relationship Id="rId5" Type="http://schemas.openxmlformats.org/officeDocument/2006/relationships/hyperlink" Target="http://pythonicway.com/" TargetMode="External"/><Relationship Id="rId15" Type="http://schemas.openxmlformats.org/officeDocument/2006/relationships/hyperlink" Target="https://www.programiz.com/python-programming" TargetMode="External"/><Relationship Id="rId10" Type="http://schemas.openxmlformats.org/officeDocument/2006/relationships/hyperlink" Target="https://pythonworld.ru/samouchitel-python" TargetMode="External"/><Relationship Id="rId4" Type="http://schemas.openxmlformats.org/officeDocument/2006/relationships/hyperlink" Target="http://kpolyakov.spb.ru/school/probook/python.htm" TargetMode="External"/><Relationship Id="rId9" Type="http://schemas.openxmlformats.org/officeDocument/2006/relationships/hyperlink" Target="http://younglinux.info/python/introductionpython.php" TargetMode="External"/><Relationship Id="rId14" Type="http://schemas.openxmlformats.org/officeDocument/2006/relationships/hyperlink" Target="https://habrahabr.ru/post/150302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-info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93F4037C-A463-41BD-96BF-6BE2728DD9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491880" y="4806953"/>
            <a:ext cx="2736304" cy="1068288"/>
          </a:xfrm>
          <a:ln>
            <a:noFill/>
          </a:ln>
        </p:spPr>
        <p:txBody>
          <a:bodyPr/>
          <a:lstStyle/>
          <a:p>
            <a:r>
              <a:rPr lang="ru-RU" altLang="ru-RU" dirty="0"/>
              <a:t>Л.Н. Расторгуева</a:t>
            </a:r>
          </a:p>
          <a:p>
            <a:r>
              <a:rPr lang="ru-RU" altLang="ru-RU" dirty="0" err="1"/>
              <a:t>г.Шарья</a:t>
            </a:r>
            <a:endParaRPr lang="ru-RU" altLang="ru-RU" dirty="0"/>
          </a:p>
          <a:p>
            <a:r>
              <a:rPr lang="ru-RU" altLang="ru-RU" dirty="0"/>
              <a:t>2018 год</a:t>
            </a:r>
            <a:endParaRPr lang="en-US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6711D-A375-4631-835F-52AECD98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46623"/>
            <a:ext cx="2720330" cy="2720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47F2C6-AB91-4BA2-98D0-9930485B41CA}"/>
              </a:ext>
            </a:extLst>
          </p:cNvPr>
          <p:cNvSpPr txBox="1"/>
          <p:nvPr/>
        </p:nvSpPr>
        <p:spPr>
          <a:xfrm>
            <a:off x="4391980" y="62373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BDD6D-DBF4-46A3-9BDD-BCB5A0F0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92" y="56905"/>
            <a:ext cx="8444408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528B6D84-D8FA-4FD9-BC6E-F9EF9A508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Основные темы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0659" name="Text Box 3">
            <a:extLst>
              <a:ext uri="{FF2B5EF4-FFF2-40B4-BE49-F238E27FC236}">
                <a16:creationId xmlns:a16="http://schemas.microsoft.com/office/drawing/2014/main" id="{0D201D78-8E17-4DC4-BAFB-6D0D7DF3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ru-RU" altLang="ru-RU"/>
          </a:p>
        </p:txBody>
      </p:sp>
      <p:sp>
        <p:nvSpPr>
          <p:cNvPr id="70702" name="AutoShape 46">
            <a:extLst>
              <a:ext uri="{FF2B5EF4-FFF2-40B4-BE49-F238E27FC236}">
                <a16:creationId xmlns:a16="http://schemas.microsoft.com/office/drawing/2014/main" id="{DDC7DEB0-8997-4A55-AC90-748B16C6AA1A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>
            <a:extLst>
              <a:ext uri="{FF2B5EF4-FFF2-40B4-BE49-F238E27FC236}">
                <a16:creationId xmlns:a16="http://schemas.microsoft.com/office/drawing/2014/main" id="{E1CC169A-3521-4A85-8C08-99BE8391D8BF}"/>
              </a:ext>
            </a:extLst>
          </p:cNvPr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704" name="AutoShape 48">
            <a:extLst>
              <a:ext uri="{FF2B5EF4-FFF2-40B4-BE49-F238E27FC236}">
                <a16:creationId xmlns:a16="http://schemas.microsoft.com/office/drawing/2014/main" id="{A937696B-F6BB-402C-B46F-EB8384D26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11357" y="3974428"/>
            <a:ext cx="2952625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Вычисления в </a:t>
            </a:r>
            <a:r>
              <a:rPr lang="en-US" altLang="ru-RU" b="1" dirty="0">
                <a:solidFill>
                  <a:schemeClr val="tx2"/>
                </a:solidFill>
              </a:rPr>
              <a:t>Python</a:t>
            </a:r>
            <a:r>
              <a:rPr lang="ru-RU" altLang="ru-RU" b="1" dirty="0">
                <a:solidFill>
                  <a:schemeClr val="tx2"/>
                </a:solidFill>
              </a:rPr>
              <a:t> 5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5" name="AutoShape 49">
            <a:extLst>
              <a:ext uri="{FF2B5EF4-FFF2-40B4-BE49-F238E27FC236}">
                <a16:creationId xmlns:a16="http://schemas.microsoft.com/office/drawing/2014/main" id="{90371C5E-A6BF-4070-AE34-49CE959243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37512" y="3383576"/>
            <a:ext cx="3604519" cy="39810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Целочисленная математика 4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6" name="AutoShape 50">
            <a:extLst>
              <a:ext uri="{FF2B5EF4-FFF2-40B4-BE49-F238E27FC236}">
                <a16:creationId xmlns:a16="http://schemas.microsoft.com/office/drawing/2014/main" id="{FB33F560-F156-4CA6-889D-BFB159C1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852" y="2249847"/>
            <a:ext cx="319521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Основы синтаксиса        2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7" name="AutoShape 51">
            <a:extLst>
              <a:ext uri="{FF2B5EF4-FFF2-40B4-BE49-F238E27FC236}">
                <a16:creationId xmlns:a16="http://schemas.microsoft.com/office/drawing/2014/main" id="{A0DF4DFF-EFDA-49A5-8501-7C3E78A65F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038" y="2834679"/>
            <a:ext cx="3108336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Ввод-вывод данных   </a:t>
            </a:r>
            <a:r>
              <a:rPr lang="en-US" altLang="ru-RU" b="1" dirty="0">
                <a:solidFill>
                  <a:schemeClr val="tx2"/>
                </a:solidFill>
              </a:rPr>
              <a:t>  </a:t>
            </a:r>
            <a:r>
              <a:rPr lang="ru-RU" altLang="ru-RU" b="1" dirty="0">
                <a:solidFill>
                  <a:schemeClr val="tx2"/>
                </a:solidFill>
              </a:rPr>
              <a:t>3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0708" name="AutoShape 52">
            <a:extLst>
              <a:ext uri="{FF2B5EF4-FFF2-40B4-BE49-F238E27FC236}">
                <a16:creationId xmlns:a16="http://schemas.microsoft.com/office/drawing/2014/main" id="{D7D7CCC7-7350-455D-B465-898FA24613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79393" y="1713868"/>
            <a:ext cx="3424324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sz="1600" b="1" dirty="0">
                <a:solidFill>
                  <a:schemeClr val="tx2"/>
                </a:solidFill>
              </a:rPr>
              <a:t>Всему начало есть. Введение </a:t>
            </a:r>
            <a:r>
              <a:rPr lang="ru-RU" altLang="ru-RU" b="1" dirty="0">
                <a:solidFill>
                  <a:schemeClr val="tx2"/>
                </a:solidFill>
              </a:rPr>
              <a:t>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0709" name="Group 53">
            <a:extLst>
              <a:ext uri="{FF2B5EF4-FFF2-40B4-BE49-F238E27FC236}">
                <a16:creationId xmlns:a16="http://schemas.microsoft.com/office/drawing/2014/main" id="{5824BCCD-D00D-4F6B-9E78-F561D9D8C6C5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1730375"/>
            <a:ext cx="381000" cy="381000"/>
            <a:chOff x="2078" y="1680"/>
            <a:chExt cx="1615" cy="1615"/>
          </a:xfrm>
        </p:grpSpPr>
        <p:sp>
          <p:nvSpPr>
            <p:cNvPr id="70710" name="Oval 54">
              <a:extLst>
                <a:ext uri="{FF2B5EF4-FFF2-40B4-BE49-F238E27FC236}">
                  <a16:creationId xmlns:a16="http://schemas.microsoft.com/office/drawing/2014/main" id="{3A7ABE76-9A18-4C60-B6A4-0886C098E0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1" name="Oval 55">
              <a:extLst>
                <a:ext uri="{FF2B5EF4-FFF2-40B4-BE49-F238E27FC236}">
                  <a16:creationId xmlns:a16="http://schemas.microsoft.com/office/drawing/2014/main" id="{3A95D0F5-41F2-492D-BC55-19704280C1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800"/>
            </a:p>
          </p:txBody>
        </p:sp>
        <p:sp>
          <p:nvSpPr>
            <p:cNvPr id="70712" name="Oval 56">
              <a:extLst>
                <a:ext uri="{FF2B5EF4-FFF2-40B4-BE49-F238E27FC236}">
                  <a16:creationId xmlns:a16="http://schemas.microsoft.com/office/drawing/2014/main" id="{699C6605-7F7D-4505-B102-39B296BE61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3" name="Oval 57">
              <a:extLst>
                <a:ext uri="{FF2B5EF4-FFF2-40B4-BE49-F238E27FC236}">
                  <a16:creationId xmlns:a16="http://schemas.microsoft.com/office/drawing/2014/main" id="{25D19706-AE46-4070-BF45-B5E6067824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15" y="1847"/>
              <a:ext cx="1101" cy="128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4" name="Oval 58">
              <a:extLst>
                <a:ext uri="{FF2B5EF4-FFF2-40B4-BE49-F238E27FC236}">
                  <a16:creationId xmlns:a16="http://schemas.microsoft.com/office/drawing/2014/main" id="{96A1D008-16F8-4CBB-A5C5-25F7D0A282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sz="800"/>
            </a:p>
          </p:txBody>
        </p:sp>
        <p:sp>
          <p:nvSpPr>
            <p:cNvPr id="70715" name="Oval 59">
              <a:extLst>
                <a:ext uri="{FF2B5EF4-FFF2-40B4-BE49-F238E27FC236}">
                  <a16:creationId xmlns:a16="http://schemas.microsoft.com/office/drawing/2014/main" id="{B38A9248-1BAA-403D-B3AA-DDF802677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847"/>
              <a:ext cx="1096" cy="128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ru-RU" sz="800" dirty="0"/>
            </a:p>
          </p:txBody>
        </p:sp>
      </p:grpSp>
      <p:grpSp>
        <p:nvGrpSpPr>
          <p:cNvPr id="70716" name="Group 60">
            <a:extLst>
              <a:ext uri="{FF2B5EF4-FFF2-40B4-BE49-F238E27FC236}">
                <a16:creationId xmlns:a16="http://schemas.microsoft.com/office/drawing/2014/main" id="{AD48A2F7-587A-433D-9DE2-131DBC6050F0}"/>
              </a:ext>
            </a:extLst>
          </p:cNvPr>
          <p:cNvGrpSpPr>
            <a:grpSpLocks/>
          </p:cNvGrpSpPr>
          <p:nvPr/>
        </p:nvGrpSpPr>
        <p:grpSpPr bwMode="auto">
          <a:xfrm>
            <a:off x="1589387" y="2243497"/>
            <a:ext cx="381000" cy="381000"/>
            <a:chOff x="2078" y="1680"/>
            <a:chExt cx="1615" cy="1615"/>
          </a:xfrm>
        </p:grpSpPr>
        <p:sp>
          <p:nvSpPr>
            <p:cNvPr id="70717" name="Oval 61">
              <a:extLst>
                <a:ext uri="{FF2B5EF4-FFF2-40B4-BE49-F238E27FC236}">
                  <a16:creationId xmlns:a16="http://schemas.microsoft.com/office/drawing/2014/main" id="{AC8EEE5C-3E7D-4E0B-8744-7158F08AB3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>
              <a:extLst>
                <a:ext uri="{FF2B5EF4-FFF2-40B4-BE49-F238E27FC236}">
                  <a16:creationId xmlns:a16="http://schemas.microsoft.com/office/drawing/2014/main" id="{82B1EB22-17DF-4E03-9092-9276F4DBDE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>
              <a:extLst>
                <a:ext uri="{FF2B5EF4-FFF2-40B4-BE49-F238E27FC236}">
                  <a16:creationId xmlns:a16="http://schemas.microsoft.com/office/drawing/2014/main" id="{9E1670C8-F8BC-4F1F-B13C-975D55B1A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>
              <a:extLst>
                <a:ext uri="{FF2B5EF4-FFF2-40B4-BE49-F238E27FC236}">
                  <a16:creationId xmlns:a16="http://schemas.microsoft.com/office/drawing/2014/main" id="{FA54E0EA-DE02-4693-A823-99DE43570D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>
              <a:extLst>
                <a:ext uri="{FF2B5EF4-FFF2-40B4-BE49-F238E27FC236}">
                  <a16:creationId xmlns:a16="http://schemas.microsoft.com/office/drawing/2014/main" id="{D8EFB88B-EC83-4E24-AF81-D2A2071B7A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>
              <a:extLst>
                <a:ext uri="{FF2B5EF4-FFF2-40B4-BE49-F238E27FC236}">
                  <a16:creationId xmlns:a16="http://schemas.microsoft.com/office/drawing/2014/main" id="{A59AE064-0174-4CCF-A928-08A1BC809F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>
            <a:extLst>
              <a:ext uri="{FF2B5EF4-FFF2-40B4-BE49-F238E27FC236}">
                <a16:creationId xmlns:a16="http://schemas.microsoft.com/office/drawing/2014/main" id="{4EE8682C-75B0-43E9-B554-418EA3EA5D01}"/>
              </a:ext>
            </a:extLst>
          </p:cNvPr>
          <p:cNvGrpSpPr>
            <a:grpSpLocks/>
          </p:cNvGrpSpPr>
          <p:nvPr/>
        </p:nvGrpSpPr>
        <p:grpSpPr bwMode="auto">
          <a:xfrm>
            <a:off x="1983862" y="2846905"/>
            <a:ext cx="381000" cy="381000"/>
            <a:chOff x="2078" y="1680"/>
            <a:chExt cx="1615" cy="1615"/>
          </a:xfrm>
        </p:grpSpPr>
        <p:sp>
          <p:nvSpPr>
            <p:cNvPr id="70724" name="Oval 68">
              <a:extLst>
                <a:ext uri="{FF2B5EF4-FFF2-40B4-BE49-F238E27FC236}">
                  <a16:creationId xmlns:a16="http://schemas.microsoft.com/office/drawing/2014/main" id="{0E8BA1D8-EE19-4A55-9282-E26DA0CD1D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>
              <a:extLst>
                <a:ext uri="{FF2B5EF4-FFF2-40B4-BE49-F238E27FC236}">
                  <a16:creationId xmlns:a16="http://schemas.microsoft.com/office/drawing/2014/main" id="{B08691B0-12CE-4800-917C-DD29D3603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>
              <a:extLst>
                <a:ext uri="{FF2B5EF4-FFF2-40B4-BE49-F238E27FC236}">
                  <a16:creationId xmlns:a16="http://schemas.microsoft.com/office/drawing/2014/main" id="{A9673706-8263-42B9-9158-19ED7FAA70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>
              <a:extLst>
                <a:ext uri="{FF2B5EF4-FFF2-40B4-BE49-F238E27FC236}">
                  <a16:creationId xmlns:a16="http://schemas.microsoft.com/office/drawing/2014/main" id="{967A45EF-2D4F-4E5A-BFF8-CA957596AA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>
              <a:extLst>
                <a:ext uri="{FF2B5EF4-FFF2-40B4-BE49-F238E27FC236}">
                  <a16:creationId xmlns:a16="http://schemas.microsoft.com/office/drawing/2014/main" id="{A63F840C-3CDD-4345-B3E6-4127DBDD60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>
              <a:extLst>
                <a:ext uri="{FF2B5EF4-FFF2-40B4-BE49-F238E27FC236}">
                  <a16:creationId xmlns:a16="http://schemas.microsoft.com/office/drawing/2014/main" id="{DA04C994-2716-4D82-A2A8-FC357B98A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>
            <a:extLst>
              <a:ext uri="{FF2B5EF4-FFF2-40B4-BE49-F238E27FC236}">
                <a16:creationId xmlns:a16="http://schemas.microsoft.com/office/drawing/2014/main" id="{842081FD-3B7D-4247-900F-8F6C8D843A17}"/>
              </a:ext>
            </a:extLst>
          </p:cNvPr>
          <p:cNvGrpSpPr>
            <a:grpSpLocks/>
          </p:cNvGrpSpPr>
          <p:nvPr/>
        </p:nvGrpSpPr>
        <p:grpSpPr bwMode="auto">
          <a:xfrm>
            <a:off x="2095480" y="3390263"/>
            <a:ext cx="381000" cy="381000"/>
            <a:chOff x="2078" y="1680"/>
            <a:chExt cx="1615" cy="1615"/>
          </a:xfrm>
        </p:grpSpPr>
        <p:sp>
          <p:nvSpPr>
            <p:cNvPr id="70731" name="Oval 75">
              <a:extLst>
                <a:ext uri="{FF2B5EF4-FFF2-40B4-BE49-F238E27FC236}">
                  <a16:creationId xmlns:a16="http://schemas.microsoft.com/office/drawing/2014/main" id="{1F1EE65F-E9C0-40F1-87FF-DD52CCF9C9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>
              <a:extLst>
                <a:ext uri="{FF2B5EF4-FFF2-40B4-BE49-F238E27FC236}">
                  <a16:creationId xmlns:a16="http://schemas.microsoft.com/office/drawing/2014/main" id="{1D108E3A-D3C9-4663-A1EF-AAA4F9E5E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>
              <a:extLst>
                <a:ext uri="{FF2B5EF4-FFF2-40B4-BE49-F238E27FC236}">
                  <a16:creationId xmlns:a16="http://schemas.microsoft.com/office/drawing/2014/main" id="{252A8FC2-BF40-4B0F-88CD-5EA3D929E0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>
              <a:extLst>
                <a:ext uri="{FF2B5EF4-FFF2-40B4-BE49-F238E27FC236}">
                  <a16:creationId xmlns:a16="http://schemas.microsoft.com/office/drawing/2014/main" id="{3602790A-224E-4369-B9BB-00687B8B1DA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>
              <a:extLst>
                <a:ext uri="{FF2B5EF4-FFF2-40B4-BE49-F238E27FC236}">
                  <a16:creationId xmlns:a16="http://schemas.microsoft.com/office/drawing/2014/main" id="{E74FEF9F-61DC-4380-A8D8-340D9CB233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>
              <a:extLst>
                <a:ext uri="{FF2B5EF4-FFF2-40B4-BE49-F238E27FC236}">
                  <a16:creationId xmlns:a16="http://schemas.microsoft.com/office/drawing/2014/main" id="{DC3E72B9-E373-4DF6-A9F3-A18EAEE1D7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7" name="Group 81">
            <a:extLst>
              <a:ext uri="{FF2B5EF4-FFF2-40B4-BE49-F238E27FC236}">
                <a16:creationId xmlns:a16="http://schemas.microsoft.com/office/drawing/2014/main" id="{3A8C6CCB-04AC-48F2-8C0C-BE4F95F8136F}"/>
              </a:ext>
            </a:extLst>
          </p:cNvPr>
          <p:cNvGrpSpPr>
            <a:grpSpLocks/>
          </p:cNvGrpSpPr>
          <p:nvPr/>
        </p:nvGrpSpPr>
        <p:grpSpPr bwMode="auto">
          <a:xfrm>
            <a:off x="2110776" y="3952960"/>
            <a:ext cx="355600" cy="381000"/>
            <a:chOff x="2078" y="1680"/>
            <a:chExt cx="1615" cy="1615"/>
          </a:xfrm>
        </p:grpSpPr>
        <p:sp>
          <p:nvSpPr>
            <p:cNvPr id="70738" name="Oval 82">
              <a:extLst>
                <a:ext uri="{FF2B5EF4-FFF2-40B4-BE49-F238E27FC236}">
                  <a16:creationId xmlns:a16="http://schemas.microsoft.com/office/drawing/2014/main" id="{C8E81BAE-C8E3-4062-9C61-56C0A9777C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9" name="Oval 83">
              <a:extLst>
                <a:ext uri="{FF2B5EF4-FFF2-40B4-BE49-F238E27FC236}">
                  <a16:creationId xmlns:a16="http://schemas.microsoft.com/office/drawing/2014/main" id="{AF62E9C1-A944-431A-823F-E7C46DC06A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40" name="Oval 84">
              <a:extLst>
                <a:ext uri="{FF2B5EF4-FFF2-40B4-BE49-F238E27FC236}">
                  <a16:creationId xmlns:a16="http://schemas.microsoft.com/office/drawing/2014/main" id="{659BD064-7491-407A-9F35-CD217A121D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1" name="Oval 85">
              <a:extLst>
                <a:ext uri="{FF2B5EF4-FFF2-40B4-BE49-F238E27FC236}">
                  <a16:creationId xmlns:a16="http://schemas.microsoft.com/office/drawing/2014/main" id="{5ADCD546-032D-4085-B6FC-988D7C6566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42" name="Oval 86">
              <a:extLst>
                <a:ext uri="{FF2B5EF4-FFF2-40B4-BE49-F238E27FC236}">
                  <a16:creationId xmlns:a16="http://schemas.microsoft.com/office/drawing/2014/main" id="{9B8487AD-B4BB-47F6-BC75-F90EF75574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43" name="Oval 87">
              <a:extLst>
                <a:ext uri="{FF2B5EF4-FFF2-40B4-BE49-F238E27FC236}">
                  <a16:creationId xmlns:a16="http://schemas.microsoft.com/office/drawing/2014/main" id="{0B44D2DA-8732-40A6-825A-525CB3F2D5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53">
            <a:extLst>
              <a:ext uri="{FF2B5EF4-FFF2-40B4-BE49-F238E27FC236}">
                <a16:creationId xmlns:a16="http://schemas.microsoft.com/office/drawing/2014/main" id="{BF1CF860-00A1-4DDA-B0FA-13A0DCCEEB86}"/>
              </a:ext>
            </a:extLst>
          </p:cNvPr>
          <p:cNvGrpSpPr>
            <a:grpSpLocks/>
          </p:cNvGrpSpPr>
          <p:nvPr/>
        </p:nvGrpSpPr>
        <p:grpSpPr bwMode="auto">
          <a:xfrm>
            <a:off x="1120333" y="5568860"/>
            <a:ext cx="381000" cy="381000"/>
            <a:chOff x="2078" y="1680"/>
            <a:chExt cx="1615" cy="1615"/>
          </a:xfrm>
        </p:grpSpPr>
        <p:sp>
          <p:nvSpPr>
            <p:cNvPr id="49" name="Oval 54">
              <a:extLst>
                <a:ext uri="{FF2B5EF4-FFF2-40B4-BE49-F238E27FC236}">
                  <a16:creationId xmlns:a16="http://schemas.microsoft.com/office/drawing/2014/main" id="{3BD944BE-94BC-4A67-9DD9-299C1E97B0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55">
              <a:extLst>
                <a:ext uri="{FF2B5EF4-FFF2-40B4-BE49-F238E27FC236}">
                  <a16:creationId xmlns:a16="http://schemas.microsoft.com/office/drawing/2014/main" id="{3419B764-8587-42A8-B227-57883483EA2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56">
              <a:extLst>
                <a:ext uri="{FF2B5EF4-FFF2-40B4-BE49-F238E27FC236}">
                  <a16:creationId xmlns:a16="http://schemas.microsoft.com/office/drawing/2014/main" id="{051D43E7-993B-425F-9E91-82F413F60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2" name="Oval 57">
              <a:extLst>
                <a:ext uri="{FF2B5EF4-FFF2-40B4-BE49-F238E27FC236}">
                  <a16:creationId xmlns:a16="http://schemas.microsoft.com/office/drawing/2014/main" id="{828F02B7-BD34-41B0-9E99-7A6D3A0B7C1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58">
              <a:extLst>
                <a:ext uri="{FF2B5EF4-FFF2-40B4-BE49-F238E27FC236}">
                  <a16:creationId xmlns:a16="http://schemas.microsoft.com/office/drawing/2014/main" id="{2595BE77-468F-4828-939F-5189A776E7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54" name="Oval 59">
              <a:extLst>
                <a:ext uri="{FF2B5EF4-FFF2-40B4-BE49-F238E27FC236}">
                  <a16:creationId xmlns:a16="http://schemas.microsoft.com/office/drawing/2014/main" id="{C3A5D9E3-08EE-4672-8C83-C57FC9FB4F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48">
            <a:extLst>
              <a:ext uri="{FF2B5EF4-FFF2-40B4-BE49-F238E27FC236}">
                <a16:creationId xmlns:a16="http://schemas.microsoft.com/office/drawing/2014/main" id="{F327993F-0806-416C-82AF-F33FCBA8E5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460" y="4555614"/>
            <a:ext cx="265758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Ветвления                6 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56" name="Group 60">
            <a:extLst>
              <a:ext uri="{FF2B5EF4-FFF2-40B4-BE49-F238E27FC236}">
                <a16:creationId xmlns:a16="http://schemas.microsoft.com/office/drawing/2014/main" id="{48FA65F9-DC87-436B-A3C6-1ED2DAD43AEB}"/>
              </a:ext>
            </a:extLst>
          </p:cNvPr>
          <p:cNvGrpSpPr>
            <a:grpSpLocks/>
          </p:cNvGrpSpPr>
          <p:nvPr/>
        </p:nvGrpSpPr>
        <p:grpSpPr bwMode="auto">
          <a:xfrm>
            <a:off x="1739936" y="5078688"/>
            <a:ext cx="381000" cy="381000"/>
            <a:chOff x="2078" y="1680"/>
            <a:chExt cx="1615" cy="1615"/>
          </a:xfrm>
        </p:grpSpPr>
        <p:sp>
          <p:nvSpPr>
            <p:cNvPr id="57" name="Oval 61">
              <a:extLst>
                <a:ext uri="{FF2B5EF4-FFF2-40B4-BE49-F238E27FC236}">
                  <a16:creationId xmlns:a16="http://schemas.microsoft.com/office/drawing/2014/main" id="{6885DB32-A4A0-438B-9E4E-D639F90DA0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62">
              <a:extLst>
                <a:ext uri="{FF2B5EF4-FFF2-40B4-BE49-F238E27FC236}">
                  <a16:creationId xmlns:a16="http://schemas.microsoft.com/office/drawing/2014/main" id="{4C524F8F-C4A5-477D-915E-A2450BA3E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63">
              <a:extLst>
                <a:ext uri="{FF2B5EF4-FFF2-40B4-BE49-F238E27FC236}">
                  <a16:creationId xmlns:a16="http://schemas.microsoft.com/office/drawing/2014/main" id="{4DF48C08-931E-4C1F-AFBF-3E15A56853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0" name="Oval 64">
              <a:extLst>
                <a:ext uri="{FF2B5EF4-FFF2-40B4-BE49-F238E27FC236}">
                  <a16:creationId xmlns:a16="http://schemas.microsoft.com/office/drawing/2014/main" id="{D4278A0C-408E-4C86-8C49-A0CA0206A9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" name="Oval 65">
              <a:extLst>
                <a:ext uri="{FF2B5EF4-FFF2-40B4-BE49-F238E27FC236}">
                  <a16:creationId xmlns:a16="http://schemas.microsoft.com/office/drawing/2014/main" id="{EAE59638-5EAE-45DC-897D-CC5EE18533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2" name="Oval 66">
              <a:extLst>
                <a:ext uri="{FF2B5EF4-FFF2-40B4-BE49-F238E27FC236}">
                  <a16:creationId xmlns:a16="http://schemas.microsoft.com/office/drawing/2014/main" id="{B176A203-6ECB-42EF-99F5-18DA9CF8E9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3" name="AutoShape 48">
            <a:extLst>
              <a:ext uri="{FF2B5EF4-FFF2-40B4-BE49-F238E27FC236}">
                <a16:creationId xmlns:a16="http://schemas.microsoft.com/office/drawing/2014/main" id="{4EE13855-9BCC-4161-8124-658F708137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9532" y="5120209"/>
            <a:ext cx="252746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 </a:t>
            </a:r>
            <a:r>
              <a:rPr lang="en-US" altLang="ru-RU" b="1" dirty="0">
                <a:solidFill>
                  <a:schemeClr val="tx2"/>
                </a:solidFill>
              </a:rPr>
              <a:t>“</a:t>
            </a:r>
            <a:r>
              <a:rPr lang="ru-RU" altLang="ru-RU" b="1" dirty="0">
                <a:solidFill>
                  <a:schemeClr val="tx2"/>
                </a:solidFill>
              </a:rPr>
              <a:t>для…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7</a:t>
            </a:r>
          </a:p>
        </p:txBody>
      </p:sp>
      <p:grpSp>
        <p:nvGrpSpPr>
          <p:cNvPr id="64" name="Group 67">
            <a:extLst>
              <a:ext uri="{FF2B5EF4-FFF2-40B4-BE49-F238E27FC236}">
                <a16:creationId xmlns:a16="http://schemas.microsoft.com/office/drawing/2014/main" id="{287C9724-9CEC-4EF4-8044-337E6ED54E3E}"/>
              </a:ext>
            </a:extLst>
          </p:cNvPr>
          <p:cNvGrpSpPr>
            <a:grpSpLocks/>
          </p:cNvGrpSpPr>
          <p:nvPr/>
        </p:nvGrpSpPr>
        <p:grpSpPr bwMode="auto">
          <a:xfrm>
            <a:off x="1987634" y="4461481"/>
            <a:ext cx="381000" cy="381000"/>
            <a:chOff x="2078" y="1680"/>
            <a:chExt cx="1615" cy="1615"/>
          </a:xfrm>
        </p:grpSpPr>
        <p:sp>
          <p:nvSpPr>
            <p:cNvPr id="65" name="Oval 68">
              <a:extLst>
                <a:ext uri="{FF2B5EF4-FFF2-40B4-BE49-F238E27FC236}">
                  <a16:creationId xmlns:a16="http://schemas.microsoft.com/office/drawing/2014/main" id="{CD15544E-1B0E-499D-9602-2773C7A5C4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69">
              <a:extLst>
                <a:ext uri="{FF2B5EF4-FFF2-40B4-BE49-F238E27FC236}">
                  <a16:creationId xmlns:a16="http://schemas.microsoft.com/office/drawing/2014/main" id="{0A7CBCA0-3DA0-4EF8-B77A-1D152B725A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70">
              <a:extLst>
                <a:ext uri="{FF2B5EF4-FFF2-40B4-BE49-F238E27FC236}">
                  <a16:creationId xmlns:a16="http://schemas.microsoft.com/office/drawing/2014/main" id="{DFC02EF4-12E4-4A2F-B463-00B1BFBEA7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8" name="Oval 71">
              <a:extLst>
                <a:ext uri="{FF2B5EF4-FFF2-40B4-BE49-F238E27FC236}">
                  <a16:creationId xmlns:a16="http://schemas.microsoft.com/office/drawing/2014/main" id="{7787E071-AFA0-42D1-9C35-5B4AB8D299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9" name="Oval 72">
              <a:extLst>
                <a:ext uri="{FF2B5EF4-FFF2-40B4-BE49-F238E27FC236}">
                  <a16:creationId xmlns:a16="http://schemas.microsoft.com/office/drawing/2014/main" id="{7AFCA5FB-058C-44D2-81FD-97621E3340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73">
              <a:extLst>
                <a:ext uri="{FF2B5EF4-FFF2-40B4-BE49-F238E27FC236}">
                  <a16:creationId xmlns:a16="http://schemas.microsoft.com/office/drawing/2014/main" id="{57620C1A-FD6E-4B9D-A808-D77B816869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1" name="AutoShape 48">
            <a:extLst>
              <a:ext uri="{FF2B5EF4-FFF2-40B4-BE49-F238E27FC236}">
                <a16:creationId xmlns:a16="http://schemas.microsoft.com/office/drawing/2014/main" id="{A118E906-2FCF-45DF-A1BD-FDBC783121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37546" y="5652407"/>
            <a:ext cx="2630398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Строки                      8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4" name="AutoShape 50">
            <a:extLst>
              <a:ext uri="{FF2B5EF4-FFF2-40B4-BE49-F238E27FC236}">
                <a16:creationId xmlns:a16="http://schemas.microsoft.com/office/drawing/2014/main" id="{92346EC2-D273-4090-A483-DC93A940EF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0529" y="2322355"/>
            <a:ext cx="283410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Функции. Рекурсия   </a:t>
            </a:r>
            <a:r>
              <a:rPr lang="ru-RU" altLang="ru-RU" b="1" dirty="0">
                <a:solidFill>
                  <a:schemeClr val="tx2"/>
                </a:solidFill>
              </a:rPr>
              <a:t>11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5" name="AutoShape 51">
            <a:extLst>
              <a:ext uri="{FF2B5EF4-FFF2-40B4-BE49-F238E27FC236}">
                <a16:creationId xmlns:a16="http://schemas.microsoft.com/office/drawing/2014/main" id="{F2C1611B-58EE-4A9F-9D7B-FB2000BDA5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44238" y="1763906"/>
            <a:ext cx="283039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Списки (массивы)    10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sp>
        <p:nvSpPr>
          <p:cNvPr id="76" name="AutoShape 52">
            <a:extLst>
              <a:ext uri="{FF2B5EF4-FFF2-40B4-BE49-F238E27FC236}">
                <a16:creationId xmlns:a16="http://schemas.microsoft.com/office/drawing/2014/main" id="{C200E260-7DE1-4D07-95FC-9D7CC27983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2118" y="1195955"/>
            <a:ext cx="2842513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</a:rPr>
              <a:t>Цикл</a:t>
            </a:r>
            <a:r>
              <a:rPr lang="en-US" altLang="ru-RU" b="1" dirty="0">
                <a:solidFill>
                  <a:schemeClr val="tx2"/>
                </a:solidFill>
              </a:rPr>
              <a:t> “</a:t>
            </a:r>
            <a:r>
              <a:rPr lang="ru-RU" altLang="ru-RU" b="1" dirty="0">
                <a:solidFill>
                  <a:schemeClr val="tx2"/>
                </a:solidFill>
              </a:rPr>
              <a:t>пока…</a:t>
            </a:r>
            <a:r>
              <a:rPr lang="en-US" altLang="ru-RU" b="1" dirty="0">
                <a:solidFill>
                  <a:schemeClr val="tx2"/>
                </a:solidFill>
              </a:rPr>
              <a:t>”</a:t>
            </a:r>
            <a:r>
              <a:rPr lang="ru-RU" altLang="ru-RU" b="1" dirty="0">
                <a:solidFill>
                  <a:schemeClr val="tx2"/>
                </a:solidFill>
              </a:rPr>
              <a:t>            9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id="{38FD3006-D5E6-46D4-9207-DCD27C151B4B}"/>
              </a:ext>
            </a:extLst>
          </p:cNvPr>
          <p:cNvGrpSpPr>
            <a:grpSpLocks/>
          </p:cNvGrpSpPr>
          <p:nvPr/>
        </p:nvGrpSpPr>
        <p:grpSpPr bwMode="auto">
          <a:xfrm>
            <a:off x="5838739" y="1190362"/>
            <a:ext cx="381000" cy="381000"/>
            <a:chOff x="2078" y="1680"/>
            <a:chExt cx="1615" cy="1615"/>
          </a:xfrm>
        </p:grpSpPr>
        <p:sp>
          <p:nvSpPr>
            <p:cNvPr id="78" name="Oval 54">
              <a:extLst>
                <a:ext uri="{FF2B5EF4-FFF2-40B4-BE49-F238E27FC236}">
                  <a16:creationId xmlns:a16="http://schemas.microsoft.com/office/drawing/2014/main" id="{082EBCB7-D1C6-41E8-899C-5058A45807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51C8668D-62FB-4D05-9D8A-2A7A9A46DE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6F7CA9F5-BA2D-4FEF-BFAD-9210C73F8A8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1" name="Oval 57">
              <a:extLst>
                <a:ext uri="{FF2B5EF4-FFF2-40B4-BE49-F238E27FC236}">
                  <a16:creationId xmlns:a16="http://schemas.microsoft.com/office/drawing/2014/main" id="{302237E5-A3C8-4B65-9623-D72229F86A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2" name="Oval 58">
              <a:extLst>
                <a:ext uri="{FF2B5EF4-FFF2-40B4-BE49-F238E27FC236}">
                  <a16:creationId xmlns:a16="http://schemas.microsoft.com/office/drawing/2014/main" id="{F5EC8F21-1FC9-473B-BCEE-9E210ED96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3" name="Oval 59">
              <a:extLst>
                <a:ext uri="{FF2B5EF4-FFF2-40B4-BE49-F238E27FC236}">
                  <a16:creationId xmlns:a16="http://schemas.microsoft.com/office/drawing/2014/main" id="{6D3D7486-0AFA-4990-9421-89A8C9581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84" name="Group 60">
            <a:extLst>
              <a:ext uri="{FF2B5EF4-FFF2-40B4-BE49-F238E27FC236}">
                <a16:creationId xmlns:a16="http://schemas.microsoft.com/office/drawing/2014/main" id="{D2CBB616-6957-4982-B638-F62FADDC9D84}"/>
              </a:ext>
            </a:extLst>
          </p:cNvPr>
          <p:cNvGrpSpPr>
            <a:grpSpLocks/>
          </p:cNvGrpSpPr>
          <p:nvPr/>
        </p:nvGrpSpPr>
        <p:grpSpPr bwMode="auto">
          <a:xfrm>
            <a:off x="5838621" y="1770504"/>
            <a:ext cx="381000" cy="381000"/>
            <a:chOff x="2078" y="1680"/>
            <a:chExt cx="1615" cy="1615"/>
          </a:xfrm>
        </p:grpSpPr>
        <p:sp>
          <p:nvSpPr>
            <p:cNvPr id="85" name="Oval 61">
              <a:extLst>
                <a:ext uri="{FF2B5EF4-FFF2-40B4-BE49-F238E27FC236}">
                  <a16:creationId xmlns:a16="http://schemas.microsoft.com/office/drawing/2014/main" id="{F2791D54-1549-4F39-B0AA-F78D52F949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62">
              <a:extLst>
                <a:ext uri="{FF2B5EF4-FFF2-40B4-BE49-F238E27FC236}">
                  <a16:creationId xmlns:a16="http://schemas.microsoft.com/office/drawing/2014/main" id="{846932BE-2192-4E6D-A1EF-12BC83E062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63">
              <a:extLst>
                <a:ext uri="{FF2B5EF4-FFF2-40B4-BE49-F238E27FC236}">
                  <a16:creationId xmlns:a16="http://schemas.microsoft.com/office/drawing/2014/main" id="{74CDA7A5-8686-46F0-AA30-D033061F34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8" name="Oval 64">
              <a:extLst>
                <a:ext uri="{FF2B5EF4-FFF2-40B4-BE49-F238E27FC236}">
                  <a16:creationId xmlns:a16="http://schemas.microsoft.com/office/drawing/2014/main" id="{13B634D5-A2D0-430B-BAF2-6204B177D8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9" name="Oval 65">
              <a:extLst>
                <a:ext uri="{FF2B5EF4-FFF2-40B4-BE49-F238E27FC236}">
                  <a16:creationId xmlns:a16="http://schemas.microsoft.com/office/drawing/2014/main" id="{95FBF51C-A12D-477E-80F2-9680D721B2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0" name="Oval 66">
              <a:extLst>
                <a:ext uri="{FF2B5EF4-FFF2-40B4-BE49-F238E27FC236}">
                  <a16:creationId xmlns:a16="http://schemas.microsoft.com/office/drawing/2014/main" id="{C6FCEDAE-1780-4A5B-9F62-135E5E04A0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" name="Group 53">
            <a:extLst>
              <a:ext uri="{FF2B5EF4-FFF2-40B4-BE49-F238E27FC236}">
                <a16:creationId xmlns:a16="http://schemas.microsoft.com/office/drawing/2014/main" id="{9641D4A9-31FA-42F7-B11A-AB1B561A258E}"/>
              </a:ext>
            </a:extLst>
          </p:cNvPr>
          <p:cNvGrpSpPr>
            <a:grpSpLocks/>
          </p:cNvGrpSpPr>
          <p:nvPr/>
        </p:nvGrpSpPr>
        <p:grpSpPr bwMode="auto">
          <a:xfrm>
            <a:off x="5926637" y="5175363"/>
            <a:ext cx="381000" cy="381000"/>
            <a:chOff x="2078" y="1680"/>
            <a:chExt cx="1615" cy="1615"/>
          </a:xfrm>
        </p:grpSpPr>
        <p:sp>
          <p:nvSpPr>
            <p:cNvPr id="113" name="Oval 54">
              <a:extLst>
                <a:ext uri="{FF2B5EF4-FFF2-40B4-BE49-F238E27FC236}">
                  <a16:creationId xmlns:a16="http://schemas.microsoft.com/office/drawing/2014/main" id="{04BD3AA8-50E2-4AFB-9434-4FEC4107C4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55">
              <a:extLst>
                <a:ext uri="{FF2B5EF4-FFF2-40B4-BE49-F238E27FC236}">
                  <a16:creationId xmlns:a16="http://schemas.microsoft.com/office/drawing/2014/main" id="{A2FE8FC2-7091-45C8-9BEA-9C8C079747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56">
              <a:extLst>
                <a:ext uri="{FF2B5EF4-FFF2-40B4-BE49-F238E27FC236}">
                  <a16:creationId xmlns:a16="http://schemas.microsoft.com/office/drawing/2014/main" id="{16453323-6480-4CF7-B605-3618A82726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6" name="Oval 57">
              <a:extLst>
                <a:ext uri="{FF2B5EF4-FFF2-40B4-BE49-F238E27FC236}">
                  <a16:creationId xmlns:a16="http://schemas.microsoft.com/office/drawing/2014/main" id="{890291D8-7C18-4353-85FB-17C9E794BE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7" name="Oval 58">
              <a:extLst>
                <a:ext uri="{FF2B5EF4-FFF2-40B4-BE49-F238E27FC236}">
                  <a16:creationId xmlns:a16="http://schemas.microsoft.com/office/drawing/2014/main" id="{6078512F-7029-4CE2-9FD5-E81799D77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8" name="Oval 59">
              <a:extLst>
                <a:ext uri="{FF2B5EF4-FFF2-40B4-BE49-F238E27FC236}">
                  <a16:creationId xmlns:a16="http://schemas.microsoft.com/office/drawing/2014/main" id="{F329E2DE-C7D0-41DA-BEA7-116695CB00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19" name="AutoShape 48">
            <a:extLst>
              <a:ext uri="{FF2B5EF4-FFF2-40B4-BE49-F238E27FC236}">
                <a16:creationId xmlns:a16="http://schemas.microsoft.com/office/drawing/2014/main" id="{5CB067AD-913E-4F27-974D-079EE50EC9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54323" y="4202791"/>
            <a:ext cx="2720310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Матрицы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0" name="Group 60">
            <a:extLst>
              <a:ext uri="{FF2B5EF4-FFF2-40B4-BE49-F238E27FC236}">
                <a16:creationId xmlns:a16="http://schemas.microsoft.com/office/drawing/2014/main" id="{2D44EDDC-631D-45B6-95F7-D18910529B19}"/>
              </a:ext>
            </a:extLst>
          </p:cNvPr>
          <p:cNvGrpSpPr>
            <a:grpSpLocks/>
          </p:cNvGrpSpPr>
          <p:nvPr/>
        </p:nvGrpSpPr>
        <p:grpSpPr bwMode="auto">
          <a:xfrm>
            <a:off x="5896847" y="4653573"/>
            <a:ext cx="381000" cy="381000"/>
            <a:chOff x="2078" y="1680"/>
            <a:chExt cx="1615" cy="1615"/>
          </a:xfrm>
        </p:grpSpPr>
        <p:sp>
          <p:nvSpPr>
            <p:cNvPr id="121" name="Oval 61">
              <a:extLst>
                <a:ext uri="{FF2B5EF4-FFF2-40B4-BE49-F238E27FC236}">
                  <a16:creationId xmlns:a16="http://schemas.microsoft.com/office/drawing/2014/main" id="{F0C0AC91-331E-47DB-9AB1-1C66D02283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62">
              <a:extLst>
                <a:ext uri="{FF2B5EF4-FFF2-40B4-BE49-F238E27FC236}">
                  <a16:creationId xmlns:a16="http://schemas.microsoft.com/office/drawing/2014/main" id="{9AD61848-06D5-44EA-81BA-EE317B08D2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63">
              <a:extLst>
                <a:ext uri="{FF2B5EF4-FFF2-40B4-BE49-F238E27FC236}">
                  <a16:creationId xmlns:a16="http://schemas.microsoft.com/office/drawing/2014/main" id="{C2CA0F2F-FB74-4043-9BC0-0283AAAAB8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00AED349-DD6F-46D6-9662-8DAAC669084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25" name="Oval 65">
              <a:extLst>
                <a:ext uri="{FF2B5EF4-FFF2-40B4-BE49-F238E27FC236}">
                  <a16:creationId xmlns:a16="http://schemas.microsoft.com/office/drawing/2014/main" id="{FB6EF9C0-EE62-4B92-AB3E-F39267531C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DB6DFB36-B0AF-4013-842B-1DE02DA281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27" name="AutoShape 48">
            <a:extLst>
              <a:ext uri="{FF2B5EF4-FFF2-40B4-BE49-F238E27FC236}">
                <a16:creationId xmlns:a16="http://schemas.microsoft.com/office/drawing/2014/main" id="{7F1163D2-DD01-4EFD-A935-03E3BE42F3A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8639" y="5193691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Множества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28" name="Group 67">
            <a:extLst>
              <a:ext uri="{FF2B5EF4-FFF2-40B4-BE49-F238E27FC236}">
                <a16:creationId xmlns:a16="http://schemas.microsoft.com/office/drawing/2014/main" id="{F6324910-CA91-4081-9CC2-23D94DEC1E54}"/>
              </a:ext>
            </a:extLst>
          </p:cNvPr>
          <p:cNvGrpSpPr>
            <a:grpSpLocks/>
          </p:cNvGrpSpPr>
          <p:nvPr/>
        </p:nvGrpSpPr>
        <p:grpSpPr bwMode="auto">
          <a:xfrm>
            <a:off x="5875143" y="4159581"/>
            <a:ext cx="381000" cy="381000"/>
            <a:chOff x="2078" y="1680"/>
            <a:chExt cx="1615" cy="1615"/>
          </a:xfrm>
        </p:grpSpPr>
        <p:sp>
          <p:nvSpPr>
            <p:cNvPr id="129" name="Oval 68">
              <a:extLst>
                <a:ext uri="{FF2B5EF4-FFF2-40B4-BE49-F238E27FC236}">
                  <a16:creationId xmlns:a16="http://schemas.microsoft.com/office/drawing/2014/main" id="{062617ED-9217-48DD-B884-C7B271CDDB7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69">
              <a:extLst>
                <a:ext uri="{FF2B5EF4-FFF2-40B4-BE49-F238E27FC236}">
                  <a16:creationId xmlns:a16="http://schemas.microsoft.com/office/drawing/2014/main" id="{93FC47C5-0261-4B91-B5E2-B2301D344C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70">
              <a:extLst>
                <a:ext uri="{FF2B5EF4-FFF2-40B4-BE49-F238E27FC236}">
                  <a16:creationId xmlns:a16="http://schemas.microsoft.com/office/drawing/2014/main" id="{01A20CAB-4BD8-498A-86A8-F9C7E0BD4F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2" name="Oval 71">
              <a:extLst>
                <a:ext uri="{FF2B5EF4-FFF2-40B4-BE49-F238E27FC236}">
                  <a16:creationId xmlns:a16="http://schemas.microsoft.com/office/drawing/2014/main" id="{7A898E84-CA20-4443-BAF3-B1E3ABE2EE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33" name="Oval 72">
              <a:extLst>
                <a:ext uri="{FF2B5EF4-FFF2-40B4-BE49-F238E27FC236}">
                  <a16:creationId xmlns:a16="http://schemas.microsoft.com/office/drawing/2014/main" id="{F9388C5D-18A9-473A-B13F-AE095A241CC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34" name="Oval 73">
              <a:extLst>
                <a:ext uri="{FF2B5EF4-FFF2-40B4-BE49-F238E27FC236}">
                  <a16:creationId xmlns:a16="http://schemas.microsoft.com/office/drawing/2014/main" id="{A62ECB15-1FCB-4840-ACBB-4FB3A260A5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35" name="AutoShape 48">
            <a:extLst>
              <a:ext uri="{FF2B5EF4-FFF2-40B4-BE49-F238E27FC236}">
                <a16:creationId xmlns:a16="http://schemas.microsoft.com/office/drawing/2014/main" id="{C38EE543-2368-4756-B949-E09A382BD6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88311" y="4713514"/>
            <a:ext cx="2686322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</a:rPr>
              <a:t>* Словари</a:t>
            </a:r>
            <a:endParaRPr lang="en-US" alt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6" name="Group 74">
            <a:extLst>
              <a:ext uri="{FF2B5EF4-FFF2-40B4-BE49-F238E27FC236}">
                <a16:creationId xmlns:a16="http://schemas.microsoft.com/office/drawing/2014/main" id="{86826F2E-638A-43E8-8619-A234CD567AC0}"/>
              </a:ext>
            </a:extLst>
          </p:cNvPr>
          <p:cNvGrpSpPr>
            <a:grpSpLocks/>
          </p:cNvGrpSpPr>
          <p:nvPr/>
        </p:nvGrpSpPr>
        <p:grpSpPr bwMode="auto">
          <a:xfrm>
            <a:off x="2912430" y="6126240"/>
            <a:ext cx="381000" cy="381000"/>
            <a:chOff x="2078" y="1680"/>
            <a:chExt cx="1615" cy="1615"/>
          </a:xfrm>
        </p:grpSpPr>
        <p:sp>
          <p:nvSpPr>
            <p:cNvPr id="137" name="Oval 75">
              <a:extLst>
                <a:ext uri="{FF2B5EF4-FFF2-40B4-BE49-F238E27FC236}">
                  <a16:creationId xmlns:a16="http://schemas.microsoft.com/office/drawing/2014/main" id="{E51E0B06-A657-48F6-B7CD-A4FFBE13FD1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Oval 76">
              <a:extLst>
                <a:ext uri="{FF2B5EF4-FFF2-40B4-BE49-F238E27FC236}">
                  <a16:creationId xmlns:a16="http://schemas.microsoft.com/office/drawing/2014/main" id="{BFB503FD-55AC-4CF5-ABD5-670111CA22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77">
              <a:extLst>
                <a:ext uri="{FF2B5EF4-FFF2-40B4-BE49-F238E27FC236}">
                  <a16:creationId xmlns:a16="http://schemas.microsoft.com/office/drawing/2014/main" id="{70AE73E0-06A0-4B41-9A89-4D5B0AB008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0" name="Oval 78">
              <a:extLst>
                <a:ext uri="{FF2B5EF4-FFF2-40B4-BE49-F238E27FC236}">
                  <a16:creationId xmlns:a16="http://schemas.microsoft.com/office/drawing/2014/main" id="{83604367-6AAF-4C8D-8961-4819809005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1" name="Oval 79">
              <a:extLst>
                <a:ext uri="{FF2B5EF4-FFF2-40B4-BE49-F238E27FC236}">
                  <a16:creationId xmlns:a16="http://schemas.microsoft.com/office/drawing/2014/main" id="{E067D89C-2F02-4AED-B5C3-A8F505C3F7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42" name="Oval 80">
              <a:extLst>
                <a:ext uri="{FF2B5EF4-FFF2-40B4-BE49-F238E27FC236}">
                  <a16:creationId xmlns:a16="http://schemas.microsoft.com/office/drawing/2014/main" id="{A439C7AE-B020-4678-B661-BE88792043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43" name="AutoShape 49">
            <a:extLst>
              <a:ext uri="{FF2B5EF4-FFF2-40B4-BE49-F238E27FC236}">
                <a16:creationId xmlns:a16="http://schemas.microsoft.com/office/drawing/2014/main" id="{880B867A-D604-4BDC-9773-A35426F58F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11119" y="6115830"/>
            <a:ext cx="3417579" cy="36517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chemeClr val="tx2"/>
                </a:solidFill>
                <a:hlinkClick r:id="rId2" action="ppaction://hlinksldjump"/>
              </a:rPr>
              <a:t>Информационные ресурсы</a:t>
            </a:r>
            <a:endParaRPr lang="en-US" altLang="ru-RU" b="1" dirty="0">
              <a:solidFill>
                <a:schemeClr val="tx2"/>
              </a:solidFill>
            </a:endParaRPr>
          </a:p>
        </p:txBody>
      </p:sp>
      <p:grpSp>
        <p:nvGrpSpPr>
          <p:cNvPr id="144" name="Group 74">
            <a:extLst>
              <a:ext uri="{FF2B5EF4-FFF2-40B4-BE49-F238E27FC236}">
                <a16:creationId xmlns:a16="http://schemas.microsoft.com/office/drawing/2014/main" id="{38FB7C8B-821F-46A4-B2FF-F89DE73D2A28}"/>
              </a:ext>
            </a:extLst>
          </p:cNvPr>
          <p:cNvGrpSpPr>
            <a:grpSpLocks/>
          </p:cNvGrpSpPr>
          <p:nvPr/>
        </p:nvGrpSpPr>
        <p:grpSpPr bwMode="auto">
          <a:xfrm>
            <a:off x="6760391" y="6116118"/>
            <a:ext cx="381000" cy="381000"/>
            <a:chOff x="2078" y="1680"/>
            <a:chExt cx="1615" cy="1615"/>
          </a:xfrm>
        </p:grpSpPr>
        <p:sp>
          <p:nvSpPr>
            <p:cNvPr id="145" name="Oval 75">
              <a:extLst>
                <a:ext uri="{FF2B5EF4-FFF2-40B4-BE49-F238E27FC236}">
                  <a16:creationId xmlns:a16="http://schemas.microsoft.com/office/drawing/2014/main" id="{1A1DD7D7-1981-423A-9DEB-977943F23E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76">
              <a:extLst>
                <a:ext uri="{FF2B5EF4-FFF2-40B4-BE49-F238E27FC236}">
                  <a16:creationId xmlns:a16="http://schemas.microsoft.com/office/drawing/2014/main" id="{44E7B528-E29A-4827-BCF4-A3E5A0A20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77">
              <a:extLst>
                <a:ext uri="{FF2B5EF4-FFF2-40B4-BE49-F238E27FC236}">
                  <a16:creationId xmlns:a16="http://schemas.microsoft.com/office/drawing/2014/main" id="{2F2FF9C9-837A-4E26-B7FB-CE05444F54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8" name="Oval 78">
              <a:extLst>
                <a:ext uri="{FF2B5EF4-FFF2-40B4-BE49-F238E27FC236}">
                  <a16:creationId xmlns:a16="http://schemas.microsoft.com/office/drawing/2014/main" id="{931978BA-A59C-4F74-913A-29367359A0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49" name="Oval 79">
              <a:extLst>
                <a:ext uri="{FF2B5EF4-FFF2-40B4-BE49-F238E27FC236}">
                  <a16:creationId xmlns:a16="http://schemas.microsoft.com/office/drawing/2014/main" id="{0546091A-7F90-442F-98BE-EAFB8236E1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0" name="Oval 80">
              <a:extLst>
                <a:ext uri="{FF2B5EF4-FFF2-40B4-BE49-F238E27FC236}">
                  <a16:creationId xmlns:a16="http://schemas.microsoft.com/office/drawing/2014/main" id="{A686EBB4-880B-4B04-93DD-A786654B5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51" name="Рисунок 150">
            <a:extLst>
              <a:ext uri="{FF2B5EF4-FFF2-40B4-BE49-F238E27FC236}">
                <a16:creationId xmlns:a16="http://schemas.microsoft.com/office/drawing/2014/main" id="{80B20E71-D85D-4832-8332-85800AF46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161" name="AutoShape 50">
            <a:extLst>
              <a:ext uri="{FF2B5EF4-FFF2-40B4-BE49-F238E27FC236}">
                <a16:creationId xmlns:a16="http://schemas.microsoft.com/office/drawing/2014/main" id="{CD3CD1FA-B0E5-41F1-A4C5-7D9D09D409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513" y="3673998"/>
            <a:ext cx="2887119" cy="365174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0" hangingPunct="0"/>
            <a:r>
              <a:rPr lang="ru-RU" altLang="ru-RU" b="1" dirty="0">
                <a:solidFill>
                  <a:srgbClr val="C00000"/>
                </a:solidFill>
              </a:rPr>
              <a:t>Внеурочная </a:t>
            </a:r>
            <a:r>
              <a:rPr lang="ru-RU" altLang="ru-RU" b="1" dirty="0" err="1">
                <a:solidFill>
                  <a:srgbClr val="C00000"/>
                </a:solidFill>
              </a:rPr>
              <a:t>деят-ность</a:t>
            </a:r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E11F821-5FF1-4E34-8D48-8036FEA0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2</a:t>
            </a:fld>
            <a:endParaRPr lang="en-US" altLang="ru-RU"/>
          </a:p>
        </p:txBody>
      </p:sp>
      <p:grpSp>
        <p:nvGrpSpPr>
          <p:cNvPr id="152" name="Group 74">
            <a:extLst>
              <a:ext uri="{FF2B5EF4-FFF2-40B4-BE49-F238E27FC236}">
                <a16:creationId xmlns:a16="http://schemas.microsoft.com/office/drawing/2014/main" id="{204D6A42-0153-4C37-8679-726CC14FFB07}"/>
              </a:ext>
            </a:extLst>
          </p:cNvPr>
          <p:cNvGrpSpPr>
            <a:grpSpLocks/>
          </p:cNvGrpSpPr>
          <p:nvPr/>
        </p:nvGrpSpPr>
        <p:grpSpPr bwMode="auto">
          <a:xfrm>
            <a:off x="5846940" y="2345646"/>
            <a:ext cx="381000" cy="381000"/>
            <a:chOff x="2078" y="1680"/>
            <a:chExt cx="1615" cy="1615"/>
          </a:xfrm>
        </p:grpSpPr>
        <p:sp>
          <p:nvSpPr>
            <p:cNvPr id="162" name="Oval 75">
              <a:extLst>
                <a:ext uri="{FF2B5EF4-FFF2-40B4-BE49-F238E27FC236}">
                  <a16:creationId xmlns:a16="http://schemas.microsoft.com/office/drawing/2014/main" id="{FCBFDDDC-0E2E-47DA-9F34-158195A6DA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76">
              <a:extLst>
                <a:ext uri="{FF2B5EF4-FFF2-40B4-BE49-F238E27FC236}">
                  <a16:creationId xmlns:a16="http://schemas.microsoft.com/office/drawing/2014/main" id="{AD2980C2-2D3F-461B-8B5A-3D8EE86021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77">
              <a:extLst>
                <a:ext uri="{FF2B5EF4-FFF2-40B4-BE49-F238E27FC236}">
                  <a16:creationId xmlns:a16="http://schemas.microsoft.com/office/drawing/2014/main" id="{2CCDEF99-BB1C-4206-A485-27BB6C9B5C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5" name="Oval 78">
              <a:extLst>
                <a:ext uri="{FF2B5EF4-FFF2-40B4-BE49-F238E27FC236}">
                  <a16:creationId xmlns:a16="http://schemas.microsoft.com/office/drawing/2014/main" id="{810410CF-241F-4A6C-8A7B-CC406289F0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6" name="Oval 79">
              <a:extLst>
                <a:ext uri="{FF2B5EF4-FFF2-40B4-BE49-F238E27FC236}">
                  <a16:creationId xmlns:a16="http://schemas.microsoft.com/office/drawing/2014/main" id="{71143901-7D32-4AB9-8CF3-D32628F22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7" name="Oval 80">
              <a:extLst>
                <a:ext uri="{FF2B5EF4-FFF2-40B4-BE49-F238E27FC236}">
                  <a16:creationId xmlns:a16="http://schemas.microsoft.com/office/drawing/2014/main" id="{0A421722-B5B6-4F53-A8FA-A09B09D8C5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68" name="Group 74">
            <a:extLst>
              <a:ext uri="{FF2B5EF4-FFF2-40B4-BE49-F238E27FC236}">
                <a16:creationId xmlns:a16="http://schemas.microsoft.com/office/drawing/2014/main" id="{2ED2D65D-CE25-4E94-A035-3CCB4B907125}"/>
              </a:ext>
            </a:extLst>
          </p:cNvPr>
          <p:cNvGrpSpPr>
            <a:grpSpLocks/>
          </p:cNvGrpSpPr>
          <p:nvPr/>
        </p:nvGrpSpPr>
        <p:grpSpPr bwMode="auto">
          <a:xfrm>
            <a:off x="5865535" y="2924261"/>
            <a:ext cx="381000" cy="381000"/>
            <a:chOff x="2078" y="1680"/>
            <a:chExt cx="1615" cy="1615"/>
          </a:xfrm>
        </p:grpSpPr>
        <p:sp>
          <p:nvSpPr>
            <p:cNvPr id="169" name="Oval 75">
              <a:extLst>
                <a:ext uri="{FF2B5EF4-FFF2-40B4-BE49-F238E27FC236}">
                  <a16:creationId xmlns:a16="http://schemas.microsoft.com/office/drawing/2014/main" id="{EF5842AE-C6A4-40D8-A56D-06F64CE240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76">
              <a:extLst>
                <a:ext uri="{FF2B5EF4-FFF2-40B4-BE49-F238E27FC236}">
                  <a16:creationId xmlns:a16="http://schemas.microsoft.com/office/drawing/2014/main" id="{9966892A-4857-413D-BE7E-E49F1245CB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77">
              <a:extLst>
                <a:ext uri="{FF2B5EF4-FFF2-40B4-BE49-F238E27FC236}">
                  <a16:creationId xmlns:a16="http://schemas.microsoft.com/office/drawing/2014/main" id="{2ED15980-5135-42E4-AFEF-5634D05644F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2" name="Oval 78">
              <a:extLst>
                <a:ext uri="{FF2B5EF4-FFF2-40B4-BE49-F238E27FC236}">
                  <a16:creationId xmlns:a16="http://schemas.microsoft.com/office/drawing/2014/main" id="{DDC3FA79-A7F2-459F-A3DE-AFEEEC8B67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3" name="Oval 79">
              <a:extLst>
                <a:ext uri="{FF2B5EF4-FFF2-40B4-BE49-F238E27FC236}">
                  <a16:creationId xmlns:a16="http://schemas.microsoft.com/office/drawing/2014/main" id="{4DB6A0DE-5CBA-4885-8B71-625DA5DA32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74" name="Oval 80">
              <a:extLst>
                <a:ext uri="{FF2B5EF4-FFF2-40B4-BE49-F238E27FC236}">
                  <a16:creationId xmlns:a16="http://schemas.microsoft.com/office/drawing/2014/main" id="{4816D3A5-C9C8-4C04-B282-E1FAB5141E0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5" name="AutoShape 51">
            <a:extLst>
              <a:ext uri="{FF2B5EF4-FFF2-40B4-BE49-F238E27FC236}">
                <a16:creationId xmlns:a16="http://schemas.microsoft.com/office/drawing/2014/main" id="{F0C8E4EB-6939-42F1-A57C-4D6F4FE0BB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021" y="2932961"/>
            <a:ext cx="2774940" cy="595487"/>
          </a:xfrm>
          <a:prstGeom prst="roundRect">
            <a:avLst>
              <a:gd name="adj" fmla="val 50000"/>
            </a:avLst>
          </a:prstGeom>
          <a:blipFill>
            <a:blip r:embed="rId4"/>
            <a:tile tx="0" ty="0" sx="100000" sy="100000" flip="none" algn="tl"/>
          </a:blipFill>
          <a:ln w="28575" algn="ctr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  <a:hlinkClick r:id="rId5" action="ppaction://hlinksldjump"/>
              </a:rPr>
              <a:t>Практикум и зачёт</a:t>
            </a:r>
          </a:p>
          <a:p>
            <a:pPr algn="ctr" eaLnBrk="0" hangingPunct="0"/>
            <a:r>
              <a:rPr lang="ru-RU" altLang="ru-RU" sz="2000" b="1" dirty="0">
                <a:solidFill>
                  <a:srgbClr val="FF0000"/>
                </a:solidFill>
                <a:hlinkClick r:id="rId5" action="ppaction://hlinksldjump"/>
              </a:rPr>
              <a:t>12-14</a:t>
            </a:r>
            <a:endParaRPr lang="en-US" alt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8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Практикум и зачёт 12-14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highlight>
                  <a:srgbClr val="00FF00"/>
                </a:highlight>
                <a:latin typeface="+mj-lt"/>
              </a:rPr>
              <a:t>Индивидуальный маршрут</a:t>
            </a:r>
            <a:endParaRPr lang="en-US" altLang="ru-RU" b="1" dirty="0">
              <a:highlight>
                <a:srgbClr val="00FF00"/>
              </a:highlight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313A-AE4D-4E2D-991A-8B85630570B7}"/>
              </a:ext>
            </a:extLst>
          </p:cNvPr>
          <p:cNvSpPr txBox="1"/>
          <p:nvPr/>
        </p:nvSpPr>
        <p:spPr>
          <a:xfrm>
            <a:off x="5401721" y="4195221"/>
            <a:ext cx="3528392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ВАЖНО!</a:t>
            </a:r>
          </a:p>
          <a:p>
            <a:r>
              <a:rPr 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Будьте готовы ЗАЩИТИТЬ устно своё решение любой задачи</a:t>
            </a:r>
            <a:r>
              <a:rPr lang="ru-R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E10380-3218-41EB-AA99-11329AB8086F}"/>
              </a:ext>
            </a:extLst>
          </p:cNvPr>
          <p:cNvSpPr txBox="1"/>
          <p:nvPr/>
        </p:nvSpPr>
        <p:spPr>
          <a:xfrm>
            <a:off x="312406" y="4195221"/>
            <a:ext cx="5052406" cy="1200329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altLang="ru-RU" b="1" dirty="0">
                <a:solidFill>
                  <a:srgbClr val="FF0000"/>
                </a:solidFill>
              </a:rPr>
              <a:t>Примечание: </a:t>
            </a:r>
            <a:endParaRPr lang="en-US" altLang="ru-RU" b="1" dirty="0">
              <a:solidFill>
                <a:srgbClr val="FF0000"/>
              </a:solidFill>
            </a:endParaRPr>
          </a:p>
          <a:p>
            <a:pPr algn="l"/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в случае затруднений обращаемся куда?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endParaRPr lang="en-US" altLang="ru-RU" dirty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Правильно, на</a:t>
            </a:r>
            <a:r>
              <a:rPr lang="ru-RU" altLang="ru-RU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форумы</a:t>
            </a:r>
            <a:r>
              <a:rPr lang="en-US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FF0000"/>
                </a:solidFill>
              </a:rPr>
              <a:t>взаимопомощи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курсов: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Знакомимся с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Python”</a:t>
            </a:r>
            <a:r>
              <a:rPr lang="ru-RU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 или </a:t>
            </a:r>
            <a:r>
              <a:rPr lang="en-US" altLang="ru-RU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“Pyth_On” </a:t>
            </a:r>
            <a:endParaRPr lang="ru-RU" altLang="ru-RU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395536" y="5558616"/>
            <a:ext cx="829126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ru-RU" sz="2800" b="1" dirty="0">
                <a:solidFill>
                  <a:srgbClr val="3333FF"/>
                </a:solidFill>
              </a:rPr>
              <a:t>Подводим итоги:  </a:t>
            </a:r>
            <a:r>
              <a:rPr lang="ru-RU" sz="2800" b="1" dirty="0">
                <a:solidFill>
                  <a:srgbClr val="FF0000"/>
                </a:solidFill>
              </a:rPr>
              <a:t>ПРАКТИКУМ </a:t>
            </a:r>
            <a:r>
              <a:rPr lang="ru-RU" sz="2800" b="1" dirty="0">
                <a:solidFill>
                  <a:srgbClr val="3333FF"/>
                </a:solidFill>
              </a:rPr>
              <a:t>и</a:t>
            </a:r>
            <a:r>
              <a:rPr lang="ru-RU" sz="2800" b="1" dirty="0">
                <a:solidFill>
                  <a:srgbClr val="FF0000"/>
                </a:solidFill>
              </a:rPr>
              <a:t> ЗАЧЁТ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61D5F85-751E-4CD6-BAFB-77ED58D4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7A7EA-0FAD-4181-BEA2-FD9AD3A7408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r>
              <a:rPr lang="ru-RU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7989B6-1C2D-4C00-BCF1-DD291580831B}"/>
              </a:ext>
            </a:extLst>
          </p:cNvPr>
          <p:cNvSpPr txBox="1"/>
          <p:nvPr/>
        </p:nvSpPr>
        <p:spPr>
          <a:xfrm>
            <a:off x="7740352" y="9720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Глава 8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03494A9-D209-4B5E-9D53-3922D9494F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1290028"/>
              </p:ext>
            </p:extLst>
          </p:nvPr>
        </p:nvGraphicFramePr>
        <p:xfrm>
          <a:off x="755576" y="1557074"/>
          <a:ext cx="7296472" cy="2422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08422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highlight>
                  <a:srgbClr val="00FF00"/>
                </a:highlight>
                <a:latin typeface="+mj-lt"/>
              </a:rPr>
              <a:t>Часть 1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b="1" dirty="0">
              <a:highlight>
                <a:srgbClr val="00FF00"/>
              </a:highlight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На сайте </a:t>
            </a:r>
            <a:r>
              <a:rPr lang="en-US" altLang="ru-RU" sz="2000" dirty="0">
                <a:latin typeface="+mj-lt"/>
              </a:rPr>
              <a:t>“Info” </a:t>
            </a:r>
            <a:r>
              <a:rPr lang="ru-RU" altLang="ru-RU" sz="2000" dirty="0">
                <a:latin typeface="+mj-lt"/>
              </a:rPr>
              <a:t>в курсе </a:t>
            </a:r>
            <a:r>
              <a:rPr lang="en-US" altLang="ru-RU" sz="2000" dirty="0">
                <a:latin typeface="+mj-lt"/>
              </a:rPr>
              <a:t>“</a:t>
            </a:r>
            <a:r>
              <a:rPr lang="ru-RU" altLang="ru-RU" sz="2000" dirty="0">
                <a:latin typeface="+mj-lt"/>
              </a:rPr>
              <a:t>Знакомимся с </a:t>
            </a:r>
            <a:r>
              <a:rPr lang="en-US" altLang="ru-RU" sz="2000" dirty="0">
                <a:latin typeface="+mj-lt"/>
              </a:rPr>
              <a:t>Python”</a:t>
            </a:r>
            <a:r>
              <a:rPr lang="ru-RU" altLang="ru-RU" sz="2000" dirty="0">
                <a:latin typeface="+mj-lt"/>
              </a:rPr>
              <a:t> заполните анкетный опрос </a:t>
            </a:r>
            <a:r>
              <a:rPr lang="en-US" altLang="ru-RU" sz="2000" b="1" dirty="0">
                <a:solidFill>
                  <a:srgbClr val="FF0000"/>
                </a:solidFill>
                <a:latin typeface="+mj-lt"/>
              </a:rPr>
              <a:t>“</a:t>
            </a:r>
            <a:r>
              <a:rPr lang="ru-RU" altLang="ru-RU" sz="2000" b="1" dirty="0">
                <a:solidFill>
                  <a:srgbClr val="FF0000"/>
                </a:solidFill>
                <a:latin typeface="+mj-lt"/>
              </a:rPr>
              <a:t>Самооценка</a:t>
            </a:r>
            <a:r>
              <a:rPr lang="en-US" altLang="ru-RU" sz="2000" b="1" dirty="0">
                <a:solidFill>
                  <a:srgbClr val="FF0000"/>
                </a:solidFill>
                <a:latin typeface="+mj-lt"/>
              </a:rPr>
              <a:t>”</a:t>
            </a:r>
            <a:r>
              <a:rPr lang="ru-RU" altLang="ru-RU" sz="2000" dirty="0">
                <a:latin typeface="+mj-lt"/>
              </a:rPr>
              <a:t>, в котором расставьте баллы от 1 до 5 в зависимости от того, как на </a:t>
            </a:r>
            <a:r>
              <a:rPr lang="ru-RU" altLang="ru-RU" sz="2000">
                <a:latin typeface="+mj-lt"/>
              </a:rPr>
              <a:t>Ваш взгляд, </a:t>
            </a:r>
            <a:r>
              <a:rPr lang="ru-RU" altLang="ru-RU" sz="2000" dirty="0">
                <a:latin typeface="+mj-lt"/>
              </a:rPr>
              <a:t>Вы усвоили ключевые теоретические понятия.</a:t>
            </a:r>
            <a:endParaRPr lang="ru-RU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ru-RU" sz="2000" dirty="0"/>
              <a:t>(Каждый пункт анкетного опроса соответствует основным изученным 11 темам – см. </a:t>
            </a:r>
            <a:r>
              <a:rPr lang="en-US" altLang="ru-RU" sz="2000" dirty="0"/>
              <a:t>pdf</a:t>
            </a:r>
            <a:r>
              <a:rPr lang="ru-RU" altLang="ru-RU" sz="2000" dirty="0"/>
              <a:t>-файлы для повторения)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395536" y="5558616"/>
            <a:ext cx="829126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ru-RU" sz="2800" b="1" dirty="0">
                <a:solidFill>
                  <a:srgbClr val="3333FF"/>
                </a:solidFill>
              </a:rPr>
              <a:t>Подводим итоги:  </a:t>
            </a:r>
            <a:r>
              <a:rPr lang="ru-RU" sz="2800" b="1" dirty="0">
                <a:solidFill>
                  <a:srgbClr val="FF0000"/>
                </a:solidFill>
              </a:rPr>
              <a:t>ПРАКТИКУМ </a:t>
            </a:r>
            <a:r>
              <a:rPr lang="ru-RU" sz="2800" b="1" dirty="0">
                <a:solidFill>
                  <a:srgbClr val="3333FF"/>
                </a:solidFill>
              </a:rPr>
              <a:t>и</a:t>
            </a:r>
            <a:r>
              <a:rPr lang="ru-RU" sz="2800" b="1" dirty="0">
                <a:solidFill>
                  <a:srgbClr val="FF0000"/>
                </a:solidFill>
              </a:rPr>
              <a:t> ЗАЧЁТ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61D5F85-751E-4CD6-BAFB-77ED58D4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7A7EA-0FAD-4181-BEA2-FD9AD3A7408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r>
              <a:rPr lang="ru-RU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7989B6-1C2D-4C00-BCF1-DD291580831B}"/>
              </a:ext>
            </a:extLst>
          </p:cNvPr>
          <p:cNvSpPr txBox="1"/>
          <p:nvPr/>
        </p:nvSpPr>
        <p:spPr>
          <a:xfrm>
            <a:off x="7740352" y="9720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Глава 8</a:t>
            </a:r>
          </a:p>
        </p:txBody>
      </p:sp>
      <p:sp>
        <p:nvSpPr>
          <p:cNvPr id="4" name="Двойные круглые скобки 3">
            <a:extLst>
              <a:ext uri="{FF2B5EF4-FFF2-40B4-BE49-F238E27FC236}">
                <a16:creationId xmlns:a16="http://schemas.microsoft.com/office/drawing/2014/main" id="{450B13A6-E237-4D49-967D-DBD80C94F116}"/>
              </a:ext>
            </a:extLst>
          </p:cNvPr>
          <p:cNvSpPr/>
          <p:nvPr/>
        </p:nvSpPr>
        <p:spPr bwMode="auto">
          <a:xfrm>
            <a:off x="962236" y="3573016"/>
            <a:ext cx="7067128" cy="1832256"/>
          </a:xfrm>
          <a:prstGeom prst="bracketPair">
            <a:avLst/>
          </a:prstGeom>
          <a:blipFill>
            <a:blip r:embed="rId4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Маршрут индивидуальный -  кто что и когда делает будет известно позднее: на 12-м уроке.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dirty="0"/>
              <a:t>Возможно, кто-то от зачёта будет освобождён полностью или частично.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Будьте готовы защищать свои решения.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62A3AC49-690D-495C-A9C9-433873FAEA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Практикум и зачёт 12-14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281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highlight>
                  <a:srgbClr val="00FF00"/>
                </a:highlight>
                <a:latin typeface="+mj-lt"/>
              </a:rPr>
              <a:t>Часть 2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>
              <a:latin typeface="+mj-lt"/>
            </a:endParaRPr>
          </a:p>
          <a:p>
            <a:pPr marL="51435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b="1" dirty="0">
                <a:solidFill>
                  <a:srgbClr val="FF0000"/>
                </a:solidFill>
                <a:latin typeface="+mj-lt"/>
              </a:rPr>
              <a:t>Анализ готовых программ</a:t>
            </a:r>
            <a:r>
              <a:rPr lang="ru-RU" altLang="ru-RU" sz="2000" dirty="0">
                <a:latin typeface="+mj-lt"/>
              </a:rPr>
              <a:t>:</a:t>
            </a:r>
          </a:p>
          <a:p>
            <a:pPr marL="914400" lvl="1" indent="-457200">
              <a:lnSpc>
                <a:spcPct val="80000"/>
              </a:lnSpc>
              <a:buAutoNum type="arabicPeriod"/>
            </a:pPr>
            <a:r>
              <a:rPr lang="ru-RU" altLang="ru-RU" sz="2000" b="1" dirty="0">
                <a:latin typeface="+mj-lt"/>
              </a:rPr>
              <a:t>НОД</a:t>
            </a:r>
          </a:p>
          <a:p>
            <a:pPr marL="914400" lvl="1" indent="-457200">
              <a:lnSpc>
                <a:spcPct val="80000"/>
              </a:lnSpc>
              <a:buAutoNum type="arabicPeriod"/>
            </a:pPr>
            <a:r>
              <a:rPr lang="ru-RU" altLang="ru-RU" sz="2000" b="1" dirty="0">
                <a:latin typeface="+mj-lt"/>
              </a:rPr>
              <a:t>Простые числа</a:t>
            </a:r>
          </a:p>
          <a:p>
            <a:pPr marL="914400" lvl="1" indent="-457200">
              <a:lnSpc>
                <a:spcPct val="80000"/>
              </a:lnSpc>
              <a:buAutoNum type="arabicPeriod"/>
            </a:pPr>
            <a:r>
              <a:rPr lang="ru-RU" altLang="ru-RU" sz="2000" b="1" dirty="0">
                <a:latin typeface="+mj-lt"/>
              </a:rPr>
              <a:t>Числа Фибоначчи</a:t>
            </a: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en-US" altLang="ru-RU" sz="2000" b="1" dirty="0"/>
              <a:t>lambda-</a:t>
            </a:r>
            <a:r>
              <a:rPr lang="ru-RU" altLang="ru-RU" sz="2000" b="1" dirty="0"/>
              <a:t>функция</a:t>
            </a:r>
            <a:endParaRPr lang="en-US" altLang="ru-RU" sz="2000" b="1" dirty="0"/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ru-RU" altLang="ru-RU" sz="2000" b="1" dirty="0">
                <a:latin typeface="+mj-lt"/>
              </a:rPr>
              <a:t>Сортировки списков (массивов)</a:t>
            </a:r>
            <a:endParaRPr lang="en-US" altLang="ru-RU" sz="2000" b="1" dirty="0">
              <a:latin typeface="+mj-lt"/>
            </a:endParaRP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ru-RU" altLang="ru-RU" sz="2000" b="1" dirty="0">
                <a:latin typeface="+mj-lt"/>
              </a:rPr>
              <a:t>Системы счисления</a:t>
            </a:r>
            <a:r>
              <a:rPr lang="en-US" altLang="ru-RU" sz="2000" b="1" dirty="0">
                <a:latin typeface="+mj-lt"/>
              </a:rPr>
              <a:t> (</a:t>
            </a:r>
            <a:r>
              <a:rPr lang="ru-RU" altLang="ru-RU" sz="2000" b="1" dirty="0">
                <a:latin typeface="+mj-lt"/>
              </a:rPr>
              <a:t>устно)</a:t>
            </a:r>
          </a:p>
          <a:p>
            <a:pPr marL="914400" lvl="1" indent="-457200">
              <a:lnSpc>
                <a:spcPct val="80000"/>
              </a:lnSpc>
              <a:buAutoNum type="arabicPeriod"/>
            </a:pPr>
            <a:endParaRPr lang="ru-RU" altLang="ru-RU" sz="2000" b="1" dirty="0"/>
          </a:p>
          <a:p>
            <a:pPr marL="544513" lvl="1" indent="-457200">
              <a:lnSpc>
                <a:spcPct val="80000"/>
              </a:lnSpc>
              <a:buClr>
                <a:srgbClr val="3333FF"/>
              </a:buClr>
              <a:buFont typeface="+mj-lt"/>
              <a:buAutoNum type="arabicPeriod" startAt="2"/>
            </a:pPr>
            <a:r>
              <a:rPr lang="ru-RU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З</a:t>
            </a:r>
            <a:r>
              <a:rPr lang="en-US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адач</a:t>
            </a:r>
            <a:r>
              <a:rPr lang="ru-RU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и </a:t>
            </a:r>
            <a:r>
              <a:rPr lang="en-US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из различных предметных областей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с использованием основных алгоритмических конструкций</a:t>
            </a:r>
            <a:r>
              <a:rPr lang="ru-RU" sz="2000" dirty="0">
                <a:latin typeface="+mj-lt"/>
                <a:cs typeface="Arial" panose="020B0604020202020204" pitchFamily="34" charset="0"/>
              </a:rPr>
              <a:t> (по аналогии одной готовой программы)</a:t>
            </a:r>
            <a:endParaRPr lang="ru-RU" altLang="ru-RU" sz="2000" b="1" dirty="0">
              <a:latin typeface="+mj-lt"/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395536" y="5558616"/>
            <a:ext cx="829126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ru-RU" sz="2800" b="1" dirty="0">
                <a:solidFill>
                  <a:srgbClr val="3333FF"/>
                </a:solidFill>
              </a:rPr>
              <a:t>Подводим итоги:  </a:t>
            </a:r>
            <a:r>
              <a:rPr lang="ru-RU" sz="2800" b="1" dirty="0">
                <a:solidFill>
                  <a:srgbClr val="FF0000"/>
                </a:solidFill>
              </a:rPr>
              <a:t>ПРАКТИКУМ </a:t>
            </a:r>
            <a:r>
              <a:rPr lang="ru-RU" sz="2800" b="1" dirty="0">
                <a:solidFill>
                  <a:srgbClr val="3333FF"/>
                </a:solidFill>
              </a:rPr>
              <a:t>и</a:t>
            </a:r>
            <a:r>
              <a:rPr lang="ru-RU" sz="2800" b="1" dirty="0">
                <a:solidFill>
                  <a:srgbClr val="FF0000"/>
                </a:solidFill>
              </a:rPr>
              <a:t> ЗАЧЁТ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61D5F85-751E-4CD6-BAFB-77ED58D4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7A7EA-0FAD-4181-BEA2-FD9AD3A7408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r>
              <a:rPr lang="ru-RU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7989B6-1C2D-4C00-BCF1-DD291580831B}"/>
              </a:ext>
            </a:extLst>
          </p:cNvPr>
          <p:cNvSpPr txBox="1"/>
          <p:nvPr/>
        </p:nvSpPr>
        <p:spPr>
          <a:xfrm>
            <a:off x="7740352" y="9720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Глава 8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F5217C1E-BCF9-4770-8FE0-C87438711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Практикум и зачёт 12-14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F49F3E2-B1B3-4843-BD93-14F4838E979A}"/>
              </a:ext>
            </a:extLst>
          </p:cNvPr>
          <p:cNvGrpSpPr/>
          <p:nvPr/>
        </p:nvGrpSpPr>
        <p:grpSpPr>
          <a:xfrm>
            <a:off x="4572000" y="1632164"/>
            <a:ext cx="4102612" cy="2079021"/>
            <a:chOff x="4660534" y="1632164"/>
            <a:chExt cx="4014078" cy="2079021"/>
          </a:xfrm>
        </p:grpSpPr>
        <p:sp>
          <p:nvSpPr>
            <p:cNvPr id="15" name="Равнобедренный треугольник 14">
              <a:extLst>
                <a:ext uri="{FF2B5EF4-FFF2-40B4-BE49-F238E27FC236}">
                  <a16:creationId xmlns:a16="http://schemas.microsoft.com/office/drawing/2014/main" id="{E9A8597F-8764-4CD1-84EE-487FD0B5463C}"/>
                </a:ext>
              </a:extLst>
            </p:cNvPr>
            <p:cNvSpPr/>
            <p:nvPr/>
          </p:nvSpPr>
          <p:spPr bwMode="auto">
            <a:xfrm rot="19897213">
              <a:off x="5646655" y="2919097"/>
              <a:ext cx="2286528" cy="792088"/>
            </a:xfrm>
            <a:prstGeom prst="triangle">
              <a:avLst/>
            </a:prstGeom>
            <a:blipFill>
              <a:blip r:embed="rId4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Равнобедренный треугольник 5">
              <a:extLst>
                <a:ext uri="{FF2B5EF4-FFF2-40B4-BE49-F238E27FC236}">
                  <a16:creationId xmlns:a16="http://schemas.microsoft.com/office/drawing/2014/main" id="{BAE9EE6F-1851-4B0D-8F3F-D3F92662254D}"/>
                </a:ext>
              </a:extLst>
            </p:cNvPr>
            <p:cNvSpPr/>
            <p:nvPr/>
          </p:nvSpPr>
          <p:spPr bwMode="auto">
            <a:xfrm rot="15289290">
              <a:off x="4949787" y="1667344"/>
              <a:ext cx="1003826" cy="1582332"/>
            </a:xfrm>
            <a:prstGeom prst="triangle">
              <a:avLst/>
            </a:prstGeom>
            <a:blipFill>
              <a:blip r:embed="rId4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blipFill>
                  <a:blip r:embed="rId4"/>
                  <a:tile tx="0" ty="0" sx="100000" sy="100000" flip="none" algn="tl"/>
                </a:blip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22FA2A09-335B-421E-9F03-7F2CDEFE1B46}"/>
                </a:ext>
              </a:extLst>
            </p:cNvPr>
            <p:cNvSpPr/>
            <p:nvPr/>
          </p:nvSpPr>
          <p:spPr bwMode="auto">
            <a:xfrm>
              <a:off x="6082324" y="1632164"/>
              <a:ext cx="2592288" cy="1512168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r>
                <a:rPr lang="ru-RU" dirty="0"/>
                <a:t>Задания для </a:t>
              </a:r>
              <a:r>
                <a:rPr lang="ru-RU" b="1" dirty="0"/>
                <a:t>групповой работы </a:t>
              </a:r>
              <a:r>
                <a:rPr lang="ru-RU" dirty="0"/>
                <a:t>в классе (по 3 задания (2+1) на 1 урок).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10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Домашние задания</a:t>
            </a:r>
            <a:r>
              <a:rPr lang="en-US" altLang="ru-RU" b="1" dirty="0"/>
              <a:t> </a:t>
            </a:r>
            <a:r>
              <a:rPr lang="ru-RU" altLang="ru-RU" b="1" dirty="0"/>
              <a:t>12-14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US" altLang="ru-RU" sz="8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b="1" dirty="0">
                <a:highlight>
                  <a:srgbClr val="00FF00"/>
                </a:highlight>
                <a:latin typeface="+mj-lt"/>
              </a:rPr>
              <a:t>Часть 3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dirty="0">
              <a:latin typeface="+mj-lt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ru-RU" altLang="ru-RU" sz="2000" dirty="0">
                <a:latin typeface="+mj-lt"/>
              </a:rPr>
              <a:t>1. На сайте «Дистанционная подготовка по информатике» в курсе </a:t>
            </a:r>
            <a:r>
              <a:rPr lang="en-US" altLang="ru-RU" sz="2000" dirty="0">
                <a:latin typeface="+mj-lt"/>
                <a:hlinkClick r:id="rId2"/>
              </a:rPr>
              <a:t>“</a:t>
            </a:r>
            <a:r>
              <a:rPr lang="en-US" altLang="ru-RU" sz="2000" dirty="0" err="1">
                <a:latin typeface="+mj-lt"/>
                <a:hlinkClick r:id="rId2"/>
              </a:rPr>
              <a:t>Pyth_On</a:t>
            </a:r>
            <a:r>
              <a:rPr lang="en-US" altLang="ru-RU" sz="2000" dirty="0">
                <a:latin typeface="+mj-lt"/>
                <a:hlinkClick r:id="rId2"/>
              </a:rPr>
              <a:t>”</a:t>
            </a:r>
            <a:r>
              <a:rPr lang="ru-RU" altLang="ru-RU" sz="2000" dirty="0">
                <a:latin typeface="+mj-lt"/>
                <a:hlinkClick r:id="rId2"/>
              </a:rPr>
              <a:t> </a:t>
            </a:r>
            <a:r>
              <a:rPr lang="ru-RU" altLang="ru-RU" sz="2000" dirty="0">
                <a:latin typeface="+mj-lt"/>
              </a:rPr>
              <a:t>решить </a:t>
            </a:r>
            <a:r>
              <a:rPr lang="ru-RU" altLang="ru-RU" sz="2000" dirty="0">
                <a:solidFill>
                  <a:srgbClr val="FF0000"/>
                </a:solidFill>
                <a:latin typeface="+mj-lt"/>
              </a:rPr>
              <a:t>задачи в разделе </a:t>
            </a:r>
          </a:p>
          <a:p>
            <a:pPr marL="57150" indent="0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FF0000"/>
                </a:solidFill>
                <a:latin typeface="+mj-lt"/>
              </a:rPr>
              <a:t>“</a:t>
            </a:r>
            <a:r>
              <a:rPr lang="ru-RU" altLang="ru-RU" sz="2000" b="1" dirty="0" err="1">
                <a:solidFill>
                  <a:srgbClr val="FF0000"/>
                </a:solidFill>
                <a:latin typeface="+mj-lt"/>
              </a:rPr>
              <a:t>Практикум_Зчёт</a:t>
            </a:r>
            <a:r>
              <a:rPr lang="en-US" altLang="ru-RU" sz="2000" b="1" dirty="0">
                <a:solidFill>
                  <a:srgbClr val="FF0000"/>
                </a:solidFill>
                <a:latin typeface="+mj-lt"/>
              </a:rPr>
              <a:t>”</a:t>
            </a:r>
            <a:r>
              <a:rPr lang="ru-RU" altLang="ru-RU" sz="2000" b="1" dirty="0">
                <a:solidFill>
                  <a:srgbClr val="FF0000"/>
                </a:solidFill>
                <a:latin typeface="+mj-lt"/>
              </a:rPr>
              <a:t>: </a:t>
            </a:r>
          </a:p>
          <a:p>
            <a:pPr marL="57150" indent="0">
              <a:lnSpc>
                <a:spcPct val="80000"/>
              </a:lnSpc>
              <a:buNone/>
            </a:pPr>
            <a:endParaRPr lang="ru-RU" altLang="ru-RU" sz="2000" b="1" dirty="0">
              <a:latin typeface="+mj-lt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ru-RU" sz="1600" dirty="0">
                <a:solidFill>
                  <a:srgbClr val="3333FF"/>
                </a:solidFill>
              </a:rPr>
              <a:t>Задачи_12_14_Ветвление</a:t>
            </a:r>
            <a:endParaRPr lang="en-US" altLang="ru-RU" sz="3200" dirty="0">
              <a:solidFill>
                <a:srgbClr val="3333FF"/>
              </a:solidFill>
              <a:latin typeface="+mj-lt"/>
            </a:endParaRPr>
          </a:p>
          <a:p>
            <a:pPr marL="457200" lvl="1" indent="0">
              <a:lnSpc>
                <a:spcPct val="80000"/>
              </a:lnSpc>
              <a:buClr>
                <a:srgbClr val="1B9AD9"/>
              </a:buClr>
              <a:buNone/>
            </a:pPr>
            <a:r>
              <a:rPr lang="ru-RU" sz="1600" dirty="0">
                <a:solidFill>
                  <a:srgbClr val="3333FF"/>
                </a:solidFill>
              </a:rPr>
              <a:t>Задачи_12_14_Циклы</a:t>
            </a:r>
            <a:endParaRPr lang="en-US" altLang="ru-RU" sz="3200" dirty="0">
              <a:solidFill>
                <a:srgbClr val="3333FF"/>
              </a:solidFill>
              <a:latin typeface="Arial" panose="020B0604020202020204"/>
            </a:endParaRPr>
          </a:p>
          <a:p>
            <a:pPr marL="457200" lvl="1" indent="0">
              <a:lnSpc>
                <a:spcPct val="80000"/>
              </a:lnSpc>
              <a:buClr>
                <a:srgbClr val="1B9AD9"/>
              </a:buClr>
              <a:buNone/>
            </a:pPr>
            <a:r>
              <a:rPr lang="ru-RU" sz="1600" dirty="0">
                <a:solidFill>
                  <a:srgbClr val="3333FF"/>
                </a:solidFill>
              </a:rPr>
              <a:t>Задачи_12_14_Процедуры</a:t>
            </a:r>
            <a:endParaRPr lang="en-US" altLang="ru-RU" sz="3200" dirty="0">
              <a:solidFill>
                <a:srgbClr val="3333FF"/>
              </a:solidFill>
              <a:latin typeface="Arial" panose="020B0604020202020204"/>
            </a:endParaRPr>
          </a:p>
          <a:p>
            <a:pPr marL="457200" lvl="1" indent="0">
              <a:lnSpc>
                <a:spcPct val="80000"/>
              </a:lnSpc>
              <a:buClr>
                <a:srgbClr val="1B9AD9"/>
              </a:buClr>
              <a:buNone/>
            </a:pPr>
            <a:r>
              <a:rPr lang="ru-RU" sz="1600" dirty="0">
                <a:solidFill>
                  <a:srgbClr val="3333FF"/>
                </a:solidFill>
              </a:rPr>
              <a:t>Задачи_12_14</a:t>
            </a:r>
            <a:r>
              <a:rPr lang="ru-RU" sz="1600">
                <a:solidFill>
                  <a:srgbClr val="3333FF"/>
                </a:solidFill>
              </a:rPr>
              <a:t>_Функции</a:t>
            </a:r>
            <a:endParaRPr lang="en-US" altLang="ru-RU" sz="3200" dirty="0">
              <a:solidFill>
                <a:srgbClr val="3333FF"/>
              </a:solidFill>
              <a:latin typeface="Arial" panose="020B0604020202020204"/>
            </a:endParaRPr>
          </a:p>
          <a:p>
            <a:pPr marL="457200" lvl="1" indent="0">
              <a:lnSpc>
                <a:spcPct val="80000"/>
              </a:lnSpc>
              <a:buClr>
                <a:srgbClr val="1B9AD9"/>
              </a:buClr>
              <a:buNone/>
            </a:pPr>
            <a:r>
              <a:rPr lang="ru-RU" sz="1600" dirty="0">
                <a:solidFill>
                  <a:srgbClr val="3333FF"/>
                </a:solidFill>
              </a:rPr>
              <a:t>Задачи_12_14_Массивы</a:t>
            </a:r>
            <a:endParaRPr lang="en-US" altLang="ru-RU" sz="3200" dirty="0">
              <a:solidFill>
                <a:srgbClr val="3333FF"/>
              </a:solidFill>
              <a:latin typeface="Arial" panose="020B0604020202020204"/>
            </a:endParaRPr>
          </a:p>
          <a:p>
            <a:pPr marL="457200" lvl="1" indent="0">
              <a:lnSpc>
                <a:spcPct val="80000"/>
              </a:lnSpc>
              <a:buClr>
                <a:srgbClr val="1B9AD9"/>
              </a:buClr>
              <a:buNone/>
            </a:pPr>
            <a:r>
              <a:rPr lang="ru-RU" sz="1600" dirty="0">
                <a:solidFill>
                  <a:srgbClr val="3333FF"/>
                </a:solidFill>
              </a:rPr>
              <a:t>Задачи_12_14_Строки</a:t>
            </a:r>
            <a:endParaRPr lang="en-US" altLang="ru-RU" sz="3200" dirty="0">
              <a:solidFill>
                <a:srgbClr val="3333FF"/>
              </a:solidFill>
              <a:latin typeface="Arial" panose="020B0604020202020204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2000" b="1" dirty="0"/>
          </a:p>
          <a:p>
            <a:pPr marL="87313" lvl="1" indent="0">
              <a:lnSpc>
                <a:spcPct val="80000"/>
              </a:lnSpc>
              <a:buNone/>
            </a:pPr>
            <a:r>
              <a:rPr lang="ru-RU" altLang="ru-RU" sz="2000" b="1" dirty="0">
                <a:latin typeface="+mj-lt"/>
              </a:rPr>
              <a:t>2. </a:t>
            </a:r>
            <a:r>
              <a:rPr lang="ru-RU" altLang="ru-RU" sz="2000" b="1" dirty="0">
                <a:solidFill>
                  <a:srgbClr val="FF0000"/>
                </a:solidFill>
                <a:latin typeface="+mj-lt"/>
              </a:rPr>
              <a:t>Итоговый тест </a:t>
            </a:r>
            <a:r>
              <a:rPr lang="ru-RU" altLang="ru-RU" sz="2000" b="1" dirty="0">
                <a:latin typeface="+mj-lt"/>
              </a:rPr>
              <a:t>по теме </a:t>
            </a:r>
            <a:r>
              <a:rPr lang="en-US" altLang="ru-RU" sz="2000" b="1" dirty="0">
                <a:latin typeface="+mj-lt"/>
              </a:rPr>
              <a:t>“</a:t>
            </a:r>
            <a:r>
              <a:rPr lang="ru-RU" altLang="ru-RU" sz="2000" b="1" dirty="0">
                <a:latin typeface="+mj-lt"/>
              </a:rPr>
              <a:t>Алгоритмизация и программирование</a:t>
            </a:r>
            <a:r>
              <a:rPr lang="en-US" altLang="ru-RU" sz="2000" b="1" dirty="0"/>
              <a:t>”</a:t>
            </a:r>
            <a:r>
              <a:rPr lang="ru-RU" altLang="ru-RU" sz="2000" b="1" dirty="0"/>
              <a:t>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ru-RU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395536" y="5558616"/>
            <a:ext cx="829126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ru-RU" sz="2800" b="1" dirty="0">
                <a:solidFill>
                  <a:srgbClr val="3333FF"/>
                </a:solidFill>
              </a:rPr>
              <a:t>Подводим итоги:  </a:t>
            </a:r>
            <a:r>
              <a:rPr lang="ru-RU" sz="2800" b="1" dirty="0">
                <a:solidFill>
                  <a:srgbClr val="FF0000"/>
                </a:solidFill>
              </a:rPr>
              <a:t>ПРАКТИКУМ </a:t>
            </a:r>
            <a:r>
              <a:rPr lang="ru-RU" sz="2800" b="1" dirty="0">
                <a:solidFill>
                  <a:srgbClr val="3333FF"/>
                </a:solidFill>
              </a:rPr>
              <a:t>и</a:t>
            </a:r>
            <a:r>
              <a:rPr lang="ru-RU" sz="2800" b="1" dirty="0">
                <a:solidFill>
                  <a:srgbClr val="FF0000"/>
                </a:solidFill>
              </a:rPr>
              <a:t> ЗАЧЁТ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61D5F85-751E-4CD6-BAFB-77ED58D4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7A7EA-0FAD-4181-BEA2-FD9AD3A7408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</a:t>
            </a:r>
            <a:r>
              <a:rPr lang="ru-RU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7989B6-1C2D-4C00-BCF1-DD291580831B}"/>
              </a:ext>
            </a:extLst>
          </p:cNvPr>
          <p:cNvSpPr txBox="1"/>
          <p:nvPr/>
        </p:nvSpPr>
        <p:spPr>
          <a:xfrm>
            <a:off x="7740352" y="9720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C0C0C0"/>
                </a:highlight>
              </a:rPr>
              <a:t>Глава 8</a:t>
            </a:r>
          </a:p>
        </p:txBody>
      </p:sp>
      <p:sp>
        <p:nvSpPr>
          <p:cNvPr id="8" name="Выноска: стрелка влево 7">
            <a:extLst>
              <a:ext uri="{FF2B5EF4-FFF2-40B4-BE49-F238E27FC236}">
                <a16:creationId xmlns:a16="http://schemas.microsoft.com/office/drawing/2014/main" id="{1C26DA19-7FA7-459C-AFBB-217DC8F3FDFB}"/>
              </a:ext>
            </a:extLst>
          </p:cNvPr>
          <p:cNvSpPr/>
          <p:nvPr/>
        </p:nvSpPr>
        <p:spPr bwMode="auto">
          <a:xfrm>
            <a:off x="3707904" y="2837147"/>
            <a:ext cx="3816424" cy="1800200"/>
          </a:xfrm>
          <a:prstGeom prst="leftArrowCallout">
            <a:avLst>
              <a:gd name="adj1" fmla="val 36147"/>
              <a:gd name="adj2" fmla="val 25000"/>
              <a:gd name="adj3" fmla="val 25000"/>
              <a:gd name="adj4" fmla="val 74309"/>
            </a:avLst>
          </a:prstGeom>
          <a:blipFill>
            <a:blip r:embed="rId5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ru-RU" dirty="0"/>
          </a:p>
          <a:p>
            <a:pPr algn="l"/>
            <a:r>
              <a:rPr lang="ru-RU" dirty="0"/>
              <a:t>Задания будут </a:t>
            </a:r>
            <a:r>
              <a:rPr lang="ru-RU" b="1" dirty="0"/>
              <a:t>индивидуальными:</a:t>
            </a:r>
            <a:r>
              <a:rPr lang="ru-RU" dirty="0"/>
              <a:t> из каждой темы 2-3 задачи.</a:t>
            </a:r>
          </a:p>
        </p:txBody>
      </p:sp>
    </p:spTree>
    <p:extLst>
      <p:ext uri="{BB962C8B-B14F-4D97-AF65-F5344CB8AC3E}">
        <p14:creationId xmlns:p14="http://schemas.microsoft.com/office/powerpoint/2010/main" val="3522706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Заключение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r>
              <a:rPr lang="ru-RU" altLang="ru-RU" sz="800" dirty="0">
                <a:latin typeface="+mj-lt"/>
              </a:rPr>
              <a:t> </a:t>
            </a:r>
            <a:endParaRPr lang="en-US" altLang="ru-RU" sz="800" dirty="0"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B038B1-0945-4473-A19C-76C53F28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9" name="Управляющая кнопка: &quot;На главную&quot;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08B100-018B-4EA1-A191-CEE813A6943E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1311C-1AF4-480C-B638-D6B1D9C0D292}"/>
              </a:ext>
            </a:extLst>
          </p:cNvPr>
          <p:cNvSpPr txBox="1"/>
          <p:nvPr/>
        </p:nvSpPr>
        <p:spPr>
          <a:xfrm>
            <a:off x="1331639" y="1484784"/>
            <a:ext cx="648072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Законодательство Российской Федерации в области программного обеспечения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61D5F85-751E-4CD6-BAFB-77ED58D4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7A7EA-0FAD-4181-BEA2-FD9AD3A74087}"/>
              </a:ext>
            </a:extLst>
          </p:cNvPr>
          <p:cNvSpPr txBox="1"/>
          <p:nvPr/>
        </p:nvSpPr>
        <p:spPr>
          <a:xfrm>
            <a:off x="0" y="6446838"/>
            <a:ext cx="457200" cy="369332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13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>
            <a:hlinkClick r:id="rId4"/>
            <a:extLst>
              <a:ext uri="{FF2B5EF4-FFF2-40B4-BE49-F238E27FC236}">
                <a16:creationId xmlns:a16="http://schemas.microsoft.com/office/drawing/2014/main" id="{A5532A8D-6D19-46C2-B7F6-52772D0B9F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777" y="2457246"/>
            <a:ext cx="2266045" cy="319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25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BEB0849-F15D-4ECD-B7C0-95EBBE5FD5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</a:rPr>
              <a:t>Информационные ресурсы</a:t>
            </a:r>
            <a:endParaRPr lang="en-US" altLang="ru-RU" b="1" dirty="0">
              <a:solidFill>
                <a:srgbClr val="FF0000"/>
              </a:solidFill>
            </a:endParaRP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817586D-112A-474F-9DD7-D28AB671E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2000" y="972000"/>
            <a:ext cx="8712000" cy="5400000"/>
          </a:xfrm>
        </p:spPr>
        <p:txBody>
          <a:bodyPr/>
          <a:lstStyle/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2"/>
              </a:rPr>
              <a:t>http://informatics.mccme.ru/</a:t>
            </a:r>
            <a:r>
              <a:rPr lang="ru-RU" altLang="ru-RU" sz="1800" dirty="0"/>
              <a:t> - Дистанционная подготовка по информатике.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3"/>
              </a:rPr>
              <a:t>http://pythontutor.ru/</a:t>
            </a:r>
            <a:r>
              <a:rPr lang="ru-RU" altLang="ru-RU" sz="1800" dirty="0"/>
              <a:t> - Интерактивный учебник языка Питон.</a:t>
            </a:r>
            <a:r>
              <a:rPr lang="en-US" altLang="ru-RU" sz="1800" dirty="0">
                <a:hlinkClick r:id="rId4"/>
              </a:rPr>
              <a:t> http://kpolyakov.spb.ru/school/probook/python.htm</a:t>
            </a:r>
            <a:r>
              <a:rPr lang="ru-RU" altLang="ru-RU" sz="1800" dirty="0"/>
              <a:t> - Материалы для изучающих язык </a:t>
            </a:r>
            <a:r>
              <a:rPr lang="en-US" altLang="ru-RU" sz="1800" dirty="0"/>
              <a:t>Python.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5"/>
              </a:rPr>
              <a:t>http://pythonicway.com/</a:t>
            </a:r>
            <a:r>
              <a:rPr lang="ru-RU" altLang="ru-RU" sz="1800" dirty="0"/>
              <a:t> - </a:t>
            </a:r>
            <a:r>
              <a:rPr lang="en-US" altLang="ru-RU" sz="1800" dirty="0"/>
              <a:t>pythonic way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6"/>
              </a:rPr>
              <a:t>https://ru.wikipedia.org/wiki/</a:t>
            </a:r>
            <a:r>
              <a:rPr lang="ru-RU" altLang="ru-RU" sz="1800" dirty="0" err="1">
                <a:hlinkClick r:id="rId6"/>
              </a:rPr>
              <a:t>История_языка_программирования</a:t>
            </a:r>
            <a:r>
              <a:rPr lang="ru-RU" altLang="ru-RU" sz="1800" dirty="0">
                <a:hlinkClick r:id="rId6"/>
              </a:rPr>
              <a:t>_</a:t>
            </a:r>
            <a:r>
              <a:rPr lang="en-US" altLang="ru-RU" sz="1800" dirty="0">
                <a:hlinkClick r:id="rId6"/>
              </a:rPr>
              <a:t>Python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7"/>
              </a:rPr>
              <a:t>https://commons.wikimedia.org/wiki/Category:Guido_van_Rossum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8"/>
              </a:rPr>
              <a:t>https://ru.wikipedia.org/wiki/Python</a:t>
            </a:r>
            <a:r>
              <a:rPr lang="ru-RU" altLang="ru-RU" sz="1800" dirty="0"/>
              <a:t> - Википедия. </a:t>
            </a:r>
            <a:r>
              <a:rPr lang="en-US" altLang="ru-RU" sz="1800" dirty="0"/>
              <a:t>Python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9"/>
              </a:rPr>
              <a:t>http://younglinux.info/python/introductionpython.php</a:t>
            </a:r>
            <a:r>
              <a:rPr lang="ru-RU" altLang="ru-RU" sz="1800" dirty="0"/>
              <a:t> - Лаборатория юного </a:t>
            </a:r>
            <a:r>
              <a:rPr lang="ru-RU" altLang="ru-RU" sz="1800" dirty="0" err="1"/>
              <a:t>линуксоида</a:t>
            </a:r>
            <a:r>
              <a:rPr lang="ru-RU" altLang="ru-RU" sz="1800" dirty="0"/>
              <a:t>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0"/>
              </a:rPr>
              <a:t>https://pythonworld.ru/samouchitel-python</a:t>
            </a:r>
            <a:r>
              <a:rPr lang="ru-RU" altLang="ru-RU" sz="1800" dirty="0"/>
              <a:t> - Питон 3 для начинающих..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1"/>
              </a:rPr>
              <a:t>https://pythlife.blogspot.ru/2012/09/blog-post_5355.html</a:t>
            </a:r>
            <a:r>
              <a:rPr lang="ru-RU" altLang="ru-RU" sz="1800" dirty="0"/>
              <a:t> - Покоряем Python</a:t>
            </a:r>
            <a:r>
              <a:rPr lang="en-US" altLang="ru-RU" sz="1800" dirty="0"/>
              <a:t> </a:t>
            </a:r>
            <a:r>
              <a:rPr lang="ru-RU" altLang="ru-RU" sz="1800" dirty="0"/>
              <a:t>- уроки для начинающих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2"/>
              </a:rPr>
              <a:t>https://wiki.python.org/moin/SchoolsUsingPython</a:t>
            </a:r>
            <a:r>
              <a:rPr lang="en-US" altLang="ru-RU" sz="1800" dirty="0"/>
              <a:t> - </a:t>
            </a:r>
            <a:r>
              <a:rPr lang="ru-RU" altLang="ru-RU" sz="1800" dirty="0"/>
              <a:t>Школы, использующие </a:t>
            </a:r>
            <a:r>
              <a:rPr lang="en-US" altLang="ru-RU" sz="1800" dirty="0"/>
              <a:t>Python.</a:t>
            </a:r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3"/>
              </a:rPr>
              <a:t>http://samplecode.ru/?a=c&amp;i=12</a:t>
            </a:r>
            <a:r>
              <a:rPr lang="en-US" altLang="ru-RU" sz="1800" dirty="0"/>
              <a:t> Sample Code – </a:t>
            </a:r>
            <a:r>
              <a:rPr lang="ru-RU" altLang="ru-RU" sz="1800" dirty="0"/>
              <a:t>коды некоторых задач на разных языках программирования.</a:t>
            </a:r>
            <a:endParaRPr lang="en-US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4"/>
              </a:rPr>
              <a:t>https://habrahabr.ru/post/150302/</a:t>
            </a:r>
            <a:r>
              <a:rPr lang="en-US" altLang="ru-RU" sz="1800" dirty="0"/>
              <a:t> - </a:t>
            </a:r>
            <a:r>
              <a:rPr lang="ru-RU" altLang="ru-RU" sz="1800" dirty="0"/>
              <a:t>Учим </a:t>
            </a:r>
            <a:r>
              <a:rPr lang="en-US" altLang="ru-RU" sz="1800" dirty="0"/>
              <a:t>Python</a:t>
            </a:r>
            <a:r>
              <a:rPr lang="ru-RU" altLang="ru-RU" sz="1800" dirty="0"/>
              <a:t> качественно – </a:t>
            </a:r>
            <a:r>
              <a:rPr lang="ru-RU" altLang="ru-RU" sz="1800" dirty="0" err="1"/>
              <a:t>Хабрахабр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566738" lvl="1" indent="-390525">
              <a:lnSpc>
                <a:spcPct val="80000"/>
              </a:lnSpc>
              <a:buFont typeface="+mj-lt"/>
              <a:buAutoNum type="arabicPeriod"/>
            </a:pPr>
            <a:r>
              <a:rPr lang="en-US" altLang="ru-RU" sz="1800" dirty="0">
                <a:hlinkClick r:id="rId15"/>
              </a:rPr>
              <a:t>https://www.programiz.com/python-programming</a:t>
            </a:r>
            <a:r>
              <a:rPr lang="ru-RU" altLang="ru-RU" sz="1800" dirty="0"/>
              <a:t> - </a:t>
            </a:r>
            <a:r>
              <a:rPr lang="en-US" altLang="ru-RU" sz="1800" dirty="0"/>
              <a:t>PROGRAMIZ: </a:t>
            </a:r>
            <a:r>
              <a:rPr lang="ru-RU" altLang="ru-RU" sz="1800" dirty="0"/>
              <a:t>Простейшие обучающие программы для начинающих</a:t>
            </a:r>
            <a:r>
              <a:rPr lang="en-US" altLang="ru-RU" sz="1800" dirty="0"/>
              <a:t>.</a:t>
            </a:r>
          </a:p>
          <a:p>
            <a:pPr marL="566738" lvl="1" indent="-390525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ru-RU" altLang="ru-RU" sz="1800" dirty="0"/>
          </a:p>
          <a:p>
            <a:pPr lvl="1">
              <a:lnSpc>
                <a:spcPct val="80000"/>
              </a:lnSpc>
            </a:pPr>
            <a:endParaRPr lang="en-US" alt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DCD9E-96C6-4C64-B8A7-7D58198FE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619"/>
            <a:ext cx="476250" cy="4762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43ED97B-1679-4113-B488-FE881ACB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CFA0A-9511-44F7-8FFF-8D1A9DC2670F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6" name="Управляющая кнопка: &quot;На главную&quot; 5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8D24D5C0-31A8-4A4A-A129-9D721ED04259}"/>
              </a:ext>
            </a:extLst>
          </p:cNvPr>
          <p:cNvSpPr/>
          <p:nvPr/>
        </p:nvSpPr>
        <p:spPr bwMode="auto">
          <a:xfrm>
            <a:off x="8686800" y="6093296"/>
            <a:ext cx="349696" cy="432048"/>
          </a:xfrm>
          <a:prstGeom prst="actionButtonHom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4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>
            <a:extLst>
              <a:ext uri="{FF2B5EF4-FFF2-40B4-BE49-F238E27FC236}">
                <a16:creationId xmlns:a16="http://schemas.microsoft.com/office/drawing/2014/main" id="{B5577A5B-D323-4F22-9191-63185AF88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5536640"/>
            <a:ext cx="266429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ru-RU" sz="1400" b="1" dirty="0">
                <a:latin typeface="Verdana" panose="020B0604030504040204" pitchFamily="34" charset="0"/>
                <a:hlinkClick r:id="rId2"/>
              </a:rPr>
              <a:t>http://do-info.ru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  <p:sp>
        <p:nvSpPr>
          <p:cNvPr id="89092" name="WordArt 4">
            <a:extLst>
              <a:ext uri="{FF2B5EF4-FFF2-40B4-BE49-F238E27FC236}">
                <a16:creationId xmlns:a16="http://schemas.microsoft.com/office/drawing/2014/main" id="{1535D58F-EA5D-4AF1-93E1-DA870103AD92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1692275" y="2997200"/>
            <a:ext cx="5759450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chemeClr val="tx2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ru-RU" sz="3600" b="1" kern="1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chemeClr val="tx2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56212E-5AEB-494D-A079-8D1F6F476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60290" cy="23602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7D5D8-1BE9-46DD-99B5-5F745ADF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23280"/>
            <a:ext cx="824351" cy="81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mple">
  <a:themeElements>
    <a:clrScheme name="Другая 2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3333FF"/>
      </a:hlink>
      <a:folHlink>
        <a:srgbClr val="7030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10603</TotalTime>
  <Words>677</Words>
  <Application>Microsoft Office PowerPoint</Application>
  <PresentationFormat>Экран (4:3)</PresentationFormat>
  <Paragraphs>118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Verdana</vt:lpstr>
      <vt:lpstr>Wingdings</vt:lpstr>
      <vt:lpstr>sample</vt:lpstr>
      <vt:lpstr>Image</vt:lpstr>
      <vt:lpstr>Презентация PowerPoint</vt:lpstr>
      <vt:lpstr>Основные темы</vt:lpstr>
      <vt:lpstr>Практикум и зачёт 12-14</vt:lpstr>
      <vt:lpstr>Практикум и зачёт 12-14</vt:lpstr>
      <vt:lpstr>Практикум и зачёт 12-14</vt:lpstr>
      <vt:lpstr>Домашние задания 12-14</vt:lpstr>
      <vt:lpstr>Заключение</vt:lpstr>
      <vt:lpstr>Информационные ресурсы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Знакомимся с  Python</dc:title>
  <dc:creator>Лидия Расторгуева</dc:creator>
  <cp:lastModifiedBy>Расторгуева Лидия Николаевна</cp:lastModifiedBy>
  <cp:revision>1072</cp:revision>
  <dcterms:created xsi:type="dcterms:W3CDTF">2018-01-06T22:24:33Z</dcterms:created>
  <dcterms:modified xsi:type="dcterms:W3CDTF">2018-04-09T09:01:56Z</dcterms:modified>
</cp:coreProperties>
</file>