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56" r:id="rId2"/>
    <p:sldId id="410" r:id="rId3"/>
    <p:sldId id="401" r:id="rId4"/>
    <p:sldId id="402" r:id="rId5"/>
    <p:sldId id="403" r:id="rId6"/>
    <p:sldId id="404" r:id="rId7"/>
    <p:sldId id="405" r:id="rId8"/>
    <p:sldId id="406" r:id="rId9"/>
    <p:sldId id="454" r:id="rId10"/>
    <p:sldId id="453" r:id="rId11"/>
    <p:sldId id="408" r:id="rId12"/>
    <p:sldId id="409" r:id="rId13"/>
    <p:sldId id="293" r:id="rId14"/>
    <p:sldId id="277" r:id="rId15"/>
  </p:sldIdLst>
  <p:sldSz cx="9144000" cy="6858000" type="screen4x3"/>
  <p:notesSz cx="6858000" cy="9144000"/>
  <p:defaultTextStyle>
    <a:defPPr>
      <a:defRPr lang="en-US"/>
    </a:defPPr>
    <a:lvl1pPr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6B61E48F-7128-401B-9F12-C330220278B3}">
          <p14:sldIdLst>
            <p14:sldId id="256"/>
            <p14:sldId id="410"/>
          </p14:sldIdLst>
        </p14:section>
        <p14:section name="Раздел без заголовка" id="{1EE108FB-0618-4739-8D43-9860F4A72A55}">
          <p14:sldIdLst/>
        </p14:section>
        <p14:section name="Раздел без заголовка" id="{4CA7B8AC-FCBC-4EDB-99A4-49BB199756EE}">
          <p14:sldIdLst>
            <p14:sldId id="401"/>
            <p14:sldId id="402"/>
            <p14:sldId id="403"/>
            <p14:sldId id="404"/>
            <p14:sldId id="405"/>
            <p14:sldId id="406"/>
            <p14:sldId id="454"/>
            <p14:sldId id="453"/>
            <p14:sldId id="408"/>
            <p14:sldId id="409"/>
            <p14:sldId id="293"/>
            <p14:sldId id="27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Лидия Расторгуева" initials="ЛР" lastIdx="11" clrIdx="0">
    <p:extLst>
      <p:ext uri="{19B8F6BF-5375-455C-9EA6-DF929625EA0E}">
        <p15:presenceInfo xmlns:p15="http://schemas.microsoft.com/office/powerpoint/2012/main" userId="2a69201496228ebd" providerId="Windows Live"/>
      </p:ext>
    </p:extLst>
  </p:cmAuthor>
  <p:cmAuthor id="2" name="Расторгуева Лидия Николаевна" initials="РЛН" lastIdx="4" clrIdx="1">
    <p:extLst>
      <p:ext uri="{19B8F6BF-5375-455C-9EA6-DF929625EA0E}">
        <p15:presenceInfo xmlns:p15="http://schemas.microsoft.com/office/powerpoint/2012/main" userId="S-1-5-21-2964851449-3210635027-1966346831-100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21D8D"/>
    <a:srgbClr val="008000"/>
    <a:srgbClr val="33CCCC"/>
    <a:srgbClr val="1D2A8D"/>
    <a:srgbClr val="6344B0"/>
    <a:srgbClr val="1D528D"/>
    <a:srgbClr val="3333CC"/>
    <a:srgbClr val="FFFFFF"/>
    <a:srgbClr val="3333FF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D083AE6-46FA-4A59-8FB0-9F97EB10719F}" styleName="Светлый стиль 3 —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66" autoAdjust="0"/>
    <p:restoredTop sz="96051" autoAdjust="0"/>
  </p:normalViewPr>
  <p:slideViewPr>
    <p:cSldViewPr>
      <p:cViewPr varScale="1">
        <p:scale>
          <a:sx n="92" d="100"/>
          <a:sy n="92" d="100"/>
        </p:scale>
        <p:origin x="78" y="28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2973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1118"/>
    </p:cViewPr>
  </p:sorterViewPr>
  <p:notesViewPr>
    <p:cSldViewPr>
      <p:cViewPr varScale="1">
        <p:scale>
          <a:sx n="78" d="100"/>
          <a:sy n="78" d="100"/>
        </p:scale>
        <p:origin x="2046" y="11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47E99599-CAB1-4A16-8A56-7231B302E76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378E4840-4C04-4A94-833D-A5223D61211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80988A-DD41-49A1-AF9E-83AD683122DA}" type="datetimeFigureOut">
              <a:rPr lang="ru-RU" smtClean="0"/>
              <a:t>27.03.2018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0F9CDC1F-00BE-4422-B895-63DC6EDCD54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ru-RU"/>
              <a:t>Л.Н. Расторгуева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42C00FC4-0501-4669-8ABA-3A4288294A5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C1ABC8-1906-4538-8D22-E9DA5CBB44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0673982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A23E6C-E4E2-42B2-BF04-07E6603F8538}" type="datetimeFigureOut">
              <a:rPr lang="ru-RU" smtClean="0"/>
              <a:pPr/>
              <a:t>27.03.2018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ru-RU"/>
              <a:t>Л.Н. Расторгуева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A06443-D178-4A2B-81C8-1A692E990C0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2515953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 bwMode="gray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AC6B6D58-B353-4AC2-9024-F2957384B227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 bwMode="white">
          <a:xfrm>
            <a:off x="3048000" y="457200"/>
            <a:ext cx="5867400" cy="1752600"/>
          </a:xfrm>
        </p:spPr>
        <p:txBody>
          <a:bodyPr/>
          <a:lstStyle>
            <a:lvl1pPr>
              <a:defRPr sz="4000" b="1"/>
            </a:lvl1pPr>
          </a:lstStyle>
          <a:p>
            <a:pPr lvl="0"/>
            <a:r>
              <a:rPr lang="ru-RU" altLang="ru-RU" noProof="0"/>
              <a:t>Образец заголовка</a:t>
            </a:r>
            <a:endParaRPr lang="en-US" altLang="ru-RU" noProof="0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3CC918DF-158F-49C1-99FD-F0E6458B489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 bwMode="white">
          <a:xfrm>
            <a:off x="1934745" y="4913925"/>
            <a:ext cx="5688632" cy="1004888"/>
          </a:xfrm>
          <a:ln>
            <a:noFill/>
          </a:ln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 sz="1800" b="1"/>
            </a:lvl1pPr>
          </a:lstStyle>
          <a:p>
            <a:pPr lvl="0"/>
            <a:r>
              <a:rPr lang="ru-RU" altLang="ru-RU" noProof="0" dirty="0"/>
              <a:t>Л.Н. Расторгуева</a:t>
            </a:r>
          </a:p>
          <a:p>
            <a:pPr lvl="0"/>
            <a:r>
              <a:rPr lang="ru-RU" altLang="ru-RU" noProof="0" dirty="0" err="1"/>
              <a:t>г.Шарья</a:t>
            </a:r>
            <a:endParaRPr lang="ru-RU" altLang="ru-RU" noProof="0" dirty="0"/>
          </a:p>
          <a:p>
            <a:pPr lvl="0"/>
            <a:r>
              <a:rPr lang="ru-RU" altLang="ru-RU" noProof="0" dirty="0"/>
              <a:t>2018</a:t>
            </a:r>
            <a:endParaRPr lang="en-US" altLang="ru-RU" noProof="0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5022CD1-30F2-4C93-AFF2-3C7D565E3C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65E767FE-1F5C-47FC-A65F-92A55AFF9E1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BBB77CD-842E-4C79-84C0-17B6AE6BF6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CF16FE-7374-4C85-8A2A-A4D1597AB305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961943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79489273-F142-4532-B09D-BC455823693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629400" y="152400"/>
            <a:ext cx="2057400" cy="61722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5C37F4B4-C9C4-4F27-A4A7-4837C4595F5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57200" y="152400"/>
            <a:ext cx="6019800" cy="61722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2E3B30D-3531-44FA-8284-046D30A354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F9EEF5-1FE7-4920-8C9A-8A14DADD3F7F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9569774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881BB2B-5252-41CD-B8AC-E0DE4632DA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63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аблица 2">
            <a:extLst>
              <a:ext uri="{FF2B5EF4-FFF2-40B4-BE49-F238E27FC236}">
                <a16:creationId xmlns:a16="http://schemas.microsoft.com/office/drawing/2014/main" id="{8E9D644E-B40A-4D25-9061-C6634727967B}"/>
              </a:ext>
            </a:extLst>
          </p:cNvPr>
          <p:cNvSpPr>
            <a:spLocks noGrp="1"/>
          </p:cNvSpPr>
          <p:nvPr>
            <p:ph type="tbl" idx="1"/>
          </p:nvPr>
        </p:nvSpPr>
        <p:spPr>
          <a:xfrm>
            <a:off x="457200" y="1076325"/>
            <a:ext cx="8229600" cy="5248275"/>
          </a:xfrm>
        </p:spPr>
        <p:txBody>
          <a:bodyPr/>
          <a:lstStyle/>
          <a:p>
            <a:r>
              <a:rPr lang="ru-RU"/>
              <a:t>Вставка таблицы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CCB85DA-6DED-4855-9EDE-BE8E7054A4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429000" y="6446838"/>
            <a:ext cx="2133600" cy="258762"/>
          </a:xfrm>
        </p:spPr>
        <p:txBody>
          <a:bodyPr/>
          <a:lstStyle>
            <a:lvl1pPr>
              <a:defRPr/>
            </a:lvl1pPr>
          </a:lstStyle>
          <a:p>
            <a:fld id="{54839DA4-5176-4DC8-9592-1683F863D670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2892282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E8B35E-CF97-4DCD-BC63-EB1575364A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CA5290A-5C2B-435F-8136-455AEA8FEE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A624D00-F402-438A-8CF5-C742F01F6A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CCFA0A-9511-44F7-8FFF-8D1A9DC2670F}" type="slidenum">
              <a:rPr lang="en-US" altLang="ru-RU"/>
              <a:pPr/>
              <a:t>‹#›</a:t>
            </a:fld>
            <a:endParaRPr lang="en-US" alt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9EB1274-2D63-4DBA-A835-C164B0CAB84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86284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9A8FD1A-7CB8-44BF-899D-51169A43D5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6B021BD-F2E9-4022-8B45-BCA8379B60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0075" y="4589463"/>
            <a:ext cx="7910513" cy="154463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62E5809-1C31-44DC-9644-207560F071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C57D9C-84EF-4F8C-992C-9D90EB510317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7154208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D32358A-B747-4866-B2F7-05FB20C834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0C2393E-6DF2-447F-AA2B-B91549BBFA7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1076325"/>
            <a:ext cx="4038600" cy="52482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92D75AE-E134-4668-B5EC-23D5F9A75F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076325"/>
            <a:ext cx="4038600" cy="52482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913B10D-1289-4D0E-9E88-D920623CA3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7E3E4B-D8C0-4155-B127-4536E64F005B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41571185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6F7CEE-D989-45B7-A7A3-CD4BE161CB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48B79BB-2BCA-4FF9-9531-C886C856D5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03457EC-4E0A-4B03-8C0E-2989A4116F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86D417F4-C5D8-4726-8990-08B516F6981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F5A83B3F-3B1E-4711-9225-CE99C2EEE0F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4FA35B1E-9711-4893-BF04-F622C1CAD7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5AAFBA-55E4-48C0-B048-E9E510545C7F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4650670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7340BA-6D0F-4596-AFDC-BBDF8BE037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F4E60293-FE67-4F94-B11C-7D76C1B203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4D8674-0D9E-409A-A4B7-1F131DB92A76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2326440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16A11A1C-0EDE-4F83-8F39-08CB7BB718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118FF0-F8DF-49ED-9192-CB0BB85A73E1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0620688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DB1685C-E5DC-4754-84D0-23C3C17E38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4AEC710-01C4-47BC-BDD4-9827EA6490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41D85A9-5A18-4B3A-93BD-EEF4DFF597D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E06A7B7-E634-4B09-8BDF-2C6D0D4999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7B64C3-F324-4915-B520-45264EE836F4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9390521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A22D3D6-63EE-4178-8509-00C6A8D850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4D17F1FB-8ECD-41C8-BBA1-B1600EFD219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2AF6075-0C31-41BF-A55E-568BEC2B36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AE7B9C5-DE40-487C-8205-6A02918F64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E0F7CB-BC42-483F-AEAE-C2D15BF10FEA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887151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oleObject" Target="../embeddings/oleObject1.bin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vmlDrawing" Target="../drawings/vmlDrawing1.v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42" name="Object 18">
            <a:extLst>
              <a:ext uri="{FF2B5EF4-FFF2-40B4-BE49-F238E27FC236}">
                <a16:creationId xmlns:a16="http://schemas.microsoft.com/office/drawing/2014/main" id="{169E9349-803D-4370-94CD-5A03EBFCB93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0" y="-26988"/>
          <a:ext cx="9144000" cy="935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Image" r:id="rId15" imgW="6450794" imgH="952045" progId="">
                  <p:embed/>
                </p:oleObj>
              </mc:Choice>
              <mc:Fallback>
                <p:oleObj name="Image" r:id="rId15" imgW="6450794" imgH="952045" progId="">
                  <p:embed/>
                  <p:pic>
                    <p:nvPicPr>
                      <p:cNvPr id="0" name="Picture 2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-26988"/>
                        <a:ext cx="9144000" cy="935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1B9AD9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1D528D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C0C0C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7" name="Rectangle 3">
            <a:extLst>
              <a:ext uri="{FF2B5EF4-FFF2-40B4-BE49-F238E27FC236}">
                <a16:creationId xmlns:a16="http://schemas.microsoft.com/office/drawing/2014/main" id="{F968B096-F857-4C04-8309-DB16678B81C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179513" y="947842"/>
            <a:ext cx="8856984" cy="534195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  <a:endParaRPr lang="en-US" altLang="ru-RU" dirty="0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141EFA06-8B24-4634-940F-F90A8D396A84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429000" y="6446838"/>
            <a:ext cx="2133600" cy="258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b="1">
                <a:solidFill>
                  <a:schemeClr val="tx2"/>
                </a:solidFill>
                <a:latin typeface="+mn-lt"/>
              </a:defRPr>
            </a:lvl1pPr>
          </a:lstStyle>
          <a:p>
            <a:fld id="{8DC73B02-A3D2-41C3-AE1D-9CD697C3375A}" type="slidenum">
              <a:rPr lang="en-US" altLang="ru-RU"/>
              <a:pPr/>
              <a:t>‹#›</a:t>
            </a:fld>
            <a:endParaRPr lang="en-US" altLang="ru-RU"/>
          </a:p>
        </p:txBody>
      </p:sp>
      <p:sp>
        <p:nvSpPr>
          <p:cNvPr id="1026" name="Rectangle 2">
            <a:extLst>
              <a:ext uri="{FF2B5EF4-FFF2-40B4-BE49-F238E27FC236}">
                <a16:creationId xmlns:a16="http://schemas.microsoft.com/office/drawing/2014/main" id="{DA32A352-9F0A-4823-A952-F3494136DB0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black">
          <a:xfrm>
            <a:off x="457200" y="152400"/>
            <a:ext cx="8229600" cy="563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dirty="0"/>
              <a:t>Образец заголовка</a:t>
            </a:r>
            <a:endParaRPr lang="en-US" alt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A938727-B744-4E5F-AA1B-0387BFE92AA0}"/>
              </a:ext>
            </a:extLst>
          </p:cNvPr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E5F1080-2D2D-477E-BA71-1162CBB160D1}"/>
              </a:ext>
            </a:extLst>
          </p:cNvPr>
          <p:cNvPicPr>
            <a:picLocks noChangeAspect="1"/>
          </p:cNvPicPr>
          <p:nvPr userDrawn="1"/>
        </p:nvPicPr>
        <p:blipFill>
          <a:blip r:embed="rId18"/>
          <a:stretch>
            <a:fillRect/>
          </a:stretch>
        </p:blipFill>
        <p:spPr>
          <a:xfrm>
            <a:off x="457200" y="6446838"/>
            <a:ext cx="2133785" cy="304826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1C8C286-FFD5-4BA7-8AE4-EE59AC181E01}"/>
              </a:ext>
            </a:extLst>
          </p:cNvPr>
          <p:cNvPicPr>
            <a:picLocks noChangeAspect="1"/>
          </p:cNvPicPr>
          <p:nvPr userDrawn="1"/>
        </p:nvPicPr>
        <p:blipFill>
          <a:blip r:embed="rId19"/>
          <a:stretch>
            <a:fillRect/>
          </a:stretch>
        </p:blipFill>
        <p:spPr>
          <a:xfrm>
            <a:off x="5940152" y="6481887"/>
            <a:ext cx="2895851" cy="29263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algn="r" rtl="0" eaLnBrk="1" fontAlgn="base" hangingPunct="1">
        <a:spcBef>
          <a:spcPct val="0"/>
        </a:spcBef>
        <a:spcAft>
          <a:spcPct val="0"/>
        </a:spcAft>
        <a:defRPr sz="3200" kern="1200">
          <a:solidFill>
            <a:srgbClr val="FF0000"/>
          </a:solidFill>
          <a:latin typeface="+mj-lt"/>
          <a:ea typeface="+mj-ea"/>
          <a:cs typeface="+mj-cs"/>
        </a:defRPr>
      </a:lvl1pPr>
      <a:lvl2pPr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anose="020B0604030504040204" pitchFamily="34" charset="0"/>
        </a:defRPr>
      </a:lvl2pPr>
      <a:lvl3pPr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anose="020B0604030504040204" pitchFamily="34" charset="0"/>
        </a:defRPr>
      </a:lvl3pPr>
      <a:lvl4pPr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anose="020B0604030504040204" pitchFamily="34" charset="0"/>
        </a:defRPr>
      </a:lvl4pPr>
      <a:lvl5pPr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anose="020B0604030504040204" pitchFamily="34" charset="0"/>
        </a:defRPr>
      </a:lvl5pPr>
      <a:lvl6pPr marL="457200"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anose="020B0604030504040204" pitchFamily="34" charset="0"/>
        </a:defRPr>
      </a:lvl6pPr>
      <a:lvl7pPr marL="914400"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anose="020B0604030504040204" pitchFamily="34" charset="0"/>
        </a:defRPr>
      </a:lvl7pPr>
      <a:lvl8pPr marL="1371600"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anose="020B0604030504040204" pitchFamily="34" charset="0"/>
        </a:defRPr>
      </a:lvl8pPr>
      <a:lvl9pPr marL="1828800"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anose="020B060403050404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informatics.mccme.ru/course/view.php?id=2264&amp;edit=off&amp;sesskey=h5LJinYBaX" TargetMode="External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Python" TargetMode="External"/><Relationship Id="rId13" Type="http://schemas.openxmlformats.org/officeDocument/2006/relationships/hyperlink" Target="http://samplecode.ru/?a=c&amp;i=12" TargetMode="External"/><Relationship Id="rId3" Type="http://schemas.openxmlformats.org/officeDocument/2006/relationships/hyperlink" Target="http://pythontutor.ru/" TargetMode="External"/><Relationship Id="rId7" Type="http://schemas.openxmlformats.org/officeDocument/2006/relationships/hyperlink" Target="https://commons.wikimedia.org/wiki/Category:Guido_van_Rossum" TargetMode="External"/><Relationship Id="rId12" Type="http://schemas.openxmlformats.org/officeDocument/2006/relationships/hyperlink" Target="https://wiki.python.org/moin/SchoolsUsingPython" TargetMode="External"/><Relationship Id="rId17" Type="http://schemas.openxmlformats.org/officeDocument/2006/relationships/slide" Target="slide2.xml"/><Relationship Id="rId2" Type="http://schemas.openxmlformats.org/officeDocument/2006/relationships/hyperlink" Target="http://informatics.mccme.ru/" TargetMode="Externa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&#1048;&#1089;&#1090;&#1086;&#1088;&#1080;&#1103;_&#1103;&#1079;&#1099;&#1082;&#1072;_&#1087;&#1088;&#1086;&#1075;&#1088;&#1072;&#1084;&#1084;&#1080;&#1088;&#1086;&#1074;&#1072;&#1085;&#1080;&#1103;_Python" TargetMode="External"/><Relationship Id="rId11" Type="http://schemas.openxmlformats.org/officeDocument/2006/relationships/hyperlink" Target="https://pythlife.blogspot.ru/2012/09/blog-post_5355.html" TargetMode="External"/><Relationship Id="rId5" Type="http://schemas.openxmlformats.org/officeDocument/2006/relationships/hyperlink" Target="http://pythonicway.com/" TargetMode="External"/><Relationship Id="rId15" Type="http://schemas.openxmlformats.org/officeDocument/2006/relationships/hyperlink" Target="https://www.programiz.com/python-programming" TargetMode="External"/><Relationship Id="rId10" Type="http://schemas.openxmlformats.org/officeDocument/2006/relationships/hyperlink" Target="https://pythonworld.ru/samouchitel-python" TargetMode="External"/><Relationship Id="rId4" Type="http://schemas.openxmlformats.org/officeDocument/2006/relationships/hyperlink" Target="http://kpolyakov.spb.ru/school/probook/python.htm" TargetMode="External"/><Relationship Id="rId9" Type="http://schemas.openxmlformats.org/officeDocument/2006/relationships/hyperlink" Target="http://younglinux.info/python/introductionpython.php" TargetMode="External"/><Relationship Id="rId14" Type="http://schemas.openxmlformats.org/officeDocument/2006/relationships/hyperlink" Target="https://habrahabr.ru/post/150302/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do-info.ru/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>
            <a:extLst>
              <a:ext uri="{FF2B5EF4-FFF2-40B4-BE49-F238E27FC236}">
                <a16:creationId xmlns:a16="http://schemas.microsoft.com/office/drawing/2014/main" id="{93F4037C-A463-41BD-96BF-6BE2728DD9D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 bwMode="black">
          <a:xfrm>
            <a:off x="3491880" y="4806953"/>
            <a:ext cx="2736304" cy="1068288"/>
          </a:xfrm>
          <a:ln>
            <a:noFill/>
          </a:ln>
        </p:spPr>
        <p:txBody>
          <a:bodyPr/>
          <a:lstStyle/>
          <a:p>
            <a:r>
              <a:rPr lang="ru-RU" altLang="ru-RU" dirty="0"/>
              <a:t>Л.Н. Расторгуева</a:t>
            </a:r>
          </a:p>
          <a:p>
            <a:r>
              <a:rPr lang="ru-RU" altLang="ru-RU" dirty="0" err="1"/>
              <a:t>г.Шарья</a:t>
            </a:r>
            <a:endParaRPr lang="ru-RU" altLang="ru-RU" dirty="0"/>
          </a:p>
          <a:p>
            <a:r>
              <a:rPr lang="ru-RU" altLang="ru-RU" dirty="0"/>
              <a:t>2018 год</a:t>
            </a:r>
            <a:endParaRPr lang="en-US" alt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7E6711D-A375-4631-835F-52AECD983E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2546623"/>
            <a:ext cx="2720330" cy="272033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147F2C6-AB91-4BA2-98D0-9930485B41CA}"/>
              </a:ext>
            </a:extLst>
          </p:cNvPr>
          <p:cNvSpPr txBox="1"/>
          <p:nvPr/>
        </p:nvSpPr>
        <p:spPr>
          <a:xfrm>
            <a:off x="4391980" y="6237312"/>
            <a:ext cx="9361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ФГОС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23BDD6D-DBF4-46A3-9BDD-BCB5A0F039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6692" y="56905"/>
            <a:ext cx="8444408" cy="21602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>
            <a:extLst>
              <a:ext uri="{FF2B5EF4-FFF2-40B4-BE49-F238E27FC236}">
                <a16:creationId xmlns:a16="http://schemas.microsoft.com/office/drawing/2014/main" id="{9BEB0849-F15D-4ECD-B7C0-95EBBE5FD5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563563"/>
          </a:xfrm>
        </p:spPr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* Управление циклами</a:t>
            </a:r>
            <a:endParaRPr lang="en-US" altLang="ru-RU" b="1" dirty="0">
              <a:solidFill>
                <a:srgbClr val="FF0000"/>
              </a:solidFill>
            </a:endParaRPr>
          </a:p>
        </p:txBody>
      </p:sp>
      <p:sp>
        <p:nvSpPr>
          <p:cNvPr id="71683" name="Rectangle 3">
            <a:extLst>
              <a:ext uri="{FF2B5EF4-FFF2-40B4-BE49-F238E27FC236}">
                <a16:creationId xmlns:a16="http://schemas.microsoft.com/office/drawing/2014/main" id="{E817586D-112A-474F-9DD7-D28AB671E4D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51520" y="972000"/>
            <a:ext cx="8712000" cy="5400000"/>
          </a:xfrm>
          <a:ln>
            <a:solidFill>
              <a:schemeClr val="accent1"/>
            </a:solidFill>
          </a:ln>
        </p:spPr>
        <p:txBody>
          <a:bodyPr/>
          <a:lstStyle/>
          <a:p>
            <a:pPr marL="57150" indent="0">
              <a:lnSpc>
                <a:spcPct val="80000"/>
              </a:lnSpc>
              <a:buNone/>
            </a:pPr>
            <a:endParaRPr lang="ru-RU" altLang="ru-RU" sz="1800" dirty="0"/>
          </a:p>
          <a:p>
            <a:pPr marL="57150" indent="0">
              <a:lnSpc>
                <a:spcPct val="80000"/>
              </a:lnSpc>
              <a:buNone/>
            </a:pPr>
            <a:endParaRPr lang="en-US" altLang="ru-RU" sz="18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3B038B1-0945-4473-A19C-76C53F28A8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10" name="Номер слайда 9">
            <a:extLst>
              <a:ext uri="{FF2B5EF4-FFF2-40B4-BE49-F238E27FC236}">
                <a16:creationId xmlns:a16="http://schemas.microsoft.com/office/drawing/2014/main" id="{392CA8CB-1255-4690-AE9E-47C29A03F7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CFA0A-9511-44F7-8FFF-8D1A9DC2670F}" type="slidenum">
              <a:rPr lang="en-US" altLang="ru-RU" smtClean="0"/>
              <a:pPr/>
              <a:t>10</a:t>
            </a:fld>
            <a:endParaRPr lang="en-US" altLang="ru-RU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C50BF81-DF10-477C-A7DE-BCD5A68CEF1E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9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A5CD1F3-B301-4B91-90D8-C58C6B0B4C58}"/>
              </a:ext>
            </a:extLst>
          </p:cNvPr>
          <p:cNvSpPr txBox="1"/>
          <p:nvPr/>
        </p:nvSpPr>
        <p:spPr>
          <a:xfrm>
            <a:off x="3170517" y="2622759"/>
            <a:ext cx="5760640" cy="3139321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ru-RU" dirty="0"/>
              <a:t>Пример 5</a:t>
            </a:r>
          </a:p>
          <a:p>
            <a:pPr algn="l"/>
            <a:r>
              <a:rPr lang="en-US" sz="2000" dirty="0"/>
              <a:t>sum = 0</a:t>
            </a:r>
          </a:p>
          <a:p>
            <a:pPr algn="l"/>
            <a:r>
              <a:rPr lang="en-US" sz="2000" dirty="0"/>
              <a:t>while sum &lt; 20: </a:t>
            </a:r>
          </a:p>
          <a:p>
            <a:pPr algn="l"/>
            <a:r>
              <a:rPr lang="en-US" sz="2000" dirty="0"/>
              <a:t>	a = </a:t>
            </a:r>
            <a:r>
              <a:rPr lang="en-US" sz="2000" dirty="0" err="1"/>
              <a:t>int</a:t>
            </a:r>
            <a:r>
              <a:rPr lang="en-US" sz="2000" dirty="0"/>
              <a:t>(input())</a:t>
            </a:r>
          </a:p>
          <a:p>
            <a:pPr algn="l"/>
            <a:r>
              <a:rPr lang="en-US" sz="2000" dirty="0"/>
              <a:t>	if a == 13:        </a:t>
            </a:r>
          </a:p>
          <a:p>
            <a:pPr algn="l"/>
            <a:r>
              <a:rPr lang="en-US" sz="2000" dirty="0"/>
              <a:t>		print('</a:t>
            </a:r>
            <a:r>
              <a:rPr lang="ru-RU" sz="2000" dirty="0"/>
              <a:t>Встретилось число', </a:t>
            </a:r>
            <a:r>
              <a:rPr lang="en-US" sz="2000" dirty="0"/>
              <a:t>a)        </a:t>
            </a:r>
          </a:p>
          <a:p>
            <a:pPr algn="l"/>
            <a:r>
              <a:rPr lang="en-US" sz="2000" dirty="0"/>
              <a:t>		</a:t>
            </a:r>
            <a:r>
              <a:rPr lang="en-US" sz="2000" b="1" dirty="0"/>
              <a:t>continue</a:t>
            </a:r>
          </a:p>
          <a:p>
            <a:pPr algn="l"/>
            <a:r>
              <a:rPr lang="en-US" sz="2000" dirty="0"/>
              <a:t>	sum = sum + a</a:t>
            </a:r>
          </a:p>
          <a:p>
            <a:pPr algn="l"/>
            <a:r>
              <a:rPr lang="en-US" sz="2000" dirty="0"/>
              <a:t>else:    </a:t>
            </a:r>
          </a:p>
          <a:p>
            <a:pPr algn="l"/>
            <a:r>
              <a:rPr lang="en-US" sz="2000" dirty="0"/>
              <a:t>	print('</a:t>
            </a:r>
            <a:r>
              <a:rPr lang="ru-RU" sz="2000" dirty="0"/>
              <a:t>Сумма =', </a:t>
            </a:r>
            <a:r>
              <a:rPr lang="en-US" sz="2000" dirty="0"/>
              <a:t>sum)</a:t>
            </a:r>
            <a:endParaRPr lang="ru-RU" sz="20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D51CD43-CF77-46EF-A0CD-5124EF9AD82B}"/>
              </a:ext>
            </a:extLst>
          </p:cNvPr>
          <p:cNvSpPr txBox="1"/>
          <p:nvPr/>
        </p:nvSpPr>
        <p:spPr>
          <a:xfrm>
            <a:off x="389880" y="1463080"/>
            <a:ext cx="84352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" lvl="0" algn="l">
              <a:lnSpc>
                <a:spcPct val="80000"/>
              </a:lnSpc>
              <a:spcBef>
                <a:spcPct val="20000"/>
              </a:spcBef>
              <a:buClr>
                <a:srgbClr val="3333FF"/>
              </a:buClr>
            </a:pPr>
            <a:r>
              <a:rPr lang="ru-RU" altLang="ru-RU" sz="2000" dirty="0">
                <a:solidFill>
                  <a:srgbClr val="1D528D"/>
                </a:solidFill>
                <a:latin typeface="Verdana"/>
              </a:rPr>
              <a:t>Команда </a:t>
            </a:r>
            <a:r>
              <a:rPr lang="ru-RU" altLang="ru-RU" sz="2000" b="1" dirty="0" err="1">
                <a:solidFill>
                  <a:srgbClr val="FF0000"/>
                </a:solidFill>
                <a:latin typeface="Verdana"/>
              </a:rPr>
              <a:t>continue</a:t>
            </a:r>
            <a:r>
              <a:rPr lang="ru-RU" altLang="ru-RU" sz="2000" dirty="0">
                <a:solidFill>
                  <a:srgbClr val="1D528D"/>
                </a:solidFill>
                <a:latin typeface="Verdana"/>
              </a:rPr>
              <a:t> </a:t>
            </a:r>
            <a:r>
              <a:rPr lang="ru-RU" altLang="ru-RU" sz="2000" dirty="0">
                <a:solidFill>
                  <a:srgbClr val="FF0000"/>
                </a:solidFill>
                <a:latin typeface="Verdana"/>
              </a:rPr>
              <a:t>(продолжение цикла) </a:t>
            </a:r>
            <a:r>
              <a:rPr lang="ru-RU" altLang="ru-RU" sz="2000" dirty="0">
                <a:solidFill>
                  <a:srgbClr val="1D528D"/>
                </a:solidFill>
                <a:latin typeface="Verdana"/>
              </a:rPr>
              <a:t>прекращает выполнение  всех команд в цикле, идущих </a:t>
            </a:r>
            <a:r>
              <a:rPr lang="ru-RU" altLang="ru-RU" sz="2000" b="1" dirty="0">
                <a:solidFill>
                  <a:srgbClr val="1D528D"/>
                </a:solidFill>
                <a:latin typeface="Verdana"/>
              </a:rPr>
              <a:t>после</a:t>
            </a:r>
            <a:r>
              <a:rPr lang="ru-RU" altLang="ru-RU" sz="2000" dirty="0">
                <a:solidFill>
                  <a:srgbClr val="1D528D"/>
                </a:solidFill>
                <a:latin typeface="Verdana"/>
              </a:rPr>
              <a:t> этой строки, но сам цикл будет продолжаться до нарушения истинности условия.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0F7ECE1-EC8F-48E5-A967-EFF307F514D5}"/>
              </a:ext>
            </a:extLst>
          </p:cNvPr>
          <p:cNvSpPr txBox="1"/>
          <p:nvPr/>
        </p:nvSpPr>
        <p:spPr>
          <a:xfrm>
            <a:off x="363110" y="2639560"/>
            <a:ext cx="2775044" cy="3139321"/>
          </a:xfrm>
          <a:prstGeom prst="rect">
            <a:avLst/>
          </a:prstGeom>
          <a:solidFill>
            <a:srgbClr val="ABEDDD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Применение этих команд </a:t>
            </a:r>
          </a:p>
          <a:p>
            <a:pPr algn="ctr"/>
            <a:r>
              <a:rPr lang="ru-RU" b="1" dirty="0">
                <a:solidFill>
                  <a:srgbClr val="FF0000"/>
                </a:solidFill>
              </a:rPr>
              <a:t>НЕ поощряется </a:t>
            </a:r>
          </a:p>
          <a:p>
            <a:pPr algn="ctr"/>
            <a:r>
              <a:rPr lang="ru-RU" dirty="0"/>
              <a:t>(считается плохим стилем программирования): всегда можно найти методы решения задачи БЕЗ них, но они могут встречаться в «чужих» программах.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CAEBC79-7C31-4CCF-8D37-CCA3D55AAFA8}"/>
              </a:ext>
            </a:extLst>
          </p:cNvPr>
          <p:cNvSpPr txBox="1"/>
          <p:nvPr/>
        </p:nvSpPr>
        <p:spPr>
          <a:xfrm>
            <a:off x="412041" y="5916507"/>
            <a:ext cx="8516664" cy="369332"/>
          </a:xfrm>
          <a:prstGeom prst="rect">
            <a:avLst/>
          </a:prstGeom>
          <a:noFill/>
          <a:ln>
            <a:solidFill>
              <a:srgbClr val="008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rgbClr val="008000"/>
                </a:solidFill>
              </a:rPr>
              <a:t>Так же </a:t>
            </a:r>
            <a:r>
              <a:rPr lang="ru-RU" b="1" dirty="0">
                <a:solidFill>
                  <a:srgbClr val="008000"/>
                </a:solidFill>
              </a:rPr>
              <a:t>можно управлять</a:t>
            </a:r>
            <a:r>
              <a:rPr lang="ru-RU" dirty="0">
                <a:solidFill>
                  <a:srgbClr val="008000"/>
                </a:solidFill>
              </a:rPr>
              <a:t> и  </a:t>
            </a:r>
            <a:r>
              <a:rPr lang="ru-RU" b="1" dirty="0">
                <a:solidFill>
                  <a:srgbClr val="008000"/>
                </a:solidFill>
              </a:rPr>
              <a:t>циклом </a:t>
            </a:r>
            <a:r>
              <a:rPr lang="en-US" b="1" dirty="0">
                <a:solidFill>
                  <a:srgbClr val="008000"/>
                </a:solidFill>
              </a:rPr>
              <a:t>for</a:t>
            </a:r>
            <a:endParaRPr lang="ru-RU" b="1" dirty="0">
              <a:solidFill>
                <a:srgbClr val="008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83934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>
            <a:extLst>
              <a:ext uri="{FF2B5EF4-FFF2-40B4-BE49-F238E27FC236}">
                <a16:creationId xmlns:a16="http://schemas.microsoft.com/office/drawing/2014/main" id="{9BEB0849-F15D-4ECD-B7C0-95EBBE5FD5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563563"/>
          </a:xfrm>
        </p:spPr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Практическая работа </a:t>
            </a:r>
            <a:r>
              <a:rPr lang="en-US" altLang="ru-RU" b="1" dirty="0">
                <a:solidFill>
                  <a:srgbClr val="FF0000"/>
                </a:solidFill>
              </a:rPr>
              <a:t>9</a:t>
            </a:r>
          </a:p>
        </p:txBody>
      </p:sp>
      <p:sp>
        <p:nvSpPr>
          <p:cNvPr id="71683" name="Rectangle 3">
            <a:extLst>
              <a:ext uri="{FF2B5EF4-FFF2-40B4-BE49-F238E27FC236}">
                <a16:creationId xmlns:a16="http://schemas.microsoft.com/office/drawing/2014/main" id="{E817586D-112A-474F-9DD7-D28AB671E4D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51520" y="972000"/>
            <a:ext cx="8712000" cy="5400000"/>
          </a:xfrm>
          <a:ln>
            <a:solidFill>
              <a:schemeClr val="accent1"/>
            </a:solidFill>
          </a:ln>
        </p:spPr>
        <p:txBody>
          <a:bodyPr/>
          <a:lstStyle/>
          <a:p>
            <a:pPr marL="57150" indent="0">
              <a:lnSpc>
                <a:spcPct val="80000"/>
              </a:lnSpc>
              <a:buNone/>
            </a:pPr>
            <a:endParaRPr lang="ru-RU" altLang="ru-RU" sz="1800" b="1" dirty="0">
              <a:solidFill>
                <a:srgbClr val="6344B0"/>
              </a:solidFill>
            </a:endParaRPr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1800" b="1" dirty="0">
                <a:solidFill>
                  <a:srgbClr val="008000"/>
                </a:solidFill>
              </a:rPr>
              <a:t>Какие отличия от аналогичного цикла в </a:t>
            </a:r>
            <a:r>
              <a:rPr lang="en-US" altLang="ru-RU" sz="1800" b="1" dirty="0">
                <a:solidFill>
                  <a:srgbClr val="008000"/>
                </a:solidFill>
              </a:rPr>
              <a:t>Pascal</a:t>
            </a:r>
            <a:r>
              <a:rPr lang="ru-RU" altLang="ru-RU" sz="1800" b="1" dirty="0">
                <a:solidFill>
                  <a:srgbClr val="008000"/>
                </a:solidFill>
              </a:rPr>
              <a:t> Вы заметили?</a:t>
            </a:r>
          </a:p>
          <a:p>
            <a:pPr marL="57150" indent="0">
              <a:lnSpc>
                <a:spcPct val="80000"/>
              </a:lnSpc>
              <a:buNone/>
            </a:pPr>
            <a:endParaRPr lang="ru-RU" altLang="ru-RU" sz="900" dirty="0">
              <a:solidFill>
                <a:srgbClr val="6344B0"/>
              </a:solidFill>
            </a:endParaRPr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1800" dirty="0"/>
              <a:t>Работу выполняйте </a:t>
            </a:r>
            <a:r>
              <a:rPr lang="ru-RU" altLang="ru-RU" sz="1800" b="1" dirty="0"/>
              <a:t>в программном режиме. </a:t>
            </a:r>
            <a:r>
              <a:rPr lang="ru-RU" altLang="ru-RU" sz="1800" dirty="0"/>
              <a:t>Все задания сохраните в одном файле, для наглядности результатов вставляя пустую строку. Для экономии времени параметры функции </a:t>
            </a:r>
            <a:r>
              <a:rPr lang="en-US" altLang="ru-RU" sz="1800" dirty="0"/>
              <a:t>range()</a:t>
            </a:r>
            <a:r>
              <a:rPr lang="ru-RU" altLang="ru-RU" sz="1800" dirty="0"/>
              <a:t> удобнее вводить с клавиатуры оператором </a:t>
            </a:r>
            <a:r>
              <a:rPr lang="en-US" altLang="ru-RU" sz="1800" dirty="0"/>
              <a:t>input()</a:t>
            </a:r>
            <a:endParaRPr lang="ru-RU" altLang="ru-RU" sz="1800" dirty="0"/>
          </a:p>
          <a:p>
            <a:pPr marL="57150" indent="0">
              <a:lnSpc>
                <a:spcPct val="80000"/>
              </a:lnSpc>
              <a:buNone/>
            </a:pPr>
            <a:endParaRPr lang="ru-RU" altLang="ru-RU" sz="1100" dirty="0"/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1800" dirty="0"/>
              <a:t>1. Задача:</a:t>
            </a:r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1800" b="1" dirty="0"/>
              <a:t>Вывести на экран квадраты </a:t>
            </a:r>
          </a:p>
          <a:p>
            <a:pPr lvl="1">
              <a:lnSpc>
                <a:spcPct val="80000"/>
              </a:lnSpc>
            </a:pPr>
            <a:r>
              <a:rPr lang="ru-RU" altLang="ru-RU" sz="1800" dirty="0"/>
              <a:t>Всех целых чисел из диапазона </a:t>
            </a:r>
            <a:r>
              <a:rPr lang="en-US" altLang="ru-RU" sz="1800" dirty="0"/>
              <a:t>[</a:t>
            </a:r>
            <a:r>
              <a:rPr lang="en-US" altLang="ru-RU" sz="1800" dirty="0" err="1"/>
              <a:t>a,b</a:t>
            </a:r>
            <a:r>
              <a:rPr lang="en-US" altLang="ru-RU" sz="1800" dirty="0"/>
              <a:t>]</a:t>
            </a:r>
            <a:r>
              <a:rPr lang="ru-RU" altLang="ru-RU" sz="1800" dirty="0"/>
              <a:t> (ввести с клавиатуры), </a:t>
            </a:r>
          </a:p>
          <a:p>
            <a:pPr lvl="1">
              <a:lnSpc>
                <a:spcPct val="80000"/>
              </a:lnSpc>
            </a:pPr>
            <a:r>
              <a:rPr lang="ru-RU" altLang="ru-RU" sz="1800" dirty="0"/>
              <a:t>Только нечётных чисел,</a:t>
            </a:r>
          </a:p>
          <a:p>
            <a:pPr lvl="1">
              <a:lnSpc>
                <a:spcPct val="80000"/>
              </a:lnSpc>
            </a:pPr>
            <a:r>
              <a:rPr lang="ru-RU" altLang="ru-RU" sz="1800" dirty="0"/>
              <a:t>Кратных 3,</a:t>
            </a:r>
          </a:p>
          <a:p>
            <a:pPr lvl="1">
              <a:lnSpc>
                <a:spcPct val="80000"/>
              </a:lnSpc>
            </a:pPr>
            <a:r>
              <a:rPr lang="ru-RU" altLang="ru-RU" sz="1800" dirty="0"/>
              <a:t>От большего числа к меньшему.</a:t>
            </a:r>
          </a:p>
          <a:p>
            <a:pPr lvl="1">
              <a:lnSpc>
                <a:spcPct val="80000"/>
              </a:lnSpc>
            </a:pPr>
            <a:endParaRPr lang="ru-RU" altLang="ru-RU" sz="1800" dirty="0"/>
          </a:p>
          <a:p>
            <a:pPr marL="457200" lvl="1" indent="-363538">
              <a:lnSpc>
                <a:spcPct val="80000"/>
              </a:lnSpc>
              <a:buNone/>
            </a:pPr>
            <a:r>
              <a:rPr lang="ru-RU" altLang="ru-RU" sz="1800" dirty="0"/>
              <a:t>2. Убедитесь в правильности программного кода для примеров 1 и 2 из краткой теории (в программном режиме).</a:t>
            </a:r>
            <a:endParaRPr lang="ru-RU" altLang="ru-RU" sz="1800" b="1" dirty="0"/>
          </a:p>
          <a:p>
            <a:pPr marL="457200" lvl="1" indent="-363538">
              <a:lnSpc>
                <a:spcPct val="80000"/>
              </a:lnSpc>
              <a:buNone/>
            </a:pPr>
            <a:endParaRPr lang="ru-RU" altLang="ru-RU" sz="1800" dirty="0"/>
          </a:p>
          <a:p>
            <a:pPr marL="363538" lvl="1" indent="-269875">
              <a:lnSpc>
                <a:spcPct val="80000"/>
              </a:lnSpc>
              <a:buNone/>
            </a:pPr>
            <a:r>
              <a:rPr lang="ru-RU" altLang="ru-RU" sz="1800" dirty="0"/>
              <a:t>3. Проверьте предложенные примеры 3-5 по управлению циклами (в программном режиме).</a:t>
            </a:r>
          </a:p>
          <a:p>
            <a:pPr marL="457200" lvl="1" indent="-93663">
              <a:lnSpc>
                <a:spcPct val="80000"/>
              </a:lnSpc>
              <a:buNone/>
            </a:pPr>
            <a:r>
              <a:rPr lang="ru-RU" altLang="ru-RU" sz="1800" b="1" dirty="0"/>
              <a:t>Сформулируйте задачи, </a:t>
            </a:r>
            <a:r>
              <a:rPr lang="ru-RU" altLang="ru-RU" sz="1800" dirty="0"/>
              <a:t>которые решают по этим кодам.</a:t>
            </a:r>
          </a:p>
          <a:p>
            <a:pPr marL="57150" indent="0">
              <a:lnSpc>
                <a:spcPct val="80000"/>
              </a:lnSpc>
              <a:buNone/>
            </a:pPr>
            <a:endParaRPr lang="ru-RU" altLang="ru-RU" sz="1050" dirty="0"/>
          </a:p>
          <a:p>
            <a:pPr marL="57150" indent="0">
              <a:lnSpc>
                <a:spcPct val="80000"/>
              </a:lnSpc>
              <a:buNone/>
            </a:pPr>
            <a:endParaRPr lang="ru-RU" altLang="ru-RU" sz="18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3B038B1-0945-4473-A19C-76C53F28A8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49051F8A-2C06-4B04-8A80-3655E9EB67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CFA0A-9511-44F7-8FFF-8D1A9DC2670F}" type="slidenum">
              <a:rPr lang="en-US" altLang="ru-RU" smtClean="0"/>
              <a:pPr/>
              <a:t>11</a:t>
            </a:fld>
            <a:endParaRPr lang="en-US" alt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00268D6-472C-4732-ABD1-7F98B3D14A5E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9</a:t>
            </a:r>
            <a:endParaRPr lang="ru-RU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69128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>
            <a:extLst>
              <a:ext uri="{FF2B5EF4-FFF2-40B4-BE49-F238E27FC236}">
                <a16:creationId xmlns:a16="http://schemas.microsoft.com/office/drawing/2014/main" id="{9BEB0849-F15D-4ECD-B7C0-95EBBE5FD5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Домашнее задание</a:t>
            </a:r>
            <a:r>
              <a:rPr lang="en-US" altLang="ru-RU" b="1" dirty="0">
                <a:solidFill>
                  <a:srgbClr val="FF0000"/>
                </a:solidFill>
              </a:rPr>
              <a:t> </a:t>
            </a:r>
            <a:r>
              <a:rPr lang="ru-RU" altLang="ru-RU" b="1" dirty="0">
                <a:solidFill>
                  <a:srgbClr val="FF0000"/>
                </a:solidFill>
              </a:rPr>
              <a:t>9</a:t>
            </a:r>
            <a:endParaRPr lang="en-US" altLang="ru-RU" b="1" dirty="0">
              <a:solidFill>
                <a:srgbClr val="FF0000"/>
              </a:solidFill>
            </a:endParaRPr>
          </a:p>
        </p:txBody>
      </p:sp>
      <p:sp>
        <p:nvSpPr>
          <p:cNvPr id="71683" name="Rectangle 3">
            <a:extLst>
              <a:ext uri="{FF2B5EF4-FFF2-40B4-BE49-F238E27FC236}">
                <a16:creationId xmlns:a16="http://schemas.microsoft.com/office/drawing/2014/main" id="{E817586D-112A-474F-9DD7-D28AB671E4D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52000" y="972000"/>
            <a:ext cx="8712000" cy="5400000"/>
          </a:xfrm>
        </p:spPr>
        <p:txBody>
          <a:bodyPr/>
          <a:lstStyle/>
          <a:p>
            <a:pPr marL="57150" indent="0">
              <a:lnSpc>
                <a:spcPct val="80000"/>
              </a:lnSpc>
              <a:buNone/>
            </a:pPr>
            <a:endParaRPr lang="en-US" altLang="ru-RU" sz="800" dirty="0">
              <a:latin typeface="+mj-lt"/>
            </a:endParaRPr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2000" dirty="0">
                <a:latin typeface="+mj-lt"/>
              </a:rPr>
              <a:t>На сайте «Дистанционная подготовка по информатике» в курсе </a:t>
            </a:r>
            <a:r>
              <a:rPr lang="en-US" altLang="ru-RU" sz="2000" dirty="0">
                <a:latin typeface="+mj-lt"/>
                <a:hlinkClick r:id="rId2"/>
              </a:rPr>
              <a:t>“</a:t>
            </a:r>
            <a:r>
              <a:rPr lang="en-US" altLang="ru-RU" sz="2000" dirty="0" err="1">
                <a:latin typeface="+mj-lt"/>
                <a:hlinkClick r:id="rId2"/>
              </a:rPr>
              <a:t>Pyth_On</a:t>
            </a:r>
            <a:r>
              <a:rPr lang="en-US" altLang="ru-RU" sz="2000" dirty="0">
                <a:latin typeface="+mj-lt"/>
                <a:hlinkClick r:id="rId2"/>
              </a:rPr>
              <a:t>”</a:t>
            </a:r>
            <a:r>
              <a:rPr lang="ru-RU" altLang="ru-RU" sz="2000" dirty="0">
                <a:latin typeface="+mj-lt"/>
                <a:hlinkClick r:id="rId2"/>
              </a:rPr>
              <a:t> </a:t>
            </a:r>
            <a:r>
              <a:rPr lang="ru-RU" altLang="ru-RU" sz="2000" dirty="0">
                <a:latin typeface="+mj-lt"/>
              </a:rPr>
              <a:t>решить задачи в разделе </a:t>
            </a:r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2000" b="1" dirty="0">
                <a:latin typeface="+mj-lt"/>
              </a:rPr>
              <a:t>«Цикл </a:t>
            </a:r>
            <a:r>
              <a:rPr lang="en-US" altLang="ru-RU" sz="2000" b="1" dirty="0">
                <a:latin typeface="+mj-lt"/>
              </a:rPr>
              <a:t>while</a:t>
            </a:r>
            <a:r>
              <a:rPr lang="ru-RU" altLang="ru-RU" sz="2000" b="1" dirty="0">
                <a:latin typeface="+mj-lt"/>
              </a:rPr>
              <a:t>»: </a:t>
            </a:r>
          </a:p>
          <a:p>
            <a:pPr marL="57150" indent="0">
              <a:lnSpc>
                <a:spcPct val="80000"/>
              </a:lnSpc>
              <a:buNone/>
            </a:pPr>
            <a:endParaRPr lang="ru-RU" altLang="ru-RU" sz="1100" dirty="0">
              <a:latin typeface="+mj-lt"/>
            </a:endParaRPr>
          </a:p>
          <a:p>
            <a:pPr marL="457200" lvl="1" indent="0">
              <a:lnSpc>
                <a:spcPct val="80000"/>
              </a:lnSpc>
              <a:buNone/>
            </a:pPr>
            <a:r>
              <a:rPr lang="en-US" altLang="ru-RU" sz="2000" b="1" dirty="0">
                <a:latin typeface="+mj-lt"/>
              </a:rPr>
              <a:t>A, B, C, D</a:t>
            </a:r>
            <a:r>
              <a:rPr lang="ru-RU" altLang="ru-RU" sz="2000" b="1" dirty="0">
                <a:latin typeface="+mj-lt"/>
              </a:rPr>
              <a:t> </a:t>
            </a:r>
            <a:r>
              <a:rPr lang="en-US" altLang="ru-RU" sz="2000" b="1" dirty="0">
                <a:latin typeface="+mj-lt"/>
              </a:rPr>
              <a:t>– </a:t>
            </a:r>
            <a:r>
              <a:rPr lang="ru-RU" altLang="ru-RU" sz="2000" b="1" dirty="0">
                <a:latin typeface="+mj-lt"/>
              </a:rPr>
              <a:t>на 3 балла</a:t>
            </a:r>
            <a:r>
              <a:rPr lang="en-US" altLang="ru-RU" sz="2000" b="1" dirty="0">
                <a:latin typeface="+mj-lt"/>
              </a:rPr>
              <a:t> (</a:t>
            </a:r>
            <a:r>
              <a:rPr lang="ru-RU" altLang="ru-RU" sz="2000" b="1" dirty="0">
                <a:latin typeface="+mj-lt"/>
              </a:rPr>
              <a:t>любые 3),</a:t>
            </a:r>
            <a:endParaRPr lang="en-US" altLang="ru-RU" sz="2000" b="1" dirty="0">
              <a:latin typeface="+mj-lt"/>
            </a:endParaRPr>
          </a:p>
          <a:p>
            <a:pPr marL="457200" lvl="1" indent="0">
              <a:lnSpc>
                <a:spcPct val="80000"/>
              </a:lnSpc>
              <a:buNone/>
            </a:pPr>
            <a:r>
              <a:rPr lang="en-US" altLang="ru-RU" sz="2000" b="1" dirty="0">
                <a:latin typeface="+mj-lt"/>
              </a:rPr>
              <a:t>I, J, K, L – </a:t>
            </a:r>
            <a:r>
              <a:rPr lang="ru-RU" altLang="ru-RU" sz="2000" b="1" dirty="0">
                <a:latin typeface="+mj-lt"/>
              </a:rPr>
              <a:t>на 4 балла</a:t>
            </a:r>
            <a:r>
              <a:rPr lang="en-US" altLang="ru-RU" sz="2000" b="1" dirty="0">
                <a:latin typeface="+mj-lt"/>
              </a:rPr>
              <a:t> (</a:t>
            </a:r>
            <a:r>
              <a:rPr lang="ru-RU" altLang="ru-RU" sz="2000" b="1" dirty="0">
                <a:latin typeface="+mj-lt"/>
              </a:rPr>
              <a:t>любые 3 + одно из предыдущего уровня),</a:t>
            </a:r>
            <a:endParaRPr lang="en-US" altLang="ru-RU" sz="2000" b="1" dirty="0">
              <a:latin typeface="+mj-lt"/>
            </a:endParaRPr>
          </a:p>
          <a:p>
            <a:pPr marL="457200" lvl="1" indent="0">
              <a:lnSpc>
                <a:spcPct val="80000"/>
              </a:lnSpc>
              <a:buNone/>
            </a:pPr>
            <a:r>
              <a:rPr lang="en-US" altLang="ru-RU" sz="2000" b="1" dirty="0">
                <a:latin typeface="+mj-lt"/>
              </a:rPr>
              <a:t>G, H, M, N, P, Q, R </a:t>
            </a:r>
            <a:r>
              <a:rPr lang="ru-RU" altLang="ru-RU" sz="2000" b="1" dirty="0">
                <a:latin typeface="+mj-lt"/>
              </a:rPr>
              <a:t>- на 5 баллов </a:t>
            </a:r>
            <a:r>
              <a:rPr lang="en-US" altLang="ru-RU" sz="2000" b="1" dirty="0">
                <a:latin typeface="+mj-lt"/>
              </a:rPr>
              <a:t>(</a:t>
            </a:r>
            <a:r>
              <a:rPr lang="ru-RU" altLang="ru-RU" sz="2000" b="1" dirty="0">
                <a:latin typeface="+mj-lt"/>
              </a:rPr>
              <a:t>любые </a:t>
            </a:r>
            <a:r>
              <a:rPr lang="en-US" altLang="ru-RU" sz="2000" b="1" dirty="0">
                <a:latin typeface="+mj-lt"/>
              </a:rPr>
              <a:t>4</a:t>
            </a:r>
            <a:r>
              <a:rPr lang="ru-RU" altLang="ru-RU" sz="2000" b="1" dirty="0">
                <a:latin typeface="+mj-lt"/>
              </a:rPr>
              <a:t>).</a:t>
            </a:r>
            <a:endParaRPr lang="ru-RU" altLang="ru-RU" sz="1400" dirty="0">
              <a:latin typeface="+mj-lt"/>
            </a:endParaRPr>
          </a:p>
          <a:p>
            <a:pPr marL="2228850" lvl="5" indent="0">
              <a:lnSpc>
                <a:spcPct val="80000"/>
              </a:lnSpc>
              <a:buNone/>
            </a:pPr>
            <a:endParaRPr lang="en-US" altLang="ru-RU" dirty="0">
              <a:latin typeface="+mj-lt"/>
            </a:endParaRPr>
          </a:p>
          <a:p>
            <a:pPr marL="457200" lvl="1" indent="0">
              <a:lnSpc>
                <a:spcPct val="80000"/>
              </a:lnSpc>
              <a:buNone/>
            </a:pPr>
            <a:endParaRPr lang="ru-RU" altLang="ru-RU" sz="2000" b="1" dirty="0"/>
          </a:p>
          <a:p>
            <a:pPr marL="457200" lvl="1" indent="0">
              <a:lnSpc>
                <a:spcPct val="80000"/>
              </a:lnSpc>
              <a:buNone/>
            </a:pPr>
            <a:endParaRPr lang="ru-RU" altLang="ru-RU" sz="2000" b="1" dirty="0"/>
          </a:p>
          <a:p>
            <a:pPr marL="457200" lvl="1" indent="0">
              <a:lnSpc>
                <a:spcPct val="80000"/>
              </a:lnSpc>
              <a:buNone/>
            </a:pPr>
            <a:endParaRPr lang="ru-RU" altLang="ru-RU" sz="18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3B038B1-0945-4473-A19C-76C53F28A8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9" name="Управляющая кнопка: &quot;На главную&quot; 8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FB08B100-018B-4EA1-A191-CEE813A6943E}"/>
              </a:ext>
            </a:extLst>
          </p:cNvPr>
          <p:cNvSpPr/>
          <p:nvPr/>
        </p:nvSpPr>
        <p:spPr bwMode="auto">
          <a:xfrm>
            <a:off x="8686800" y="6093296"/>
            <a:ext cx="349696" cy="432048"/>
          </a:xfrm>
          <a:prstGeom prst="actionButtonHome">
            <a:avLst/>
          </a:prstGeom>
          <a:ln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696313A-AE4D-4E2D-991A-8B85630570B7}"/>
              </a:ext>
            </a:extLst>
          </p:cNvPr>
          <p:cNvSpPr txBox="1"/>
          <p:nvPr/>
        </p:nvSpPr>
        <p:spPr>
          <a:xfrm>
            <a:off x="5235352" y="3734538"/>
            <a:ext cx="3528392" cy="1200329"/>
          </a:xfrm>
          <a:prstGeom prst="rect">
            <a:avLst/>
          </a:prstGeom>
          <a:noFill/>
          <a:ln>
            <a:solidFill>
              <a:srgbClr val="800080"/>
            </a:solidFill>
          </a:ln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ВАЖНО!</a:t>
            </a:r>
          </a:p>
          <a:p>
            <a:r>
              <a:rPr lang="ru-RU" b="1" dirty="0">
                <a:solidFill>
                  <a:schemeClr val="tx2">
                    <a:lumMod val="95000"/>
                    <a:lumOff val="5000"/>
                  </a:schemeClr>
                </a:solidFill>
              </a:rPr>
              <a:t>Будьте готовы ЗАЩИТИТЬ устно своё решение любой задачи</a:t>
            </a:r>
            <a:r>
              <a:rPr lang="ru-RU" dirty="0"/>
              <a:t>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9E10380-3218-41EB-AA99-11329AB8086F}"/>
              </a:ext>
            </a:extLst>
          </p:cNvPr>
          <p:cNvSpPr txBox="1"/>
          <p:nvPr/>
        </p:nvSpPr>
        <p:spPr>
          <a:xfrm>
            <a:off x="4125668" y="5179950"/>
            <a:ext cx="4595703" cy="1077218"/>
          </a:xfrm>
          <a:prstGeom prst="rect">
            <a:avLst/>
          </a:prstGeom>
          <a:noFill/>
          <a:ln>
            <a:solidFill>
              <a:srgbClr val="800080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ru-RU" altLang="ru-RU" sz="1600" b="1" dirty="0">
                <a:solidFill>
                  <a:srgbClr val="FF0000"/>
                </a:solidFill>
              </a:rPr>
              <a:t>Примечание: </a:t>
            </a:r>
            <a:endParaRPr lang="en-US" altLang="ru-RU" sz="1600" b="1" dirty="0">
              <a:solidFill>
                <a:srgbClr val="FF0000"/>
              </a:solidFill>
            </a:endParaRPr>
          </a:p>
          <a:p>
            <a:pPr algn="l"/>
            <a:r>
              <a:rPr lang="ru-RU" altLang="ru-RU" sz="1600" dirty="0">
                <a:solidFill>
                  <a:schemeClr val="tx2">
                    <a:lumMod val="95000"/>
                    <a:lumOff val="5000"/>
                  </a:schemeClr>
                </a:solidFill>
              </a:rPr>
              <a:t>в случае затруднений обращаемся куда?</a:t>
            </a:r>
            <a:r>
              <a:rPr lang="en-US" altLang="ru-RU" sz="1600" dirty="0">
                <a:solidFill>
                  <a:schemeClr val="tx2">
                    <a:lumMod val="95000"/>
                    <a:lumOff val="5000"/>
                  </a:schemeClr>
                </a:solidFill>
              </a:rPr>
              <a:t> </a:t>
            </a:r>
            <a:r>
              <a:rPr lang="en-US" altLang="ru-RU" sz="1600" dirty="0">
                <a:solidFill>
                  <a:schemeClr val="tx2">
                    <a:lumMod val="95000"/>
                    <a:lumOff val="5000"/>
                  </a:schemeClr>
                </a:solidFill>
                <a:sym typeface="Wingdings" panose="05000000000000000000" pitchFamily="2" charset="2"/>
              </a:rPr>
              <a:t></a:t>
            </a:r>
            <a:r>
              <a:rPr lang="ru-RU" altLang="ru-RU" sz="1600" dirty="0">
                <a:solidFill>
                  <a:schemeClr val="tx2">
                    <a:lumMod val="95000"/>
                    <a:lumOff val="5000"/>
                  </a:schemeClr>
                </a:solidFill>
              </a:rPr>
              <a:t> </a:t>
            </a:r>
            <a:endParaRPr lang="en-US" altLang="ru-RU" sz="1600" dirty="0">
              <a:solidFill>
                <a:schemeClr val="tx2">
                  <a:lumMod val="95000"/>
                  <a:lumOff val="5000"/>
                </a:schemeClr>
              </a:solidFill>
            </a:endParaRPr>
          </a:p>
          <a:p>
            <a:pPr algn="l"/>
            <a:r>
              <a:rPr lang="ru-RU" altLang="ru-RU" sz="1600" dirty="0">
                <a:solidFill>
                  <a:schemeClr val="tx2">
                    <a:lumMod val="95000"/>
                    <a:lumOff val="5000"/>
                  </a:schemeClr>
                </a:solidFill>
              </a:rPr>
              <a:t>Правильно, на</a:t>
            </a:r>
            <a:r>
              <a:rPr lang="ru-RU" altLang="ru-RU" sz="1600" b="1" dirty="0">
                <a:solidFill>
                  <a:schemeClr val="tx2">
                    <a:lumMod val="95000"/>
                    <a:lumOff val="5000"/>
                  </a:schemeClr>
                </a:solidFill>
              </a:rPr>
              <a:t> </a:t>
            </a:r>
            <a:r>
              <a:rPr lang="ru-RU" altLang="ru-RU" sz="1600" b="1" dirty="0">
                <a:solidFill>
                  <a:srgbClr val="FF0000"/>
                </a:solidFill>
              </a:rPr>
              <a:t>форумы</a:t>
            </a:r>
            <a:r>
              <a:rPr lang="en-US" altLang="ru-RU" sz="1600" b="1" dirty="0">
                <a:solidFill>
                  <a:srgbClr val="FF0000"/>
                </a:solidFill>
              </a:rPr>
              <a:t> </a:t>
            </a:r>
            <a:r>
              <a:rPr lang="ru-RU" altLang="ru-RU" sz="1600" b="1" dirty="0">
                <a:solidFill>
                  <a:srgbClr val="FF0000"/>
                </a:solidFill>
              </a:rPr>
              <a:t>взаимопомощи</a:t>
            </a:r>
            <a:r>
              <a:rPr lang="ru-RU" altLang="ru-RU" sz="1600" dirty="0">
                <a:solidFill>
                  <a:schemeClr val="tx2">
                    <a:lumMod val="95000"/>
                    <a:lumOff val="5000"/>
                  </a:schemeClr>
                </a:solidFill>
              </a:rPr>
              <a:t> курсов: </a:t>
            </a:r>
            <a:r>
              <a:rPr lang="en-US" altLang="ru-RU" sz="1600" dirty="0">
                <a:solidFill>
                  <a:schemeClr val="tx2">
                    <a:lumMod val="95000"/>
                    <a:lumOff val="5000"/>
                  </a:schemeClr>
                </a:solidFill>
              </a:rPr>
              <a:t>“</a:t>
            </a:r>
            <a:r>
              <a:rPr lang="ru-RU" altLang="ru-RU" sz="1600" dirty="0">
                <a:solidFill>
                  <a:schemeClr val="tx2">
                    <a:lumMod val="95000"/>
                    <a:lumOff val="5000"/>
                  </a:schemeClr>
                </a:solidFill>
              </a:rPr>
              <a:t>Знакомимся с </a:t>
            </a:r>
            <a:r>
              <a:rPr lang="en-US" altLang="ru-RU" sz="1600" dirty="0">
                <a:solidFill>
                  <a:schemeClr val="tx2">
                    <a:lumMod val="95000"/>
                    <a:lumOff val="5000"/>
                  </a:schemeClr>
                </a:solidFill>
              </a:rPr>
              <a:t>Python”</a:t>
            </a:r>
            <a:r>
              <a:rPr lang="ru-RU" altLang="ru-RU" sz="1600" dirty="0">
                <a:solidFill>
                  <a:schemeClr val="tx2">
                    <a:lumMod val="95000"/>
                    <a:lumOff val="5000"/>
                  </a:schemeClr>
                </a:solidFill>
              </a:rPr>
              <a:t> или </a:t>
            </a:r>
            <a:r>
              <a:rPr lang="en-US" altLang="ru-RU" sz="1600" dirty="0">
                <a:solidFill>
                  <a:schemeClr val="tx2">
                    <a:lumMod val="95000"/>
                    <a:lumOff val="5000"/>
                  </a:schemeClr>
                </a:solidFill>
              </a:rPr>
              <a:t>“Pyth_On” </a:t>
            </a:r>
            <a:endParaRPr lang="ru-RU" altLang="ru-RU" sz="11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A51311C-1AF4-480C-B638-D6B1D9C0D292}"/>
              </a:ext>
            </a:extLst>
          </p:cNvPr>
          <p:cNvSpPr txBox="1"/>
          <p:nvPr/>
        </p:nvSpPr>
        <p:spPr>
          <a:xfrm>
            <a:off x="323528" y="3789040"/>
            <a:ext cx="4783087" cy="1477328"/>
          </a:xfrm>
          <a:prstGeom prst="rect">
            <a:avLst/>
          </a:prstGeom>
          <a:noFill/>
          <a:ln>
            <a:solidFill>
              <a:srgbClr val="6344B0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ru-RU" dirty="0">
                <a:solidFill>
                  <a:schemeClr val="tx2"/>
                </a:solidFill>
              </a:rPr>
              <a:t>На сайте </a:t>
            </a:r>
            <a:r>
              <a:rPr lang="en-US" dirty="0">
                <a:solidFill>
                  <a:schemeClr val="tx2"/>
                </a:solidFill>
              </a:rPr>
              <a:t>Info </a:t>
            </a:r>
            <a:r>
              <a:rPr lang="ru-RU" dirty="0">
                <a:solidFill>
                  <a:schemeClr val="tx2"/>
                </a:solidFill>
              </a:rPr>
              <a:t>просмотрите </a:t>
            </a:r>
            <a:r>
              <a:rPr lang="ru-RU" b="1" dirty="0">
                <a:solidFill>
                  <a:schemeClr val="tx2"/>
                </a:solidFill>
              </a:rPr>
              <a:t>теоретический материал </a:t>
            </a:r>
            <a:r>
              <a:rPr lang="ru-RU" dirty="0">
                <a:solidFill>
                  <a:schemeClr val="tx2"/>
                </a:solidFill>
              </a:rPr>
              <a:t>к следующему уроку – </a:t>
            </a:r>
            <a:r>
              <a:rPr lang="ru-RU" b="1" dirty="0">
                <a:solidFill>
                  <a:srgbClr val="FF0000"/>
                </a:solidFill>
              </a:rPr>
              <a:t>списки </a:t>
            </a:r>
            <a:r>
              <a:rPr lang="ru-RU" b="1" dirty="0">
                <a:solidFill>
                  <a:schemeClr val="tx2"/>
                </a:solidFill>
              </a:rPr>
              <a:t>(на уроке будет много самостоятельной работы – жду ваших вопросов на форуме заранее.)</a:t>
            </a:r>
            <a:r>
              <a:rPr lang="ru-RU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05065BDA-F59B-4C2B-A02F-3AAFE38328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CFA0A-9511-44F7-8FFF-8D1A9DC2670F}" type="slidenum">
              <a:rPr lang="en-US" altLang="ru-RU" smtClean="0"/>
              <a:pPr/>
              <a:t>12</a:t>
            </a:fld>
            <a:endParaRPr lang="en-US" altLang="ru-RU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995C4EC-8539-43E6-919C-F50E545A53D0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9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801CFC2-2E90-404A-9AAA-EE465D118708}"/>
              </a:ext>
            </a:extLst>
          </p:cNvPr>
          <p:cNvSpPr txBox="1"/>
          <p:nvPr/>
        </p:nvSpPr>
        <p:spPr>
          <a:xfrm>
            <a:off x="7956376" y="961046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highlight>
                  <a:srgbClr val="C0C0C0"/>
                </a:highlight>
              </a:rPr>
              <a:t>§ 5</a:t>
            </a:r>
            <a:r>
              <a:rPr lang="en-US" dirty="0">
                <a:highlight>
                  <a:srgbClr val="C0C0C0"/>
                </a:highlight>
              </a:rPr>
              <a:t>8</a:t>
            </a:r>
            <a:r>
              <a:rPr lang="ru-RU" dirty="0">
                <a:highlight>
                  <a:srgbClr val="C0C0C0"/>
                </a:highlight>
              </a:rPr>
              <a:t>/53 </a:t>
            </a:r>
          </a:p>
        </p:txBody>
      </p:sp>
    </p:spTree>
    <p:extLst>
      <p:ext uri="{BB962C8B-B14F-4D97-AF65-F5344CB8AC3E}">
        <p14:creationId xmlns:p14="http://schemas.microsoft.com/office/powerpoint/2010/main" val="27446791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>
            <a:extLst>
              <a:ext uri="{FF2B5EF4-FFF2-40B4-BE49-F238E27FC236}">
                <a16:creationId xmlns:a16="http://schemas.microsoft.com/office/drawing/2014/main" id="{9BEB0849-F15D-4ECD-B7C0-95EBBE5FD5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Информационные ресурсы</a:t>
            </a:r>
            <a:endParaRPr lang="en-US" altLang="ru-RU" b="1" dirty="0">
              <a:solidFill>
                <a:srgbClr val="FF0000"/>
              </a:solidFill>
            </a:endParaRPr>
          </a:p>
        </p:txBody>
      </p:sp>
      <p:sp>
        <p:nvSpPr>
          <p:cNvPr id="71683" name="Rectangle 3">
            <a:extLst>
              <a:ext uri="{FF2B5EF4-FFF2-40B4-BE49-F238E27FC236}">
                <a16:creationId xmlns:a16="http://schemas.microsoft.com/office/drawing/2014/main" id="{E817586D-112A-474F-9DD7-D28AB671E4D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52000" y="972000"/>
            <a:ext cx="8712000" cy="5400000"/>
          </a:xfrm>
        </p:spPr>
        <p:txBody>
          <a:bodyPr/>
          <a:lstStyle/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2"/>
              </a:rPr>
              <a:t>http://informatics.mccme.ru/</a:t>
            </a:r>
            <a:r>
              <a:rPr lang="ru-RU" altLang="ru-RU" sz="1800" dirty="0"/>
              <a:t> - Дистанционная подготовка по информатике.</a:t>
            </a:r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3"/>
              </a:rPr>
              <a:t>http://pythontutor.ru/</a:t>
            </a:r>
            <a:r>
              <a:rPr lang="ru-RU" altLang="ru-RU" sz="1800" dirty="0"/>
              <a:t> - Интерактивный учебник языка Питон.</a:t>
            </a:r>
            <a:r>
              <a:rPr lang="en-US" altLang="ru-RU" sz="1800" dirty="0">
                <a:hlinkClick r:id="rId4"/>
              </a:rPr>
              <a:t> http://kpolyakov.spb.ru/school/probook/python.htm</a:t>
            </a:r>
            <a:r>
              <a:rPr lang="ru-RU" altLang="ru-RU" sz="1800" dirty="0"/>
              <a:t> - Материалы для изучающих язык </a:t>
            </a:r>
            <a:r>
              <a:rPr lang="en-US" altLang="ru-RU" sz="1800" dirty="0"/>
              <a:t>Python.</a:t>
            </a:r>
            <a:endParaRPr lang="ru-RU" altLang="ru-RU" sz="1800" dirty="0"/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5"/>
              </a:rPr>
              <a:t>http://pythonicway.com/</a:t>
            </a:r>
            <a:r>
              <a:rPr lang="ru-RU" altLang="ru-RU" sz="1800" dirty="0"/>
              <a:t> - </a:t>
            </a:r>
            <a:r>
              <a:rPr lang="en-US" altLang="ru-RU" sz="1800" dirty="0"/>
              <a:t>pythonic way</a:t>
            </a:r>
            <a:r>
              <a:rPr lang="ru-RU" altLang="ru-RU" sz="1800" dirty="0"/>
              <a:t>.</a:t>
            </a:r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6"/>
              </a:rPr>
              <a:t>https://ru.wikipedia.org/wiki/</a:t>
            </a:r>
            <a:r>
              <a:rPr lang="ru-RU" altLang="ru-RU" sz="1800" dirty="0" err="1">
                <a:hlinkClick r:id="rId6"/>
              </a:rPr>
              <a:t>История_языка_программирования</a:t>
            </a:r>
            <a:r>
              <a:rPr lang="ru-RU" altLang="ru-RU" sz="1800" dirty="0">
                <a:hlinkClick r:id="rId6"/>
              </a:rPr>
              <a:t>_</a:t>
            </a:r>
            <a:r>
              <a:rPr lang="en-US" altLang="ru-RU" sz="1800" dirty="0">
                <a:hlinkClick r:id="rId6"/>
              </a:rPr>
              <a:t>Python</a:t>
            </a:r>
            <a:endParaRPr lang="ru-RU" altLang="ru-RU" sz="1800" dirty="0"/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7"/>
              </a:rPr>
              <a:t>https://commons.wikimedia.org/wiki/Category:Guido_van_Rossum</a:t>
            </a:r>
            <a:endParaRPr lang="ru-RU" altLang="ru-RU" sz="1800" dirty="0"/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8"/>
              </a:rPr>
              <a:t>https://ru.wikipedia.org/wiki/Python</a:t>
            </a:r>
            <a:r>
              <a:rPr lang="ru-RU" altLang="ru-RU" sz="1800" dirty="0"/>
              <a:t> - Википедия. </a:t>
            </a:r>
            <a:r>
              <a:rPr lang="en-US" altLang="ru-RU" sz="1800" dirty="0"/>
              <a:t>Python</a:t>
            </a:r>
            <a:r>
              <a:rPr lang="ru-RU" altLang="ru-RU" sz="1800" dirty="0"/>
              <a:t>.</a:t>
            </a:r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9"/>
              </a:rPr>
              <a:t>http://younglinux.info/python/introductionpython.php</a:t>
            </a:r>
            <a:r>
              <a:rPr lang="ru-RU" altLang="ru-RU" sz="1800" dirty="0"/>
              <a:t> - Лаборатория юного </a:t>
            </a:r>
            <a:r>
              <a:rPr lang="ru-RU" altLang="ru-RU" sz="1800" dirty="0" err="1"/>
              <a:t>линуксоида</a:t>
            </a:r>
            <a:r>
              <a:rPr lang="ru-RU" altLang="ru-RU" sz="1800" dirty="0"/>
              <a:t>.</a:t>
            </a:r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10"/>
              </a:rPr>
              <a:t>https://pythonworld.ru/samouchitel-python</a:t>
            </a:r>
            <a:r>
              <a:rPr lang="ru-RU" altLang="ru-RU" sz="1800" dirty="0"/>
              <a:t> - Питон 3 для начинающих..</a:t>
            </a:r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11"/>
              </a:rPr>
              <a:t>https://pythlife.blogspot.ru/2012/09/blog-post_5355.html</a:t>
            </a:r>
            <a:r>
              <a:rPr lang="ru-RU" altLang="ru-RU" sz="1800" dirty="0"/>
              <a:t> - Покоряем Python</a:t>
            </a:r>
            <a:r>
              <a:rPr lang="en-US" altLang="ru-RU" sz="1800" dirty="0"/>
              <a:t> </a:t>
            </a:r>
            <a:r>
              <a:rPr lang="ru-RU" altLang="ru-RU" sz="1800" dirty="0"/>
              <a:t>- уроки для начинающих</a:t>
            </a:r>
            <a:r>
              <a:rPr lang="en-US" altLang="ru-RU" sz="1800" dirty="0"/>
              <a:t>.</a:t>
            </a:r>
            <a:endParaRPr lang="ru-RU" altLang="ru-RU" sz="1800" dirty="0"/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12"/>
              </a:rPr>
              <a:t>https://wiki.python.org/moin/SchoolsUsingPython</a:t>
            </a:r>
            <a:r>
              <a:rPr lang="en-US" altLang="ru-RU" sz="1800" dirty="0"/>
              <a:t> - </a:t>
            </a:r>
            <a:r>
              <a:rPr lang="ru-RU" altLang="ru-RU" sz="1800" dirty="0"/>
              <a:t>Школы, использующие </a:t>
            </a:r>
            <a:r>
              <a:rPr lang="en-US" altLang="ru-RU" sz="1800" dirty="0"/>
              <a:t>Python.</a:t>
            </a:r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13"/>
              </a:rPr>
              <a:t>http://samplecode.ru/?a=c&amp;i=12</a:t>
            </a:r>
            <a:r>
              <a:rPr lang="en-US" altLang="ru-RU" sz="1800" dirty="0"/>
              <a:t> Sample Code – </a:t>
            </a:r>
            <a:r>
              <a:rPr lang="ru-RU" altLang="ru-RU" sz="1800" dirty="0"/>
              <a:t>коды некоторых задач на разных языках программирования.</a:t>
            </a:r>
            <a:endParaRPr lang="en-US" altLang="ru-RU" sz="1800" dirty="0"/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14"/>
              </a:rPr>
              <a:t>https://habrahabr.ru/post/150302/</a:t>
            </a:r>
            <a:r>
              <a:rPr lang="en-US" altLang="ru-RU" sz="1800" dirty="0"/>
              <a:t> - </a:t>
            </a:r>
            <a:r>
              <a:rPr lang="ru-RU" altLang="ru-RU" sz="1800" dirty="0"/>
              <a:t>Учим </a:t>
            </a:r>
            <a:r>
              <a:rPr lang="en-US" altLang="ru-RU" sz="1800" dirty="0"/>
              <a:t>Python</a:t>
            </a:r>
            <a:r>
              <a:rPr lang="ru-RU" altLang="ru-RU" sz="1800" dirty="0"/>
              <a:t> качественно – </a:t>
            </a:r>
            <a:r>
              <a:rPr lang="ru-RU" altLang="ru-RU" sz="1800" dirty="0" err="1"/>
              <a:t>Хабрахабр</a:t>
            </a:r>
            <a:r>
              <a:rPr lang="en-US" altLang="ru-RU" sz="1800" dirty="0"/>
              <a:t>.</a:t>
            </a:r>
            <a:endParaRPr lang="ru-RU" altLang="ru-RU" sz="1800" dirty="0"/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15"/>
              </a:rPr>
              <a:t>https://www.programiz.com/python-programming</a:t>
            </a:r>
            <a:r>
              <a:rPr lang="ru-RU" altLang="ru-RU" sz="1800" dirty="0"/>
              <a:t> - </a:t>
            </a:r>
            <a:r>
              <a:rPr lang="en-US" altLang="ru-RU" sz="1800" dirty="0"/>
              <a:t>PROGRAMIZ: </a:t>
            </a:r>
            <a:r>
              <a:rPr lang="ru-RU" altLang="ru-RU" sz="1800" dirty="0"/>
              <a:t>Простейшие обучающие программы для начинающих</a:t>
            </a:r>
            <a:r>
              <a:rPr lang="en-US" altLang="ru-RU" sz="1800" dirty="0"/>
              <a:t>.</a:t>
            </a:r>
          </a:p>
          <a:p>
            <a:pPr marL="566738" lvl="1" indent="-390525">
              <a:lnSpc>
                <a:spcPct val="80000"/>
              </a:lnSpc>
            </a:pPr>
            <a:endParaRPr lang="ru-RU" altLang="ru-RU" sz="1800" dirty="0"/>
          </a:p>
          <a:p>
            <a:pPr lvl="1">
              <a:lnSpc>
                <a:spcPct val="80000"/>
              </a:lnSpc>
            </a:pPr>
            <a:endParaRPr lang="ru-RU" altLang="ru-RU" sz="1800" dirty="0"/>
          </a:p>
          <a:p>
            <a:pPr lvl="1">
              <a:lnSpc>
                <a:spcPct val="80000"/>
              </a:lnSpc>
            </a:pPr>
            <a:endParaRPr lang="ru-RU" altLang="ru-RU" sz="1800" dirty="0"/>
          </a:p>
          <a:p>
            <a:pPr lvl="1">
              <a:lnSpc>
                <a:spcPct val="80000"/>
              </a:lnSpc>
            </a:pPr>
            <a:endParaRPr lang="en-US" altLang="ru-RU" sz="18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1DDCD9E-96C6-4C64-B8A7-7D58198FE5AC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E43ED97B-1679-4113-B488-FE881ACBF6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CFA0A-9511-44F7-8FFF-8D1A9DC2670F}" type="slidenum">
              <a:rPr lang="en-US" altLang="ru-RU" smtClean="0"/>
              <a:pPr/>
              <a:t>13</a:t>
            </a:fld>
            <a:endParaRPr lang="en-US" altLang="ru-RU"/>
          </a:p>
        </p:txBody>
      </p:sp>
      <p:sp>
        <p:nvSpPr>
          <p:cNvPr id="6" name="Управляющая кнопка: &quot;На главную&quot; 5">
            <a:hlinkClick r:id="rId17" action="ppaction://hlinksldjump" highlightClick="1"/>
            <a:extLst>
              <a:ext uri="{FF2B5EF4-FFF2-40B4-BE49-F238E27FC236}">
                <a16:creationId xmlns:a16="http://schemas.microsoft.com/office/drawing/2014/main" id="{8D24D5C0-31A8-4A4A-A129-9D721ED04259}"/>
              </a:ext>
            </a:extLst>
          </p:cNvPr>
          <p:cNvSpPr/>
          <p:nvPr/>
        </p:nvSpPr>
        <p:spPr bwMode="auto">
          <a:xfrm>
            <a:off x="8686800" y="6093296"/>
            <a:ext cx="349696" cy="432048"/>
          </a:xfrm>
          <a:prstGeom prst="actionButtonHome">
            <a:avLst/>
          </a:prstGeom>
          <a:ln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4140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Text Box 2">
            <a:extLst>
              <a:ext uri="{FF2B5EF4-FFF2-40B4-BE49-F238E27FC236}">
                <a16:creationId xmlns:a16="http://schemas.microsoft.com/office/drawing/2014/main" id="{B5577A5B-D323-4F22-9191-63185AF885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03848" y="5536640"/>
            <a:ext cx="2664296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ru-RU" sz="1400" b="1" dirty="0">
                <a:latin typeface="Verdana" panose="020B0604030504040204" pitchFamily="34" charset="0"/>
                <a:hlinkClick r:id="rId2"/>
              </a:rPr>
              <a:t>http://do-info.ru</a:t>
            </a:r>
            <a:endParaRPr lang="en-US" altLang="ru-RU" sz="1400" b="1" dirty="0">
              <a:latin typeface="Verdana" panose="020B0604030504040204" pitchFamily="34" charset="0"/>
            </a:endParaRPr>
          </a:p>
        </p:txBody>
      </p:sp>
      <p:sp>
        <p:nvSpPr>
          <p:cNvPr id="89092" name="WordArt 4">
            <a:extLst>
              <a:ext uri="{FF2B5EF4-FFF2-40B4-BE49-F238E27FC236}">
                <a16:creationId xmlns:a16="http://schemas.microsoft.com/office/drawing/2014/main" id="{1535D58F-EA5D-4AF1-93E1-DA870103AD92}"/>
              </a:ext>
            </a:extLst>
          </p:cNvPr>
          <p:cNvSpPr>
            <a:spLocks noChangeArrowheads="1" noChangeShapeType="1" noTextEdit="1"/>
          </p:cNvSpPr>
          <p:nvPr/>
        </p:nvSpPr>
        <p:spPr bwMode="gray">
          <a:xfrm>
            <a:off x="1692275" y="2997200"/>
            <a:ext cx="5759450" cy="8636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pPr algn="ctr"/>
            <a:r>
              <a:rPr lang="en-US" sz="3600" b="1" kern="10">
                <a:ln w="19050">
                  <a:solidFill>
                    <a:schemeClr val="bg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tx1"/>
                    </a:gs>
                    <a:gs pos="100000">
                      <a:schemeClr val="hlink"/>
                    </a:gs>
                  </a:gsLst>
                  <a:lin ang="0" scaled="1"/>
                </a:gradFill>
                <a:effectLst>
                  <a:outerShdw dist="63500" dir="2212194" algn="ctr" rotWithShape="0">
                    <a:schemeClr val="tx2">
                      <a:alpha val="50000"/>
                    </a:schemeClr>
                  </a:outerShdw>
                </a:effectLst>
                <a:cs typeface="Arial" panose="020B0604020202020204" pitchFamily="34" charset="0"/>
              </a:rPr>
              <a:t>Thank You !</a:t>
            </a:r>
            <a:endParaRPr lang="ru-RU" sz="3600" b="1" kern="10">
              <a:ln w="19050">
                <a:solidFill>
                  <a:schemeClr val="bg1"/>
                </a:solidFill>
                <a:round/>
                <a:headEnd/>
                <a:tailEnd/>
              </a:ln>
              <a:gradFill rotWithShape="1">
                <a:gsLst>
                  <a:gs pos="0">
                    <a:schemeClr val="tx1"/>
                  </a:gs>
                  <a:gs pos="100000">
                    <a:schemeClr val="hlink"/>
                  </a:gs>
                </a:gsLst>
                <a:lin ang="0" scaled="1"/>
              </a:gradFill>
              <a:effectLst>
                <a:outerShdw dist="63500" dir="2212194" algn="ctr" rotWithShape="0">
                  <a:schemeClr val="tx2">
                    <a:alpha val="50000"/>
                  </a:schemeClr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556212E-5AEB-494D-A079-8D1F6F4762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188640"/>
            <a:ext cx="2360290" cy="236029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487D5D8-1BE9-46DD-99B5-5F745ADF0B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4723280"/>
            <a:ext cx="824351" cy="813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90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90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9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>
            <a:extLst>
              <a:ext uri="{FF2B5EF4-FFF2-40B4-BE49-F238E27FC236}">
                <a16:creationId xmlns:a16="http://schemas.microsoft.com/office/drawing/2014/main" id="{528B6D84-D8FA-4FD9-BC6E-F9EF9A508BE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Основные темы</a:t>
            </a:r>
            <a:endParaRPr lang="en-US" altLang="ru-RU" b="1" dirty="0">
              <a:solidFill>
                <a:srgbClr val="FF0000"/>
              </a:solidFill>
            </a:endParaRPr>
          </a:p>
        </p:txBody>
      </p:sp>
      <p:sp>
        <p:nvSpPr>
          <p:cNvPr id="70659" name="Text Box 3">
            <a:extLst>
              <a:ext uri="{FF2B5EF4-FFF2-40B4-BE49-F238E27FC236}">
                <a16:creationId xmlns:a16="http://schemas.microsoft.com/office/drawing/2014/main" id="{0D201D78-8E17-4DC4-BAFB-6D0D7DF3A3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endParaRPr lang="ru-RU" altLang="ru-RU"/>
          </a:p>
        </p:txBody>
      </p:sp>
      <p:sp>
        <p:nvSpPr>
          <p:cNvPr id="70702" name="AutoShape 46">
            <a:extLst>
              <a:ext uri="{FF2B5EF4-FFF2-40B4-BE49-F238E27FC236}">
                <a16:creationId xmlns:a16="http://schemas.microsoft.com/office/drawing/2014/main" id="{DDC7DEB0-8997-4A55-AC90-748B16C6AA1A}"/>
              </a:ext>
            </a:extLst>
          </p:cNvPr>
          <p:cNvSpPr>
            <a:spLocks noChangeArrowheads="1"/>
          </p:cNvSpPr>
          <p:nvPr/>
        </p:nvSpPr>
        <p:spPr bwMode="ltGray">
          <a:xfrm rot="5400000">
            <a:off x="-2422526" y="1474788"/>
            <a:ext cx="4824413" cy="4770438"/>
          </a:xfrm>
          <a:custGeom>
            <a:avLst/>
            <a:gdLst>
              <a:gd name="G0" fmla="+- 10478 0 0"/>
              <a:gd name="G1" fmla="+- -11739500 0 0"/>
              <a:gd name="G2" fmla="+- 0 0 -11739500"/>
              <a:gd name="T0" fmla="*/ 0 256 1"/>
              <a:gd name="T1" fmla="*/ 180 256 1"/>
              <a:gd name="G3" fmla="+- -11739500 T0 T1"/>
              <a:gd name="T2" fmla="*/ 0 256 1"/>
              <a:gd name="T3" fmla="*/ 90 256 1"/>
              <a:gd name="G4" fmla="+- -11739500 T2 T3"/>
              <a:gd name="G5" fmla="*/ G4 2 1"/>
              <a:gd name="T4" fmla="*/ 90 256 1"/>
              <a:gd name="T5" fmla="*/ 0 256 1"/>
              <a:gd name="G6" fmla="+- -11739500 T4 T5"/>
              <a:gd name="G7" fmla="*/ G6 2 1"/>
              <a:gd name="G8" fmla="abs -1173950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10478"/>
              <a:gd name="G18" fmla="*/ 10478 1 2"/>
              <a:gd name="G19" fmla="+- G18 5400 0"/>
              <a:gd name="G20" fmla="cos G19 -11739500"/>
              <a:gd name="G21" fmla="sin G19 -11739500"/>
              <a:gd name="G22" fmla="+- G20 10800 0"/>
              <a:gd name="G23" fmla="+- G21 10800 0"/>
              <a:gd name="G24" fmla="+- 10800 0 G20"/>
              <a:gd name="G25" fmla="+- 10478 10800 0"/>
              <a:gd name="G26" fmla="?: G9 G17 G25"/>
              <a:gd name="G27" fmla="?: G9 0 21600"/>
              <a:gd name="G28" fmla="cos 10800 -11739500"/>
              <a:gd name="G29" fmla="sin 10800 -11739500"/>
              <a:gd name="G30" fmla="sin 10478 -11739500"/>
              <a:gd name="G31" fmla="+- G28 10800 0"/>
              <a:gd name="G32" fmla="+- G29 10800 0"/>
              <a:gd name="G33" fmla="+- G30 10800 0"/>
              <a:gd name="G34" fmla="?: G4 0 G31"/>
              <a:gd name="G35" fmla="?: -11739500 G34 0"/>
              <a:gd name="G36" fmla="?: G6 G35 G31"/>
              <a:gd name="G37" fmla="+- 21600 0 G36"/>
              <a:gd name="G38" fmla="?: G4 0 G33"/>
              <a:gd name="G39" fmla="?: -1173950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162 w 21600"/>
              <a:gd name="T15" fmla="*/ 10638 h 21600"/>
              <a:gd name="T16" fmla="*/ 10800 w 21600"/>
              <a:gd name="T17" fmla="*/ 322 h 21600"/>
              <a:gd name="T18" fmla="*/ 21438 w 21600"/>
              <a:gd name="T19" fmla="*/ 10638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323" y="10641"/>
                </a:moveTo>
                <a:cubicBezTo>
                  <a:pt x="410" y="4916"/>
                  <a:pt x="5075" y="322"/>
                  <a:pt x="10800" y="322"/>
                </a:cubicBezTo>
                <a:cubicBezTo>
                  <a:pt x="16524" y="322"/>
                  <a:pt x="21189" y="4916"/>
                  <a:pt x="21276" y="10641"/>
                </a:cubicBezTo>
                <a:lnTo>
                  <a:pt x="21598" y="10636"/>
                </a:lnTo>
                <a:cubicBezTo>
                  <a:pt x="21509" y="4736"/>
                  <a:pt x="16700" y="0"/>
                  <a:pt x="10799" y="0"/>
                </a:cubicBezTo>
                <a:cubicBezTo>
                  <a:pt x="4899" y="0"/>
                  <a:pt x="90" y="4736"/>
                  <a:pt x="1" y="10636"/>
                </a:cubicBezTo>
                <a:close/>
              </a:path>
            </a:pathLst>
          </a:custGeom>
          <a:gradFill rotWithShape="1">
            <a:gsLst>
              <a:gs pos="0">
                <a:schemeClr val="bg2">
                  <a:gamma/>
                  <a:tint val="45490"/>
                  <a:invGamma/>
                </a:schemeClr>
              </a:gs>
              <a:gs pos="50000">
                <a:schemeClr val="bg2"/>
              </a:gs>
              <a:gs pos="100000">
                <a:schemeClr val="bg2">
                  <a:gamma/>
                  <a:tint val="45490"/>
                  <a:invGamma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0703" name="AutoShape 47">
            <a:extLst>
              <a:ext uri="{FF2B5EF4-FFF2-40B4-BE49-F238E27FC236}">
                <a16:creationId xmlns:a16="http://schemas.microsoft.com/office/drawing/2014/main" id="{E1CC169A-3521-4A85-8C08-99BE8391D8BF}"/>
              </a:ext>
            </a:extLst>
          </p:cNvPr>
          <p:cNvSpPr>
            <a:spLocks noChangeArrowheads="1"/>
          </p:cNvSpPr>
          <p:nvPr/>
        </p:nvSpPr>
        <p:spPr bwMode="ltGray">
          <a:xfrm rot="5400000" flipH="1">
            <a:off x="-2016918" y="1910556"/>
            <a:ext cx="4032250" cy="3929063"/>
          </a:xfrm>
          <a:custGeom>
            <a:avLst/>
            <a:gdLst>
              <a:gd name="G0" fmla="+- 56 0 0"/>
              <a:gd name="G1" fmla="+- 11796480 0 0"/>
              <a:gd name="G2" fmla="+- 0 0 11796480"/>
              <a:gd name="T0" fmla="*/ 0 256 1"/>
              <a:gd name="T1" fmla="*/ 180 256 1"/>
              <a:gd name="G3" fmla="+- 11796480 T0 T1"/>
              <a:gd name="T2" fmla="*/ 0 256 1"/>
              <a:gd name="T3" fmla="*/ 90 256 1"/>
              <a:gd name="G4" fmla="+- 11796480 T2 T3"/>
              <a:gd name="G5" fmla="*/ G4 2 1"/>
              <a:gd name="T4" fmla="*/ 90 256 1"/>
              <a:gd name="T5" fmla="*/ 0 256 1"/>
              <a:gd name="G6" fmla="+- 11796480 T4 T5"/>
              <a:gd name="G7" fmla="*/ G6 2 1"/>
              <a:gd name="G8" fmla="abs 1179648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56"/>
              <a:gd name="G18" fmla="*/ 56 1 2"/>
              <a:gd name="G19" fmla="+- G18 5400 0"/>
              <a:gd name="G20" fmla="cos G19 11796480"/>
              <a:gd name="G21" fmla="sin G19 11796480"/>
              <a:gd name="G22" fmla="+- G20 10800 0"/>
              <a:gd name="G23" fmla="+- G21 10800 0"/>
              <a:gd name="G24" fmla="+- 10800 0 G20"/>
              <a:gd name="G25" fmla="+- 56 10800 0"/>
              <a:gd name="G26" fmla="?: G9 G17 G25"/>
              <a:gd name="G27" fmla="?: G9 0 21600"/>
              <a:gd name="G28" fmla="cos 10800 11796480"/>
              <a:gd name="G29" fmla="sin 10800 11796480"/>
              <a:gd name="G30" fmla="sin 56 11796480"/>
              <a:gd name="G31" fmla="+- G28 10800 0"/>
              <a:gd name="G32" fmla="+- G29 10800 0"/>
              <a:gd name="G33" fmla="+- G30 10800 0"/>
              <a:gd name="G34" fmla="?: G4 0 G31"/>
              <a:gd name="G35" fmla="?: 11796480 G34 0"/>
              <a:gd name="G36" fmla="?: G6 G35 G31"/>
              <a:gd name="G37" fmla="+- 21600 0 G36"/>
              <a:gd name="G38" fmla="?: G4 0 G33"/>
              <a:gd name="G39" fmla="?: 1179648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5372 w 21600"/>
              <a:gd name="T15" fmla="*/ 10800 h 21600"/>
              <a:gd name="T16" fmla="*/ 10800 w 21600"/>
              <a:gd name="T17" fmla="*/ 10744 h 21600"/>
              <a:gd name="T18" fmla="*/ 16228 w 21600"/>
              <a:gd name="T19" fmla="*/ 10800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10744" y="10800"/>
                </a:moveTo>
                <a:cubicBezTo>
                  <a:pt x="10744" y="10769"/>
                  <a:pt x="10769" y="10744"/>
                  <a:pt x="10800" y="10744"/>
                </a:cubicBezTo>
                <a:cubicBezTo>
                  <a:pt x="10830" y="10744"/>
                  <a:pt x="10856" y="10769"/>
                  <a:pt x="10856" y="10800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799"/>
                </a:cubicBezTo>
                <a:close/>
              </a:path>
            </a:pathLst>
          </a:custGeom>
          <a:gradFill rotWithShape="1">
            <a:gsLst>
              <a:gs pos="0">
                <a:srgbClr val="1B9AD9">
                  <a:alpha val="36000"/>
                </a:srgbClr>
              </a:gs>
              <a:gs pos="100000">
                <a:srgbClr val="1B9AD9">
                  <a:gamma/>
                  <a:tint val="3372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0704" name="AutoShape 48">
            <a:extLst>
              <a:ext uri="{FF2B5EF4-FFF2-40B4-BE49-F238E27FC236}">
                <a16:creationId xmlns:a16="http://schemas.microsoft.com/office/drawing/2014/main" id="{A937696B-F6BB-402C-B46F-EB8384D26B49}"/>
              </a:ext>
            </a:extLst>
          </p:cNvPr>
          <p:cNvSpPr>
            <a:spLocks noChangeArrowheads="1"/>
          </p:cNvSpPr>
          <p:nvPr/>
        </p:nvSpPr>
        <p:spPr bwMode="gray">
          <a:xfrm>
            <a:off x="2511357" y="3974428"/>
            <a:ext cx="2952625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</a:rPr>
              <a:t>Вычисления в </a:t>
            </a:r>
            <a:r>
              <a:rPr lang="en-US" altLang="ru-RU" b="1" dirty="0">
                <a:solidFill>
                  <a:schemeClr val="tx2"/>
                </a:solidFill>
              </a:rPr>
              <a:t>Python</a:t>
            </a:r>
            <a:r>
              <a:rPr lang="ru-RU" altLang="ru-RU" b="1" dirty="0">
                <a:solidFill>
                  <a:schemeClr val="tx2"/>
                </a:solidFill>
              </a:rPr>
              <a:t> 5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sp>
        <p:nvSpPr>
          <p:cNvPr id="70705" name="AutoShape 49">
            <a:extLst>
              <a:ext uri="{FF2B5EF4-FFF2-40B4-BE49-F238E27FC236}">
                <a16:creationId xmlns:a16="http://schemas.microsoft.com/office/drawing/2014/main" id="{90371C5E-A6BF-4070-AE34-49CE959243C0}"/>
              </a:ext>
            </a:extLst>
          </p:cNvPr>
          <p:cNvSpPr>
            <a:spLocks noChangeArrowheads="1"/>
          </p:cNvSpPr>
          <p:nvPr/>
        </p:nvSpPr>
        <p:spPr bwMode="gray">
          <a:xfrm>
            <a:off x="2437512" y="3383576"/>
            <a:ext cx="3604519" cy="398106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</a:rPr>
              <a:t>Целочисленная математика 4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sp>
        <p:nvSpPr>
          <p:cNvPr id="70706" name="AutoShape 50">
            <a:extLst>
              <a:ext uri="{FF2B5EF4-FFF2-40B4-BE49-F238E27FC236}">
                <a16:creationId xmlns:a16="http://schemas.microsoft.com/office/drawing/2014/main" id="{FB33F560-F156-4CA6-889D-BFB159C1198D}"/>
              </a:ext>
            </a:extLst>
          </p:cNvPr>
          <p:cNvSpPr>
            <a:spLocks noChangeArrowheads="1"/>
          </p:cNvSpPr>
          <p:nvPr/>
        </p:nvSpPr>
        <p:spPr bwMode="gray">
          <a:xfrm>
            <a:off x="1952852" y="2249847"/>
            <a:ext cx="3195212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</a:rPr>
              <a:t>Основы синтаксиса        2 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sp>
        <p:nvSpPr>
          <p:cNvPr id="70707" name="AutoShape 51">
            <a:extLst>
              <a:ext uri="{FF2B5EF4-FFF2-40B4-BE49-F238E27FC236}">
                <a16:creationId xmlns:a16="http://schemas.microsoft.com/office/drawing/2014/main" id="{A0DF4DFF-EFDA-49A5-8501-7C3E78A65FBF}"/>
              </a:ext>
            </a:extLst>
          </p:cNvPr>
          <p:cNvSpPr>
            <a:spLocks noChangeArrowheads="1"/>
          </p:cNvSpPr>
          <p:nvPr/>
        </p:nvSpPr>
        <p:spPr bwMode="gray">
          <a:xfrm>
            <a:off x="2346038" y="2834679"/>
            <a:ext cx="3108336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</a:rPr>
              <a:t>Ввод-вывод данных   </a:t>
            </a:r>
            <a:r>
              <a:rPr lang="en-US" altLang="ru-RU" b="1" dirty="0">
                <a:solidFill>
                  <a:schemeClr val="tx2"/>
                </a:solidFill>
              </a:rPr>
              <a:t>  </a:t>
            </a:r>
            <a:r>
              <a:rPr lang="ru-RU" altLang="ru-RU" b="1" dirty="0">
                <a:solidFill>
                  <a:schemeClr val="tx2"/>
                </a:solidFill>
              </a:rPr>
              <a:t>3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sp>
        <p:nvSpPr>
          <p:cNvPr id="70708" name="AutoShape 52">
            <a:extLst>
              <a:ext uri="{FF2B5EF4-FFF2-40B4-BE49-F238E27FC236}">
                <a16:creationId xmlns:a16="http://schemas.microsoft.com/office/drawing/2014/main" id="{D7D7CCC7-7350-455D-B465-898FA24613A4}"/>
              </a:ext>
            </a:extLst>
          </p:cNvPr>
          <p:cNvSpPr>
            <a:spLocks noChangeArrowheads="1"/>
          </p:cNvSpPr>
          <p:nvPr/>
        </p:nvSpPr>
        <p:spPr bwMode="gray">
          <a:xfrm>
            <a:off x="1479393" y="1713868"/>
            <a:ext cx="3424324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sz="1600" b="1" dirty="0">
                <a:solidFill>
                  <a:schemeClr val="tx2"/>
                </a:solidFill>
              </a:rPr>
              <a:t>Всему начало есть. Введение </a:t>
            </a:r>
            <a:r>
              <a:rPr lang="ru-RU" altLang="ru-RU" b="1" dirty="0">
                <a:solidFill>
                  <a:schemeClr val="tx2"/>
                </a:solidFill>
              </a:rPr>
              <a:t>1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grpSp>
        <p:nvGrpSpPr>
          <p:cNvPr id="70709" name="Group 53">
            <a:extLst>
              <a:ext uri="{FF2B5EF4-FFF2-40B4-BE49-F238E27FC236}">
                <a16:creationId xmlns:a16="http://schemas.microsoft.com/office/drawing/2014/main" id="{5824BCCD-D00D-4F6B-9E78-F561D9D8C6C5}"/>
              </a:ext>
            </a:extLst>
          </p:cNvPr>
          <p:cNvGrpSpPr>
            <a:grpSpLocks/>
          </p:cNvGrpSpPr>
          <p:nvPr/>
        </p:nvGrpSpPr>
        <p:grpSpPr bwMode="auto">
          <a:xfrm>
            <a:off x="1120333" y="1730375"/>
            <a:ext cx="381000" cy="381000"/>
            <a:chOff x="2078" y="1680"/>
            <a:chExt cx="1615" cy="1615"/>
          </a:xfrm>
        </p:grpSpPr>
        <p:sp>
          <p:nvSpPr>
            <p:cNvPr id="70710" name="Oval 54">
              <a:extLst>
                <a:ext uri="{FF2B5EF4-FFF2-40B4-BE49-F238E27FC236}">
                  <a16:creationId xmlns:a16="http://schemas.microsoft.com/office/drawing/2014/main" id="{3A7ABE76-9A18-4C60-B6A4-0886C098E04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sz="800"/>
            </a:p>
          </p:txBody>
        </p:sp>
        <p:sp>
          <p:nvSpPr>
            <p:cNvPr id="70711" name="Oval 55">
              <a:extLst>
                <a:ext uri="{FF2B5EF4-FFF2-40B4-BE49-F238E27FC236}">
                  <a16:creationId xmlns:a16="http://schemas.microsoft.com/office/drawing/2014/main" id="{3A95D0F5-41F2-492D-BC55-19704280C11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sz="800"/>
            </a:p>
          </p:txBody>
        </p:sp>
        <p:sp>
          <p:nvSpPr>
            <p:cNvPr id="70712" name="Oval 56">
              <a:extLst>
                <a:ext uri="{FF2B5EF4-FFF2-40B4-BE49-F238E27FC236}">
                  <a16:creationId xmlns:a16="http://schemas.microsoft.com/office/drawing/2014/main" id="{699C6605-7F7D-4505-B102-39B296BE61F1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415" y="1847"/>
              <a:ext cx="1101" cy="128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 sz="800"/>
            </a:p>
          </p:txBody>
        </p:sp>
        <p:sp>
          <p:nvSpPr>
            <p:cNvPr id="70713" name="Oval 57">
              <a:extLst>
                <a:ext uri="{FF2B5EF4-FFF2-40B4-BE49-F238E27FC236}">
                  <a16:creationId xmlns:a16="http://schemas.microsoft.com/office/drawing/2014/main" id="{25D19706-AE46-4070-BF45-B5E60678244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415" y="1847"/>
              <a:ext cx="1101" cy="1284"/>
            </a:xfrm>
            <a:prstGeom prst="ellipse">
              <a:avLst/>
            </a:prstGeom>
            <a:gradFill rotWithShape="1">
              <a:gsLst>
                <a:gs pos="0">
                  <a:srgbClr val="FFCC00">
                    <a:gamma/>
                    <a:shade val="0"/>
                    <a:invGamma/>
                  </a:srgbClr>
                </a:gs>
                <a:gs pos="100000">
                  <a:srgbClr val="FFCC00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 sz="800"/>
            </a:p>
          </p:txBody>
        </p:sp>
        <p:sp>
          <p:nvSpPr>
            <p:cNvPr id="70714" name="Oval 58">
              <a:extLst>
                <a:ext uri="{FF2B5EF4-FFF2-40B4-BE49-F238E27FC236}">
                  <a16:creationId xmlns:a16="http://schemas.microsoft.com/office/drawing/2014/main" id="{96A1D008-16F8-4CBB-A5C5-25F7D0A282B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847"/>
              <a:ext cx="1096" cy="128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 sz="800"/>
            </a:p>
          </p:txBody>
        </p:sp>
        <p:sp>
          <p:nvSpPr>
            <p:cNvPr id="70715" name="Oval 59">
              <a:extLst>
                <a:ext uri="{FF2B5EF4-FFF2-40B4-BE49-F238E27FC236}">
                  <a16:creationId xmlns:a16="http://schemas.microsoft.com/office/drawing/2014/main" id="{B38A9248-1BAA-403D-B3AA-DDF8026776B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847"/>
              <a:ext cx="1096" cy="1284"/>
            </a:xfrm>
            <a:prstGeom prst="ellipse">
              <a:avLst/>
            </a:pr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square" anchor="ctr">
              <a:spAutoFit/>
            </a:bodyPr>
            <a:lstStyle/>
            <a:p>
              <a:endParaRPr lang="ru-RU" sz="800" dirty="0"/>
            </a:p>
          </p:txBody>
        </p:sp>
      </p:grpSp>
      <p:grpSp>
        <p:nvGrpSpPr>
          <p:cNvPr id="70716" name="Group 60">
            <a:extLst>
              <a:ext uri="{FF2B5EF4-FFF2-40B4-BE49-F238E27FC236}">
                <a16:creationId xmlns:a16="http://schemas.microsoft.com/office/drawing/2014/main" id="{AD48A2F7-587A-433D-9DE2-131DBC6050F0}"/>
              </a:ext>
            </a:extLst>
          </p:cNvPr>
          <p:cNvGrpSpPr>
            <a:grpSpLocks/>
          </p:cNvGrpSpPr>
          <p:nvPr/>
        </p:nvGrpSpPr>
        <p:grpSpPr bwMode="auto">
          <a:xfrm>
            <a:off x="1589387" y="2243497"/>
            <a:ext cx="381000" cy="381000"/>
            <a:chOff x="2078" y="1680"/>
            <a:chExt cx="1615" cy="1615"/>
          </a:xfrm>
        </p:grpSpPr>
        <p:sp>
          <p:nvSpPr>
            <p:cNvPr id="70717" name="Oval 61">
              <a:extLst>
                <a:ext uri="{FF2B5EF4-FFF2-40B4-BE49-F238E27FC236}">
                  <a16:creationId xmlns:a16="http://schemas.microsoft.com/office/drawing/2014/main" id="{AC8EEE5C-3E7D-4E0B-8744-7158F08AB3D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718" name="Oval 62">
              <a:extLst>
                <a:ext uri="{FF2B5EF4-FFF2-40B4-BE49-F238E27FC236}">
                  <a16:creationId xmlns:a16="http://schemas.microsoft.com/office/drawing/2014/main" id="{82B1EB22-17DF-4E03-9092-9276F4DBDEA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719" name="Oval 63">
              <a:extLst>
                <a:ext uri="{FF2B5EF4-FFF2-40B4-BE49-F238E27FC236}">
                  <a16:creationId xmlns:a16="http://schemas.microsoft.com/office/drawing/2014/main" id="{9E1670C8-F8BC-4F1F-B13C-975D55B1AA2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70720" name="Oval 64">
              <a:extLst>
                <a:ext uri="{FF2B5EF4-FFF2-40B4-BE49-F238E27FC236}">
                  <a16:creationId xmlns:a16="http://schemas.microsoft.com/office/drawing/2014/main" id="{FA54E0EA-DE02-4693-A823-99DE43570D5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48BE67">
                    <a:gamma/>
                    <a:shade val="0"/>
                    <a:invGamma/>
                  </a:srgbClr>
                </a:gs>
                <a:gs pos="100000">
                  <a:srgbClr val="48BE67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70721" name="Oval 65">
              <a:extLst>
                <a:ext uri="{FF2B5EF4-FFF2-40B4-BE49-F238E27FC236}">
                  <a16:creationId xmlns:a16="http://schemas.microsoft.com/office/drawing/2014/main" id="{D8EFB88B-EC83-4E24-AF81-D2A2071B7AC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70722" name="Oval 66">
              <a:extLst>
                <a:ext uri="{FF2B5EF4-FFF2-40B4-BE49-F238E27FC236}">
                  <a16:creationId xmlns:a16="http://schemas.microsoft.com/office/drawing/2014/main" id="{A59AE064-0174-4CCF-A928-08A1BC809F6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48BE67"/>
                </a:gs>
                <a:gs pos="100000">
                  <a:srgbClr val="48BE67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70723" name="Group 67">
            <a:extLst>
              <a:ext uri="{FF2B5EF4-FFF2-40B4-BE49-F238E27FC236}">
                <a16:creationId xmlns:a16="http://schemas.microsoft.com/office/drawing/2014/main" id="{4EE8682C-75B0-43E9-B554-418EA3EA5D01}"/>
              </a:ext>
            </a:extLst>
          </p:cNvPr>
          <p:cNvGrpSpPr>
            <a:grpSpLocks/>
          </p:cNvGrpSpPr>
          <p:nvPr/>
        </p:nvGrpSpPr>
        <p:grpSpPr bwMode="auto">
          <a:xfrm>
            <a:off x="1983862" y="2846905"/>
            <a:ext cx="381000" cy="381000"/>
            <a:chOff x="2078" y="1680"/>
            <a:chExt cx="1615" cy="1615"/>
          </a:xfrm>
        </p:grpSpPr>
        <p:sp>
          <p:nvSpPr>
            <p:cNvPr id="70724" name="Oval 68">
              <a:extLst>
                <a:ext uri="{FF2B5EF4-FFF2-40B4-BE49-F238E27FC236}">
                  <a16:creationId xmlns:a16="http://schemas.microsoft.com/office/drawing/2014/main" id="{0E8BA1D8-EE19-4A55-9282-E26DA0CD1D58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725" name="Oval 69">
              <a:extLst>
                <a:ext uri="{FF2B5EF4-FFF2-40B4-BE49-F238E27FC236}">
                  <a16:creationId xmlns:a16="http://schemas.microsoft.com/office/drawing/2014/main" id="{B08691B0-12CE-4800-917C-DD29D3603C0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726" name="Oval 70">
              <a:extLst>
                <a:ext uri="{FF2B5EF4-FFF2-40B4-BE49-F238E27FC236}">
                  <a16:creationId xmlns:a16="http://schemas.microsoft.com/office/drawing/2014/main" id="{A9673706-8263-42B9-9158-19ED7FAA70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70727" name="Oval 71">
              <a:extLst>
                <a:ext uri="{FF2B5EF4-FFF2-40B4-BE49-F238E27FC236}">
                  <a16:creationId xmlns:a16="http://schemas.microsoft.com/office/drawing/2014/main" id="{967A45EF-2D4F-4E5A-BFF8-CA957596AAF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21B3E1"/>
                </a:gs>
                <a:gs pos="100000">
                  <a:srgbClr val="21B3E1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70728" name="Oval 72">
              <a:extLst>
                <a:ext uri="{FF2B5EF4-FFF2-40B4-BE49-F238E27FC236}">
                  <a16:creationId xmlns:a16="http://schemas.microsoft.com/office/drawing/2014/main" id="{A63F840C-3CDD-4345-B3E6-4127DBDD601F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70729" name="Oval 73">
              <a:extLst>
                <a:ext uri="{FF2B5EF4-FFF2-40B4-BE49-F238E27FC236}">
                  <a16:creationId xmlns:a16="http://schemas.microsoft.com/office/drawing/2014/main" id="{DA04C994-2716-4D82-A2A8-FC357B98A768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21B3E1"/>
                </a:gs>
                <a:gs pos="100000">
                  <a:srgbClr val="21B3E1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70730" name="Group 74">
            <a:extLst>
              <a:ext uri="{FF2B5EF4-FFF2-40B4-BE49-F238E27FC236}">
                <a16:creationId xmlns:a16="http://schemas.microsoft.com/office/drawing/2014/main" id="{842081FD-3B7D-4247-900F-8F6C8D843A17}"/>
              </a:ext>
            </a:extLst>
          </p:cNvPr>
          <p:cNvGrpSpPr>
            <a:grpSpLocks/>
          </p:cNvGrpSpPr>
          <p:nvPr/>
        </p:nvGrpSpPr>
        <p:grpSpPr bwMode="auto">
          <a:xfrm>
            <a:off x="2095480" y="3390263"/>
            <a:ext cx="381000" cy="381000"/>
            <a:chOff x="2078" y="1680"/>
            <a:chExt cx="1615" cy="1615"/>
          </a:xfrm>
        </p:grpSpPr>
        <p:sp>
          <p:nvSpPr>
            <p:cNvPr id="70731" name="Oval 75">
              <a:extLst>
                <a:ext uri="{FF2B5EF4-FFF2-40B4-BE49-F238E27FC236}">
                  <a16:creationId xmlns:a16="http://schemas.microsoft.com/office/drawing/2014/main" id="{1F1EE65F-E9C0-40F1-87FF-DD52CCF9C9F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732" name="Oval 76">
              <a:extLst>
                <a:ext uri="{FF2B5EF4-FFF2-40B4-BE49-F238E27FC236}">
                  <a16:creationId xmlns:a16="http://schemas.microsoft.com/office/drawing/2014/main" id="{1D108E3A-D3C9-4663-A1EF-AAA4F9E5EB1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733" name="Oval 77">
              <a:extLst>
                <a:ext uri="{FF2B5EF4-FFF2-40B4-BE49-F238E27FC236}">
                  <a16:creationId xmlns:a16="http://schemas.microsoft.com/office/drawing/2014/main" id="{252A8FC2-BF40-4B0F-88CD-5EA3D929E02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70734" name="Oval 78">
              <a:extLst>
                <a:ext uri="{FF2B5EF4-FFF2-40B4-BE49-F238E27FC236}">
                  <a16:creationId xmlns:a16="http://schemas.microsoft.com/office/drawing/2014/main" id="{3602790A-224E-4369-B9BB-00687B8B1DA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8D67E1">
                    <a:gamma/>
                    <a:shade val="0"/>
                    <a:invGamma/>
                  </a:srgbClr>
                </a:gs>
                <a:gs pos="100000">
                  <a:srgbClr val="8D67E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70735" name="Oval 79">
              <a:extLst>
                <a:ext uri="{FF2B5EF4-FFF2-40B4-BE49-F238E27FC236}">
                  <a16:creationId xmlns:a16="http://schemas.microsoft.com/office/drawing/2014/main" id="{E74FEF9F-61DC-4380-A8D8-340D9CB23373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70736" name="Oval 80">
              <a:extLst>
                <a:ext uri="{FF2B5EF4-FFF2-40B4-BE49-F238E27FC236}">
                  <a16:creationId xmlns:a16="http://schemas.microsoft.com/office/drawing/2014/main" id="{DC3E72B9-E373-4DF6-A9F3-A18EAEE1D72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8D67E1"/>
                </a:gs>
                <a:gs pos="100000">
                  <a:srgbClr val="8D67E1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70737" name="Group 81">
            <a:extLst>
              <a:ext uri="{FF2B5EF4-FFF2-40B4-BE49-F238E27FC236}">
                <a16:creationId xmlns:a16="http://schemas.microsoft.com/office/drawing/2014/main" id="{3A8C6CCB-04AC-48F2-8C0C-BE4F95F8136F}"/>
              </a:ext>
            </a:extLst>
          </p:cNvPr>
          <p:cNvGrpSpPr>
            <a:grpSpLocks/>
          </p:cNvGrpSpPr>
          <p:nvPr/>
        </p:nvGrpSpPr>
        <p:grpSpPr bwMode="auto">
          <a:xfrm>
            <a:off x="2110776" y="3952960"/>
            <a:ext cx="355600" cy="381000"/>
            <a:chOff x="2078" y="1680"/>
            <a:chExt cx="1615" cy="1615"/>
          </a:xfrm>
        </p:grpSpPr>
        <p:sp>
          <p:nvSpPr>
            <p:cNvPr id="70738" name="Oval 82">
              <a:extLst>
                <a:ext uri="{FF2B5EF4-FFF2-40B4-BE49-F238E27FC236}">
                  <a16:creationId xmlns:a16="http://schemas.microsoft.com/office/drawing/2014/main" id="{C8E81BAE-C8E3-4062-9C61-56C0A9777C01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739" name="Oval 83">
              <a:extLst>
                <a:ext uri="{FF2B5EF4-FFF2-40B4-BE49-F238E27FC236}">
                  <a16:creationId xmlns:a16="http://schemas.microsoft.com/office/drawing/2014/main" id="{AF62E9C1-A944-431A-823F-E7C46DC06A2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740" name="Oval 84">
              <a:extLst>
                <a:ext uri="{FF2B5EF4-FFF2-40B4-BE49-F238E27FC236}">
                  <a16:creationId xmlns:a16="http://schemas.microsoft.com/office/drawing/2014/main" id="{659BD064-7491-407A-9F35-CD217A121DA9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70741" name="Oval 85">
              <a:extLst>
                <a:ext uri="{FF2B5EF4-FFF2-40B4-BE49-F238E27FC236}">
                  <a16:creationId xmlns:a16="http://schemas.microsoft.com/office/drawing/2014/main" id="{5ADCD546-032D-4085-B6FC-988D7C656663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E35E23">
                    <a:gamma/>
                    <a:shade val="0"/>
                    <a:invGamma/>
                  </a:srgbClr>
                </a:gs>
                <a:gs pos="100000">
                  <a:srgbClr val="E35E23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70742" name="Oval 86">
              <a:extLst>
                <a:ext uri="{FF2B5EF4-FFF2-40B4-BE49-F238E27FC236}">
                  <a16:creationId xmlns:a16="http://schemas.microsoft.com/office/drawing/2014/main" id="{9B8487AD-B4BB-47F6-BC75-F90EF755746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70743" name="Oval 87">
              <a:extLst>
                <a:ext uri="{FF2B5EF4-FFF2-40B4-BE49-F238E27FC236}">
                  <a16:creationId xmlns:a16="http://schemas.microsoft.com/office/drawing/2014/main" id="{0B44D2DA-8732-40A6-825A-525CB3F2D56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E35E23"/>
                </a:gs>
                <a:gs pos="100000">
                  <a:srgbClr val="E35E23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48" name="Group 53">
            <a:extLst>
              <a:ext uri="{FF2B5EF4-FFF2-40B4-BE49-F238E27FC236}">
                <a16:creationId xmlns:a16="http://schemas.microsoft.com/office/drawing/2014/main" id="{BF1CF860-00A1-4DDA-B0FA-13A0DCCEEB86}"/>
              </a:ext>
            </a:extLst>
          </p:cNvPr>
          <p:cNvGrpSpPr>
            <a:grpSpLocks/>
          </p:cNvGrpSpPr>
          <p:nvPr/>
        </p:nvGrpSpPr>
        <p:grpSpPr bwMode="auto">
          <a:xfrm>
            <a:off x="1120333" y="5568860"/>
            <a:ext cx="381000" cy="381000"/>
            <a:chOff x="2078" y="1680"/>
            <a:chExt cx="1615" cy="1615"/>
          </a:xfrm>
        </p:grpSpPr>
        <p:sp>
          <p:nvSpPr>
            <p:cNvPr id="49" name="Oval 54">
              <a:extLst>
                <a:ext uri="{FF2B5EF4-FFF2-40B4-BE49-F238E27FC236}">
                  <a16:creationId xmlns:a16="http://schemas.microsoft.com/office/drawing/2014/main" id="{3BD944BE-94BC-4A67-9DD9-299C1E97B03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0" name="Oval 55">
              <a:extLst>
                <a:ext uri="{FF2B5EF4-FFF2-40B4-BE49-F238E27FC236}">
                  <a16:creationId xmlns:a16="http://schemas.microsoft.com/office/drawing/2014/main" id="{3419B764-8587-42A8-B227-57883483EA2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" name="Oval 56">
              <a:extLst>
                <a:ext uri="{FF2B5EF4-FFF2-40B4-BE49-F238E27FC236}">
                  <a16:creationId xmlns:a16="http://schemas.microsoft.com/office/drawing/2014/main" id="{051D43E7-993B-425F-9E91-82F413F60909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52" name="Oval 57">
              <a:extLst>
                <a:ext uri="{FF2B5EF4-FFF2-40B4-BE49-F238E27FC236}">
                  <a16:creationId xmlns:a16="http://schemas.microsoft.com/office/drawing/2014/main" id="{828F02B7-BD34-41B0-9E99-7A6D3A0B7C1F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FFCC00">
                    <a:gamma/>
                    <a:shade val="0"/>
                    <a:invGamma/>
                  </a:srgbClr>
                </a:gs>
                <a:gs pos="100000">
                  <a:srgbClr val="FFCC00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53" name="Oval 58">
              <a:extLst>
                <a:ext uri="{FF2B5EF4-FFF2-40B4-BE49-F238E27FC236}">
                  <a16:creationId xmlns:a16="http://schemas.microsoft.com/office/drawing/2014/main" id="{2595BE77-468F-4828-939F-5189A776E78C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54" name="Oval 59">
              <a:extLst>
                <a:ext uri="{FF2B5EF4-FFF2-40B4-BE49-F238E27FC236}">
                  <a16:creationId xmlns:a16="http://schemas.microsoft.com/office/drawing/2014/main" id="{C3A5D9E3-08EE-4672-8C83-C57FC9FB4F31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sp>
        <p:nvSpPr>
          <p:cNvPr id="55" name="AutoShape 48">
            <a:extLst>
              <a:ext uri="{FF2B5EF4-FFF2-40B4-BE49-F238E27FC236}">
                <a16:creationId xmlns:a16="http://schemas.microsoft.com/office/drawing/2014/main" id="{F327993F-0806-416C-82AF-F33FCBA8E544}"/>
              </a:ext>
            </a:extLst>
          </p:cNvPr>
          <p:cNvSpPr>
            <a:spLocks noChangeArrowheads="1"/>
          </p:cNvSpPr>
          <p:nvPr/>
        </p:nvSpPr>
        <p:spPr bwMode="gray">
          <a:xfrm>
            <a:off x="2346460" y="4555614"/>
            <a:ext cx="2657588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</a:rPr>
              <a:t>Ветвления                6 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grpSp>
        <p:nvGrpSpPr>
          <p:cNvPr id="56" name="Group 60">
            <a:extLst>
              <a:ext uri="{FF2B5EF4-FFF2-40B4-BE49-F238E27FC236}">
                <a16:creationId xmlns:a16="http://schemas.microsoft.com/office/drawing/2014/main" id="{48FA65F9-DC87-436B-A3C6-1ED2DAD43AEB}"/>
              </a:ext>
            </a:extLst>
          </p:cNvPr>
          <p:cNvGrpSpPr>
            <a:grpSpLocks/>
          </p:cNvGrpSpPr>
          <p:nvPr/>
        </p:nvGrpSpPr>
        <p:grpSpPr bwMode="auto">
          <a:xfrm>
            <a:off x="1739936" y="5078688"/>
            <a:ext cx="381000" cy="381000"/>
            <a:chOff x="2078" y="1680"/>
            <a:chExt cx="1615" cy="1615"/>
          </a:xfrm>
        </p:grpSpPr>
        <p:sp>
          <p:nvSpPr>
            <p:cNvPr id="57" name="Oval 61">
              <a:extLst>
                <a:ext uri="{FF2B5EF4-FFF2-40B4-BE49-F238E27FC236}">
                  <a16:creationId xmlns:a16="http://schemas.microsoft.com/office/drawing/2014/main" id="{6885DB32-A4A0-438B-9E4E-D639F90DA0F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8" name="Oval 62">
              <a:extLst>
                <a:ext uri="{FF2B5EF4-FFF2-40B4-BE49-F238E27FC236}">
                  <a16:creationId xmlns:a16="http://schemas.microsoft.com/office/drawing/2014/main" id="{4C524F8F-C4A5-477D-915E-A2450BA3E3FC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9" name="Oval 63">
              <a:extLst>
                <a:ext uri="{FF2B5EF4-FFF2-40B4-BE49-F238E27FC236}">
                  <a16:creationId xmlns:a16="http://schemas.microsoft.com/office/drawing/2014/main" id="{4DF48C08-931E-4C1F-AFBF-3E15A5685309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60" name="Oval 64">
              <a:extLst>
                <a:ext uri="{FF2B5EF4-FFF2-40B4-BE49-F238E27FC236}">
                  <a16:creationId xmlns:a16="http://schemas.microsoft.com/office/drawing/2014/main" id="{D4278A0C-408E-4C86-8C49-A0CA0206A9BF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48BE67">
                    <a:gamma/>
                    <a:shade val="0"/>
                    <a:invGamma/>
                  </a:srgbClr>
                </a:gs>
                <a:gs pos="100000">
                  <a:srgbClr val="48BE67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61" name="Oval 65">
              <a:extLst>
                <a:ext uri="{FF2B5EF4-FFF2-40B4-BE49-F238E27FC236}">
                  <a16:creationId xmlns:a16="http://schemas.microsoft.com/office/drawing/2014/main" id="{EAE59638-5EAE-45DC-897D-CC5EE185336E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62" name="Oval 66">
              <a:extLst>
                <a:ext uri="{FF2B5EF4-FFF2-40B4-BE49-F238E27FC236}">
                  <a16:creationId xmlns:a16="http://schemas.microsoft.com/office/drawing/2014/main" id="{B176A203-6ECB-42EF-99F5-18DA9CF8E9FE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48BE67"/>
                </a:gs>
                <a:gs pos="100000">
                  <a:srgbClr val="48BE67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sp>
        <p:nvSpPr>
          <p:cNvPr id="63" name="AutoShape 48">
            <a:extLst>
              <a:ext uri="{FF2B5EF4-FFF2-40B4-BE49-F238E27FC236}">
                <a16:creationId xmlns:a16="http://schemas.microsoft.com/office/drawing/2014/main" id="{4EE13855-9BCC-4161-8124-658F7081373A}"/>
              </a:ext>
            </a:extLst>
          </p:cNvPr>
          <p:cNvSpPr>
            <a:spLocks noChangeArrowheads="1"/>
          </p:cNvSpPr>
          <p:nvPr/>
        </p:nvSpPr>
        <p:spPr bwMode="gray">
          <a:xfrm>
            <a:off x="2059532" y="5120209"/>
            <a:ext cx="2527460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</a:rPr>
              <a:t>Цикл </a:t>
            </a:r>
            <a:r>
              <a:rPr lang="en-US" altLang="ru-RU" b="1" dirty="0">
                <a:solidFill>
                  <a:schemeClr val="tx2"/>
                </a:solidFill>
              </a:rPr>
              <a:t>“</a:t>
            </a:r>
            <a:r>
              <a:rPr lang="ru-RU" altLang="ru-RU" b="1" dirty="0">
                <a:solidFill>
                  <a:schemeClr val="tx2"/>
                </a:solidFill>
              </a:rPr>
              <a:t>для…</a:t>
            </a:r>
            <a:r>
              <a:rPr lang="en-US" altLang="ru-RU" b="1" dirty="0">
                <a:solidFill>
                  <a:schemeClr val="tx2"/>
                </a:solidFill>
              </a:rPr>
              <a:t>”</a:t>
            </a:r>
            <a:r>
              <a:rPr lang="ru-RU" altLang="ru-RU" b="1" dirty="0">
                <a:solidFill>
                  <a:schemeClr val="tx2"/>
                </a:solidFill>
              </a:rPr>
              <a:t>         7</a:t>
            </a:r>
          </a:p>
        </p:txBody>
      </p:sp>
      <p:grpSp>
        <p:nvGrpSpPr>
          <p:cNvPr id="64" name="Group 67">
            <a:extLst>
              <a:ext uri="{FF2B5EF4-FFF2-40B4-BE49-F238E27FC236}">
                <a16:creationId xmlns:a16="http://schemas.microsoft.com/office/drawing/2014/main" id="{287C9724-9CEC-4EF4-8044-337E6ED54E3E}"/>
              </a:ext>
            </a:extLst>
          </p:cNvPr>
          <p:cNvGrpSpPr>
            <a:grpSpLocks/>
          </p:cNvGrpSpPr>
          <p:nvPr/>
        </p:nvGrpSpPr>
        <p:grpSpPr bwMode="auto">
          <a:xfrm>
            <a:off x="1987634" y="4461481"/>
            <a:ext cx="381000" cy="381000"/>
            <a:chOff x="2078" y="1680"/>
            <a:chExt cx="1615" cy="1615"/>
          </a:xfrm>
        </p:grpSpPr>
        <p:sp>
          <p:nvSpPr>
            <p:cNvPr id="65" name="Oval 68">
              <a:extLst>
                <a:ext uri="{FF2B5EF4-FFF2-40B4-BE49-F238E27FC236}">
                  <a16:creationId xmlns:a16="http://schemas.microsoft.com/office/drawing/2014/main" id="{CD15544E-1B0E-499D-9602-2773C7A5C4F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6" name="Oval 69">
              <a:extLst>
                <a:ext uri="{FF2B5EF4-FFF2-40B4-BE49-F238E27FC236}">
                  <a16:creationId xmlns:a16="http://schemas.microsoft.com/office/drawing/2014/main" id="{0A7CBCA0-3DA0-4EF8-B77A-1D152B725A6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7" name="Oval 70">
              <a:extLst>
                <a:ext uri="{FF2B5EF4-FFF2-40B4-BE49-F238E27FC236}">
                  <a16:creationId xmlns:a16="http://schemas.microsoft.com/office/drawing/2014/main" id="{DFC02EF4-12E4-4A2F-B463-00B1BFBEA77E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68" name="Oval 71">
              <a:extLst>
                <a:ext uri="{FF2B5EF4-FFF2-40B4-BE49-F238E27FC236}">
                  <a16:creationId xmlns:a16="http://schemas.microsoft.com/office/drawing/2014/main" id="{7787E071-AFA0-42D1-9C35-5B4AB8D2998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21B3E1"/>
                </a:gs>
                <a:gs pos="100000">
                  <a:srgbClr val="21B3E1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69" name="Oval 72">
              <a:extLst>
                <a:ext uri="{FF2B5EF4-FFF2-40B4-BE49-F238E27FC236}">
                  <a16:creationId xmlns:a16="http://schemas.microsoft.com/office/drawing/2014/main" id="{7AFCA5FB-058C-44D2-81FD-97621E33405F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70" name="Oval 73">
              <a:extLst>
                <a:ext uri="{FF2B5EF4-FFF2-40B4-BE49-F238E27FC236}">
                  <a16:creationId xmlns:a16="http://schemas.microsoft.com/office/drawing/2014/main" id="{57620C1A-FD6E-4B9D-A808-D77B816869A8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21B3E1"/>
                </a:gs>
                <a:gs pos="100000">
                  <a:srgbClr val="21B3E1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sp>
        <p:nvSpPr>
          <p:cNvPr id="71" name="AutoShape 48">
            <a:extLst>
              <a:ext uri="{FF2B5EF4-FFF2-40B4-BE49-F238E27FC236}">
                <a16:creationId xmlns:a16="http://schemas.microsoft.com/office/drawing/2014/main" id="{A118E906-2FCF-45DF-A1BD-FDBC783121EE}"/>
              </a:ext>
            </a:extLst>
          </p:cNvPr>
          <p:cNvSpPr>
            <a:spLocks noChangeArrowheads="1"/>
          </p:cNvSpPr>
          <p:nvPr/>
        </p:nvSpPr>
        <p:spPr bwMode="gray">
          <a:xfrm>
            <a:off x="1437546" y="5652407"/>
            <a:ext cx="2630398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</a:rPr>
              <a:t>Строки                      8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sp>
        <p:nvSpPr>
          <p:cNvPr id="74" name="AutoShape 50">
            <a:extLst>
              <a:ext uri="{FF2B5EF4-FFF2-40B4-BE49-F238E27FC236}">
                <a16:creationId xmlns:a16="http://schemas.microsoft.com/office/drawing/2014/main" id="{92346EC2-D273-4090-A483-DC93A940EFE6}"/>
              </a:ext>
            </a:extLst>
          </p:cNvPr>
          <p:cNvSpPr>
            <a:spLocks noChangeArrowheads="1"/>
          </p:cNvSpPr>
          <p:nvPr/>
        </p:nvSpPr>
        <p:spPr bwMode="gray">
          <a:xfrm>
            <a:off x="6240529" y="2322355"/>
            <a:ext cx="2834102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1">
                <a:lumMod val="85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</a:rPr>
              <a:t>Функции. </a:t>
            </a:r>
            <a:r>
              <a:rPr lang="ru-RU" altLang="ru-RU" b="1">
                <a:solidFill>
                  <a:schemeClr val="tx2"/>
                </a:solidFill>
              </a:rPr>
              <a:t>Рекурсия   11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sp>
        <p:nvSpPr>
          <p:cNvPr id="75" name="AutoShape 51">
            <a:extLst>
              <a:ext uri="{FF2B5EF4-FFF2-40B4-BE49-F238E27FC236}">
                <a16:creationId xmlns:a16="http://schemas.microsoft.com/office/drawing/2014/main" id="{F2C1611B-58EE-4A9F-9D7B-FB2000BDA521}"/>
              </a:ext>
            </a:extLst>
          </p:cNvPr>
          <p:cNvSpPr>
            <a:spLocks noChangeArrowheads="1"/>
          </p:cNvSpPr>
          <p:nvPr/>
        </p:nvSpPr>
        <p:spPr bwMode="gray">
          <a:xfrm>
            <a:off x="6244238" y="1763906"/>
            <a:ext cx="2830393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</a:rPr>
              <a:t>Списки (массивы)    10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sp>
        <p:nvSpPr>
          <p:cNvPr id="76" name="AutoShape 52">
            <a:extLst>
              <a:ext uri="{FF2B5EF4-FFF2-40B4-BE49-F238E27FC236}">
                <a16:creationId xmlns:a16="http://schemas.microsoft.com/office/drawing/2014/main" id="{C200E260-7DE1-4D07-95FC-9D7CC2798336}"/>
              </a:ext>
            </a:extLst>
          </p:cNvPr>
          <p:cNvSpPr>
            <a:spLocks noChangeArrowheads="1"/>
          </p:cNvSpPr>
          <p:nvPr/>
        </p:nvSpPr>
        <p:spPr bwMode="gray">
          <a:xfrm>
            <a:off x="6232118" y="1195955"/>
            <a:ext cx="2842513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  <a:hlinkClick r:id="rId2" action="ppaction://hlinksldjump"/>
              </a:rPr>
              <a:t>Цикл</a:t>
            </a:r>
            <a:r>
              <a:rPr lang="en-US" altLang="ru-RU" b="1" dirty="0">
                <a:solidFill>
                  <a:schemeClr val="tx2"/>
                </a:solidFill>
                <a:hlinkClick r:id="rId2" action="ppaction://hlinksldjump"/>
              </a:rPr>
              <a:t> “</a:t>
            </a:r>
            <a:r>
              <a:rPr lang="ru-RU" altLang="ru-RU" b="1" dirty="0">
                <a:solidFill>
                  <a:schemeClr val="tx2"/>
                </a:solidFill>
                <a:hlinkClick r:id="rId2" action="ppaction://hlinksldjump"/>
              </a:rPr>
              <a:t>пока…</a:t>
            </a:r>
            <a:r>
              <a:rPr lang="en-US" altLang="ru-RU" b="1" dirty="0">
                <a:solidFill>
                  <a:schemeClr val="tx2"/>
                </a:solidFill>
                <a:hlinkClick r:id="rId2" action="ppaction://hlinksldjump"/>
              </a:rPr>
              <a:t>”</a:t>
            </a:r>
            <a:r>
              <a:rPr lang="ru-RU" altLang="ru-RU" b="1" dirty="0">
                <a:solidFill>
                  <a:schemeClr val="tx2"/>
                </a:solidFill>
              </a:rPr>
              <a:t>            9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grpSp>
        <p:nvGrpSpPr>
          <p:cNvPr id="77" name="Group 53">
            <a:extLst>
              <a:ext uri="{FF2B5EF4-FFF2-40B4-BE49-F238E27FC236}">
                <a16:creationId xmlns:a16="http://schemas.microsoft.com/office/drawing/2014/main" id="{38FD3006-D5E6-46D4-9207-DCD27C151B4B}"/>
              </a:ext>
            </a:extLst>
          </p:cNvPr>
          <p:cNvGrpSpPr>
            <a:grpSpLocks/>
          </p:cNvGrpSpPr>
          <p:nvPr/>
        </p:nvGrpSpPr>
        <p:grpSpPr bwMode="auto">
          <a:xfrm>
            <a:off x="5838739" y="1190362"/>
            <a:ext cx="381000" cy="381000"/>
            <a:chOff x="2078" y="1680"/>
            <a:chExt cx="1615" cy="1615"/>
          </a:xfrm>
        </p:grpSpPr>
        <p:sp>
          <p:nvSpPr>
            <p:cNvPr id="78" name="Oval 54">
              <a:extLst>
                <a:ext uri="{FF2B5EF4-FFF2-40B4-BE49-F238E27FC236}">
                  <a16:creationId xmlns:a16="http://schemas.microsoft.com/office/drawing/2014/main" id="{082EBCB7-D1C6-41E8-899C-5058A458079F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9" name="Oval 55">
              <a:extLst>
                <a:ext uri="{FF2B5EF4-FFF2-40B4-BE49-F238E27FC236}">
                  <a16:creationId xmlns:a16="http://schemas.microsoft.com/office/drawing/2014/main" id="{51C8668D-62FB-4D05-9D8A-2A7A9A46DEE9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0" name="Oval 56">
              <a:extLst>
                <a:ext uri="{FF2B5EF4-FFF2-40B4-BE49-F238E27FC236}">
                  <a16:creationId xmlns:a16="http://schemas.microsoft.com/office/drawing/2014/main" id="{6F7CA9F5-BA2D-4FEF-BFAD-9210C73F8A8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81" name="Oval 57">
              <a:extLst>
                <a:ext uri="{FF2B5EF4-FFF2-40B4-BE49-F238E27FC236}">
                  <a16:creationId xmlns:a16="http://schemas.microsoft.com/office/drawing/2014/main" id="{302237E5-A3C8-4B65-9623-D72229F86A1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FFCC00">
                    <a:gamma/>
                    <a:shade val="0"/>
                    <a:invGamma/>
                  </a:srgbClr>
                </a:gs>
                <a:gs pos="100000">
                  <a:srgbClr val="FFCC00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82" name="Oval 58">
              <a:extLst>
                <a:ext uri="{FF2B5EF4-FFF2-40B4-BE49-F238E27FC236}">
                  <a16:creationId xmlns:a16="http://schemas.microsoft.com/office/drawing/2014/main" id="{F5EC8F21-1FC9-473B-BCEE-9E210ED96F68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83" name="Oval 59">
              <a:extLst>
                <a:ext uri="{FF2B5EF4-FFF2-40B4-BE49-F238E27FC236}">
                  <a16:creationId xmlns:a16="http://schemas.microsoft.com/office/drawing/2014/main" id="{6D3D7486-0AFA-4990-9421-89A8C958155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84" name="Group 60">
            <a:extLst>
              <a:ext uri="{FF2B5EF4-FFF2-40B4-BE49-F238E27FC236}">
                <a16:creationId xmlns:a16="http://schemas.microsoft.com/office/drawing/2014/main" id="{D2CBB616-6957-4982-B638-F62FADDC9D84}"/>
              </a:ext>
            </a:extLst>
          </p:cNvPr>
          <p:cNvGrpSpPr>
            <a:grpSpLocks/>
          </p:cNvGrpSpPr>
          <p:nvPr/>
        </p:nvGrpSpPr>
        <p:grpSpPr bwMode="auto">
          <a:xfrm>
            <a:off x="5838621" y="1770504"/>
            <a:ext cx="381000" cy="381000"/>
            <a:chOff x="2078" y="1680"/>
            <a:chExt cx="1615" cy="1615"/>
          </a:xfrm>
        </p:grpSpPr>
        <p:sp>
          <p:nvSpPr>
            <p:cNvPr id="85" name="Oval 61">
              <a:extLst>
                <a:ext uri="{FF2B5EF4-FFF2-40B4-BE49-F238E27FC236}">
                  <a16:creationId xmlns:a16="http://schemas.microsoft.com/office/drawing/2014/main" id="{F2791D54-1549-4F39-B0AA-F78D52F9492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6" name="Oval 62">
              <a:extLst>
                <a:ext uri="{FF2B5EF4-FFF2-40B4-BE49-F238E27FC236}">
                  <a16:creationId xmlns:a16="http://schemas.microsoft.com/office/drawing/2014/main" id="{846932BE-2192-4E6D-A1EF-12BC83E062D1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7" name="Oval 63">
              <a:extLst>
                <a:ext uri="{FF2B5EF4-FFF2-40B4-BE49-F238E27FC236}">
                  <a16:creationId xmlns:a16="http://schemas.microsoft.com/office/drawing/2014/main" id="{74CDA7A5-8686-46F0-AA30-D033061F341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88" name="Oval 64">
              <a:extLst>
                <a:ext uri="{FF2B5EF4-FFF2-40B4-BE49-F238E27FC236}">
                  <a16:creationId xmlns:a16="http://schemas.microsoft.com/office/drawing/2014/main" id="{13B634D5-A2D0-430B-BAF2-6204B177D83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48BE67">
                    <a:gamma/>
                    <a:shade val="0"/>
                    <a:invGamma/>
                  </a:srgbClr>
                </a:gs>
                <a:gs pos="100000">
                  <a:srgbClr val="48BE67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89" name="Oval 65">
              <a:extLst>
                <a:ext uri="{FF2B5EF4-FFF2-40B4-BE49-F238E27FC236}">
                  <a16:creationId xmlns:a16="http://schemas.microsoft.com/office/drawing/2014/main" id="{95FBF51C-A12D-477E-80F2-9680D721B26E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90" name="Oval 66">
              <a:extLst>
                <a:ext uri="{FF2B5EF4-FFF2-40B4-BE49-F238E27FC236}">
                  <a16:creationId xmlns:a16="http://schemas.microsoft.com/office/drawing/2014/main" id="{C6FCEDAE-1780-4A5B-9F62-135E5E04A05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48BE67"/>
                </a:gs>
                <a:gs pos="100000">
                  <a:srgbClr val="48BE67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112" name="Group 53">
            <a:extLst>
              <a:ext uri="{FF2B5EF4-FFF2-40B4-BE49-F238E27FC236}">
                <a16:creationId xmlns:a16="http://schemas.microsoft.com/office/drawing/2014/main" id="{9641D4A9-31FA-42F7-B11A-AB1B561A258E}"/>
              </a:ext>
            </a:extLst>
          </p:cNvPr>
          <p:cNvGrpSpPr>
            <a:grpSpLocks/>
          </p:cNvGrpSpPr>
          <p:nvPr/>
        </p:nvGrpSpPr>
        <p:grpSpPr bwMode="auto">
          <a:xfrm>
            <a:off x="5926637" y="5175363"/>
            <a:ext cx="381000" cy="381000"/>
            <a:chOff x="2078" y="1680"/>
            <a:chExt cx="1615" cy="1615"/>
          </a:xfrm>
        </p:grpSpPr>
        <p:sp>
          <p:nvSpPr>
            <p:cNvPr id="113" name="Oval 54">
              <a:extLst>
                <a:ext uri="{FF2B5EF4-FFF2-40B4-BE49-F238E27FC236}">
                  <a16:creationId xmlns:a16="http://schemas.microsoft.com/office/drawing/2014/main" id="{04BD3AA8-50E2-4AFB-9434-4FEC4107C46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4" name="Oval 55">
              <a:extLst>
                <a:ext uri="{FF2B5EF4-FFF2-40B4-BE49-F238E27FC236}">
                  <a16:creationId xmlns:a16="http://schemas.microsoft.com/office/drawing/2014/main" id="{A2FE8FC2-7091-45C8-9BEA-9C8C079747A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5" name="Oval 56">
              <a:extLst>
                <a:ext uri="{FF2B5EF4-FFF2-40B4-BE49-F238E27FC236}">
                  <a16:creationId xmlns:a16="http://schemas.microsoft.com/office/drawing/2014/main" id="{16453323-6480-4CF7-B605-3618A82726F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16" name="Oval 57">
              <a:extLst>
                <a:ext uri="{FF2B5EF4-FFF2-40B4-BE49-F238E27FC236}">
                  <a16:creationId xmlns:a16="http://schemas.microsoft.com/office/drawing/2014/main" id="{890291D8-7C18-4353-85FB-17C9E794BE9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FFCC00">
                    <a:gamma/>
                    <a:shade val="0"/>
                    <a:invGamma/>
                  </a:srgbClr>
                </a:gs>
                <a:gs pos="100000">
                  <a:srgbClr val="FFCC00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17" name="Oval 58">
              <a:extLst>
                <a:ext uri="{FF2B5EF4-FFF2-40B4-BE49-F238E27FC236}">
                  <a16:creationId xmlns:a16="http://schemas.microsoft.com/office/drawing/2014/main" id="{6078512F-7029-4CE2-9FD5-E81799D7729F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118" name="Oval 59">
              <a:extLst>
                <a:ext uri="{FF2B5EF4-FFF2-40B4-BE49-F238E27FC236}">
                  <a16:creationId xmlns:a16="http://schemas.microsoft.com/office/drawing/2014/main" id="{F329E2DE-C7D0-41DA-BEA7-116695CB001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ln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sp>
        <p:nvSpPr>
          <p:cNvPr id="119" name="AutoShape 48">
            <a:extLst>
              <a:ext uri="{FF2B5EF4-FFF2-40B4-BE49-F238E27FC236}">
                <a16:creationId xmlns:a16="http://schemas.microsoft.com/office/drawing/2014/main" id="{5CB067AD-913E-4F27-974D-079EE50EC905}"/>
              </a:ext>
            </a:extLst>
          </p:cNvPr>
          <p:cNvSpPr>
            <a:spLocks noChangeArrowheads="1"/>
          </p:cNvSpPr>
          <p:nvPr/>
        </p:nvSpPr>
        <p:spPr bwMode="gray">
          <a:xfrm>
            <a:off x="6354323" y="4202791"/>
            <a:ext cx="2720310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rgbClr val="8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accent2">
                    <a:lumMod val="50000"/>
                  </a:schemeClr>
                </a:solidFill>
              </a:rPr>
              <a:t>Матрицы</a:t>
            </a:r>
            <a:endParaRPr lang="en-US" alt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grpSp>
        <p:nvGrpSpPr>
          <p:cNvPr id="120" name="Group 60">
            <a:extLst>
              <a:ext uri="{FF2B5EF4-FFF2-40B4-BE49-F238E27FC236}">
                <a16:creationId xmlns:a16="http://schemas.microsoft.com/office/drawing/2014/main" id="{2D44EDDC-631D-45B6-95F7-D18910529B19}"/>
              </a:ext>
            </a:extLst>
          </p:cNvPr>
          <p:cNvGrpSpPr>
            <a:grpSpLocks/>
          </p:cNvGrpSpPr>
          <p:nvPr/>
        </p:nvGrpSpPr>
        <p:grpSpPr bwMode="auto">
          <a:xfrm>
            <a:off x="5896847" y="4653573"/>
            <a:ext cx="381000" cy="381000"/>
            <a:chOff x="2078" y="1680"/>
            <a:chExt cx="1615" cy="1615"/>
          </a:xfrm>
        </p:grpSpPr>
        <p:sp>
          <p:nvSpPr>
            <p:cNvPr id="121" name="Oval 61">
              <a:extLst>
                <a:ext uri="{FF2B5EF4-FFF2-40B4-BE49-F238E27FC236}">
                  <a16:creationId xmlns:a16="http://schemas.microsoft.com/office/drawing/2014/main" id="{F0C0AC91-331E-47DB-9AB1-1C66D02283AC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2" name="Oval 62">
              <a:extLst>
                <a:ext uri="{FF2B5EF4-FFF2-40B4-BE49-F238E27FC236}">
                  <a16:creationId xmlns:a16="http://schemas.microsoft.com/office/drawing/2014/main" id="{9AD61848-06D5-44EA-81BA-EE317B08D2A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3" name="Oval 63">
              <a:extLst>
                <a:ext uri="{FF2B5EF4-FFF2-40B4-BE49-F238E27FC236}">
                  <a16:creationId xmlns:a16="http://schemas.microsoft.com/office/drawing/2014/main" id="{C2CA0F2F-FB74-4043-9BC0-0283AAAAB8B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24" name="Oval 64">
              <a:extLst>
                <a:ext uri="{FF2B5EF4-FFF2-40B4-BE49-F238E27FC236}">
                  <a16:creationId xmlns:a16="http://schemas.microsoft.com/office/drawing/2014/main" id="{00AED349-DD6F-46D6-9662-8DAAC6690848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48BE67">
                    <a:gamma/>
                    <a:shade val="0"/>
                    <a:invGamma/>
                  </a:srgbClr>
                </a:gs>
                <a:gs pos="100000">
                  <a:srgbClr val="48BE67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25" name="Oval 65">
              <a:extLst>
                <a:ext uri="{FF2B5EF4-FFF2-40B4-BE49-F238E27FC236}">
                  <a16:creationId xmlns:a16="http://schemas.microsoft.com/office/drawing/2014/main" id="{FB6EF9C0-EE62-4B92-AB3E-F39267531C2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126" name="Oval 66">
              <a:extLst>
                <a:ext uri="{FF2B5EF4-FFF2-40B4-BE49-F238E27FC236}">
                  <a16:creationId xmlns:a16="http://schemas.microsoft.com/office/drawing/2014/main" id="{DB6DFB36-B0AF-4013-842B-1DE02DA2815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ln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sp>
        <p:nvSpPr>
          <p:cNvPr id="127" name="AutoShape 48">
            <a:extLst>
              <a:ext uri="{FF2B5EF4-FFF2-40B4-BE49-F238E27FC236}">
                <a16:creationId xmlns:a16="http://schemas.microsoft.com/office/drawing/2014/main" id="{7F1163D2-DD01-4EFD-A935-03E3BE42F3A6}"/>
              </a:ext>
            </a:extLst>
          </p:cNvPr>
          <p:cNvSpPr>
            <a:spLocks noChangeArrowheads="1"/>
          </p:cNvSpPr>
          <p:nvPr/>
        </p:nvSpPr>
        <p:spPr bwMode="gray">
          <a:xfrm>
            <a:off x="6398639" y="5193691"/>
            <a:ext cx="2686322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rgbClr val="8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accent2">
                    <a:lumMod val="50000"/>
                  </a:schemeClr>
                </a:solidFill>
              </a:rPr>
              <a:t>* Множества</a:t>
            </a:r>
            <a:endParaRPr lang="en-US" alt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grpSp>
        <p:nvGrpSpPr>
          <p:cNvPr id="128" name="Group 67">
            <a:extLst>
              <a:ext uri="{FF2B5EF4-FFF2-40B4-BE49-F238E27FC236}">
                <a16:creationId xmlns:a16="http://schemas.microsoft.com/office/drawing/2014/main" id="{F6324910-CA91-4081-9CC2-23D94DEC1E54}"/>
              </a:ext>
            </a:extLst>
          </p:cNvPr>
          <p:cNvGrpSpPr>
            <a:grpSpLocks/>
          </p:cNvGrpSpPr>
          <p:nvPr/>
        </p:nvGrpSpPr>
        <p:grpSpPr bwMode="auto">
          <a:xfrm>
            <a:off x="5875143" y="4159581"/>
            <a:ext cx="381000" cy="381000"/>
            <a:chOff x="2078" y="1680"/>
            <a:chExt cx="1615" cy="1615"/>
          </a:xfrm>
        </p:grpSpPr>
        <p:sp>
          <p:nvSpPr>
            <p:cNvPr id="129" name="Oval 68">
              <a:extLst>
                <a:ext uri="{FF2B5EF4-FFF2-40B4-BE49-F238E27FC236}">
                  <a16:creationId xmlns:a16="http://schemas.microsoft.com/office/drawing/2014/main" id="{062617ED-9217-48DD-B884-C7B271CDDB7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0" name="Oval 69">
              <a:extLst>
                <a:ext uri="{FF2B5EF4-FFF2-40B4-BE49-F238E27FC236}">
                  <a16:creationId xmlns:a16="http://schemas.microsoft.com/office/drawing/2014/main" id="{93FC47C5-0261-4B91-B5E2-B2301D344C4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1" name="Oval 70">
              <a:extLst>
                <a:ext uri="{FF2B5EF4-FFF2-40B4-BE49-F238E27FC236}">
                  <a16:creationId xmlns:a16="http://schemas.microsoft.com/office/drawing/2014/main" id="{01A20CAB-4BD8-498A-86A8-F9C7E0BD4F4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32" name="Oval 71">
              <a:extLst>
                <a:ext uri="{FF2B5EF4-FFF2-40B4-BE49-F238E27FC236}">
                  <a16:creationId xmlns:a16="http://schemas.microsoft.com/office/drawing/2014/main" id="{7A898E84-CA20-4443-BAF3-B1E3ABE2EEA1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21B3E1"/>
                </a:gs>
                <a:gs pos="100000">
                  <a:srgbClr val="21B3E1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33" name="Oval 72">
              <a:extLst>
                <a:ext uri="{FF2B5EF4-FFF2-40B4-BE49-F238E27FC236}">
                  <a16:creationId xmlns:a16="http://schemas.microsoft.com/office/drawing/2014/main" id="{F9388C5D-18A9-473A-B13F-AE095A241CC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134" name="Oval 73">
              <a:extLst>
                <a:ext uri="{FF2B5EF4-FFF2-40B4-BE49-F238E27FC236}">
                  <a16:creationId xmlns:a16="http://schemas.microsoft.com/office/drawing/2014/main" id="{A62ECB15-1FCB-4840-ACBB-4FB3A260A59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ln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sp>
        <p:nvSpPr>
          <p:cNvPr id="135" name="AutoShape 48">
            <a:extLst>
              <a:ext uri="{FF2B5EF4-FFF2-40B4-BE49-F238E27FC236}">
                <a16:creationId xmlns:a16="http://schemas.microsoft.com/office/drawing/2014/main" id="{C38EE543-2368-4756-B949-E09A382BD6B5}"/>
              </a:ext>
            </a:extLst>
          </p:cNvPr>
          <p:cNvSpPr>
            <a:spLocks noChangeArrowheads="1"/>
          </p:cNvSpPr>
          <p:nvPr/>
        </p:nvSpPr>
        <p:spPr bwMode="gray">
          <a:xfrm>
            <a:off x="6388311" y="4713514"/>
            <a:ext cx="2686322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rgbClr val="8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accent2">
                    <a:lumMod val="50000"/>
                  </a:schemeClr>
                </a:solidFill>
              </a:rPr>
              <a:t>* Словари</a:t>
            </a:r>
            <a:endParaRPr lang="en-US" alt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grpSp>
        <p:nvGrpSpPr>
          <p:cNvPr id="136" name="Group 74">
            <a:extLst>
              <a:ext uri="{FF2B5EF4-FFF2-40B4-BE49-F238E27FC236}">
                <a16:creationId xmlns:a16="http://schemas.microsoft.com/office/drawing/2014/main" id="{86826F2E-638A-43E8-8619-A234CD567AC0}"/>
              </a:ext>
            </a:extLst>
          </p:cNvPr>
          <p:cNvGrpSpPr>
            <a:grpSpLocks/>
          </p:cNvGrpSpPr>
          <p:nvPr/>
        </p:nvGrpSpPr>
        <p:grpSpPr bwMode="auto">
          <a:xfrm>
            <a:off x="2912430" y="6126240"/>
            <a:ext cx="381000" cy="381000"/>
            <a:chOff x="2078" y="1680"/>
            <a:chExt cx="1615" cy="1615"/>
          </a:xfrm>
        </p:grpSpPr>
        <p:sp>
          <p:nvSpPr>
            <p:cNvPr id="137" name="Oval 75">
              <a:extLst>
                <a:ext uri="{FF2B5EF4-FFF2-40B4-BE49-F238E27FC236}">
                  <a16:creationId xmlns:a16="http://schemas.microsoft.com/office/drawing/2014/main" id="{E51E0B06-A657-48F6-B7CD-A4FFBE13FD1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8" name="Oval 76">
              <a:extLst>
                <a:ext uri="{FF2B5EF4-FFF2-40B4-BE49-F238E27FC236}">
                  <a16:creationId xmlns:a16="http://schemas.microsoft.com/office/drawing/2014/main" id="{BFB503FD-55AC-4CF5-ABD5-670111CA227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9" name="Oval 77">
              <a:extLst>
                <a:ext uri="{FF2B5EF4-FFF2-40B4-BE49-F238E27FC236}">
                  <a16:creationId xmlns:a16="http://schemas.microsoft.com/office/drawing/2014/main" id="{70AE73E0-06A0-4B41-9A89-4D5B0AB0088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40" name="Oval 78">
              <a:extLst>
                <a:ext uri="{FF2B5EF4-FFF2-40B4-BE49-F238E27FC236}">
                  <a16:creationId xmlns:a16="http://schemas.microsoft.com/office/drawing/2014/main" id="{83604367-6AAF-4C8D-8961-48198090059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8D67E1">
                    <a:gamma/>
                    <a:shade val="0"/>
                    <a:invGamma/>
                  </a:srgbClr>
                </a:gs>
                <a:gs pos="100000">
                  <a:srgbClr val="8D67E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41" name="Oval 79">
              <a:extLst>
                <a:ext uri="{FF2B5EF4-FFF2-40B4-BE49-F238E27FC236}">
                  <a16:creationId xmlns:a16="http://schemas.microsoft.com/office/drawing/2014/main" id="{E067D89C-2F02-4AED-B5C3-A8F505C3F7B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142" name="Oval 80">
              <a:extLst>
                <a:ext uri="{FF2B5EF4-FFF2-40B4-BE49-F238E27FC236}">
                  <a16:creationId xmlns:a16="http://schemas.microsoft.com/office/drawing/2014/main" id="{A439C7AE-B020-4678-B661-BE88792043F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 dirty="0"/>
            </a:p>
          </p:txBody>
        </p:sp>
      </p:grpSp>
      <p:sp>
        <p:nvSpPr>
          <p:cNvPr id="143" name="AutoShape 49">
            <a:extLst>
              <a:ext uri="{FF2B5EF4-FFF2-40B4-BE49-F238E27FC236}">
                <a16:creationId xmlns:a16="http://schemas.microsoft.com/office/drawing/2014/main" id="{880B867A-D604-4BDC-9773-A35426F58F25}"/>
              </a:ext>
            </a:extLst>
          </p:cNvPr>
          <p:cNvSpPr>
            <a:spLocks noChangeArrowheads="1"/>
          </p:cNvSpPr>
          <p:nvPr/>
        </p:nvSpPr>
        <p:spPr bwMode="gray">
          <a:xfrm>
            <a:off x="3311119" y="6115830"/>
            <a:ext cx="3417579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  <a:hlinkClick r:id="rId3" action="ppaction://hlinksldjump"/>
              </a:rPr>
              <a:t>Информационные ресурсы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grpSp>
        <p:nvGrpSpPr>
          <p:cNvPr id="144" name="Group 74">
            <a:extLst>
              <a:ext uri="{FF2B5EF4-FFF2-40B4-BE49-F238E27FC236}">
                <a16:creationId xmlns:a16="http://schemas.microsoft.com/office/drawing/2014/main" id="{38FB7C8B-821F-46A4-B2FF-F89DE73D2A28}"/>
              </a:ext>
            </a:extLst>
          </p:cNvPr>
          <p:cNvGrpSpPr>
            <a:grpSpLocks/>
          </p:cNvGrpSpPr>
          <p:nvPr/>
        </p:nvGrpSpPr>
        <p:grpSpPr bwMode="auto">
          <a:xfrm>
            <a:off x="6760391" y="6116118"/>
            <a:ext cx="381000" cy="381000"/>
            <a:chOff x="2078" y="1680"/>
            <a:chExt cx="1615" cy="1615"/>
          </a:xfrm>
        </p:grpSpPr>
        <p:sp>
          <p:nvSpPr>
            <p:cNvPr id="145" name="Oval 75">
              <a:extLst>
                <a:ext uri="{FF2B5EF4-FFF2-40B4-BE49-F238E27FC236}">
                  <a16:creationId xmlns:a16="http://schemas.microsoft.com/office/drawing/2014/main" id="{1A1DD7D7-1981-423A-9DEB-977943F23E7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6" name="Oval 76">
              <a:extLst>
                <a:ext uri="{FF2B5EF4-FFF2-40B4-BE49-F238E27FC236}">
                  <a16:creationId xmlns:a16="http://schemas.microsoft.com/office/drawing/2014/main" id="{44E7B528-E29A-4827-BCF4-A3E5A0A20B5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7" name="Oval 77">
              <a:extLst>
                <a:ext uri="{FF2B5EF4-FFF2-40B4-BE49-F238E27FC236}">
                  <a16:creationId xmlns:a16="http://schemas.microsoft.com/office/drawing/2014/main" id="{2F2FF9C9-837A-4E26-B7FB-CE05444F547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48" name="Oval 78">
              <a:extLst>
                <a:ext uri="{FF2B5EF4-FFF2-40B4-BE49-F238E27FC236}">
                  <a16:creationId xmlns:a16="http://schemas.microsoft.com/office/drawing/2014/main" id="{931978BA-A59C-4F74-913A-29367359A00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8D67E1">
                    <a:gamma/>
                    <a:shade val="0"/>
                    <a:invGamma/>
                  </a:srgbClr>
                </a:gs>
                <a:gs pos="100000">
                  <a:srgbClr val="8D67E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49" name="Oval 79">
              <a:extLst>
                <a:ext uri="{FF2B5EF4-FFF2-40B4-BE49-F238E27FC236}">
                  <a16:creationId xmlns:a16="http://schemas.microsoft.com/office/drawing/2014/main" id="{0546091A-7F90-442F-98BE-EAFB8236E19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150" name="Oval 80">
              <a:extLst>
                <a:ext uri="{FF2B5EF4-FFF2-40B4-BE49-F238E27FC236}">
                  <a16:creationId xmlns:a16="http://schemas.microsoft.com/office/drawing/2014/main" id="{A686EBB4-880B-4B04-93DD-A786654B5B1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 dirty="0"/>
            </a:p>
          </p:txBody>
        </p:sp>
      </p:grpSp>
      <p:pic>
        <p:nvPicPr>
          <p:cNvPr id="151" name="Рисунок 150">
            <a:extLst>
              <a:ext uri="{FF2B5EF4-FFF2-40B4-BE49-F238E27FC236}">
                <a16:creationId xmlns:a16="http://schemas.microsoft.com/office/drawing/2014/main" id="{80B20E71-D85D-4832-8332-85800AF466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161" name="AutoShape 50">
            <a:extLst>
              <a:ext uri="{FF2B5EF4-FFF2-40B4-BE49-F238E27FC236}">
                <a16:creationId xmlns:a16="http://schemas.microsoft.com/office/drawing/2014/main" id="{CD3CD1FA-B0E5-41F1-A4C5-7D9D09D409D0}"/>
              </a:ext>
            </a:extLst>
          </p:cNvPr>
          <p:cNvSpPr>
            <a:spLocks noChangeArrowheads="1"/>
          </p:cNvSpPr>
          <p:nvPr/>
        </p:nvSpPr>
        <p:spPr bwMode="gray">
          <a:xfrm>
            <a:off x="6187513" y="3673998"/>
            <a:ext cx="2887119" cy="365174"/>
          </a:xfrm>
          <a:prstGeom prst="roundRect">
            <a:avLst>
              <a:gd name="adj" fmla="val 50000"/>
            </a:avLst>
          </a:prstGeom>
          <a:noFill/>
          <a:ln w="28575" algn="ctr">
            <a:noFill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rgbClr val="C00000"/>
                </a:solidFill>
              </a:rPr>
              <a:t>Внеурочная </a:t>
            </a:r>
            <a:r>
              <a:rPr lang="ru-RU" altLang="ru-RU" b="1" dirty="0" err="1">
                <a:solidFill>
                  <a:srgbClr val="C00000"/>
                </a:solidFill>
              </a:rPr>
              <a:t>деят-ность</a:t>
            </a:r>
            <a:endParaRPr lang="en-US" altLang="ru-RU" b="1" dirty="0">
              <a:solidFill>
                <a:srgbClr val="C00000"/>
              </a:solidFill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6E11F821-5FF1-4E34-8D48-8036FEA083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CFA0A-9511-44F7-8FFF-8D1A9DC2670F}" type="slidenum">
              <a:rPr lang="en-US" altLang="ru-RU" smtClean="0"/>
              <a:pPr/>
              <a:t>2</a:t>
            </a:fld>
            <a:endParaRPr lang="en-US" altLang="ru-RU"/>
          </a:p>
        </p:txBody>
      </p:sp>
      <p:grpSp>
        <p:nvGrpSpPr>
          <p:cNvPr id="152" name="Group 74">
            <a:extLst>
              <a:ext uri="{FF2B5EF4-FFF2-40B4-BE49-F238E27FC236}">
                <a16:creationId xmlns:a16="http://schemas.microsoft.com/office/drawing/2014/main" id="{204D6A42-0153-4C37-8679-726CC14FFB07}"/>
              </a:ext>
            </a:extLst>
          </p:cNvPr>
          <p:cNvGrpSpPr>
            <a:grpSpLocks/>
          </p:cNvGrpSpPr>
          <p:nvPr/>
        </p:nvGrpSpPr>
        <p:grpSpPr bwMode="auto">
          <a:xfrm>
            <a:off x="5846940" y="2345646"/>
            <a:ext cx="381000" cy="381000"/>
            <a:chOff x="2078" y="1680"/>
            <a:chExt cx="1615" cy="1615"/>
          </a:xfrm>
        </p:grpSpPr>
        <p:sp>
          <p:nvSpPr>
            <p:cNvPr id="162" name="Oval 75">
              <a:extLst>
                <a:ext uri="{FF2B5EF4-FFF2-40B4-BE49-F238E27FC236}">
                  <a16:creationId xmlns:a16="http://schemas.microsoft.com/office/drawing/2014/main" id="{FCBFDDDC-0E2E-47DA-9F34-158195A6DA9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3" name="Oval 76">
              <a:extLst>
                <a:ext uri="{FF2B5EF4-FFF2-40B4-BE49-F238E27FC236}">
                  <a16:creationId xmlns:a16="http://schemas.microsoft.com/office/drawing/2014/main" id="{AD2980C2-2D3F-461B-8B5A-3D8EE860215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4" name="Oval 77">
              <a:extLst>
                <a:ext uri="{FF2B5EF4-FFF2-40B4-BE49-F238E27FC236}">
                  <a16:creationId xmlns:a16="http://schemas.microsoft.com/office/drawing/2014/main" id="{2CCDEF99-BB1C-4206-A485-27BB6C9B5CE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65" name="Oval 78">
              <a:extLst>
                <a:ext uri="{FF2B5EF4-FFF2-40B4-BE49-F238E27FC236}">
                  <a16:creationId xmlns:a16="http://schemas.microsoft.com/office/drawing/2014/main" id="{810410CF-241F-4A6C-8A7B-CC406289F009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8D67E1">
                    <a:gamma/>
                    <a:shade val="0"/>
                    <a:invGamma/>
                  </a:srgbClr>
                </a:gs>
                <a:gs pos="100000">
                  <a:srgbClr val="8D67E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66" name="Oval 79">
              <a:extLst>
                <a:ext uri="{FF2B5EF4-FFF2-40B4-BE49-F238E27FC236}">
                  <a16:creationId xmlns:a16="http://schemas.microsoft.com/office/drawing/2014/main" id="{71143901-7D32-4AB9-8CF3-D32628F22A1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167" name="Oval 80">
              <a:extLst>
                <a:ext uri="{FF2B5EF4-FFF2-40B4-BE49-F238E27FC236}">
                  <a16:creationId xmlns:a16="http://schemas.microsoft.com/office/drawing/2014/main" id="{0A421722-B5B6-4F53-A8FA-A09B09D8C5C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8D67E1"/>
                </a:gs>
                <a:gs pos="100000">
                  <a:srgbClr val="8D67E1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168" name="Group 74">
            <a:extLst>
              <a:ext uri="{FF2B5EF4-FFF2-40B4-BE49-F238E27FC236}">
                <a16:creationId xmlns:a16="http://schemas.microsoft.com/office/drawing/2014/main" id="{2ED2D65D-CE25-4E94-A035-3CCB4B907125}"/>
              </a:ext>
            </a:extLst>
          </p:cNvPr>
          <p:cNvGrpSpPr>
            <a:grpSpLocks/>
          </p:cNvGrpSpPr>
          <p:nvPr/>
        </p:nvGrpSpPr>
        <p:grpSpPr bwMode="auto">
          <a:xfrm>
            <a:off x="5865535" y="2924261"/>
            <a:ext cx="381000" cy="381000"/>
            <a:chOff x="2078" y="1680"/>
            <a:chExt cx="1615" cy="1615"/>
          </a:xfrm>
        </p:grpSpPr>
        <p:sp>
          <p:nvSpPr>
            <p:cNvPr id="169" name="Oval 75">
              <a:extLst>
                <a:ext uri="{FF2B5EF4-FFF2-40B4-BE49-F238E27FC236}">
                  <a16:creationId xmlns:a16="http://schemas.microsoft.com/office/drawing/2014/main" id="{EF5842AE-C6A4-40D8-A56D-06F64CE2403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0" name="Oval 76">
              <a:extLst>
                <a:ext uri="{FF2B5EF4-FFF2-40B4-BE49-F238E27FC236}">
                  <a16:creationId xmlns:a16="http://schemas.microsoft.com/office/drawing/2014/main" id="{9966892A-4857-413D-BE7E-E49F1245CBB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1" name="Oval 77">
              <a:extLst>
                <a:ext uri="{FF2B5EF4-FFF2-40B4-BE49-F238E27FC236}">
                  <a16:creationId xmlns:a16="http://schemas.microsoft.com/office/drawing/2014/main" id="{2ED15980-5135-42E4-AFEF-5634D05644F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72" name="Oval 78">
              <a:extLst>
                <a:ext uri="{FF2B5EF4-FFF2-40B4-BE49-F238E27FC236}">
                  <a16:creationId xmlns:a16="http://schemas.microsoft.com/office/drawing/2014/main" id="{DDC3FA79-A7F2-459F-A3DE-AFEEEC8B6733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8D67E1">
                    <a:gamma/>
                    <a:shade val="0"/>
                    <a:invGamma/>
                  </a:srgbClr>
                </a:gs>
                <a:gs pos="100000">
                  <a:srgbClr val="8D67E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73" name="Oval 79">
              <a:extLst>
                <a:ext uri="{FF2B5EF4-FFF2-40B4-BE49-F238E27FC236}">
                  <a16:creationId xmlns:a16="http://schemas.microsoft.com/office/drawing/2014/main" id="{4DB6A0DE-5CBA-4885-8B71-625DA5DA32B8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174" name="Oval 80">
              <a:extLst>
                <a:ext uri="{FF2B5EF4-FFF2-40B4-BE49-F238E27FC236}">
                  <a16:creationId xmlns:a16="http://schemas.microsoft.com/office/drawing/2014/main" id="{4816D3A5-C9C8-4C04-B282-E1FAB5141E08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 dirty="0"/>
            </a:p>
          </p:txBody>
        </p:sp>
      </p:grpSp>
      <p:sp>
        <p:nvSpPr>
          <p:cNvPr id="175" name="AutoShape 51">
            <a:extLst>
              <a:ext uri="{FF2B5EF4-FFF2-40B4-BE49-F238E27FC236}">
                <a16:creationId xmlns:a16="http://schemas.microsoft.com/office/drawing/2014/main" id="{F0C8E4EB-6939-42F1-A57C-4D6F4FE0BBEB}"/>
              </a:ext>
            </a:extLst>
          </p:cNvPr>
          <p:cNvSpPr>
            <a:spLocks noChangeArrowheads="1"/>
          </p:cNvSpPr>
          <p:nvPr/>
        </p:nvSpPr>
        <p:spPr bwMode="gray">
          <a:xfrm>
            <a:off x="6310021" y="2932961"/>
            <a:ext cx="2774940" cy="595487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ru-RU" altLang="ru-RU" sz="2000" b="1" dirty="0">
                <a:solidFill>
                  <a:srgbClr val="FF0000"/>
                </a:solidFill>
              </a:rPr>
              <a:t>Практикум и зачёт</a:t>
            </a:r>
          </a:p>
          <a:p>
            <a:pPr algn="ctr" eaLnBrk="0" hangingPunct="0"/>
            <a:r>
              <a:rPr lang="ru-RU" altLang="ru-RU" sz="2000" b="1" dirty="0">
                <a:solidFill>
                  <a:srgbClr val="FF0000"/>
                </a:solidFill>
              </a:rPr>
              <a:t>12-14</a:t>
            </a:r>
            <a:endParaRPr lang="en-US" altLang="ru-RU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47845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>
            <a:extLst>
              <a:ext uri="{FF2B5EF4-FFF2-40B4-BE49-F238E27FC236}">
                <a16:creationId xmlns:a16="http://schemas.microsoft.com/office/drawing/2014/main" id="{5FE02B47-D821-4A42-AA04-C70A5B9EAF1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96017"/>
            <a:ext cx="8306544" cy="546344"/>
          </a:xfrm>
        </p:spPr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Цикл </a:t>
            </a:r>
            <a:r>
              <a:rPr lang="en-US" altLang="ru-RU" b="1">
                <a:solidFill>
                  <a:srgbClr val="FF0000"/>
                </a:solidFill>
              </a:rPr>
              <a:t>while</a:t>
            </a:r>
            <a:endParaRPr lang="en-US" altLang="ru-RU" b="1" dirty="0">
              <a:solidFill>
                <a:srgbClr val="FF0000"/>
              </a:solidFill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C638E7D-CB20-40C5-A911-FD7CA1F9BE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9C64290-473E-47DD-A072-467070E21C9C}"/>
              </a:ext>
            </a:extLst>
          </p:cNvPr>
          <p:cNvSpPr txBox="1"/>
          <p:nvPr/>
        </p:nvSpPr>
        <p:spPr>
          <a:xfrm>
            <a:off x="323528" y="985247"/>
            <a:ext cx="8820472" cy="5262979"/>
          </a:xfrm>
          <a:prstGeom prst="rect">
            <a:avLst/>
          </a:prstGeom>
          <a:noFill/>
          <a:effectLst>
            <a:softEdge rad="635000"/>
          </a:effectLst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Основные вопросы («дерево понятий»)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sz="2400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Блок-схемы - повторение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rgbClr val="33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1D52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Синтаксис конструкции  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while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1D52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1D52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(с предусловием)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sz="2400" dirty="0">
                <a:solidFill>
                  <a:srgbClr val="1D52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Счётчик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sz="2400" dirty="0">
                <a:solidFill>
                  <a:srgbClr val="1D52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Примеры программ</a:t>
            </a:r>
            <a:endParaRPr lang="en-US" sz="2400" dirty="0">
              <a:solidFill>
                <a:srgbClr val="1D528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1D52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Бесконечный цикл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sz="2400" dirty="0">
                <a:solidFill>
                  <a:srgbClr val="1D52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Управление циклами: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1D52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Команды: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1D52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</a:t>
            </a:r>
            <a:r>
              <a:rPr lang="en-US" altLang="ru-RU" sz="2400" b="1" dirty="0">
                <a:solidFill>
                  <a:srgbClr val="0070C0"/>
                </a:solidFill>
              </a:rPr>
              <a:t>break</a:t>
            </a:r>
            <a:r>
              <a:rPr lang="ru-RU" altLang="ru-RU" sz="2400" b="1" dirty="0">
                <a:solidFill>
                  <a:srgbClr val="0070C0"/>
                </a:solidFill>
              </a:rPr>
              <a:t>,</a:t>
            </a:r>
          </a:p>
          <a:p>
            <a:pPr lvl="4" algn="l">
              <a:defRPr/>
            </a:pPr>
            <a:r>
              <a:rPr lang="en-US" sz="24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lse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,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</a:endParaRPr>
          </a:p>
          <a:p>
            <a:pPr lvl="4" algn="l"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continue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1D52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Вложенные циклы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rgbClr val="1D528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1D52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Практическая работа  - 9</a:t>
            </a: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1D52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Домашнее задание - 9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FFF38F5-480D-43D3-BFAE-F54D303D76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763" b="95251" l="9524" r="90110">
                        <a14:foregroundMark x1="20513" y1="35092" x2="20513" y2="35092"/>
                        <a14:foregroundMark x1="22711" y1="21108" x2="22711" y2="21108"/>
                        <a14:foregroundMark x1="18681" y1="13984" x2="18681" y2="13984"/>
                        <a14:foregroundMark x1="15385" y1="12929" x2="15385" y2="12929"/>
                        <a14:foregroundMark x1="21612" y1="53034" x2="21612" y2="53034"/>
                        <a14:foregroundMark x1="21612" y1="53034" x2="21612" y2="53034"/>
                        <a14:foregroundMark x1="26007" y1="19261" x2="23810" y2="36148"/>
                        <a14:foregroundMark x1="13187" y1="10290" x2="21245" y2="24538"/>
                        <a14:foregroundMark x1="20147" y1="78364" x2="21978" y2="86280"/>
                        <a14:foregroundMark x1="12454" y1="78628" x2="14286" y2="85224"/>
                        <a14:foregroundMark x1="90110" y1="93404" x2="78755" y2="92876"/>
                        <a14:foregroundMark x1="58974" y1="95251" x2="52381" y2="9472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9436" y="1844823"/>
            <a:ext cx="2273044" cy="4341121"/>
          </a:xfrm>
          <a:prstGeom prst="rect">
            <a:avLst/>
          </a:prstGeom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BFAEF790-5E52-4E59-A053-ECA2B538E8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D8674-0D9E-409A-A4B7-1F131DB92A76}" type="slidenum">
              <a:rPr lang="en-US" altLang="ru-RU" smtClean="0"/>
              <a:pPr/>
              <a:t>3</a:t>
            </a:fld>
            <a:endParaRPr lang="en-US" altLang="ru-RU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27E2D57-614D-4CE5-8159-3B64CCC7AB17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9</a:t>
            </a:r>
            <a:endParaRPr lang="ru-RU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81016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>
            <a:extLst>
              <a:ext uri="{FF2B5EF4-FFF2-40B4-BE49-F238E27FC236}">
                <a16:creationId xmlns:a16="http://schemas.microsoft.com/office/drawing/2014/main" id="{5FE02B47-D821-4A42-AA04-C70A5B9EAF1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96017"/>
            <a:ext cx="8306544" cy="546344"/>
          </a:xfrm>
        </p:spPr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Блок-схемы</a:t>
            </a:r>
            <a:endParaRPr lang="en-US" altLang="ru-RU" b="1" dirty="0">
              <a:solidFill>
                <a:srgbClr val="FF0000"/>
              </a:solidFill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C638E7D-CB20-40C5-A911-FD7CA1F9BE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1C422B87-6281-4038-870F-AC255EC2ED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298574"/>
            <a:ext cx="3851920" cy="4600441"/>
          </a:xfrm>
          <a:prstGeom prst="rect">
            <a:avLst/>
          </a:prstGeom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34FEFFB-F87C-4AD0-B24E-1A13214006F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1052736"/>
            <a:ext cx="3744416" cy="5394102"/>
          </a:xfrm>
          <a:prstGeom prst="rect">
            <a:avLst/>
          </a:prstGeom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893A4695-14F0-4BE9-A775-409EF04E24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D8674-0D9E-409A-A4B7-1F131DB92A76}" type="slidenum">
              <a:rPr lang="en-US" altLang="ru-RU" smtClean="0"/>
              <a:pPr/>
              <a:t>4</a:t>
            </a:fld>
            <a:endParaRPr lang="en-US" altLang="ru-RU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4D7DD48-3145-4457-857B-2AD1B79486E4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9</a:t>
            </a:r>
            <a:endParaRPr lang="ru-RU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41444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>
            <a:extLst>
              <a:ext uri="{FF2B5EF4-FFF2-40B4-BE49-F238E27FC236}">
                <a16:creationId xmlns:a16="http://schemas.microsoft.com/office/drawing/2014/main" id="{9BEB0849-F15D-4ECD-B7C0-95EBBE5FD5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563563"/>
          </a:xfrm>
        </p:spPr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Синтаксис конструкции </a:t>
            </a:r>
            <a:r>
              <a:rPr lang="en-US" altLang="ru-RU" b="1" dirty="0">
                <a:solidFill>
                  <a:srgbClr val="FF0000"/>
                </a:solidFill>
              </a:rPr>
              <a:t>while</a:t>
            </a:r>
          </a:p>
        </p:txBody>
      </p:sp>
      <p:sp>
        <p:nvSpPr>
          <p:cNvPr id="71683" name="Rectangle 3">
            <a:extLst>
              <a:ext uri="{FF2B5EF4-FFF2-40B4-BE49-F238E27FC236}">
                <a16:creationId xmlns:a16="http://schemas.microsoft.com/office/drawing/2014/main" id="{E817586D-112A-474F-9DD7-D28AB671E4D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51520" y="972000"/>
            <a:ext cx="8712000" cy="5400000"/>
          </a:xfrm>
          <a:ln>
            <a:solidFill>
              <a:schemeClr val="accent1"/>
            </a:solidFill>
          </a:ln>
        </p:spPr>
        <p:txBody>
          <a:bodyPr/>
          <a:lstStyle/>
          <a:p>
            <a:pPr marL="57150" indent="0">
              <a:lnSpc>
                <a:spcPct val="80000"/>
              </a:lnSpc>
              <a:buNone/>
            </a:pPr>
            <a:endParaRPr lang="en-US" altLang="ru-RU" sz="1050" dirty="0"/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2000" dirty="0"/>
              <a:t>Инструкция </a:t>
            </a:r>
            <a:r>
              <a:rPr lang="ru-RU" altLang="ru-RU" sz="2000" b="1" dirty="0">
                <a:solidFill>
                  <a:srgbClr val="FF0000"/>
                </a:solidFill>
                <a:highlight>
                  <a:srgbClr val="00FF00"/>
                </a:highlight>
              </a:rPr>
              <a:t>while</a:t>
            </a:r>
            <a:r>
              <a:rPr lang="ru-RU" altLang="ru-RU" sz="2000" dirty="0"/>
              <a:t> в Python повторяет указанный блок кода до тех пор, пока указанное в цикле условие ни станет ложным.</a:t>
            </a:r>
          </a:p>
          <a:p>
            <a:pPr marL="57150" indent="0">
              <a:lnSpc>
                <a:spcPct val="80000"/>
              </a:lnSpc>
              <a:buNone/>
            </a:pPr>
            <a:endParaRPr lang="ru-RU" altLang="ru-RU" sz="1200" dirty="0"/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2000" dirty="0"/>
              <a:t>Цикл while в </a:t>
            </a:r>
            <a:r>
              <a:rPr lang="ru-RU" altLang="ru-RU" sz="2000" dirty="0" err="1"/>
              <a:t>Python</a:t>
            </a:r>
            <a:r>
              <a:rPr lang="ru-RU" altLang="ru-RU" sz="2000" dirty="0"/>
              <a:t> записывается следующим образом:</a:t>
            </a:r>
          </a:p>
          <a:p>
            <a:pPr marL="57150" indent="0">
              <a:lnSpc>
                <a:spcPct val="80000"/>
              </a:lnSpc>
              <a:buNone/>
            </a:pPr>
            <a:endParaRPr lang="ru-RU" altLang="ru-RU" sz="1800" dirty="0"/>
          </a:p>
          <a:p>
            <a:pPr marL="57150" indent="0">
              <a:lnSpc>
                <a:spcPct val="80000"/>
              </a:lnSpc>
              <a:buNone/>
            </a:pPr>
            <a:endParaRPr lang="en-US" altLang="ru-RU" sz="2400" b="1" dirty="0"/>
          </a:p>
          <a:p>
            <a:pPr marL="57150" indent="0">
              <a:lnSpc>
                <a:spcPct val="80000"/>
              </a:lnSpc>
              <a:buNone/>
            </a:pPr>
            <a:endParaRPr lang="ru-RU" altLang="ru-RU" sz="1100" dirty="0"/>
          </a:p>
          <a:p>
            <a:pPr marL="57150" indent="0">
              <a:lnSpc>
                <a:spcPct val="80000"/>
              </a:lnSpc>
              <a:buNone/>
            </a:pPr>
            <a:endParaRPr lang="ru-RU" altLang="ru-RU" sz="1100" dirty="0"/>
          </a:p>
          <a:p>
            <a:pPr marL="57150" indent="0">
              <a:lnSpc>
                <a:spcPct val="80000"/>
              </a:lnSpc>
              <a:buNone/>
            </a:pPr>
            <a:endParaRPr lang="ru-RU" altLang="ru-RU" sz="1100" dirty="0"/>
          </a:p>
          <a:p>
            <a:pPr marL="57150" indent="0">
              <a:lnSpc>
                <a:spcPct val="80000"/>
              </a:lnSpc>
              <a:buNone/>
            </a:pPr>
            <a:endParaRPr lang="ru-RU" altLang="ru-RU" sz="1100" dirty="0"/>
          </a:p>
          <a:p>
            <a:pPr marL="57150" indent="0">
              <a:lnSpc>
                <a:spcPct val="80000"/>
              </a:lnSpc>
              <a:buNone/>
            </a:pPr>
            <a:endParaRPr lang="ru-RU" altLang="ru-RU" sz="1100" dirty="0"/>
          </a:p>
          <a:p>
            <a:pPr marL="57150" indent="0">
              <a:lnSpc>
                <a:spcPct val="80000"/>
              </a:lnSpc>
              <a:buNone/>
            </a:pPr>
            <a:endParaRPr lang="ru-RU" altLang="ru-RU" sz="1100" dirty="0"/>
          </a:p>
          <a:p>
            <a:pPr marL="57150" indent="0">
              <a:lnSpc>
                <a:spcPct val="80000"/>
              </a:lnSpc>
              <a:buNone/>
            </a:pPr>
            <a:endParaRPr lang="ru-RU" altLang="ru-RU" sz="1100" dirty="0"/>
          </a:p>
          <a:p>
            <a:pPr marL="57150" indent="0">
              <a:lnSpc>
                <a:spcPct val="80000"/>
              </a:lnSpc>
              <a:buNone/>
            </a:pPr>
            <a:endParaRPr lang="ru-RU" altLang="ru-RU" sz="1100" dirty="0"/>
          </a:p>
          <a:p>
            <a:pPr marL="57150" indent="0">
              <a:lnSpc>
                <a:spcPct val="80000"/>
              </a:lnSpc>
              <a:buNone/>
            </a:pPr>
            <a:endParaRPr lang="en-US" altLang="ru-RU" sz="1100" dirty="0"/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1800" dirty="0"/>
              <a:t>Условием может быть любое истинное или ненулевое значение. </a:t>
            </a:r>
            <a:r>
              <a:rPr lang="ru-RU" altLang="ru-RU" sz="1800" b="1" dirty="0"/>
              <a:t>Серия команд  будет повторяться, пока условие будет истинным. </a:t>
            </a:r>
            <a:r>
              <a:rPr lang="ru-RU" altLang="ru-RU" sz="1800" dirty="0"/>
              <a:t>Когда условие становится </a:t>
            </a:r>
            <a:r>
              <a:rPr lang="ru-RU" altLang="ru-RU" sz="1800" b="1" dirty="0"/>
              <a:t>ложным</a:t>
            </a:r>
            <a:r>
              <a:rPr lang="ru-RU" altLang="ru-RU" sz="1800" dirty="0"/>
              <a:t> интерпретатор переводит выполнение программы на команду, следующую за циклом. </a:t>
            </a:r>
          </a:p>
          <a:p>
            <a:pPr marL="57150" indent="0">
              <a:lnSpc>
                <a:spcPct val="80000"/>
              </a:lnSpc>
              <a:buNone/>
            </a:pPr>
            <a:endParaRPr lang="ru-RU" altLang="ru-RU" sz="1800" dirty="0"/>
          </a:p>
          <a:p>
            <a:pPr marL="57150" indent="0">
              <a:lnSpc>
                <a:spcPct val="80000"/>
              </a:lnSpc>
              <a:buNone/>
            </a:pPr>
            <a:endParaRPr lang="ru-RU" altLang="ru-RU" sz="18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3B038B1-0945-4473-A19C-76C53F28A8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CB74F327-6F82-4BAE-BDFD-DBA082BF1743}"/>
              </a:ext>
            </a:extLst>
          </p:cNvPr>
          <p:cNvSpPr/>
          <p:nvPr/>
        </p:nvSpPr>
        <p:spPr>
          <a:xfrm>
            <a:off x="326782" y="5517232"/>
            <a:ext cx="86419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ru-RU" sz="2000" dirty="0"/>
              <a:t>Как правило, цикл while используется, когда невозможно определить точное количество проходов исполнения цикла.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AEA6D4A5-03D4-4995-9AE9-D9B07538A1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CFA0A-9511-44F7-8FFF-8D1A9DC2670F}" type="slidenum">
              <a:rPr lang="en-US" altLang="ru-RU" smtClean="0"/>
              <a:pPr/>
              <a:t>5</a:t>
            </a:fld>
            <a:endParaRPr lang="en-US" alt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8885E52-008C-493A-AE27-C7E37D0EAE0D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9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6" name="Прямоугольник: загнутый угол 5">
            <a:extLst>
              <a:ext uri="{FF2B5EF4-FFF2-40B4-BE49-F238E27FC236}">
                <a16:creationId xmlns:a16="http://schemas.microsoft.com/office/drawing/2014/main" id="{E077FA84-4B27-4A5E-9D4D-DD2642C59D8F}"/>
              </a:ext>
            </a:extLst>
          </p:cNvPr>
          <p:cNvSpPr/>
          <p:nvPr/>
        </p:nvSpPr>
        <p:spPr bwMode="auto">
          <a:xfrm>
            <a:off x="4788024" y="2272508"/>
            <a:ext cx="3744416" cy="1944216"/>
          </a:xfrm>
          <a:prstGeom prst="foldedCorner">
            <a:avLst>
              <a:gd name="adj" fmla="val 50000"/>
            </a:avLst>
          </a:prstGeom>
          <a:blipFill>
            <a:blip r:embed="rId3"/>
            <a:tile tx="0" ty="0" sx="100000" sy="100000" flip="none" algn="tl"/>
          </a:blipFill>
          <a:ln>
            <a:headEnd type="none" w="med" len="med"/>
            <a:tailEnd type="none" w="med" len="med"/>
          </a:ln>
          <a:ex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/>
              <a:t>п</a:t>
            </a: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ока</a:t>
            </a: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условие </a:t>
            </a:r>
            <a:r>
              <a:rPr kumimoji="0" lang="en-US" sz="2400" b="0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Arial" panose="020B0604020202020204" pitchFamily="34" charset="0"/>
              </a:rPr>
              <a:t>#</a:t>
            </a: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Arial" panose="020B0604020202020204" pitchFamily="34" charset="0"/>
              </a:rPr>
              <a:t> истинно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 err="1"/>
              <a:t>нц</a:t>
            </a:r>
            <a:endParaRPr lang="ru-RU" sz="2400" b="1" dirty="0"/>
          </a:p>
          <a:p>
            <a:pPr algn="l"/>
            <a:r>
              <a:rPr lang="ru-RU" sz="2400" dirty="0">
                <a:solidFill>
                  <a:schemeClr val="tx1"/>
                </a:solidFill>
                <a:latin typeface="Arial" panose="020B0604020202020204" pitchFamily="34" charset="0"/>
              </a:rPr>
              <a:t>   серия команд</a:t>
            </a:r>
            <a:endParaRPr lang="ru-RU" sz="2400" dirty="0"/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(тело цикла) 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кц</a:t>
            </a: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3A5F3DF-7ED3-4E73-B239-C3BC4D8CF398}"/>
              </a:ext>
            </a:extLst>
          </p:cNvPr>
          <p:cNvSpPr txBox="1"/>
          <p:nvPr/>
        </p:nvSpPr>
        <p:spPr>
          <a:xfrm>
            <a:off x="655762" y="2252099"/>
            <a:ext cx="3916238" cy="1815882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pPr marL="57150" indent="0" algn="l">
              <a:lnSpc>
                <a:spcPct val="80000"/>
              </a:lnSpc>
              <a:buNone/>
            </a:pPr>
            <a:endParaRPr lang="ru-RU" altLang="ru-RU" sz="2800" b="1" dirty="0">
              <a:solidFill>
                <a:srgbClr val="FF0000"/>
              </a:solidFill>
            </a:endParaRPr>
          </a:p>
          <a:p>
            <a:pPr marL="57150" indent="0" algn="l">
              <a:lnSpc>
                <a:spcPct val="80000"/>
              </a:lnSpc>
              <a:buNone/>
            </a:pPr>
            <a:r>
              <a:rPr lang="ru-RU" altLang="ru-RU" sz="2800" b="1" dirty="0">
                <a:solidFill>
                  <a:srgbClr val="FF0000"/>
                </a:solidFill>
              </a:rPr>
              <a:t>while </a:t>
            </a:r>
            <a:r>
              <a:rPr lang="ru-RU" altLang="ru-RU" sz="2800" dirty="0"/>
              <a:t>условие</a:t>
            </a:r>
            <a:r>
              <a:rPr lang="ru-RU" altLang="ru-RU" sz="2800" b="1" dirty="0">
                <a:solidFill>
                  <a:srgbClr val="FF0000"/>
                </a:solidFill>
              </a:rPr>
              <a:t>:</a:t>
            </a:r>
          </a:p>
          <a:p>
            <a:pPr marL="57150" indent="0" algn="l">
              <a:lnSpc>
                <a:spcPct val="80000"/>
              </a:lnSpc>
              <a:buNone/>
            </a:pPr>
            <a:r>
              <a:rPr lang="ru-RU" altLang="ru-RU" sz="2800" b="1" dirty="0">
                <a:solidFill>
                  <a:srgbClr val="FF0000"/>
                </a:solidFill>
              </a:rPr>
              <a:t>    </a:t>
            </a:r>
            <a:r>
              <a:rPr lang="ru-RU" altLang="ru-RU" sz="2800" b="1" dirty="0"/>
              <a:t>серия команд</a:t>
            </a:r>
          </a:p>
          <a:p>
            <a:pPr marL="57150" indent="0" algn="l">
              <a:lnSpc>
                <a:spcPct val="80000"/>
              </a:lnSpc>
              <a:buNone/>
            </a:pPr>
            <a:r>
              <a:rPr lang="ru-RU" altLang="ru-RU" sz="2800" b="1" dirty="0"/>
              <a:t>    (тело цикла)</a:t>
            </a:r>
          </a:p>
          <a:p>
            <a:pPr marL="57150" indent="0" algn="l">
              <a:lnSpc>
                <a:spcPct val="80000"/>
              </a:lnSpc>
              <a:buNone/>
            </a:pPr>
            <a:r>
              <a:rPr lang="ru-RU" altLang="ru-RU" sz="2800" b="1" dirty="0"/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42530044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>
            <a:extLst>
              <a:ext uri="{FF2B5EF4-FFF2-40B4-BE49-F238E27FC236}">
                <a16:creationId xmlns:a16="http://schemas.microsoft.com/office/drawing/2014/main" id="{9BEB0849-F15D-4ECD-B7C0-95EBBE5FD5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563563"/>
          </a:xfrm>
        </p:spPr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Примеры программ</a:t>
            </a:r>
            <a:endParaRPr lang="en-US" altLang="ru-RU" b="1" dirty="0">
              <a:solidFill>
                <a:srgbClr val="FF0000"/>
              </a:solidFill>
            </a:endParaRPr>
          </a:p>
        </p:txBody>
      </p:sp>
      <p:sp>
        <p:nvSpPr>
          <p:cNvPr id="71683" name="Rectangle 3">
            <a:extLst>
              <a:ext uri="{FF2B5EF4-FFF2-40B4-BE49-F238E27FC236}">
                <a16:creationId xmlns:a16="http://schemas.microsoft.com/office/drawing/2014/main" id="{E817586D-112A-474F-9DD7-D28AB671E4D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52000" y="972000"/>
            <a:ext cx="8712000" cy="5400000"/>
          </a:xfrm>
          <a:ln>
            <a:solidFill>
              <a:schemeClr val="accent1"/>
            </a:solidFill>
          </a:ln>
        </p:spPr>
        <p:txBody>
          <a:bodyPr/>
          <a:lstStyle/>
          <a:p>
            <a:pPr marL="57150" indent="0">
              <a:lnSpc>
                <a:spcPct val="80000"/>
              </a:lnSpc>
              <a:buNone/>
            </a:pPr>
            <a:endParaRPr lang="ru-RU" altLang="ru-RU" sz="1800" dirty="0"/>
          </a:p>
          <a:p>
            <a:pPr marL="57150" indent="0">
              <a:lnSpc>
                <a:spcPct val="80000"/>
              </a:lnSpc>
              <a:buNone/>
            </a:pPr>
            <a:endParaRPr lang="ru-RU" altLang="ru-RU" sz="1800" dirty="0"/>
          </a:p>
          <a:p>
            <a:pPr marL="57150" indent="0">
              <a:lnSpc>
                <a:spcPct val="80000"/>
              </a:lnSpc>
              <a:buNone/>
            </a:pPr>
            <a:endParaRPr lang="ru-RU" altLang="ru-RU" sz="1800" dirty="0"/>
          </a:p>
          <a:p>
            <a:pPr marL="57150" indent="0">
              <a:lnSpc>
                <a:spcPct val="80000"/>
              </a:lnSpc>
              <a:buNone/>
            </a:pPr>
            <a:endParaRPr lang="ru-RU" altLang="ru-RU" sz="18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3B038B1-0945-4473-A19C-76C53F28A8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D0F8636-B6F4-439B-BC5F-934772A4D3A2}"/>
              </a:ext>
            </a:extLst>
          </p:cNvPr>
          <p:cNvSpPr txBox="1"/>
          <p:nvPr/>
        </p:nvSpPr>
        <p:spPr>
          <a:xfrm>
            <a:off x="345629" y="1196752"/>
            <a:ext cx="5738539" cy="4745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" indent="0" algn="l">
              <a:lnSpc>
                <a:spcPct val="80000"/>
              </a:lnSpc>
              <a:buNone/>
            </a:pPr>
            <a:r>
              <a:rPr lang="ru-RU" altLang="ru-RU" sz="2000" dirty="0"/>
              <a:t>Пример 1: </a:t>
            </a:r>
          </a:p>
          <a:p>
            <a:pPr marL="57150" indent="0" algn="l">
              <a:lnSpc>
                <a:spcPct val="80000"/>
              </a:lnSpc>
              <a:buNone/>
            </a:pPr>
            <a:r>
              <a:rPr lang="ru-RU" altLang="ru-RU" sz="2000" b="1" dirty="0"/>
              <a:t>вывести на экране квадраты всех целых чисел от 1 до 10. </a:t>
            </a:r>
            <a:endParaRPr lang="ru-RU" altLang="ru-RU" sz="2000" dirty="0"/>
          </a:p>
          <a:p>
            <a:pPr marL="57150" indent="0" algn="l">
              <a:lnSpc>
                <a:spcPct val="80000"/>
              </a:lnSpc>
              <a:buNone/>
            </a:pPr>
            <a:r>
              <a:rPr lang="ru-RU" altLang="ru-RU" sz="2000" dirty="0"/>
              <a:t> </a:t>
            </a:r>
          </a:p>
          <a:p>
            <a:pPr marL="57150" indent="0" algn="l">
              <a:lnSpc>
                <a:spcPct val="80000"/>
              </a:lnSpc>
              <a:buNone/>
            </a:pPr>
            <a:r>
              <a:rPr lang="ru-RU" altLang="ru-RU" sz="2000" dirty="0"/>
              <a:t>i = 1</a:t>
            </a:r>
          </a:p>
          <a:p>
            <a:pPr marL="57150" indent="0" algn="l">
              <a:lnSpc>
                <a:spcPct val="80000"/>
              </a:lnSpc>
              <a:buNone/>
            </a:pPr>
            <a:r>
              <a:rPr lang="ru-RU" altLang="ru-RU" sz="2000" dirty="0"/>
              <a:t>while i &lt;= 10:</a:t>
            </a:r>
          </a:p>
          <a:p>
            <a:pPr marL="57150" indent="0" algn="l">
              <a:lnSpc>
                <a:spcPct val="80000"/>
              </a:lnSpc>
              <a:buNone/>
            </a:pPr>
            <a:r>
              <a:rPr lang="ru-RU" altLang="ru-RU" sz="2000" dirty="0"/>
              <a:t>    print(i ** 2)</a:t>
            </a:r>
          </a:p>
          <a:p>
            <a:pPr marL="57150" indent="0" algn="l">
              <a:lnSpc>
                <a:spcPct val="80000"/>
              </a:lnSpc>
              <a:buNone/>
            </a:pPr>
            <a:r>
              <a:rPr lang="ru-RU" altLang="ru-RU" sz="2000" dirty="0"/>
              <a:t>    i += 1</a:t>
            </a:r>
          </a:p>
          <a:p>
            <a:pPr marL="57150" indent="0" algn="l">
              <a:lnSpc>
                <a:spcPct val="80000"/>
              </a:lnSpc>
              <a:buNone/>
            </a:pPr>
            <a:endParaRPr lang="ru-RU" altLang="ru-RU" sz="2000" dirty="0"/>
          </a:p>
          <a:p>
            <a:pPr marL="57150" indent="0" algn="l">
              <a:lnSpc>
                <a:spcPct val="80000"/>
              </a:lnSpc>
              <a:buNone/>
            </a:pPr>
            <a:r>
              <a:rPr lang="ru-RU" altLang="ru-RU" sz="2000" dirty="0"/>
              <a:t>В этом примере переменная i внутри цикла изменяется от 1 до 10. </a:t>
            </a:r>
          </a:p>
          <a:p>
            <a:pPr marL="57150" indent="0" algn="l">
              <a:lnSpc>
                <a:spcPct val="80000"/>
              </a:lnSpc>
              <a:buNone/>
            </a:pPr>
            <a:endParaRPr lang="ru-RU" altLang="ru-RU" sz="2000" dirty="0"/>
          </a:p>
          <a:p>
            <a:pPr marL="57150" indent="0" algn="l">
              <a:lnSpc>
                <a:spcPct val="80000"/>
              </a:lnSpc>
              <a:buNone/>
            </a:pPr>
            <a:r>
              <a:rPr lang="ru-RU" altLang="ru-RU" sz="2000" b="1" dirty="0"/>
              <a:t>Переменная, значение которой меняется</a:t>
            </a:r>
            <a:r>
              <a:rPr lang="ru-RU" altLang="ru-RU" sz="2000" dirty="0"/>
              <a:t> с каждым новым проходом цикла, называется </a:t>
            </a:r>
            <a:r>
              <a:rPr lang="ru-RU" altLang="ru-RU" sz="2000" b="1" dirty="0">
                <a:solidFill>
                  <a:srgbClr val="FF0000"/>
                </a:solidFill>
              </a:rPr>
              <a:t>счетчиком.</a:t>
            </a:r>
            <a:r>
              <a:rPr lang="ru-RU" altLang="ru-RU" sz="2000" dirty="0">
                <a:solidFill>
                  <a:srgbClr val="FF0000"/>
                </a:solidFill>
              </a:rPr>
              <a:t> </a:t>
            </a:r>
          </a:p>
          <a:p>
            <a:pPr lvl="1" algn="l">
              <a:lnSpc>
                <a:spcPct val="80000"/>
              </a:lnSpc>
            </a:pPr>
            <a:endParaRPr lang="ru-RU" altLang="ru-RU" sz="2000" dirty="0"/>
          </a:p>
          <a:p>
            <a:pPr lvl="1" algn="l">
              <a:lnSpc>
                <a:spcPct val="80000"/>
              </a:lnSpc>
            </a:pPr>
            <a:r>
              <a:rPr lang="ru-RU" altLang="ru-RU" sz="2000" b="1" dirty="0">
                <a:solidFill>
                  <a:srgbClr val="008000"/>
                </a:solidFill>
              </a:rPr>
              <a:t>Чему равно значение счётчика </a:t>
            </a:r>
            <a:r>
              <a:rPr lang="en-US" altLang="ru-RU" sz="2000" b="1" dirty="0" err="1">
                <a:solidFill>
                  <a:srgbClr val="008000"/>
                </a:solidFill>
              </a:rPr>
              <a:t>i</a:t>
            </a:r>
            <a:r>
              <a:rPr lang="ru-RU" altLang="ru-RU" sz="2000" b="1" dirty="0">
                <a:solidFill>
                  <a:srgbClr val="008000"/>
                </a:solidFill>
              </a:rPr>
              <a:t> после выполнения этого цикла?</a:t>
            </a:r>
          </a:p>
          <a:p>
            <a:pPr marL="57150" indent="0" algn="l">
              <a:lnSpc>
                <a:spcPct val="80000"/>
              </a:lnSpc>
              <a:buNone/>
            </a:pPr>
            <a:endParaRPr lang="ru-RU" altLang="ru-RU" dirty="0"/>
          </a:p>
        </p:txBody>
      </p:sp>
      <p:cxnSp>
        <p:nvCxnSpPr>
          <p:cNvPr id="14" name="Прямая со стрелкой 13">
            <a:extLst>
              <a:ext uri="{FF2B5EF4-FFF2-40B4-BE49-F238E27FC236}">
                <a16:creationId xmlns:a16="http://schemas.microsoft.com/office/drawing/2014/main" id="{44A3E225-6471-40BD-8FF4-2401E3F89CB1}"/>
              </a:ext>
            </a:extLst>
          </p:cNvPr>
          <p:cNvCxnSpPr>
            <a:endCxn id="9" idx="0"/>
          </p:cNvCxnSpPr>
          <p:nvPr/>
        </p:nvCxnSpPr>
        <p:spPr bwMode="auto">
          <a:xfrm>
            <a:off x="7338089" y="1124744"/>
            <a:ext cx="1" cy="43204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71697" name="Группа 71696">
            <a:extLst>
              <a:ext uri="{FF2B5EF4-FFF2-40B4-BE49-F238E27FC236}">
                <a16:creationId xmlns:a16="http://schemas.microsoft.com/office/drawing/2014/main" id="{766DB2AD-4143-4B8E-8C49-A442AAE7F6BD}"/>
              </a:ext>
            </a:extLst>
          </p:cNvPr>
          <p:cNvGrpSpPr/>
          <p:nvPr/>
        </p:nvGrpSpPr>
        <p:grpSpPr>
          <a:xfrm>
            <a:off x="6072871" y="1556792"/>
            <a:ext cx="2474314" cy="4636950"/>
            <a:chOff x="6072871" y="1556792"/>
            <a:chExt cx="2474314" cy="4636950"/>
          </a:xfrm>
        </p:grpSpPr>
        <p:grpSp>
          <p:nvGrpSpPr>
            <p:cNvPr id="71693" name="Группа 71692">
              <a:extLst>
                <a:ext uri="{FF2B5EF4-FFF2-40B4-BE49-F238E27FC236}">
                  <a16:creationId xmlns:a16="http://schemas.microsoft.com/office/drawing/2014/main" id="{6895585B-3878-443E-A176-16FFED73FF27}"/>
                </a:ext>
              </a:extLst>
            </p:cNvPr>
            <p:cNvGrpSpPr/>
            <p:nvPr/>
          </p:nvGrpSpPr>
          <p:grpSpPr>
            <a:xfrm>
              <a:off x="6072871" y="1556792"/>
              <a:ext cx="2474314" cy="4636950"/>
              <a:chOff x="6444208" y="1628800"/>
              <a:chExt cx="2474314" cy="4636950"/>
            </a:xfrm>
          </p:grpSpPr>
          <p:grpSp>
            <p:nvGrpSpPr>
              <p:cNvPr id="71688" name="Группа 71687">
                <a:extLst>
                  <a:ext uri="{FF2B5EF4-FFF2-40B4-BE49-F238E27FC236}">
                    <a16:creationId xmlns:a16="http://schemas.microsoft.com/office/drawing/2014/main" id="{45659AC6-6447-4F01-8FE5-CAACFD1669D8}"/>
                  </a:ext>
                </a:extLst>
              </p:cNvPr>
              <p:cNvGrpSpPr/>
              <p:nvPr/>
            </p:nvGrpSpPr>
            <p:grpSpPr>
              <a:xfrm>
                <a:off x="6444208" y="1628800"/>
                <a:ext cx="2474314" cy="4636950"/>
                <a:chOff x="6444208" y="1628800"/>
                <a:chExt cx="2474314" cy="4636950"/>
              </a:xfrm>
            </p:grpSpPr>
            <p:sp>
              <p:nvSpPr>
                <p:cNvPr id="6" name="Ромб 5">
                  <a:extLst>
                    <a:ext uri="{FF2B5EF4-FFF2-40B4-BE49-F238E27FC236}">
                      <a16:creationId xmlns:a16="http://schemas.microsoft.com/office/drawing/2014/main" id="{A7AC50C7-908B-4961-9B29-DEEFEB2AE64C}"/>
                    </a:ext>
                  </a:extLst>
                </p:cNvPr>
                <p:cNvSpPr/>
                <p:nvPr/>
              </p:nvSpPr>
              <p:spPr bwMode="auto">
                <a:xfrm>
                  <a:off x="6675929" y="2657414"/>
                  <a:ext cx="2037779" cy="1080120"/>
                </a:xfrm>
                <a:prstGeom prst="diamond">
                  <a:avLst/>
                </a:prstGeom>
                <a:ln>
                  <a:headEnd type="none" w="med" len="med"/>
                  <a:tailEnd type="none" w="med" len="med"/>
                </a:ln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style>
                <a:lnRef idx="1">
                  <a:schemeClr val="accent5"/>
                </a:lnRef>
                <a:fillRef idx="2">
                  <a:schemeClr val="accent5"/>
                </a:fillRef>
                <a:effectRef idx="1">
                  <a:schemeClr val="accent5"/>
                </a:effectRef>
                <a:fontRef idx="minor">
                  <a:schemeClr val="dk1"/>
                </a:fontRef>
              </p:style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lang="en-US" b="1" dirty="0" err="1">
                      <a:solidFill>
                        <a:schemeClr val="tx1"/>
                      </a:solidFill>
                      <a:latin typeface="Arial" panose="020B0604020202020204" pitchFamily="34" charset="0"/>
                    </a:rPr>
                    <a:t>i</a:t>
                  </a:r>
                  <a:r>
                    <a:rPr lang="en-US" b="1" dirty="0">
                      <a:solidFill>
                        <a:schemeClr val="tx1"/>
                      </a:solidFill>
                      <a:latin typeface="Arial" panose="020B0604020202020204" pitchFamily="34" charset="0"/>
                    </a:rPr>
                    <a:t> </a:t>
                  </a:r>
                  <a:r>
                    <a:rPr kumimoji="0" lang="en-US" b="1" i="0" u="none" strike="noStrike" cap="none" normalizeH="0" baseline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anose="020B0604020202020204" pitchFamily="34" charset="0"/>
                    </a:rPr>
                    <a:t>&lt;= 10</a:t>
                  </a:r>
                  <a:endParaRPr kumimoji="0" lang="ru-RU" b="1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" name="Прямоугольник 8">
                  <a:extLst>
                    <a:ext uri="{FF2B5EF4-FFF2-40B4-BE49-F238E27FC236}">
                      <a16:creationId xmlns:a16="http://schemas.microsoft.com/office/drawing/2014/main" id="{1EBDFFAE-5DC4-4E88-A649-C0D3780261A4}"/>
                    </a:ext>
                  </a:extLst>
                </p:cNvPr>
                <p:cNvSpPr/>
                <p:nvPr/>
              </p:nvSpPr>
              <p:spPr bwMode="auto">
                <a:xfrm>
                  <a:off x="6754489" y="1628800"/>
                  <a:ext cx="1909875" cy="792088"/>
                </a:xfrm>
                <a:prstGeom prst="rect">
                  <a:avLst/>
                </a:prstGeom>
                <a:ln>
                  <a:headEnd type="none" w="med" len="med"/>
                  <a:tailEnd type="none" w="med" len="med"/>
                </a:ln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style>
                <a:lnRef idx="1">
                  <a:schemeClr val="accent5"/>
                </a:lnRef>
                <a:fillRef idx="2">
                  <a:schemeClr val="accent5"/>
                </a:fillRef>
                <a:effectRef idx="1">
                  <a:schemeClr val="accent5"/>
                </a:effectRef>
                <a:fontRef idx="minor">
                  <a:schemeClr val="dk1"/>
                </a:fontRef>
              </p:style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lang="en-US" sz="1400" b="1" dirty="0">
                    <a:solidFill>
                      <a:schemeClr val="tx1"/>
                    </a:solidFill>
                    <a:latin typeface="Arial" panose="020B0604020202020204" pitchFamily="34" charset="0"/>
                  </a:endParaRPr>
                </a:p>
                <a:p>
                  <a:pPr marL="0" marR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lang="en-US" b="1" dirty="0" err="1">
                      <a:solidFill>
                        <a:schemeClr val="tx1"/>
                      </a:solidFill>
                      <a:latin typeface="Arial" panose="020B0604020202020204" pitchFamily="34" charset="0"/>
                    </a:rPr>
                    <a:t>i</a:t>
                  </a:r>
                  <a:r>
                    <a:rPr lang="en-US" b="1" dirty="0">
                      <a:solidFill>
                        <a:schemeClr val="tx1"/>
                      </a:solidFill>
                      <a:latin typeface="Arial" panose="020B0604020202020204" pitchFamily="34" charset="0"/>
                    </a:rPr>
                    <a:t> </a:t>
                  </a:r>
                  <a:r>
                    <a:rPr kumimoji="0" lang="en-US" b="1" i="0" u="none" strike="noStrike" cap="none" normalizeH="0" baseline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anose="020B0604020202020204" pitchFamily="34" charset="0"/>
                    </a:rPr>
                    <a:t>= 1</a:t>
                  </a:r>
                  <a:endParaRPr kumimoji="0" lang="ru-RU" b="1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3" name="Параллелограмм 12">
                  <a:extLst>
                    <a:ext uri="{FF2B5EF4-FFF2-40B4-BE49-F238E27FC236}">
                      <a16:creationId xmlns:a16="http://schemas.microsoft.com/office/drawing/2014/main" id="{DAA5A90A-2B04-4982-9124-E3A3D32FF85A}"/>
                    </a:ext>
                  </a:extLst>
                </p:cNvPr>
                <p:cNvSpPr/>
                <p:nvPr/>
              </p:nvSpPr>
              <p:spPr bwMode="auto">
                <a:xfrm>
                  <a:off x="6762828" y="4200451"/>
                  <a:ext cx="1909875" cy="576023"/>
                </a:xfrm>
                <a:prstGeom prst="parallelogram">
                  <a:avLst/>
                </a:prstGeom>
                <a:ln>
                  <a:headEnd type="none" w="med" len="med"/>
                  <a:tailEnd type="none" w="med" len="med"/>
                </a:ln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style>
                <a:lnRef idx="1">
                  <a:schemeClr val="accent5"/>
                </a:lnRef>
                <a:fillRef idx="2">
                  <a:schemeClr val="accent5"/>
                </a:fillRef>
                <a:effectRef idx="1">
                  <a:schemeClr val="accent5"/>
                </a:effectRef>
                <a:fontRef idx="minor">
                  <a:schemeClr val="dk1"/>
                </a:fontRef>
              </p:style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lang="en-US" sz="1100" b="1" dirty="0">
                    <a:solidFill>
                      <a:schemeClr val="tx1"/>
                    </a:solidFill>
                    <a:latin typeface="Arial" panose="020B0604020202020204" pitchFamily="34" charset="0"/>
                  </a:endParaRPr>
                </a:p>
                <a:p>
                  <a:pPr marL="0" marR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lang="en-US" b="1" dirty="0" err="1">
                      <a:solidFill>
                        <a:schemeClr val="tx1"/>
                      </a:solidFill>
                      <a:latin typeface="Arial" panose="020B0604020202020204" pitchFamily="34" charset="0"/>
                    </a:rPr>
                    <a:t>i</a:t>
                  </a:r>
                  <a:r>
                    <a:rPr lang="en-US" b="1" dirty="0">
                      <a:solidFill>
                        <a:schemeClr val="tx1"/>
                      </a:solidFill>
                      <a:latin typeface="Arial" panose="020B0604020202020204" pitchFamily="34" charset="0"/>
                    </a:rPr>
                    <a:t> </a:t>
                  </a:r>
                  <a:r>
                    <a:rPr kumimoji="0" lang="en-US" b="1" i="0" u="none" strike="noStrike" cap="none" normalizeH="0" baseline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anose="020B0604020202020204" pitchFamily="34" charset="0"/>
                    </a:rPr>
                    <a:t> ** 2 </a:t>
                  </a:r>
                  <a:endParaRPr kumimoji="0" lang="ru-RU" b="1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5" name="Прямоугольник 14">
                  <a:extLst>
                    <a:ext uri="{FF2B5EF4-FFF2-40B4-BE49-F238E27FC236}">
                      <a16:creationId xmlns:a16="http://schemas.microsoft.com/office/drawing/2014/main" id="{334F6919-7164-4B16-8D74-CD06EE5F6DCC}"/>
                    </a:ext>
                  </a:extLst>
                </p:cNvPr>
                <p:cNvSpPr/>
                <p:nvPr/>
              </p:nvSpPr>
              <p:spPr bwMode="auto">
                <a:xfrm>
                  <a:off x="6725964" y="5054180"/>
                  <a:ext cx="1909875" cy="792088"/>
                </a:xfrm>
                <a:prstGeom prst="rect">
                  <a:avLst/>
                </a:prstGeom>
                <a:ln>
                  <a:headEnd type="none" w="med" len="med"/>
                  <a:tailEnd type="none" w="med" len="med"/>
                </a:ln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style>
                <a:lnRef idx="1">
                  <a:schemeClr val="accent5"/>
                </a:lnRef>
                <a:fillRef idx="2">
                  <a:schemeClr val="accent5"/>
                </a:fillRef>
                <a:effectRef idx="1">
                  <a:schemeClr val="accent5"/>
                </a:effectRef>
                <a:fontRef idx="minor">
                  <a:schemeClr val="dk1"/>
                </a:fontRef>
              </p:style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lang="en-US" sz="1100" b="1" dirty="0">
                    <a:solidFill>
                      <a:schemeClr val="tx1"/>
                    </a:solidFill>
                    <a:latin typeface="Arial" panose="020B0604020202020204" pitchFamily="34" charset="0"/>
                  </a:endParaRPr>
                </a:p>
                <a:p>
                  <a:pPr marL="0" marR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lang="en-US" b="1" dirty="0" err="1">
                      <a:solidFill>
                        <a:schemeClr val="tx1"/>
                      </a:solidFill>
                      <a:latin typeface="Arial" panose="020B0604020202020204" pitchFamily="34" charset="0"/>
                    </a:rPr>
                    <a:t>i</a:t>
                  </a:r>
                  <a:r>
                    <a:rPr lang="en-US" b="1" dirty="0">
                      <a:solidFill>
                        <a:schemeClr val="tx1"/>
                      </a:solidFill>
                      <a:latin typeface="Arial" panose="020B0604020202020204" pitchFamily="34" charset="0"/>
                    </a:rPr>
                    <a:t> </a:t>
                  </a:r>
                  <a:r>
                    <a:rPr kumimoji="0" lang="en-US" b="1" i="0" u="none" strike="noStrike" cap="none" normalizeH="0" baseline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anose="020B0604020202020204" pitchFamily="34" charset="0"/>
                    </a:rPr>
                    <a:t> += 1</a:t>
                  </a:r>
                  <a:endParaRPr kumimoji="0" lang="ru-RU" b="1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cxnSp>
              <p:nvCxnSpPr>
                <p:cNvPr id="18" name="Прямая со стрелкой 17">
                  <a:extLst>
                    <a:ext uri="{FF2B5EF4-FFF2-40B4-BE49-F238E27FC236}">
                      <a16:creationId xmlns:a16="http://schemas.microsoft.com/office/drawing/2014/main" id="{34B6B0CA-4C10-4E71-A9D1-1DB4634245AA}"/>
                    </a:ext>
                  </a:extLst>
                </p:cNvPr>
                <p:cNvCxnSpPr>
                  <a:cxnSpLocks/>
                  <a:stCxn id="9" idx="2"/>
                </p:cNvCxnSpPr>
                <p:nvPr/>
              </p:nvCxnSpPr>
              <p:spPr bwMode="auto">
                <a:xfrm>
                  <a:off x="7709427" y="2420888"/>
                  <a:ext cx="0" cy="270453"/>
                </a:xfrm>
                <a:prstGeom prst="straightConnector1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triangle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20" name="Прямая со стрелкой 19">
                  <a:extLst>
                    <a:ext uri="{FF2B5EF4-FFF2-40B4-BE49-F238E27FC236}">
                      <a16:creationId xmlns:a16="http://schemas.microsoft.com/office/drawing/2014/main" id="{D5F61523-E94D-4F88-93BA-00445EF08007}"/>
                    </a:ext>
                  </a:extLst>
                </p:cNvPr>
                <p:cNvCxnSpPr>
                  <a:cxnSpLocks/>
                  <a:stCxn id="6" idx="2"/>
                  <a:endCxn id="13" idx="0"/>
                </p:cNvCxnSpPr>
                <p:nvPr/>
              </p:nvCxnSpPr>
              <p:spPr bwMode="auto">
                <a:xfrm>
                  <a:off x="7694819" y="3737534"/>
                  <a:ext cx="22947" cy="462917"/>
                </a:xfrm>
                <a:prstGeom prst="straightConnector1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triangle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28" name="Прямая со стрелкой 27">
                  <a:extLst>
                    <a:ext uri="{FF2B5EF4-FFF2-40B4-BE49-F238E27FC236}">
                      <a16:creationId xmlns:a16="http://schemas.microsoft.com/office/drawing/2014/main" id="{FAB57C50-8585-4D6C-B936-835581ABDF84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 flipH="1">
                  <a:off x="7738772" y="4710782"/>
                  <a:ext cx="1" cy="343398"/>
                </a:xfrm>
                <a:prstGeom prst="straightConnector1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triangle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34" name="Прямая со стрелкой 33">
                  <a:extLst>
                    <a:ext uri="{FF2B5EF4-FFF2-40B4-BE49-F238E27FC236}">
                      <a16:creationId xmlns:a16="http://schemas.microsoft.com/office/drawing/2014/main" id="{6A96F538-0A01-4163-BBC3-2D381ED58BA0}"/>
                    </a:ext>
                  </a:extLst>
                </p:cNvPr>
                <p:cNvCxnSpPr/>
                <p:nvPr/>
              </p:nvCxnSpPr>
              <p:spPr bwMode="auto">
                <a:xfrm>
                  <a:off x="7755538" y="5833702"/>
                  <a:ext cx="1" cy="432048"/>
                </a:xfrm>
                <a:prstGeom prst="straightConnector1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triangle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71681" name="Прямая со стрелкой 71680">
                  <a:extLst>
                    <a:ext uri="{FF2B5EF4-FFF2-40B4-BE49-F238E27FC236}">
                      <a16:creationId xmlns:a16="http://schemas.microsoft.com/office/drawing/2014/main" id="{71A0F101-7625-47F6-AE1A-7341FE6957EE}"/>
                    </a:ext>
                  </a:extLst>
                </p:cNvPr>
                <p:cNvCxnSpPr/>
                <p:nvPr/>
              </p:nvCxnSpPr>
              <p:spPr bwMode="auto">
                <a:xfrm flipH="1">
                  <a:off x="6444208" y="6265750"/>
                  <a:ext cx="1311330" cy="0"/>
                </a:xfrm>
                <a:prstGeom prst="straightConnector1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triangle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71685" name="Прямая со стрелкой 71684">
                  <a:extLst>
                    <a:ext uri="{FF2B5EF4-FFF2-40B4-BE49-F238E27FC236}">
                      <a16:creationId xmlns:a16="http://schemas.microsoft.com/office/drawing/2014/main" id="{5B7F2654-79C4-4841-813F-568614DD3631}"/>
                    </a:ext>
                  </a:extLst>
                </p:cNvPr>
                <p:cNvCxnSpPr/>
                <p:nvPr/>
              </p:nvCxnSpPr>
              <p:spPr bwMode="auto">
                <a:xfrm flipV="1">
                  <a:off x="6444208" y="3197474"/>
                  <a:ext cx="0" cy="3068276"/>
                </a:xfrm>
                <a:prstGeom prst="straightConnector1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triangle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71687" name="Прямая со стрелкой 71686">
                  <a:extLst>
                    <a:ext uri="{FF2B5EF4-FFF2-40B4-BE49-F238E27FC236}">
                      <a16:creationId xmlns:a16="http://schemas.microsoft.com/office/drawing/2014/main" id="{04034662-7A85-4675-99AE-69B066708A2C}"/>
                    </a:ext>
                  </a:extLst>
                </p:cNvPr>
                <p:cNvCxnSpPr>
                  <a:endCxn id="6" idx="1"/>
                </p:cNvCxnSpPr>
                <p:nvPr/>
              </p:nvCxnSpPr>
              <p:spPr bwMode="auto">
                <a:xfrm>
                  <a:off x="6444208" y="3197474"/>
                  <a:ext cx="231721" cy="0"/>
                </a:xfrm>
                <a:prstGeom prst="straightConnector1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triangle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41" name="Прямая со стрелкой 40">
                  <a:extLst>
                    <a:ext uri="{FF2B5EF4-FFF2-40B4-BE49-F238E27FC236}">
                      <a16:creationId xmlns:a16="http://schemas.microsoft.com/office/drawing/2014/main" id="{DD0C8CC0-CEF5-455F-AF25-3F998EEB7DDE}"/>
                    </a:ext>
                  </a:extLst>
                </p:cNvPr>
                <p:cNvCxnSpPr/>
                <p:nvPr/>
              </p:nvCxnSpPr>
              <p:spPr bwMode="auto">
                <a:xfrm>
                  <a:off x="8686800" y="3187460"/>
                  <a:ext cx="231721" cy="0"/>
                </a:xfrm>
                <a:prstGeom prst="straightConnector1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triangle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42" name="Прямая со стрелкой 41">
                  <a:extLst>
                    <a:ext uri="{FF2B5EF4-FFF2-40B4-BE49-F238E27FC236}">
                      <a16:creationId xmlns:a16="http://schemas.microsoft.com/office/drawing/2014/main" id="{691C5552-99CB-4961-A681-EFE5FD67B71C}"/>
                    </a:ext>
                  </a:extLst>
                </p:cNvPr>
                <p:cNvCxnSpPr/>
                <p:nvPr/>
              </p:nvCxnSpPr>
              <p:spPr bwMode="auto">
                <a:xfrm>
                  <a:off x="8918521" y="3197474"/>
                  <a:ext cx="1" cy="432048"/>
                </a:xfrm>
                <a:prstGeom prst="straightConnector1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triangle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</p:grpSp>
          <p:sp>
            <p:nvSpPr>
              <p:cNvPr id="71692" name="Блок-схема: процесс 71691">
                <a:extLst>
                  <a:ext uri="{FF2B5EF4-FFF2-40B4-BE49-F238E27FC236}">
                    <a16:creationId xmlns:a16="http://schemas.microsoft.com/office/drawing/2014/main" id="{499C1B39-67FF-43B7-A782-6D757A9A5562}"/>
                  </a:ext>
                </a:extLst>
              </p:cNvPr>
              <p:cNvSpPr/>
              <p:nvPr/>
            </p:nvSpPr>
            <p:spPr bwMode="auto">
              <a:xfrm>
                <a:off x="7704077" y="3672776"/>
                <a:ext cx="216024" cy="298885"/>
              </a:xfrm>
              <a:prstGeom prst="flowChartProcess">
                <a:avLst/>
              </a:prstGeom>
              <a:no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400" b="1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rPr>
                  <a:t>1</a:t>
                </a:r>
              </a:p>
            </p:txBody>
          </p:sp>
          <p:sp>
            <p:nvSpPr>
              <p:cNvPr id="49" name="Блок-схема: процесс 48">
                <a:extLst>
                  <a:ext uri="{FF2B5EF4-FFF2-40B4-BE49-F238E27FC236}">
                    <a16:creationId xmlns:a16="http://schemas.microsoft.com/office/drawing/2014/main" id="{7728F4B4-C262-4495-B0F1-CC68A6FC34A8}"/>
                  </a:ext>
                </a:extLst>
              </p:cNvPr>
              <p:cNvSpPr/>
              <p:nvPr/>
            </p:nvSpPr>
            <p:spPr bwMode="auto">
              <a:xfrm>
                <a:off x="7703822" y="3674274"/>
                <a:ext cx="216024" cy="298885"/>
              </a:xfrm>
              <a:prstGeom prst="flowChartProcess">
                <a:avLst/>
              </a:prstGeom>
              <a:no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400" b="1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rPr>
                  <a:t>1</a:t>
                </a:r>
              </a:p>
            </p:txBody>
          </p:sp>
          <p:sp>
            <p:nvSpPr>
              <p:cNvPr id="51" name="Блок-схема: процесс 50">
                <a:extLst>
                  <a:ext uri="{FF2B5EF4-FFF2-40B4-BE49-F238E27FC236}">
                    <a16:creationId xmlns:a16="http://schemas.microsoft.com/office/drawing/2014/main" id="{9F0C59C1-A4CC-4D96-8592-62E3132EE989}"/>
                  </a:ext>
                </a:extLst>
              </p:cNvPr>
              <p:cNvSpPr/>
              <p:nvPr/>
            </p:nvSpPr>
            <p:spPr bwMode="auto">
              <a:xfrm>
                <a:off x="7704077" y="3673584"/>
                <a:ext cx="216024" cy="298885"/>
              </a:xfrm>
              <a:prstGeom prst="flowChartProcess">
                <a:avLst/>
              </a:prstGeom>
              <a:no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400" b="1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rPr>
                  <a:t>1</a:t>
                </a:r>
              </a:p>
            </p:txBody>
          </p:sp>
        </p:grpSp>
        <p:sp>
          <p:nvSpPr>
            <p:cNvPr id="71696" name="Блок-схема: процесс 71695">
              <a:extLst>
                <a:ext uri="{FF2B5EF4-FFF2-40B4-BE49-F238E27FC236}">
                  <a16:creationId xmlns:a16="http://schemas.microsoft.com/office/drawing/2014/main" id="{BB39ADBF-0792-4D91-89F1-21E2A9E0353A}"/>
                </a:ext>
              </a:extLst>
            </p:cNvPr>
            <p:cNvSpPr/>
            <p:nvPr/>
          </p:nvSpPr>
          <p:spPr bwMode="auto">
            <a:xfrm>
              <a:off x="8264502" y="2780928"/>
              <a:ext cx="195930" cy="288032"/>
            </a:xfrm>
            <a:prstGeom prst="flowChartProcess">
              <a:avLst/>
            </a:prstGeom>
            <a:ln>
              <a:noFill/>
              <a:headEnd type="none" w="med" len="med"/>
              <a:tailEnd type="none" w="med" len="med"/>
            </a:ln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6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0</a:t>
              </a:r>
            </a:p>
          </p:txBody>
        </p:sp>
      </p:grp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AD37F81B-D202-4D0F-A953-0F0941BD9C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CFA0A-9511-44F7-8FFF-8D1A9DC2670F}" type="slidenum">
              <a:rPr lang="en-US" altLang="ru-RU" smtClean="0"/>
              <a:pPr/>
              <a:t>6</a:t>
            </a:fld>
            <a:endParaRPr lang="en-US" altLang="ru-RU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A70A739-ABCF-43E6-B760-1767E3F3B8E9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9</a:t>
            </a:r>
            <a:endParaRPr lang="ru-RU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11191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>
            <a:extLst>
              <a:ext uri="{FF2B5EF4-FFF2-40B4-BE49-F238E27FC236}">
                <a16:creationId xmlns:a16="http://schemas.microsoft.com/office/drawing/2014/main" id="{9BEB0849-F15D-4ECD-B7C0-95EBBE5FD5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563563"/>
          </a:xfrm>
        </p:spPr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Примеры программ</a:t>
            </a:r>
            <a:endParaRPr lang="en-US" altLang="ru-RU" b="1" dirty="0">
              <a:solidFill>
                <a:srgbClr val="FF0000"/>
              </a:solidFill>
            </a:endParaRPr>
          </a:p>
        </p:txBody>
      </p:sp>
      <p:sp>
        <p:nvSpPr>
          <p:cNvPr id="71683" name="Rectangle 3">
            <a:extLst>
              <a:ext uri="{FF2B5EF4-FFF2-40B4-BE49-F238E27FC236}">
                <a16:creationId xmlns:a16="http://schemas.microsoft.com/office/drawing/2014/main" id="{E817586D-112A-474F-9DD7-D28AB671E4D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51520" y="972000"/>
            <a:ext cx="8712000" cy="5400000"/>
          </a:xfrm>
          <a:ln>
            <a:solidFill>
              <a:schemeClr val="accent1"/>
            </a:solidFill>
          </a:ln>
        </p:spPr>
        <p:txBody>
          <a:bodyPr/>
          <a:lstStyle/>
          <a:p>
            <a:pPr marL="57150" indent="0">
              <a:lnSpc>
                <a:spcPct val="80000"/>
              </a:lnSpc>
              <a:buNone/>
            </a:pPr>
            <a:endParaRPr lang="ru-RU" altLang="ru-RU" sz="1800" dirty="0"/>
          </a:p>
          <a:p>
            <a:pPr marL="57150" indent="0">
              <a:lnSpc>
                <a:spcPct val="80000"/>
              </a:lnSpc>
              <a:buNone/>
            </a:pPr>
            <a:endParaRPr lang="ru-RU" altLang="ru-RU" sz="1800" dirty="0"/>
          </a:p>
          <a:p>
            <a:pPr marL="57150" indent="0">
              <a:lnSpc>
                <a:spcPct val="80000"/>
              </a:lnSpc>
              <a:buNone/>
            </a:pPr>
            <a:endParaRPr lang="ru-RU" altLang="ru-RU" sz="1800" dirty="0"/>
          </a:p>
          <a:p>
            <a:pPr marL="57150" indent="0">
              <a:lnSpc>
                <a:spcPct val="80000"/>
              </a:lnSpc>
              <a:buNone/>
            </a:pPr>
            <a:endParaRPr lang="ru-RU" altLang="ru-RU" sz="18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3B038B1-0945-4473-A19C-76C53F28A8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62CC7D7-3F14-4D7F-AF72-40FE1085DE4D}"/>
              </a:ext>
            </a:extLst>
          </p:cNvPr>
          <p:cNvSpPr txBox="1"/>
          <p:nvPr/>
        </p:nvSpPr>
        <p:spPr>
          <a:xfrm>
            <a:off x="266629" y="1010509"/>
            <a:ext cx="5474000" cy="5293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" lvl="0" algn="l">
              <a:lnSpc>
                <a:spcPct val="80000"/>
              </a:lnSpc>
              <a:spcBef>
                <a:spcPct val="20000"/>
              </a:spcBef>
              <a:buClr>
                <a:srgbClr val="3333FF"/>
              </a:buClr>
            </a:pPr>
            <a:r>
              <a:rPr lang="ru-RU" altLang="ru-RU" sz="2000" dirty="0">
                <a:solidFill>
                  <a:srgbClr val="1D528D"/>
                </a:solidFill>
                <a:cs typeface="Arial" panose="020B0604020202020204" pitchFamily="34" charset="0"/>
              </a:rPr>
              <a:t>Пример 2: </a:t>
            </a:r>
          </a:p>
          <a:p>
            <a:pPr marL="57150" lvl="0" algn="l">
              <a:lnSpc>
                <a:spcPct val="80000"/>
              </a:lnSpc>
              <a:spcBef>
                <a:spcPct val="20000"/>
              </a:spcBef>
              <a:buClr>
                <a:srgbClr val="3333FF"/>
              </a:buClr>
            </a:pPr>
            <a:r>
              <a:rPr lang="ru-RU" altLang="ru-RU" sz="2000" b="1" dirty="0">
                <a:solidFill>
                  <a:srgbClr val="1D528D"/>
                </a:solidFill>
                <a:cs typeface="Arial" panose="020B0604020202020204" pitchFamily="34" charset="0"/>
              </a:rPr>
              <a:t>определить количество цифр натурального числа n:</a:t>
            </a:r>
          </a:p>
          <a:p>
            <a:pPr marL="57150" lvl="0" algn="l">
              <a:lnSpc>
                <a:spcPct val="80000"/>
              </a:lnSpc>
              <a:spcBef>
                <a:spcPct val="20000"/>
              </a:spcBef>
              <a:buClr>
                <a:srgbClr val="3333FF"/>
              </a:buClr>
            </a:pPr>
            <a:endParaRPr lang="ru-RU" altLang="ru-RU" sz="1400" dirty="0">
              <a:solidFill>
                <a:srgbClr val="1D528D"/>
              </a:solidFill>
              <a:cs typeface="Arial" panose="020B0604020202020204" pitchFamily="34" charset="0"/>
            </a:endParaRPr>
          </a:p>
          <a:p>
            <a:pPr marL="57150" lvl="0" algn="l">
              <a:lnSpc>
                <a:spcPct val="80000"/>
              </a:lnSpc>
              <a:spcBef>
                <a:spcPct val="20000"/>
              </a:spcBef>
              <a:buClr>
                <a:srgbClr val="3333FF"/>
              </a:buClr>
            </a:pPr>
            <a:r>
              <a:rPr lang="ru-RU" altLang="ru-RU" sz="2000" dirty="0">
                <a:solidFill>
                  <a:srgbClr val="1D528D"/>
                </a:solidFill>
                <a:cs typeface="Arial" panose="020B0604020202020204" pitchFamily="34" charset="0"/>
              </a:rPr>
              <a:t>n = </a:t>
            </a:r>
            <a:r>
              <a:rPr lang="ru-RU" altLang="ru-RU" sz="2000" dirty="0" err="1">
                <a:solidFill>
                  <a:srgbClr val="1D528D"/>
                </a:solidFill>
                <a:cs typeface="Arial" panose="020B0604020202020204" pitchFamily="34" charset="0"/>
              </a:rPr>
              <a:t>int</a:t>
            </a:r>
            <a:r>
              <a:rPr lang="ru-RU" altLang="ru-RU" sz="2000" dirty="0">
                <a:solidFill>
                  <a:srgbClr val="1D528D"/>
                </a:solidFill>
                <a:cs typeface="Arial" panose="020B0604020202020204" pitchFamily="34" charset="0"/>
              </a:rPr>
              <a:t>(</a:t>
            </a:r>
            <a:r>
              <a:rPr lang="ru-RU" altLang="ru-RU" sz="2000" dirty="0" err="1">
                <a:solidFill>
                  <a:srgbClr val="1D528D"/>
                </a:solidFill>
                <a:cs typeface="Arial" panose="020B0604020202020204" pitchFamily="34" charset="0"/>
              </a:rPr>
              <a:t>input</a:t>
            </a:r>
            <a:r>
              <a:rPr lang="ru-RU" altLang="ru-RU" sz="2000" dirty="0">
                <a:solidFill>
                  <a:srgbClr val="1D528D"/>
                </a:solidFill>
                <a:cs typeface="Arial" panose="020B0604020202020204" pitchFamily="34" charset="0"/>
              </a:rPr>
              <a:t>())</a:t>
            </a:r>
          </a:p>
          <a:p>
            <a:pPr marL="57150" lvl="0" algn="l">
              <a:lnSpc>
                <a:spcPct val="80000"/>
              </a:lnSpc>
              <a:spcBef>
                <a:spcPct val="20000"/>
              </a:spcBef>
              <a:buClr>
                <a:srgbClr val="3333FF"/>
              </a:buClr>
            </a:pPr>
            <a:r>
              <a:rPr lang="en-US" altLang="ru-RU" sz="2000" dirty="0">
                <a:solidFill>
                  <a:srgbClr val="1D528D"/>
                </a:solidFill>
                <a:cs typeface="Arial" panose="020B0604020202020204" pitchFamily="34" charset="0"/>
              </a:rPr>
              <a:t>number</a:t>
            </a:r>
            <a:r>
              <a:rPr lang="ru-RU" altLang="ru-RU" sz="2000" dirty="0">
                <a:solidFill>
                  <a:srgbClr val="1D528D"/>
                </a:solidFill>
                <a:cs typeface="Arial" panose="020B0604020202020204" pitchFamily="34" charset="0"/>
              </a:rPr>
              <a:t> = 0</a:t>
            </a:r>
          </a:p>
          <a:p>
            <a:pPr marL="57150" lvl="0" algn="l">
              <a:lnSpc>
                <a:spcPct val="80000"/>
              </a:lnSpc>
              <a:spcBef>
                <a:spcPct val="20000"/>
              </a:spcBef>
              <a:buClr>
                <a:srgbClr val="3333FF"/>
              </a:buClr>
            </a:pPr>
            <a:r>
              <a:rPr lang="ru-RU" altLang="ru-RU" sz="2000" dirty="0">
                <a:solidFill>
                  <a:srgbClr val="1D528D"/>
                </a:solidFill>
                <a:cs typeface="Arial" panose="020B0604020202020204" pitchFamily="34" charset="0"/>
              </a:rPr>
              <a:t>while n &gt; 0:</a:t>
            </a:r>
          </a:p>
          <a:p>
            <a:pPr marL="57150" lvl="0" algn="l">
              <a:lnSpc>
                <a:spcPct val="80000"/>
              </a:lnSpc>
              <a:spcBef>
                <a:spcPct val="20000"/>
              </a:spcBef>
              <a:buClr>
                <a:srgbClr val="3333FF"/>
              </a:buClr>
            </a:pPr>
            <a:r>
              <a:rPr lang="ru-RU" altLang="ru-RU" sz="2000" dirty="0">
                <a:solidFill>
                  <a:srgbClr val="1D528D"/>
                </a:solidFill>
                <a:cs typeface="Arial" panose="020B0604020202020204" pitchFamily="34" charset="0"/>
              </a:rPr>
              <a:t>    n //= 10</a:t>
            </a:r>
          </a:p>
          <a:p>
            <a:pPr marL="57150" lvl="0" algn="l">
              <a:lnSpc>
                <a:spcPct val="80000"/>
              </a:lnSpc>
              <a:spcBef>
                <a:spcPct val="20000"/>
              </a:spcBef>
              <a:buClr>
                <a:srgbClr val="3333FF"/>
              </a:buClr>
            </a:pPr>
            <a:r>
              <a:rPr lang="ru-RU" altLang="ru-RU" sz="2000" dirty="0">
                <a:solidFill>
                  <a:srgbClr val="1D528D"/>
                </a:solidFill>
                <a:cs typeface="Arial" panose="020B0604020202020204" pitchFamily="34" charset="0"/>
              </a:rPr>
              <a:t>    </a:t>
            </a:r>
            <a:r>
              <a:rPr lang="en-US" altLang="ru-RU" sz="2000" dirty="0">
                <a:solidFill>
                  <a:srgbClr val="1D528D"/>
                </a:solidFill>
                <a:cs typeface="Arial" panose="020B0604020202020204" pitchFamily="34" charset="0"/>
              </a:rPr>
              <a:t>number</a:t>
            </a:r>
            <a:r>
              <a:rPr lang="ru-RU" altLang="ru-RU" sz="2000" dirty="0">
                <a:solidFill>
                  <a:srgbClr val="1D528D"/>
                </a:solidFill>
                <a:cs typeface="Arial" panose="020B0604020202020204" pitchFamily="34" charset="0"/>
              </a:rPr>
              <a:t> += 1</a:t>
            </a:r>
            <a:endParaRPr lang="en-US" altLang="ru-RU" sz="2000" dirty="0">
              <a:solidFill>
                <a:srgbClr val="1D528D"/>
              </a:solidFill>
              <a:cs typeface="Arial" panose="020B0604020202020204" pitchFamily="34" charset="0"/>
            </a:endParaRPr>
          </a:p>
          <a:p>
            <a:pPr marL="57150" lvl="0" algn="l">
              <a:lnSpc>
                <a:spcPct val="80000"/>
              </a:lnSpc>
              <a:spcBef>
                <a:spcPct val="20000"/>
              </a:spcBef>
              <a:buClr>
                <a:srgbClr val="3333FF"/>
              </a:buClr>
            </a:pPr>
            <a:r>
              <a:rPr lang="en-US" altLang="ru-RU" sz="2000" dirty="0">
                <a:solidFill>
                  <a:srgbClr val="1D528D"/>
                </a:solidFill>
                <a:cs typeface="Arial" panose="020B0604020202020204" pitchFamily="34" charset="0"/>
              </a:rPr>
              <a:t>print(number)</a:t>
            </a:r>
          </a:p>
          <a:p>
            <a:pPr marL="57150" lvl="0" algn="l">
              <a:lnSpc>
                <a:spcPct val="80000"/>
              </a:lnSpc>
              <a:spcBef>
                <a:spcPct val="20000"/>
              </a:spcBef>
              <a:buClr>
                <a:srgbClr val="3333FF"/>
              </a:buClr>
            </a:pPr>
            <a:endParaRPr lang="ru-RU" altLang="ru-RU" sz="1400" dirty="0">
              <a:solidFill>
                <a:srgbClr val="1D528D"/>
              </a:solidFill>
              <a:cs typeface="Arial" panose="020B0604020202020204" pitchFamily="34" charset="0"/>
            </a:endParaRPr>
          </a:p>
          <a:p>
            <a:pPr marL="57150" lvl="0" algn="l">
              <a:lnSpc>
                <a:spcPct val="80000"/>
              </a:lnSpc>
              <a:spcBef>
                <a:spcPct val="20000"/>
              </a:spcBef>
              <a:buClr>
                <a:srgbClr val="3333FF"/>
              </a:buClr>
            </a:pPr>
            <a:r>
              <a:rPr lang="en-US" altLang="ru-RU" sz="2000" dirty="0">
                <a:solidFill>
                  <a:srgbClr val="008000"/>
                </a:solidFill>
                <a:cs typeface="Arial" panose="020B0604020202020204" pitchFamily="34" charset="0"/>
              </a:rPr>
              <a:t># </a:t>
            </a:r>
            <a:r>
              <a:rPr lang="ru-RU" altLang="ru-RU" sz="2000" dirty="0">
                <a:solidFill>
                  <a:srgbClr val="008000"/>
                </a:solidFill>
                <a:cs typeface="Arial" panose="020B0604020202020204" pitchFamily="34" charset="0"/>
              </a:rPr>
              <a:t>отбрасывается по одной цифре числа, начиная с конца, что эквивалентно целочисленному делению на 10 (n //= 10), количество «отбросов» сохраняется в переменной </a:t>
            </a:r>
            <a:r>
              <a:rPr lang="en-US" altLang="ru-RU" sz="2000" dirty="0">
                <a:solidFill>
                  <a:srgbClr val="008000"/>
                </a:solidFill>
                <a:cs typeface="Arial" panose="020B0604020202020204" pitchFamily="34" charset="0"/>
              </a:rPr>
              <a:t>number</a:t>
            </a:r>
            <a:r>
              <a:rPr lang="ru-RU" altLang="ru-RU" sz="2000" dirty="0">
                <a:solidFill>
                  <a:srgbClr val="008000"/>
                </a:solidFill>
                <a:cs typeface="Arial" panose="020B0604020202020204" pitchFamily="34" charset="0"/>
              </a:rPr>
              <a:t>.</a:t>
            </a:r>
          </a:p>
          <a:p>
            <a:pPr marL="57150" lvl="0" algn="l">
              <a:lnSpc>
                <a:spcPct val="80000"/>
              </a:lnSpc>
              <a:spcBef>
                <a:spcPct val="20000"/>
              </a:spcBef>
              <a:buClr>
                <a:srgbClr val="3333FF"/>
              </a:buClr>
            </a:pPr>
            <a:endParaRPr lang="ru-RU" altLang="ru-RU" sz="1400" dirty="0">
              <a:solidFill>
                <a:srgbClr val="1D528D"/>
              </a:solidFill>
              <a:cs typeface="Arial" panose="020B0604020202020204" pitchFamily="34" charset="0"/>
            </a:endParaRPr>
          </a:p>
          <a:p>
            <a:pPr marL="57150" lvl="0" algn="l">
              <a:lnSpc>
                <a:spcPct val="80000"/>
              </a:lnSpc>
              <a:spcBef>
                <a:spcPct val="20000"/>
              </a:spcBef>
              <a:buClr>
                <a:srgbClr val="3333FF"/>
              </a:buClr>
            </a:pPr>
            <a:r>
              <a:rPr lang="ru-RU" altLang="ru-RU" sz="2000" b="1" dirty="0">
                <a:solidFill>
                  <a:srgbClr val="008000"/>
                </a:solidFill>
                <a:cs typeface="Arial" panose="020B0604020202020204" pitchFamily="34" charset="0"/>
              </a:rPr>
              <a:t>Как значительно короче решить эту задачу? </a:t>
            </a:r>
            <a:r>
              <a:rPr lang="ru-RU" altLang="ru-RU" sz="2000" dirty="0">
                <a:solidFill>
                  <a:srgbClr val="1D528D"/>
                </a:solidFill>
                <a:cs typeface="Arial" panose="020B0604020202020204" pitchFamily="34" charset="0"/>
              </a:rPr>
              <a:t>(Вспомните тему «строки»)</a:t>
            </a:r>
            <a:endParaRPr lang="en-US" altLang="ru-RU" sz="2000" dirty="0">
              <a:solidFill>
                <a:srgbClr val="1D528D"/>
              </a:solidFill>
              <a:cs typeface="Arial" panose="020B0604020202020204" pitchFamily="34" charset="0"/>
            </a:endParaRPr>
          </a:p>
        </p:txBody>
      </p:sp>
      <p:grpSp>
        <p:nvGrpSpPr>
          <p:cNvPr id="37" name="Группа 36">
            <a:extLst>
              <a:ext uri="{FF2B5EF4-FFF2-40B4-BE49-F238E27FC236}">
                <a16:creationId xmlns:a16="http://schemas.microsoft.com/office/drawing/2014/main" id="{14020D3F-9E2A-4A9C-AE17-42B0AFC378A9}"/>
              </a:ext>
            </a:extLst>
          </p:cNvPr>
          <p:cNvGrpSpPr/>
          <p:nvPr/>
        </p:nvGrpSpPr>
        <p:grpSpPr>
          <a:xfrm>
            <a:off x="6029218" y="1010509"/>
            <a:ext cx="2573452" cy="5271275"/>
            <a:chOff x="6103901" y="997740"/>
            <a:chExt cx="2573452" cy="5271275"/>
          </a:xfrm>
        </p:grpSpPr>
        <p:grpSp>
          <p:nvGrpSpPr>
            <p:cNvPr id="36" name="Группа 35">
              <a:extLst>
                <a:ext uri="{FF2B5EF4-FFF2-40B4-BE49-F238E27FC236}">
                  <a16:creationId xmlns:a16="http://schemas.microsoft.com/office/drawing/2014/main" id="{1F757E0B-7C49-4671-A582-9885E42C0C84}"/>
                </a:ext>
              </a:extLst>
            </p:cNvPr>
            <p:cNvGrpSpPr/>
            <p:nvPr/>
          </p:nvGrpSpPr>
          <p:grpSpPr>
            <a:xfrm>
              <a:off x="6103901" y="997740"/>
              <a:ext cx="2573452" cy="5271275"/>
              <a:chOff x="6103901" y="997740"/>
              <a:chExt cx="2573452" cy="5271275"/>
            </a:xfrm>
          </p:grpSpPr>
          <p:grpSp>
            <p:nvGrpSpPr>
              <p:cNvPr id="71698" name="Группа 71697">
                <a:extLst>
                  <a:ext uri="{FF2B5EF4-FFF2-40B4-BE49-F238E27FC236}">
                    <a16:creationId xmlns:a16="http://schemas.microsoft.com/office/drawing/2014/main" id="{D017E7A4-E78D-4B77-9A58-DF3B344F919A}"/>
                  </a:ext>
                </a:extLst>
              </p:cNvPr>
              <p:cNvGrpSpPr/>
              <p:nvPr/>
            </p:nvGrpSpPr>
            <p:grpSpPr>
              <a:xfrm>
                <a:off x="6103901" y="997740"/>
                <a:ext cx="2573452" cy="5271275"/>
                <a:chOff x="6156708" y="1124744"/>
                <a:chExt cx="2400781" cy="5271275"/>
              </a:xfrm>
            </p:grpSpPr>
            <p:grpSp>
              <p:nvGrpSpPr>
                <p:cNvPr id="71697" name="Группа 71696">
                  <a:extLst>
                    <a:ext uri="{FF2B5EF4-FFF2-40B4-BE49-F238E27FC236}">
                      <a16:creationId xmlns:a16="http://schemas.microsoft.com/office/drawing/2014/main" id="{A667A8D6-0001-4291-A7EB-740D77D26DCD}"/>
                    </a:ext>
                  </a:extLst>
                </p:cNvPr>
                <p:cNvGrpSpPr/>
                <p:nvPr/>
              </p:nvGrpSpPr>
              <p:grpSpPr>
                <a:xfrm>
                  <a:off x="6456752" y="1124744"/>
                  <a:ext cx="1850139" cy="657522"/>
                  <a:chOff x="6456752" y="1124744"/>
                  <a:chExt cx="1850139" cy="657522"/>
                </a:xfrm>
              </p:grpSpPr>
              <p:sp>
                <p:nvSpPr>
                  <p:cNvPr id="71688" name="Овал 71687">
                    <a:extLst>
                      <a:ext uri="{FF2B5EF4-FFF2-40B4-BE49-F238E27FC236}">
                        <a16:creationId xmlns:a16="http://schemas.microsoft.com/office/drawing/2014/main" id="{7EFCEBD9-24B4-4E71-BD55-A319BCAB480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456752" y="1124744"/>
                    <a:ext cx="1850139" cy="432048"/>
                  </a:xfrm>
                  <a:prstGeom prst="ellipse">
                    <a:avLst/>
                  </a:prstGeom>
                  <a:ln>
                    <a:headEnd type="none" w="med" len="med"/>
                    <a:tailEnd type="none" w="med" len="med"/>
                  </a:ln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style>
                  <a:lnRef idx="1">
                    <a:schemeClr val="accent5"/>
                  </a:lnRef>
                  <a:fillRef idx="2">
                    <a:schemeClr val="accent5"/>
                  </a:fillRef>
                  <a:effectRef idx="1">
                    <a:schemeClr val="accent5"/>
                  </a:effectRef>
                  <a:fontRef idx="minor">
                    <a:schemeClr val="dk1"/>
                  </a:fontRef>
                </p:style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ru-RU" sz="18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anose="020B0604020202020204" pitchFamily="34" charset="0"/>
                    </a:endParaRPr>
                  </a:p>
                </p:txBody>
              </p:sp>
              <p:cxnSp>
                <p:nvCxnSpPr>
                  <p:cNvPr id="41" name="Прямая со стрелкой 40">
                    <a:extLst>
                      <a:ext uri="{FF2B5EF4-FFF2-40B4-BE49-F238E27FC236}">
                        <a16:creationId xmlns:a16="http://schemas.microsoft.com/office/drawing/2014/main" id="{52C03704-8EE9-424B-934F-EBFEB28384A9}"/>
                      </a:ext>
                    </a:extLst>
                  </p:cNvPr>
                  <p:cNvCxnSpPr>
                    <a:cxnSpLocks/>
                    <a:endCxn id="4" idx="0"/>
                  </p:cNvCxnSpPr>
                  <p:nvPr/>
                </p:nvCxnSpPr>
                <p:spPr bwMode="auto">
                  <a:xfrm>
                    <a:off x="7355171" y="1556792"/>
                    <a:ext cx="13225" cy="225474"/>
                  </a:xfrm>
                  <a:prstGeom prst="straightConnector1">
                    <a:avLst/>
                  </a:prstGeom>
                  <a:solidFill>
                    <a:schemeClr val="accent1"/>
                  </a:solidFill>
                  <a:ln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triangle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cxnSp>
            </p:grpSp>
            <p:grpSp>
              <p:nvGrpSpPr>
                <p:cNvPr id="71696" name="Группа 71695">
                  <a:extLst>
                    <a:ext uri="{FF2B5EF4-FFF2-40B4-BE49-F238E27FC236}">
                      <a16:creationId xmlns:a16="http://schemas.microsoft.com/office/drawing/2014/main" id="{BF862CCF-EC98-42BF-9045-2166AE3DB1BB}"/>
                    </a:ext>
                  </a:extLst>
                </p:cNvPr>
                <p:cNvGrpSpPr/>
                <p:nvPr/>
              </p:nvGrpSpPr>
              <p:grpSpPr>
                <a:xfrm>
                  <a:off x="6156708" y="1730893"/>
                  <a:ext cx="2400781" cy="4665126"/>
                  <a:chOff x="6156708" y="1675456"/>
                  <a:chExt cx="2400781" cy="4665126"/>
                </a:xfrm>
              </p:grpSpPr>
              <p:cxnSp>
                <p:nvCxnSpPr>
                  <p:cNvPr id="25" name="Прямая со стрелкой 24">
                    <a:extLst>
                      <a:ext uri="{FF2B5EF4-FFF2-40B4-BE49-F238E27FC236}">
                        <a16:creationId xmlns:a16="http://schemas.microsoft.com/office/drawing/2014/main" id="{89680A18-1B40-4FFE-BC94-C1548830E0BD}"/>
                      </a:ext>
                    </a:extLst>
                  </p:cNvPr>
                  <p:cNvCxnSpPr>
                    <a:cxnSpLocks/>
                    <a:endCxn id="71686" idx="1"/>
                  </p:cNvCxnSpPr>
                  <p:nvPr/>
                </p:nvCxnSpPr>
                <p:spPr bwMode="auto">
                  <a:xfrm>
                    <a:off x="7454656" y="5108622"/>
                    <a:ext cx="3101" cy="208309"/>
                  </a:xfrm>
                  <a:prstGeom prst="straightConnector1">
                    <a:avLst/>
                  </a:prstGeom>
                  <a:solidFill>
                    <a:schemeClr val="accent1"/>
                  </a:solidFill>
                  <a:ln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triangle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cxnSp>
              <p:grpSp>
                <p:nvGrpSpPr>
                  <p:cNvPr id="71695" name="Группа 71694">
                    <a:extLst>
                      <a:ext uri="{FF2B5EF4-FFF2-40B4-BE49-F238E27FC236}">
                        <a16:creationId xmlns:a16="http://schemas.microsoft.com/office/drawing/2014/main" id="{51152C47-BDE7-4DF0-9A06-33897F8DB3A7}"/>
                      </a:ext>
                    </a:extLst>
                  </p:cNvPr>
                  <p:cNvGrpSpPr/>
                  <p:nvPr/>
                </p:nvGrpSpPr>
                <p:grpSpPr>
                  <a:xfrm>
                    <a:off x="6156708" y="1675456"/>
                    <a:ext cx="2400781" cy="4665126"/>
                    <a:chOff x="6156708" y="1656522"/>
                    <a:chExt cx="2400781" cy="4665126"/>
                  </a:xfrm>
                </p:grpSpPr>
                <p:grpSp>
                  <p:nvGrpSpPr>
                    <p:cNvPr id="71694" name="Группа 71693">
                      <a:extLst>
                        <a:ext uri="{FF2B5EF4-FFF2-40B4-BE49-F238E27FC236}">
                          <a16:creationId xmlns:a16="http://schemas.microsoft.com/office/drawing/2014/main" id="{71E5FCCD-D773-4F3A-91BE-8A22FCFA2F11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6156708" y="1656522"/>
                      <a:ext cx="2400781" cy="4665126"/>
                      <a:chOff x="6154137" y="1707185"/>
                      <a:chExt cx="2400781" cy="4665126"/>
                    </a:xfrm>
                  </p:grpSpPr>
                  <p:grpSp>
                    <p:nvGrpSpPr>
                      <p:cNvPr id="71687" name="Группа 71686">
                        <a:extLst>
                          <a:ext uri="{FF2B5EF4-FFF2-40B4-BE49-F238E27FC236}">
                            <a16:creationId xmlns:a16="http://schemas.microsoft.com/office/drawing/2014/main" id="{515FEE15-371F-42B6-8F2E-A6CC84725CD0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6154137" y="1707185"/>
                        <a:ext cx="2400781" cy="4079247"/>
                        <a:chOff x="6078787" y="1484784"/>
                        <a:chExt cx="2478295" cy="4438572"/>
                      </a:xfrm>
                    </p:grpSpPr>
                    <p:grpSp>
                      <p:nvGrpSpPr>
                        <p:cNvPr id="26" name="Группа 25">
                          <a:extLst>
                            <a:ext uri="{FF2B5EF4-FFF2-40B4-BE49-F238E27FC236}">
                              <a16:creationId xmlns:a16="http://schemas.microsoft.com/office/drawing/2014/main" id="{A7071C8C-0213-4073-93A3-33B0F6159809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6078787" y="1484784"/>
                          <a:ext cx="2478295" cy="3744416"/>
                          <a:chOff x="6078323" y="1363167"/>
                          <a:chExt cx="2478295" cy="4235694"/>
                        </a:xfrm>
                      </p:grpSpPr>
                      <p:grpSp>
                        <p:nvGrpSpPr>
                          <p:cNvPr id="9" name="Группа 8">
                            <a:extLst>
                              <a:ext uri="{FF2B5EF4-FFF2-40B4-BE49-F238E27FC236}">
                                <a16:creationId xmlns:a16="http://schemas.microsoft.com/office/drawing/2014/main" id="{0C09DE3A-E4E0-4C58-91D1-514FA90671ED}"/>
                              </a:ext>
                            </a:extLst>
                          </p:cNvPr>
                          <p:cNvGrpSpPr/>
                          <p:nvPr/>
                        </p:nvGrpSpPr>
                        <p:grpSpPr>
                          <a:xfrm>
                            <a:off x="6078323" y="2008042"/>
                            <a:ext cx="2478295" cy="3590819"/>
                            <a:chOff x="6444208" y="1358347"/>
                            <a:chExt cx="2478295" cy="5026749"/>
                          </a:xfrm>
                        </p:grpSpPr>
                        <p:sp>
                          <p:nvSpPr>
                            <p:cNvPr id="10" name="Ромб 9">
                              <a:extLst>
                                <a:ext uri="{FF2B5EF4-FFF2-40B4-BE49-F238E27FC236}">
                                  <a16:creationId xmlns:a16="http://schemas.microsoft.com/office/drawing/2014/main" id="{472AF825-57A1-4F04-922C-E49329D81AF2}"/>
                                </a:ext>
                              </a:extLst>
                            </p:cNvPr>
                            <p:cNvSpPr/>
                            <p:nvPr/>
                          </p:nvSpPr>
                          <p:spPr bwMode="auto">
                            <a:xfrm>
                              <a:off x="6675929" y="2657414"/>
                              <a:ext cx="2037779" cy="1080120"/>
                            </a:xfrm>
                            <a:prstGeom prst="diamond">
                              <a:avLst/>
                            </a:prstGeom>
                            <a:ln>
                              <a:headEnd type="none" w="med" len="med"/>
                              <a:tailEnd type="none" w="med" len="med"/>
                            </a:ln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  <p:style>
                            <a:lnRef idx="1">
                              <a:schemeClr val="accent5"/>
                            </a:lnRef>
                            <a:fillRef idx="2">
                              <a:schemeClr val="accent5"/>
                            </a:fillRef>
                            <a:effectRef idx="1">
                              <a:schemeClr val="accent5"/>
                            </a:effectRef>
                            <a:fontRef idx="minor">
                              <a:schemeClr val="dk1"/>
                            </a:fontRef>
                          </p:style>
                          <p:txBody>
                            <a:bodyPr vert="horz" wrap="square" lIns="91440" tIns="45720" rIns="91440" bIns="45720" numCol="1" rtlCol="0" anchor="t" anchorCtr="0" compatLnSpc="1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marL="0" marR="0" indent="0" algn="ctr" defTabSz="914400" rtl="0" eaLnBrk="1" fontAlgn="base" latinLnBrk="0" hangingPunct="1">
                                <a:lnSpc>
                                  <a:spcPct val="100000"/>
                                </a:lnSpc>
                                <a:spcBef>
                                  <a:spcPct val="0"/>
                                </a:spcBef>
                                <a:spcAft>
                                  <a:spcPct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</a:pPr>
                              <a:r>
                                <a:rPr lang="en-US" b="1" dirty="0">
                                  <a:solidFill>
                                    <a:schemeClr val="tx1"/>
                                  </a:solidFill>
                                  <a:latin typeface="Arial" panose="020B0604020202020204" pitchFamily="34" charset="0"/>
                                </a:rPr>
                                <a:t>n </a:t>
                              </a:r>
                              <a:r>
                                <a:rPr kumimoji="0" lang="en-US" b="1" i="0" u="none" strike="noStrike" cap="none" normalizeH="0" baseline="0" dirty="0">
                                  <a:ln>
                                    <a:noFill/>
                                  </a:ln>
                                  <a:solidFill>
                                    <a:schemeClr val="tx1"/>
                                  </a:solidFill>
                                  <a:effectLst/>
                                  <a:latin typeface="Arial" panose="020B0604020202020204" pitchFamily="34" charset="0"/>
                                </a:rPr>
                                <a:t>&gt; 0</a:t>
                              </a:r>
                              <a:endParaRPr kumimoji="0" lang="ru-RU" b="1" i="0" u="none" strike="noStrike" cap="none" normalizeH="0" baseline="0" dirty="0">
                                <a:ln>
                                  <a:noFill/>
                                </a:ln>
                                <a:solidFill>
                                  <a:schemeClr val="tx1"/>
                                </a:solidFill>
                                <a:effectLst/>
                                <a:latin typeface="Arial" panose="020B0604020202020204" pitchFamily="34" charset="0"/>
                              </a:endParaRPr>
                            </a:p>
                          </p:txBody>
                        </p:sp>
                        <p:sp>
                          <p:nvSpPr>
                            <p:cNvPr id="11" name="Прямоугольник 10">
                              <a:extLst>
                                <a:ext uri="{FF2B5EF4-FFF2-40B4-BE49-F238E27FC236}">
                                  <a16:creationId xmlns:a16="http://schemas.microsoft.com/office/drawing/2014/main" id="{FA2BE2BB-526A-4A96-984A-12801997C793}"/>
                                </a:ext>
                              </a:extLst>
                            </p:cNvPr>
                            <p:cNvSpPr/>
                            <p:nvPr/>
                          </p:nvSpPr>
                          <p:spPr bwMode="auto">
                            <a:xfrm>
                              <a:off x="6754489" y="1628800"/>
                              <a:ext cx="1909875" cy="792088"/>
                            </a:xfrm>
                            <a:prstGeom prst="rect">
                              <a:avLst/>
                            </a:prstGeom>
                            <a:ln>
                              <a:headEnd type="none" w="med" len="med"/>
                              <a:tailEnd type="none" w="med" len="med"/>
                            </a:ln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  <p:style>
                            <a:lnRef idx="1">
                              <a:schemeClr val="accent5"/>
                            </a:lnRef>
                            <a:fillRef idx="2">
                              <a:schemeClr val="accent5"/>
                            </a:fillRef>
                            <a:effectRef idx="1">
                              <a:schemeClr val="accent5"/>
                            </a:effectRef>
                            <a:fontRef idx="minor">
                              <a:schemeClr val="dk1"/>
                            </a:fontRef>
                          </p:style>
                          <p:txBody>
                            <a:bodyPr vert="horz" wrap="square" lIns="91440" tIns="45720" rIns="91440" bIns="45720" numCol="1" rtlCol="0" anchor="t" anchorCtr="0" compatLnSpc="1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marL="0" marR="0" indent="0" algn="ctr" defTabSz="914400" rtl="0" eaLnBrk="1" fontAlgn="base" latinLnBrk="0" hangingPunct="1">
                                <a:lnSpc>
                                  <a:spcPct val="100000"/>
                                </a:lnSpc>
                                <a:spcBef>
                                  <a:spcPct val="0"/>
                                </a:spcBef>
                                <a:spcAft>
                                  <a:spcPct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</a:pPr>
                              <a:r>
                                <a:rPr lang="en-US" b="1" dirty="0">
                                  <a:solidFill>
                                    <a:schemeClr val="tx1"/>
                                  </a:solidFill>
                                  <a:latin typeface="Arial" panose="020B0604020202020204" pitchFamily="34" charset="0"/>
                                </a:rPr>
                                <a:t>number </a:t>
                              </a:r>
                              <a:r>
                                <a:rPr kumimoji="0" lang="en-US" b="1" i="0" u="none" strike="noStrike" cap="none" normalizeH="0" baseline="0" dirty="0">
                                  <a:ln>
                                    <a:noFill/>
                                  </a:ln>
                                  <a:solidFill>
                                    <a:schemeClr val="tx1"/>
                                  </a:solidFill>
                                  <a:effectLst/>
                                  <a:latin typeface="Arial" panose="020B0604020202020204" pitchFamily="34" charset="0"/>
                                </a:rPr>
                                <a:t>= 0</a:t>
                              </a:r>
                              <a:endParaRPr kumimoji="0" lang="ru-RU" b="1" i="0" u="none" strike="noStrike" cap="none" normalizeH="0" baseline="0" dirty="0">
                                <a:ln>
                                  <a:noFill/>
                                </a:ln>
                                <a:solidFill>
                                  <a:schemeClr val="tx1"/>
                                </a:solidFill>
                                <a:effectLst/>
                                <a:latin typeface="Arial" panose="020B0604020202020204" pitchFamily="34" charset="0"/>
                              </a:endParaRPr>
                            </a:p>
                          </p:txBody>
                        </p:sp>
                        <p:sp>
                          <p:nvSpPr>
                            <p:cNvPr id="12" name="Блок-схема: процесс 11">
                              <a:extLst>
                                <a:ext uri="{FF2B5EF4-FFF2-40B4-BE49-F238E27FC236}">
                                  <a16:creationId xmlns:a16="http://schemas.microsoft.com/office/drawing/2014/main" id="{C3A82D2F-D5A5-4A02-B3AD-45BA7A9B9A25}"/>
                                </a:ext>
                              </a:extLst>
                            </p:cNvPr>
                            <p:cNvSpPr/>
                            <p:nvPr/>
                          </p:nvSpPr>
                          <p:spPr bwMode="auto">
                            <a:xfrm>
                              <a:off x="6718322" y="4174304"/>
                              <a:ext cx="1985317" cy="729608"/>
                            </a:xfrm>
                            <a:prstGeom prst="flowChartProcess">
                              <a:avLst/>
                            </a:prstGeom>
                            <a:ln>
                              <a:headEnd type="none" w="med" len="med"/>
                              <a:tailEnd type="none" w="med" len="med"/>
                            </a:ln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  <p:style>
                            <a:lnRef idx="1">
                              <a:schemeClr val="accent5"/>
                            </a:lnRef>
                            <a:fillRef idx="2">
                              <a:schemeClr val="accent5"/>
                            </a:fillRef>
                            <a:effectRef idx="1">
                              <a:schemeClr val="accent5"/>
                            </a:effectRef>
                            <a:fontRef idx="minor">
                              <a:schemeClr val="dk1"/>
                            </a:fontRef>
                          </p:style>
                          <p:txBody>
                            <a:bodyPr vert="horz" wrap="square" lIns="91440" tIns="45720" rIns="91440" bIns="45720" numCol="1" rtlCol="0" anchor="t" anchorCtr="0" compatLnSpc="1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marL="0" marR="0" indent="0" algn="ctr" defTabSz="914400" rtl="0" eaLnBrk="1" fontAlgn="base" latinLnBrk="0" hangingPunct="1">
                                <a:lnSpc>
                                  <a:spcPct val="100000"/>
                                </a:lnSpc>
                                <a:spcBef>
                                  <a:spcPct val="0"/>
                                </a:spcBef>
                                <a:spcAft>
                                  <a:spcPct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</a:pPr>
                              <a:endParaRPr lang="en-US" sz="500" b="1" dirty="0">
                                <a:solidFill>
                                  <a:schemeClr val="tx1"/>
                                </a:solidFill>
                                <a:latin typeface="Arial" panose="020B0604020202020204" pitchFamily="34" charset="0"/>
                              </a:endParaRPr>
                            </a:p>
                            <a:p>
                              <a:pPr marL="0" marR="0" indent="0" algn="ctr" defTabSz="914400" rtl="0" eaLnBrk="1" fontAlgn="base" latinLnBrk="0" hangingPunct="1">
                                <a:lnSpc>
                                  <a:spcPct val="100000"/>
                                </a:lnSpc>
                                <a:spcBef>
                                  <a:spcPct val="0"/>
                                </a:spcBef>
                                <a:spcAft>
                                  <a:spcPct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</a:pPr>
                              <a:r>
                                <a:rPr lang="en-US" b="1" dirty="0">
                                  <a:solidFill>
                                    <a:schemeClr val="tx1"/>
                                  </a:solidFill>
                                  <a:latin typeface="Arial" panose="020B0604020202020204" pitchFamily="34" charset="0"/>
                                </a:rPr>
                                <a:t>n </a:t>
                              </a:r>
                              <a:r>
                                <a:rPr kumimoji="0" lang="en-US" b="1" i="0" u="none" strike="noStrike" cap="none" normalizeH="0" baseline="0" dirty="0">
                                  <a:ln>
                                    <a:noFill/>
                                  </a:ln>
                                  <a:solidFill>
                                    <a:schemeClr val="tx1"/>
                                  </a:solidFill>
                                  <a:effectLst/>
                                  <a:latin typeface="Arial" panose="020B0604020202020204" pitchFamily="34" charset="0"/>
                                </a:rPr>
                                <a:t> //= 10 </a:t>
                              </a:r>
                              <a:endParaRPr kumimoji="0" lang="ru-RU" b="1" i="0" u="none" strike="noStrike" cap="none" normalizeH="0" baseline="0" dirty="0">
                                <a:ln>
                                  <a:noFill/>
                                </a:ln>
                                <a:solidFill>
                                  <a:schemeClr val="tx1"/>
                                </a:solidFill>
                                <a:effectLst/>
                                <a:latin typeface="Arial" panose="020B0604020202020204" pitchFamily="34" charset="0"/>
                              </a:endParaRPr>
                            </a:p>
                          </p:txBody>
                        </p:sp>
                        <p:sp>
                          <p:nvSpPr>
                            <p:cNvPr id="13" name="Прямоугольник 12">
                              <a:extLst>
                                <a:ext uri="{FF2B5EF4-FFF2-40B4-BE49-F238E27FC236}">
                                  <a16:creationId xmlns:a16="http://schemas.microsoft.com/office/drawing/2014/main" id="{3425B2D2-4256-460A-924F-F859DAF2ABB6}"/>
                                </a:ext>
                              </a:extLst>
                            </p:cNvPr>
                            <p:cNvSpPr/>
                            <p:nvPr/>
                          </p:nvSpPr>
                          <p:spPr bwMode="auto">
                            <a:xfrm>
                              <a:off x="6718322" y="5255994"/>
                              <a:ext cx="1909875" cy="755698"/>
                            </a:xfrm>
                            <a:prstGeom prst="rect">
                              <a:avLst/>
                            </a:prstGeom>
                            <a:ln>
                              <a:headEnd type="none" w="med" len="med"/>
                              <a:tailEnd type="none" w="med" len="med"/>
                            </a:ln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  <p:style>
                            <a:lnRef idx="1">
                              <a:schemeClr val="accent5"/>
                            </a:lnRef>
                            <a:fillRef idx="2">
                              <a:schemeClr val="accent5"/>
                            </a:fillRef>
                            <a:effectRef idx="1">
                              <a:schemeClr val="accent5"/>
                            </a:effectRef>
                            <a:fontRef idx="minor">
                              <a:schemeClr val="dk1"/>
                            </a:fontRef>
                          </p:style>
                          <p:txBody>
                            <a:bodyPr vert="horz" wrap="square" lIns="91440" tIns="45720" rIns="91440" bIns="45720" numCol="1" rtlCol="0" anchor="t" anchorCtr="0" compatLnSpc="1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marL="0" marR="0" indent="0" algn="ctr" defTabSz="914400" rtl="0" eaLnBrk="1" fontAlgn="base" latinLnBrk="0" hangingPunct="1">
                                <a:lnSpc>
                                  <a:spcPct val="100000"/>
                                </a:lnSpc>
                                <a:spcBef>
                                  <a:spcPct val="0"/>
                                </a:spcBef>
                                <a:spcAft>
                                  <a:spcPct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</a:pPr>
                              <a:endParaRPr lang="en-US" sz="600" b="1" dirty="0">
                                <a:solidFill>
                                  <a:schemeClr val="tx1"/>
                                </a:solidFill>
                                <a:latin typeface="Arial" panose="020B0604020202020204" pitchFamily="34" charset="0"/>
                              </a:endParaRPr>
                            </a:p>
                            <a:p>
                              <a:pPr marL="0" marR="0" indent="0" algn="ctr" defTabSz="914400" rtl="0" eaLnBrk="1" fontAlgn="base" latinLnBrk="0" hangingPunct="1">
                                <a:lnSpc>
                                  <a:spcPct val="100000"/>
                                </a:lnSpc>
                                <a:spcBef>
                                  <a:spcPct val="0"/>
                                </a:spcBef>
                                <a:spcAft>
                                  <a:spcPct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</a:pPr>
                              <a:r>
                                <a:rPr lang="en-US" b="1" dirty="0">
                                  <a:solidFill>
                                    <a:schemeClr val="tx1"/>
                                  </a:solidFill>
                                  <a:latin typeface="Arial" panose="020B0604020202020204" pitchFamily="34" charset="0"/>
                                </a:rPr>
                                <a:t>number </a:t>
                              </a:r>
                              <a:r>
                                <a:rPr kumimoji="0" lang="en-US" b="1" i="0" u="none" strike="noStrike" cap="none" normalizeH="0" baseline="0" dirty="0">
                                  <a:ln>
                                    <a:noFill/>
                                  </a:ln>
                                  <a:solidFill>
                                    <a:schemeClr val="tx1"/>
                                  </a:solidFill>
                                  <a:effectLst/>
                                  <a:latin typeface="Arial" panose="020B0604020202020204" pitchFamily="34" charset="0"/>
                                </a:rPr>
                                <a:t> += 1</a:t>
                              </a:r>
                              <a:endParaRPr kumimoji="0" lang="ru-RU" b="1" i="0" u="none" strike="noStrike" cap="none" normalizeH="0" baseline="0" dirty="0">
                                <a:ln>
                                  <a:noFill/>
                                </a:ln>
                                <a:solidFill>
                                  <a:schemeClr val="tx1"/>
                                </a:solidFill>
                                <a:effectLst/>
                                <a:latin typeface="Arial" panose="020B0604020202020204" pitchFamily="34" charset="0"/>
                              </a:endParaRPr>
                            </a:p>
                          </p:txBody>
                        </p:sp>
                        <p:cxnSp>
                          <p:nvCxnSpPr>
                            <p:cNvPr id="14" name="Прямая со стрелкой 13">
                              <a:extLst>
                                <a:ext uri="{FF2B5EF4-FFF2-40B4-BE49-F238E27FC236}">
                                  <a16:creationId xmlns:a16="http://schemas.microsoft.com/office/drawing/2014/main" id="{B4429B79-08B6-453B-9C37-83557107E263}"/>
                                </a:ext>
                              </a:extLst>
                            </p:cNvPr>
                            <p:cNvCxnSpPr>
                              <a:cxnSpLocks/>
                              <a:stCxn id="11" idx="2"/>
                            </p:cNvCxnSpPr>
                            <p:nvPr/>
                          </p:nvCxnSpPr>
                          <p:spPr bwMode="auto">
                            <a:xfrm>
                              <a:off x="7709427" y="2420888"/>
                              <a:ext cx="0" cy="270453"/>
                            </a:xfrm>
                            <a:prstGeom prst="straightConnector1">
                              <a:avLst/>
                            </a:prstGeom>
                            <a:solidFill>
                              <a:schemeClr val="accent1"/>
                            </a:solidFill>
                            <a:ln w="9525" cap="flat" cmpd="sng" algn="ctr">
                              <a:solidFill>
                                <a:schemeClr val="tx1"/>
                              </a:solidFill>
                              <a:prstDash val="solid"/>
                              <a:round/>
                              <a:headEnd type="none" w="med" len="med"/>
                              <a:tailEnd type="triangle"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</p:cxnSp>
                        <p:cxnSp>
                          <p:nvCxnSpPr>
                            <p:cNvPr id="16" name="Прямая со стрелкой 15">
                              <a:extLst>
                                <a:ext uri="{FF2B5EF4-FFF2-40B4-BE49-F238E27FC236}">
                                  <a16:creationId xmlns:a16="http://schemas.microsoft.com/office/drawing/2014/main" id="{543E2E61-7B8E-40AD-85AF-E116519B3141}"/>
                                </a:ext>
                              </a:extLst>
                            </p:cNvPr>
                            <p:cNvCxnSpPr>
                              <a:cxnSpLocks/>
                            </p:cNvCxnSpPr>
                            <p:nvPr/>
                          </p:nvCxnSpPr>
                          <p:spPr bwMode="auto">
                            <a:xfrm flipH="1">
                              <a:off x="7755537" y="4926854"/>
                              <a:ext cx="1" cy="343398"/>
                            </a:xfrm>
                            <a:prstGeom prst="straightConnector1">
                              <a:avLst/>
                            </a:prstGeom>
                            <a:solidFill>
                              <a:schemeClr val="accent1"/>
                            </a:solidFill>
                            <a:ln w="9525" cap="flat" cmpd="sng" algn="ctr">
                              <a:solidFill>
                                <a:schemeClr val="tx1"/>
                              </a:solidFill>
                              <a:prstDash val="solid"/>
                              <a:round/>
                              <a:headEnd type="none" w="med" len="med"/>
                              <a:tailEnd type="triangle"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</p:cxnSp>
                        <p:cxnSp>
                          <p:nvCxnSpPr>
                            <p:cNvPr id="18" name="Прямая со стрелкой 17">
                              <a:extLst>
                                <a:ext uri="{FF2B5EF4-FFF2-40B4-BE49-F238E27FC236}">
                                  <a16:creationId xmlns:a16="http://schemas.microsoft.com/office/drawing/2014/main" id="{00F0B7B3-1EEB-48EB-AC2A-4DFCAF7C82A7}"/>
                                </a:ext>
                              </a:extLst>
                            </p:cNvPr>
                            <p:cNvCxnSpPr>
                              <a:cxnSpLocks/>
                            </p:cNvCxnSpPr>
                            <p:nvPr/>
                          </p:nvCxnSpPr>
                          <p:spPr bwMode="auto">
                            <a:xfrm flipH="1">
                              <a:off x="6444209" y="6227652"/>
                              <a:ext cx="1237156" cy="0"/>
                            </a:xfrm>
                            <a:prstGeom prst="straightConnector1">
                              <a:avLst/>
                            </a:prstGeom>
                            <a:solidFill>
                              <a:schemeClr val="accent1"/>
                            </a:solidFill>
                            <a:ln w="9525" cap="flat" cmpd="sng" algn="ctr">
                              <a:solidFill>
                                <a:schemeClr val="tx1"/>
                              </a:solidFill>
                              <a:prstDash val="solid"/>
                              <a:round/>
                              <a:headEnd type="none" w="med" len="med"/>
                              <a:tailEnd type="triangle"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</p:cxnSp>
                        <p:cxnSp>
                          <p:nvCxnSpPr>
                            <p:cNvPr id="19" name="Прямая со стрелкой 18">
                              <a:extLst>
                                <a:ext uri="{FF2B5EF4-FFF2-40B4-BE49-F238E27FC236}">
                                  <a16:creationId xmlns:a16="http://schemas.microsoft.com/office/drawing/2014/main" id="{A6E4A2D9-52E2-4353-8C6B-263CAB660D00}"/>
                                </a:ext>
                              </a:extLst>
                            </p:cNvPr>
                            <p:cNvCxnSpPr>
                              <a:cxnSpLocks/>
                            </p:cNvCxnSpPr>
                            <p:nvPr/>
                          </p:nvCxnSpPr>
                          <p:spPr bwMode="auto">
                            <a:xfrm flipV="1">
                              <a:off x="6444208" y="3197476"/>
                              <a:ext cx="0" cy="3030177"/>
                            </a:xfrm>
                            <a:prstGeom prst="straightConnector1">
                              <a:avLst/>
                            </a:prstGeom>
                            <a:solidFill>
                              <a:schemeClr val="accent1"/>
                            </a:solidFill>
                            <a:ln w="9525" cap="flat" cmpd="sng" algn="ctr">
                              <a:solidFill>
                                <a:schemeClr val="tx1"/>
                              </a:solidFill>
                              <a:prstDash val="solid"/>
                              <a:round/>
                              <a:headEnd type="none" w="med" len="med"/>
                              <a:tailEnd type="triangle"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</p:cxnSp>
                        <p:cxnSp>
                          <p:nvCxnSpPr>
                            <p:cNvPr id="20" name="Прямая со стрелкой 19">
                              <a:extLst>
                                <a:ext uri="{FF2B5EF4-FFF2-40B4-BE49-F238E27FC236}">
                                  <a16:creationId xmlns:a16="http://schemas.microsoft.com/office/drawing/2014/main" id="{DA1D30FD-21A5-4C4B-AFA2-E0E3732BFABD}"/>
                                </a:ext>
                              </a:extLst>
                            </p:cNvPr>
                            <p:cNvCxnSpPr>
                              <a:endCxn id="10" idx="1"/>
                            </p:cNvCxnSpPr>
                            <p:nvPr/>
                          </p:nvCxnSpPr>
                          <p:spPr bwMode="auto">
                            <a:xfrm>
                              <a:off x="6444208" y="3197474"/>
                              <a:ext cx="231721" cy="0"/>
                            </a:xfrm>
                            <a:prstGeom prst="straightConnector1">
                              <a:avLst/>
                            </a:prstGeom>
                            <a:solidFill>
                              <a:schemeClr val="accent1"/>
                            </a:solidFill>
                            <a:ln w="9525" cap="flat" cmpd="sng" algn="ctr">
                              <a:solidFill>
                                <a:schemeClr val="tx1"/>
                              </a:solidFill>
                              <a:prstDash val="solid"/>
                              <a:round/>
                              <a:headEnd type="none" w="med" len="med"/>
                              <a:tailEnd type="triangle"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</p:cxnSp>
                        <p:cxnSp>
                          <p:nvCxnSpPr>
                            <p:cNvPr id="21" name="Прямая со стрелкой 20">
                              <a:extLst>
                                <a:ext uri="{FF2B5EF4-FFF2-40B4-BE49-F238E27FC236}">
                                  <a16:creationId xmlns:a16="http://schemas.microsoft.com/office/drawing/2014/main" id="{ADC47B87-4F4D-4842-AD90-1B0D0CA92AAB}"/>
                                </a:ext>
                              </a:extLst>
                            </p:cNvPr>
                            <p:cNvCxnSpPr/>
                            <p:nvPr/>
                          </p:nvCxnSpPr>
                          <p:spPr bwMode="auto">
                            <a:xfrm>
                              <a:off x="8686800" y="3187460"/>
                              <a:ext cx="231721" cy="0"/>
                            </a:xfrm>
                            <a:prstGeom prst="straightConnector1">
                              <a:avLst/>
                            </a:prstGeom>
                            <a:solidFill>
                              <a:schemeClr val="accent1"/>
                            </a:solidFill>
                            <a:ln w="9525" cap="flat" cmpd="sng" algn="ctr">
                              <a:solidFill>
                                <a:schemeClr val="tx1"/>
                              </a:solidFill>
                              <a:prstDash val="solid"/>
                              <a:round/>
                              <a:headEnd type="none" w="med" len="med"/>
                              <a:tailEnd type="triangle"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</p:cxnSp>
                        <p:cxnSp>
                          <p:nvCxnSpPr>
                            <p:cNvPr id="22" name="Прямая со стрелкой 21">
                              <a:extLst>
                                <a:ext uri="{FF2B5EF4-FFF2-40B4-BE49-F238E27FC236}">
                                  <a16:creationId xmlns:a16="http://schemas.microsoft.com/office/drawing/2014/main" id="{A1B58C1F-91E5-432D-B2CB-81714CD8FDBA}"/>
                                </a:ext>
                              </a:extLst>
                            </p:cNvPr>
                            <p:cNvCxnSpPr>
                              <a:cxnSpLocks/>
                            </p:cNvCxnSpPr>
                            <p:nvPr/>
                          </p:nvCxnSpPr>
                          <p:spPr bwMode="auto">
                            <a:xfrm>
                              <a:off x="8918521" y="3197475"/>
                              <a:ext cx="0" cy="3187621"/>
                            </a:xfrm>
                            <a:prstGeom prst="straightConnector1">
                              <a:avLst/>
                            </a:prstGeom>
                            <a:solidFill>
                              <a:schemeClr val="accent1"/>
                            </a:solidFill>
                            <a:ln w="9525" cap="flat" cmpd="sng" algn="ctr">
                              <a:solidFill>
                                <a:schemeClr val="tx1"/>
                              </a:solidFill>
                              <a:prstDash val="solid"/>
                              <a:round/>
                              <a:headEnd type="none" w="med" len="med"/>
                              <a:tailEnd type="triangle"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</p:cxnSp>
                        <p:cxnSp>
                          <p:nvCxnSpPr>
                            <p:cNvPr id="24" name="Прямая со стрелкой 23">
                              <a:extLst>
                                <a:ext uri="{FF2B5EF4-FFF2-40B4-BE49-F238E27FC236}">
                                  <a16:creationId xmlns:a16="http://schemas.microsoft.com/office/drawing/2014/main" id="{81BD3BC1-CE93-4819-931B-91ED7AFC1B01}"/>
                                </a:ext>
                              </a:extLst>
                            </p:cNvPr>
                            <p:cNvCxnSpPr>
                              <a:cxnSpLocks/>
                            </p:cNvCxnSpPr>
                            <p:nvPr/>
                          </p:nvCxnSpPr>
                          <p:spPr bwMode="auto">
                            <a:xfrm>
                              <a:off x="7681915" y="1358347"/>
                              <a:ext cx="0" cy="270453"/>
                            </a:xfrm>
                            <a:prstGeom prst="straightConnector1">
                              <a:avLst/>
                            </a:prstGeom>
                            <a:solidFill>
                              <a:schemeClr val="accent1"/>
                            </a:solidFill>
                            <a:ln w="9525" cap="flat" cmpd="sng" algn="ctr">
                              <a:solidFill>
                                <a:schemeClr val="tx1"/>
                              </a:solidFill>
                              <a:prstDash val="solid"/>
                              <a:round/>
                              <a:headEnd type="none" w="med" len="med"/>
                              <a:tailEnd type="triangle"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</p:cxnSp>
                        <p:cxnSp>
                          <p:nvCxnSpPr>
                            <p:cNvPr id="30" name="Прямая со стрелкой 29">
                              <a:extLst>
                                <a:ext uri="{FF2B5EF4-FFF2-40B4-BE49-F238E27FC236}">
                                  <a16:creationId xmlns:a16="http://schemas.microsoft.com/office/drawing/2014/main" id="{7ADCAB95-CFF3-4CD3-A2EA-89E6412DD614}"/>
                                </a:ext>
                              </a:extLst>
                            </p:cNvPr>
                            <p:cNvCxnSpPr>
                              <a:cxnSpLocks/>
                            </p:cNvCxnSpPr>
                            <p:nvPr/>
                          </p:nvCxnSpPr>
                          <p:spPr bwMode="auto">
                            <a:xfrm flipH="1">
                              <a:off x="6444209" y="6227654"/>
                              <a:ext cx="1167223" cy="0"/>
                            </a:xfrm>
                            <a:prstGeom prst="straightConnector1">
                              <a:avLst/>
                            </a:prstGeom>
                            <a:solidFill>
                              <a:schemeClr val="accent1"/>
                            </a:solidFill>
                            <a:ln w="9525" cap="flat" cmpd="sng" algn="ctr">
                              <a:solidFill>
                                <a:schemeClr val="tx1"/>
                              </a:solidFill>
                              <a:prstDash val="solid"/>
                              <a:round/>
                              <a:headEnd type="none" w="med" len="med"/>
                              <a:tailEnd type="triangle"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</p:cxnSp>
                        <p:cxnSp>
                          <p:nvCxnSpPr>
                            <p:cNvPr id="31" name="Прямая со стрелкой 30">
                              <a:extLst>
                                <a:ext uri="{FF2B5EF4-FFF2-40B4-BE49-F238E27FC236}">
                                  <a16:creationId xmlns:a16="http://schemas.microsoft.com/office/drawing/2014/main" id="{7FA25D1B-0BB5-4EB6-AA5F-9155141C45A8}"/>
                                </a:ext>
                              </a:extLst>
                            </p:cNvPr>
                            <p:cNvCxnSpPr>
                              <a:cxnSpLocks/>
                            </p:cNvCxnSpPr>
                            <p:nvPr/>
                          </p:nvCxnSpPr>
                          <p:spPr bwMode="auto">
                            <a:xfrm flipH="1">
                              <a:off x="7778526" y="6385096"/>
                              <a:ext cx="1143977" cy="0"/>
                            </a:xfrm>
                            <a:prstGeom prst="straightConnector1">
                              <a:avLst/>
                            </a:prstGeom>
                            <a:solidFill>
                              <a:schemeClr val="accent1"/>
                            </a:solidFill>
                            <a:ln w="9525" cap="flat" cmpd="sng" algn="ctr">
                              <a:solidFill>
                                <a:schemeClr val="tx1"/>
                              </a:solidFill>
                              <a:prstDash val="solid"/>
                              <a:round/>
                              <a:headEnd type="none" w="med" len="med"/>
                              <a:tailEnd type="triangle"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</p:cxnSp>
                      </p:grpSp>
                      <p:sp>
                        <p:nvSpPr>
                          <p:cNvPr id="4" name="Блок-схема: ручной ввод 3">
                            <a:extLst>
                              <a:ext uri="{FF2B5EF4-FFF2-40B4-BE49-F238E27FC236}">
                                <a16:creationId xmlns:a16="http://schemas.microsoft.com/office/drawing/2014/main" id="{8606E548-281E-4C4B-970E-FDF215E4DA3E}"/>
                              </a:ext>
                            </a:extLst>
                          </p:cNvPr>
                          <p:cNvSpPr/>
                          <p:nvPr/>
                        </p:nvSpPr>
                        <p:spPr bwMode="auto">
                          <a:xfrm>
                            <a:off x="6878386" y="1363167"/>
                            <a:ext cx="901490" cy="632316"/>
                          </a:xfrm>
                          <a:prstGeom prst="flowChartManualInput">
                            <a:avLst/>
                          </a:prstGeom>
                          <a:ln>
                            <a:headEnd type="none" w="med" len="med"/>
                            <a:tailEnd type="none" w="med" len="med"/>
                          </a:ln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style>
                          <a:lnRef idx="1">
                            <a:schemeClr val="accent5"/>
                          </a:lnRef>
                          <a:fillRef idx="2">
                            <a:schemeClr val="accent5"/>
                          </a:fillRef>
                          <a:effectRef idx="1">
                            <a:schemeClr val="accent5"/>
                          </a:effectRef>
                          <a:fontRef idx="minor">
                            <a:schemeClr val="dk1"/>
                          </a:fontRef>
                        </p:style>
                        <p:txBody>
                          <a:bodyPr vert="horz" wrap="square" lIns="91440" tIns="45720" rIns="91440" bIns="45720" numCol="1" rtlCol="0" anchor="t" anchorCtr="0" compatLnSpc="1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marL="0" marR="0" indent="0" algn="ctr" defTabSz="914400" rtl="0" eaLnBrk="1" fontAlgn="base" latinLnBrk="0" hangingPunct="1">
                              <a:lnSpc>
                                <a:spcPct val="100000"/>
                              </a:lnSpc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buClrTx/>
                              <a:buSzTx/>
                              <a:buFontTx/>
                              <a:buNone/>
                              <a:tabLst/>
                            </a:pPr>
                            <a:r>
                              <a:rPr kumimoji="0" lang="en-US" sz="1800" b="1" i="0" u="none" strike="noStrike" cap="none" normalizeH="0" baseline="0" dirty="0">
                                <a:ln>
                                  <a:noFill/>
                                </a:ln>
                                <a:solidFill>
                                  <a:schemeClr val="tx1"/>
                                </a:solidFill>
                                <a:effectLst/>
                                <a:latin typeface="Arial" panose="020B0604020202020204" pitchFamily="34" charset="0"/>
                              </a:rPr>
                              <a:t>n</a:t>
                            </a:r>
                            <a:endParaRPr kumimoji="0" lang="ru-RU" sz="1800" b="1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Arial" panose="020B0604020202020204" pitchFamily="34" charset="0"/>
                            </a:endParaRPr>
                          </a:p>
                        </p:txBody>
                      </p:sp>
                    </p:grpSp>
                    <p:sp>
                      <p:nvSpPr>
                        <p:cNvPr id="71686" name="Блок-схема: данные 71685">
                          <a:extLst>
                            <a:ext uri="{FF2B5EF4-FFF2-40B4-BE49-F238E27FC236}">
                              <a16:creationId xmlns:a16="http://schemas.microsoft.com/office/drawing/2014/main" id="{3566BD99-CEAF-4B35-B6F7-695CE4958D68}"/>
                            </a:ext>
                          </a:extLst>
                        </p:cNvPr>
                        <p:cNvSpPr/>
                        <p:nvPr/>
                      </p:nvSpPr>
                      <p:spPr bwMode="auto">
                        <a:xfrm>
                          <a:off x="6544741" y="5447022"/>
                          <a:ext cx="1754202" cy="476334"/>
                        </a:xfrm>
                        <a:prstGeom prst="flowChartInputOutput">
                          <a:avLst/>
                        </a:prstGeom>
                        <a:ln>
                          <a:headEnd type="none" w="med" len="med"/>
                          <a:tailEnd type="none" w="med" len="med"/>
                        </a:ln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style>
                        <a:lnRef idx="1">
                          <a:schemeClr val="accent5"/>
                        </a:lnRef>
                        <a:fillRef idx="2">
                          <a:schemeClr val="accent5"/>
                        </a:fillRef>
                        <a:effectRef idx="1">
                          <a:schemeClr val="accent5"/>
                        </a:effectRef>
                        <a:fontRef idx="minor">
                          <a:schemeClr val="dk1"/>
                        </a:fontRef>
                      </p:style>
                      <p:txBody>
                        <a:bodyPr vert="horz" wrap="square" lIns="91440" tIns="45720" rIns="91440" bIns="45720" numCol="1" rtlCol="0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pPr marL="0" marR="0" indent="0" algn="ctr" defTabSz="914400" rtl="0" eaLnBrk="1" fontAlgn="base" latinLnBrk="0" hangingPunct="1">
                            <a:lnSpc>
                              <a:spcPct val="100000"/>
                            </a:lnSpc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r>
                            <a:rPr kumimoji="0" lang="en-US" sz="1800" b="1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Arial" panose="020B0604020202020204" pitchFamily="34" charset="0"/>
                            </a:rPr>
                            <a:t>number</a:t>
                          </a:r>
                          <a:endParaRPr kumimoji="0" lang="ru-RU" sz="1800" b="1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Arial" panose="020B0604020202020204" pitchFamily="34" charset="0"/>
                          </a:endParaRPr>
                        </a:p>
                      </p:txBody>
                    </p:sp>
                  </p:grpSp>
                  <p:grpSp>
                    <p:nvGrpSpPr>
                      <p:cNvPr id="71693" name="Группа 71692">
                        <a:extLst>
                          <a:ext uri="{FF2B5EF4-FFF2-40B4-BE49-F238E27FC236}">
                            <a16:creationId xmlns:a16="http://schemas.microsoft.com/office/drawing/2014/main" id="{970BF053-E7D1-442F-8B2E-52E25222067C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6476450" y="5748763"/>
                        <a:ext cx="1850139" cy="623548"/>
                        <a:chOff x="6456752" y="5790840"/>
                        <a:chExt cx="1850139" cy="623548"/>
                      </a:xfrm>
                    </p:grpSpPr>
                    <p:cxnSp>
                      <p:nvCxnSpPr>
                        <p:cNvPr id="45" name="Прямая со стрелкой 44">
                          <a:extLst>
                            <a:ext uri="{FF2B5EF4-FFF2-40B4-BE49-F238E27FC236}">
                              <a16:creationId xmlns:a16="http://schemas.microsoft.com/office/drawing/2014/main" id="{997E2CD6-F7D8-4BC6-82CD-4F888D4AA296}"/>
                            </a:ext>
                          </a:extLst>
                        </p:cNvPr>
                        <p:cNvCxnSpPr>
                          <a:cxnSpLocks/>
                        </p:cNvCxnSpPr>
                        <p:nvPr/>
                      </p:nvCxnSpPr>
                      <p:spPr bwMode="auto">
                        <a:xfrm>
                          <a:off x="7427024" y="5790840"/>
                          <a:ext cx="3101" cy="208309"/>
                        </a:xfrm>
                        <a:prstGeom prst="straightConnector1">
                          <a:avLst/>
                        </a:prstGeom>
                        <a:solidFill>
                          <a:schemeClr val="accent1"/>
                        </a:solidFill>
                        <a:ln w="952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triangle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cxnSp>
                    <p:sp>
                      <p:nvSpPr>
                        <p:cNvPr id="46" name="Овал 45">
                          <a:extLst>
                            <a:ext uri="{FF2B5EF4-FFF2-40B4-BE49-F238E27FC236}">
                              <a16:creationId xmlns:a16="http://schemas.microsoft.com/office/drawing/2014/main" id="{417F15BD-C40A-4E41-A8FC-59D920A52F81}"/>
                            </a:ext>
                          </a:extLst>
                        </p:cNvPr>
                        <p:cNvSpPr/>
                        <p:nvPr/>
                      </p:nvSpPr>
                      <p:spPr bwMode="auto">
                        <a:xfrm>
                          <a:off x="6456752" y="5982340"/>
                          <a:ext cx="1850139" cy="432048"/>
                        </a:xfrm>
                        <a:prstGeom prst="ellipse">
                          <a:avLst/>
                        </a:prstGeom>
                        <a:ln>
                          <a:headEnd type="none" w="med" len="med"/>
                          <a:tailEnd type="none" w="med" len="med"/>
                        </a:ln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style>
                        <a:lnRef idx="1">
                          <a:schemeClr val="accent5"/>
                        </a:lnRef>
                        <a:fillRef idx="2">
                          <a:schemeClr val="accent5"/>
                        </a:fillRef>
                        <a:effectRef idx="1">
                          <a:schemeClr val="accent5"/>
                        </a:effectRef>
                        <a:fontRef idx="minor">
                          <a:schemeClr val="dk1"/>
                        </a:fontRef>
                      </p:style>
                      <p:txBody>
                        <a:bodyPr vert="horz" wrap="square" lIns="91440" tIns="45720" rIns="91440" bIns="45720" numCol="1" rtlCol="0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pPr marL="0" marR="0" indent="0" algn="r" defTabSz="914400" rtl="0" eaLnBrk="1" fontAlgn="base" latinLnBrk="0" hangingPunct="1">
                            <a:lnSpc>
                              <a:spcPct val="100000"/>
                            </a:lnSpc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endParaRPr kumimoji="0" lang="ru-RU" sz="1800" b="0" i="0" u="none" strike="noStrike" cap="none" normalizeH="0" baseline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Arial" panose="020B0604020202020204" pitchFamily="34" charset="0"/>
                          </a:endParaRPr>
                        </a:p>
                      </p:txBody>
                    </p:sp>
                  </p:grpSp>
                </p:grpSp>
                <p:cxnSp>
                  <p:nvCxnSpPr>
                    <p:cNvPr id="48" name="Прямая со стрелкой 47">
                      <a:extLst>
                        <a:ext uri="{FF2B5EF4-FFF2-40B4-BE49-F238E27FC236}">
                          <a16:creationId xmlns:a16="http://schemas.microsoft.com/office/drawing/2014/main" id="{CC90C99E-5138-4017-920B-844DBAA07537}"/>
                        </a:ext>
                      </a:extLst>
                    </p:cNvPr>
                    <p:cNvCxnSpPr>
                      <a:cxnSpLocks/>
                      <a:stCxn id="10" idx="2"/>
                      <a:endCxn id="12" idx="0"/>
                    </p:cNvCxnSpPr>
                    <p:nvPr/>
                  </p:nvCxnSpPr>
                  <p:spPr bwMode="auto">
                    <a:xfrm>
                      <a:off x="7368205" y="3561251"/>
                      <a:ext cx="15656" cy="253487"/>
                    </a:xfrm>
                    <a:prstGeom prst="straightConnector1">
                      <a:avLst/>
                    </a:prstGeom>
                    <a:solidFill>
                      <a:schemeClr val="accent1"/>
                    </a:solidFill>
                    <a:ln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triangle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</p:grpSp>
            </p:grpSp>
          </p:grpSp>
          <p:sp>
            <p:nvSpPr>
              <p:cNvPr id="55" name="Блок-схема: процесс 54">
                <a:extLst>
                  <a:ext uri="{FF2B5EF4-FFF2-40B4-BE49-F238E27FC236}">
                    <a16:creationId xmlns:a16="http://schemas.microsoft.com/office/drawing/2014/main" id="{84C21957-042B-4835-BE3A-B4EF1C2BED77}"/>
                  </a:ext>
                </a:extLst>
              </p:cNvPr>
              <p:cNvSpPr/>
              <p:nvPr/>
            </p:nvSpPr>
            <p:spPr bwMode="auto">
              <a:xfrm>
                <a:off x="8308507" y="2909527"/>
                <a:ext cx="195930" cy="288032"/>
              </a:xfrm>
              <a:prstGeom prst="flowChartProcess">
                <a:avLst/>
              </a:prstGeom>
              <a:ln>
                <a:noFill/>
                <a:headEnd type="none" w="med" len="med"/>
                <a:tailEnd type="none" w="med" len="med"/>
              </a:ln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600" b="1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rPr>
                  <a:t>0</a:t>
                </a:r>
              </a:p>
            </p:txBody>
          </p:sp>
          <p:sp>
            <p:nvSpPr>
              <p:cNvPr id="62" name="Блок-схема: процесс 61">
                <a:extLst>
                  <a:ext uri="{FF2B5EF4-FFF2-40B4-BE49-F238E27FC236}">
                    <a16:creationId xmlns:a16="http://schemas.microsoft.com/office/drawing/2014/main" id="{0D8957D0-F5DB-4E4D-80F3-0D2F6772B2A3}"/>
                  </a:ext>
                </a:extLst>
              </p:cNvPr>
              <p:cNvSpPr/>
              <p:nvPr/>
            </p:nvSpPr>
            <p:spPr bwMode="auto">
              <a:xfrm>
                <a:off x="7357102" y="3429811"/>
                <a:ext cx="216024" cy="298885"/>
              </a:xfrm>
              <a:prstGeom prst="flowChartProcess">
                <a:avLst/>
              </a:prstGeom>
              <a:no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400" b="1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rPr>
                  <a:t>1</a:t>
                </a:r>
              </a:p>
            </p:txBody>
          </p:sp>
        </p:grpSp>
        <p:cxnSp>
          <p:nvCxnSpPr>
            <p:cNvPr id="71711" name="Прямая соединительная линия 71710">
              <a:extLst>
                <a:ext uri="{FF2B5EF4-FFF2-40B4-BE49-F238E27FC236}">
                  <a16:creationId xmlns:a16="http://schemas.microsoft.com/office/drawing/2014/main" id="{B607CCF7-6679-446C-8F67-BCB962077159}"/>
                </a:ext>
              </a:extLst>
            </p:cNvPr>
            <p:cNvCxnSpPr>
              <a:stCxn id="13" idx="2"/>
            </p:cNvCxnSpPr>
            <p:nvPr/>
          </p:nvCxnSpPr>
          <p:spPr bwMode="auto">
            <a:xfrm>
              <a:off x="7380146" y="4828464"/>
              <a:ext cx="0" cy="125336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A294B191-C0A3-4C55-A4F0-4A4DEF112A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CFA0A-9511-44F7-8FFF-8D1A9DC2670F}" type="slidenum">
              <a:rPr lang="en-US" altLang="ru-RU" smtClean="0"/>
              <a:pPr/>
              <a:t>7</a:t>
            </a:fld>
            <a:endParaRPr lang="en-US" altLang="ru-RU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8713CA88-882F-4FCF-B70D-70A61CD40467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9</a:t>
            </a:r>
            <a:endParaRPr lang="ru-RU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21734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>
            <a:extLst>
              <a:ext uri="{FF2B5EF4-FFF2-40B4-BE49-F238E27FC236}">
                <a16:creationId xmlns:a16="http://schemas.microsoft.com/office/drawing/2014/main" id="{9BEB0849-F15D-4ECD-B7C0-95EBBE5FD5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563563"/>
          </a:xfrm>
        </p:spPr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Бесконечный цикл</a:t>
            </a:r>
            <a:endParaRPr lang="en-US" altLang="ru-RU" b="1" dirty="0">
              <a:solidFill>
                <a:srgbClr val="FF0000"/>
              </a:solidFill>
            </a:endParaRPr>
          </a:p>
        </p:txBody>
      </p:sp>
      <p:sp>
        <p:nvSpPr>
          <p:cNvPr id="71683" name="Rectangle 3">
            <a:extLst>
              <a:ext uri="{FF2B5EF4-FFF2-40B4-BE49-F238E27FC236}">
                <a16:creationId xmlns:a16="http://schemas.microsoft.com/office/drawing/2014/main" id="{E817586D-112A-474F-9DD7-D28AB671E4D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51520" y="972000"/>
            <a:ext cx="8712000" cy="5400000"/>
          </a:xfrm>
          <a:ln>
            <a:solidFill>
              <a:schemeClr val="accent1"/>
            </a:solidFill>
          </a:ln>
        </p:spPr>
        <p:txBody>
          <a:bodyPr/>
          <a:lstStyle/>
          <a:p>
            <a:pPr marL="57150" indent="0">
              <a:lnSpc>
                <a:spcPct val="80000"/>
              </a:lnSpc>
              <a:buNone/>
            </a:pPr>
            <a:endParaRPr lang="ru-RU" altLang="ru-RU" sz="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Цикл while может оказаться бесконечным в случае, когда условие цикла никогда не становится ложным. </a:t>
            </a:r>
          </a:p>
          <a:p>
            <a:pPr lvl="1">
              <a:lnSpc>
                <a:spcPct val="80000"/>
              </a:lnSpc>
            </a:pP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Специально запрограммировано: например, создание программы "Часы", которая бесконечно будет обновлять и отображать время. </a:t>
            </a:r>
          </a:p>
          <a:p>
            <a:pPr lvl="1">
              <a:lnSpc>
                <a:spcPct val="80000"/>
              </a:lnSpc>
            </a:pP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ошибка начинающего программиста, который забыл добавить изменение условия цикла. </a:t>
            </a:r>
            <a:endParaRPr lang="ru-RU" altLang="ru-RU" sz="2000" dirty="0">
              <a:cs typeface="Arial" panose="020B0604020202020204" pitchFamily="34" charset="0"/>
            </a:endParaRPr>
          </a:p>
          <a:p>
            <a:pPr lvl="1">
              <a:lnSpc>
                <a:spcPct val="80000"/>
              </a:lnSpc>
            </a:pPr>
            <a:endParaRPr lang="ru-RU" alt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-369888">
              <a:lnSpc>
                <a:spcPct val="80000"/>
              </a:lnSpc>
              <a:buNone/>
              <a:tabLst>
                <a:tab pos="87313" algn="l"/>
              </a:tabLst>
            </a:pPr>
            <a:r>
              <a:rPr lang="ru-RU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Например:</a:t>
            </a:r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1800" dirty="0" err="1">
                <a:latin typeface="Arial" panose="020B0604020202020204" pitchFamily="34" charset="0"/>
                <a:cs typeface="Arial" panose="020B0604020202020204" pitchFamily="34" charset="0"/>
              </a:rPr>
              <a:t>num</a:t>
            </a:r>
            <a:r>
              <a:rPr lang="ru-RU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 = 1</a:t>
            </a:r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while </a:t>
            </a:r>
            <a:r>
              <a:rPr lang="ru-RU" altLang="ru-RU" sz="1800" dirty="0" err="1">
                <a:latin typeface="Arial" panose="020B0604020202020204" pitchFamily="34" charset="0"/>
                <a:cs typeface="Arial" panose="020B0604020202020204" pitchFamily="34" charset="0"/>
              </a:rPr>
              <a:t>num</a:t>
            </a:r>
            <a:r>
              <a:rPr lang="ru-RU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 &lt; 10:</a:t>
            </a:r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    print "</a:t>
            </a:r>
            <a:r>
              <a:rPr lang="ru-RU" altLang="ru-RU" sz="1800" dirty="0" err="1">
                <a:latin typeface="Arial" panose="020B0604020202020204" pitchFamily="34" charset="0"/>
                <a:cs typeface="Arial" panose="020B0604020202020204" pitchFamily="34" charset="0"/>
              </a:rPr>
              <a:t>Hello</a:t>
            </a:r>
            <a:r>
              <a:rPr lang="en-US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!”</a:t>
            </a:r>
            <a:endParaRPr lang="ru-RU" alt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endParaRPr lang="ru-RU" alt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1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(!)</a:t>
            </a:r>
            <a:r>
              <a:rPr lang="ru-RU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 Не спешите запускать данный цикл, иначе ваша программа начнет бесконечное выполнение. </a:t>
            </a:r>
          </a:p>
          <a:p>
            <a:pPr marL="57150" indent="0">
              <a:lnSpc>
                <a:spcPct val="80000"/>
              </a:lnSpc>
              <a:buNone/>
            </a:pPr>
            <a:endParaRPr lang="ru-RU" alt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endParaRPr lang="ru-RU" alt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endParaRPr lang="ru-RU" alt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endParaRPr lang="en-US" alt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endParaRPr lang="en-US" alt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endParaRPr lang="en-US" alt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3B038B1-0945-4473-A19C-76C53F28A8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26B8D03-0F0B-4916-AB59-EC9CFA9AF2B6}"/>
              </a:ext>
            </a:extLst>
          </p:cNvPr>
          <p:cNvSpPr txBox="1"/>
          <p:nvPr/>
        </p:nvSpPr>
        <p:spPr>
          <a:xfrm>
            <a:off x="3059832" y="3284984"/>
            <a:ext cx="388843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altLang="ru-RU" sz="2200" b="1" dirty="0">
                <a:solidFill>
                  <a:srgbClr val="1D528D"/>
                </a:solidFill>
                <a:cs typeface="Arial" panose="020B0604020202020204" pitchFamily="34" charset="0"/>
              </a:rPr>
              <a:t>Ctrl+C выход из «зацикливания»</a:t>
            </a:r>
            <a:r>
              <a:rPr lang="en-US" altLang="ru-RU" sz="2200" b="1" dirty="0">
                <a:solidFill>
                  <a:srgbClr val="1D528D"/>
                </a:solidFill>
                <a:cs typeface="Arial" panose="020B0604020202020204" pitchFamily="34" charset="0"/>
              </a:rPr>
              <a:t> </a:t>
            </a:r>
            <a:r>
              <a:rPr lang="ru-RU" altLang="ru-RU" sz="2200" b="1" dirty="0">
                <a:solidFill>
                  <a:srgbClr val="1D528D"/>
                </a:solidFill>
                <a:cs typeface="Arial" panose="020B0604020202020204" pitchFamily="34" charset="0"/>
              </a:rPr>
              <a:t>в</a:t>
            </a:r>
            <a:r>
              <a:rPr lang="en-US" altLang="ru-RU" sz="2200" b="1" dirty="0">
                <a:solidFill>
                  <a:srgbClr val="1D528D"/>
                </a:solidFill>
                <a:cs typeface="Arial" panose="020B0604020202020204" pitchFamily="34" charset="0"/>
              </a:rPr>
              <a:t> shell (</a:t>
            </a:r>
            <a:r>
              <a:rPr lang="ru-RU" altLang="ru-RU" sz="2200" b="1" dirty="0">
                <a:solidFill>
                  <a:srgbClr val="1D528D"/>
                </a:solidFill>
                <a:cs typeface="Arial" panose="020B0604020202020204" pitchFamily="34" charset="0"/>
              </a:rPr>
              <a:t>в </a:t>
            </a:r>
            <a:r>
              <a:rPr lang="en-US" altLang="ru-RU" sz="2200" b="1" dirty="0">
                <a:solidFill>
                  <a:srgbClr val="1D528D"/>
                </a:solidFill>
                <a:cs typeface="Arial" panose="020B0604020202020204" pitchFamily="34" charset="0"/>
              </a:rPr>
              <a:t>IDLE, </a:t>
            </a:r>
            <a:r>
              <a:rPr lang="ru-RU" altLang="ru-RU" sz="2200" dirty="0">
                <a:solidFill>
                  <a:srgbClr val="1D528D"/>
                </a:solidFill>
                <a:cs typeface="Arial" panose="020B0604020202020204" pitchFamily="34" charset="0"/>
              </a:rPr>
              <a:t>но не в </a:t>
            </a:r>
            <a:r>
              <a:rPr lang="en-US" altLang="ru-RU" sz="2200" dirty="0" err="1">
                <a:solidFill>
                  <a:srgbClr val="1D528D"/>
                </a:solidFill>
                <a:cs typeface="Arial" panose="020B0604020202020204" pitchFamily="34" charset="0"/>
              </a:rPr>
              <a:t>WingIDE</a:t>
            </a:r>
            <a:r>
              <a:rPr lang="en-US" altLang="ru-RU" sz="2200" dirty="0">
                <a:solidFill>
                  <a:srgbClr val="1D528D"/>
                </a:solidFill>
                <a:cs typeface="Arial" panose="020B0604020202020204" pitchFamily="34" charset="0"/>
              </a:rPr>
              <a:t>)!</a:t>
            </a:r>
            <a:endParaRPr lang="ru-RU" altLang="ru-RU" sz="2200" dirty="0">
              <a:solidFill>
                <a:srgbClr val="1D528D"/>
              </a:solidFill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7CAC975-AB09-433E-A57E-0E0CA9157B59}"/>
              </a:ext>
            </a:extLst>
          </p:cNvPr>
          <p:cNvSpPr txBox="1"/>
          <p:nvPr/>
        </p:nvSpPr>
        <p:spPr>
          <a:xfrm>
            <a:off x="345629" y="5504855"/>
            <a:ext cx="74271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b="1" dirty="0">
                <a:solidFill>
                  <a:srgbClr val="FF0000"/>
                </a:solidFill>
              </a:rPr>
              <a:t>Счётчик</a:t>
            </a:r>
            <a:r>
              <a:rPr lang="ru-RU" b="1" dirty="0"/>
              <a:t> в цикле </a:t>
            </a:r>
            <a:r>
              <a:rPr lang="ru-RU" b="1" dirty="0">
                <a:solidFill>
                  <a:srgbClr val="FF0000"/>
                </a:solidFill>
              </a:rPr>
              <a:t>должен меняться </a:t>
            </a:r>
            <a:r>
              <a:rPr lang="ru-RU" b="1" dirty="0"/>
              <a:t>и приводить к </a:t>
            </a:r>
            <a:r>
              <a:rPr lang="ru-RU" b="1" dirty="0">
                <a:solidFill>
                  <a:srgbClr val="FF0000"/>
                </a:solidFill>
              </a:rPr>
              <a:t>конечному </a:t>
            </a:r>
            <a:r>
              <a:rPr lang="ru-RU" b="1" dirty="0"/>
              <a:t>результату!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F188D458-A362-4956-8218-CC69337A6B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CFA0A-9511-44F7-8FFF-8D1A9DC2670F}" type="slidenum">
              <a:rPr lang="en-US" altLang="ru-RU" smtClean="0"/>
              <a:pPr/>
              <a:t>8</a:t>
            </a:fld>
            <a:endParaRPr lang="en-US" altLang="ru-RU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79FB56D-E3EF-496D-8D78-42110C5B139F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9</a:t>
            </a:r>
            <a:endParaRPr lang="ru-RU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15053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>
            <a:extLst>
              <a:ext uri="{FF2B5EF4-FFF2-40B4-BE49-F238E27FC236}">
                <a16:creationId xmlns:a16="http://schemas.microsoft.com/office/drawing/2014/main" id="{9BEB0849-F15D-4ECD-B7C0-95EBBE5FD5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563563"/>
          </a:xfrm>
        </p:spPr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* Управление циклами</a:t>
            </a:r>
            <a:endParaRPr lang="en-US" altLang="ru-RU" b="1" dirty="0">
              <a:solidFill>
                <a:srgbClr val="FF0000"/>
              </a:solidFill>
            </a:endParaRPr>
          </a:p>
        </p:txBody>
      </p:sp>
      <p:sp>
        <p:nvSpPr>
          <p:cNvPr id="71683" name="Rectangle 3">
            <a:extLst>
              <a:ext uri="{FF2B5EF4-FFF2-40B4-BE49-F238E27FC236}">
                <a16:creationId xmlns:a16="http://schemas.microsoft.com/office/drawing/2014/main" id="{E817586D-112A-474F-9DD7-D28AB671E4D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51520" y="972000"/>
            <a:ext cx="8712000" cy="5400000"/>
          </a:xfrm>
          <a:ln>
            <a:solidFill>
              <a:schemeClr val="accent1"/>
            </a:solidFill>
          </a:ln>
        </p:spPr>
        <p:txBody>
          <a:bodyPr/>
          <a:lstStyle/>
          <a:p>
            <a:pPr marL="57150" indent="0">
              <a:lnSpc>
                <a:spcPct val="80000"/>
              </a:lnSpc>
              <a:buNone/>
            </a:pPr>
            <a:endParaRPr lang="ru-RU" altLang="ru-RU" sz="1800" dirty="0"/>
          </a:p>
          <a:p>
            <a:pPr marL="57150" indent="0">
              <a:lnSpc>
                <a:spcPct val="80000"/>
              </a:lnSpc>
              <a:buNone/>
            </a:pPr>
            <a:endParaRPr lang="en-US" altLang="ru-RU" sz="18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3B038B1-0945-4473-A19C-76C53F28A8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746901B-3AE4-429A-B6E5-4E4218C577EC}"/>
              </a:ext>
            </a:extLst>
          </p:cNvPr>
          <p:cNvSpPr txBox="1"/>
          <p:nvPr/>
        </p:nvSpPr>
        <p:spPr>
          <a:xfrm>
            <a:off x="4092326" y="1312993"/>
            <a:ext cx="4354886" cy="12557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" lvl="0" algn="l">
              <a:lnSpc>
                <a:spcPct val="80000"/>
              </a:lnSpc>
              <a:spcBef>
                <a:spcPct val="20000"/>
              </a:spcBef>
              <a:buClr>
                <a:srgbClr val="3333FF"/>
              </a:buClr>
            </a:pPr>
            <a:r>
              <a:rPr lang="ru-RU" altLang="ru-RU" dirty="0">
                <a:solidFill>
                  <a:srgbClr val="1D528D"/>
                </a:solidFill>
                <a:latin typeface="Verdana"/>
              </a:rPr>
              <a:t>Команда </a:t>
            </a:r>
            <a:r>
              <a:rPr lang="ru-RU" altLang="ru-RU" b="1" dirty="0" err="1">
                <a:solidFill>
                  <a:srgbClr val="FF0000"/>
                </a:solidFill>
                <a:latin typeface="Verdana"/>
              </a:rPr>
              <a:t>break</a:t>
            </a:r>
            <a:r>
              <a:rPr lang="ru-RU" altLang="ru-RU" dirty="0">
                <a:solidFill>
                  <a:srgbClr val="1D528D"/>
                </a:solidFill>
                <a:latin typeface="Verdana"/>
              </a:rPr>
              <a:t> </a:t>
            </a:r>
            <a:r>
              <a:rPr lang="ru-RU" altLang="ru-RU" dirty="0">
                <a:solidFill>
                  <a:srgbClr val="FF0000"/>
                </a:solidFill>
                <a:latin typeface="Verdana"/>
              </a:rPr>
              <a:t>(прерывание) </a:t>
            </a:r>
          </a:p>
          <a:p>
            <a:pPr marL="57150" lvl="0" algn="l">
              <a:lnSpc>
                <a:spcPct val="80000"/>
              </a:lnSpc>
              <a:spcBef>
                <a:spcPct val="20000"/>
              </a:spcBef>
              <a:buClr>
                <a:srgbClr val="3333FF"/>
              </a:buClr>
            </a:pPr>
            <a:r>
              <a:rPr lang="ru-RU" altLang="ru-RU" dirty="0">
                <a:solidFill>
                  <a:srgbClr val="1D528D"/>
                </a:solidFill>
                <a:latin typeface="Verdana"/>
              </a:rPr>
              <a:t>прекращает выполнение цикла и полностью и переводит выполнение программы на строку следующую после цикла.</a:t>
            </a:r>
          </a:p>
        </p:txBody>
      </p:sp>
      <p:sp>
        <p:nvSpPr>
          <p:cNvPr id="10" name="Номер слайда 9">
            <a:extLst>
              <a:ext uri="{FF2B5EF4-FFF2-40B4-BE49-F238E27FC236}">
                <a16:creationId xmlns:a16="http://schemas.microsoft.com/office/drawing/2014/main" id="{392CA8CB-1255-4690-AE9E-47C29A03F7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CFA0A-9511-44F7-8FFF-8D1A9DC2670F}" type="slidenum">
              <a:rPr lang="en-US" altLang="ru-RU" smtClean="0"/>
              <a:pPr/>
              <a:t>9</a:t>
            </a:fld>
            <a:endParaRPr lang="en-US" altLang="ru-RU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C50BF81-DF10-477C-A7DE-BCD5A68CEF1E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9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CA8DF41-6E93-4332-9688-3E137784D4A2}"/>
              </a:ext>
            </a:extLst>
          </p:cNvPr>
          <p:cNvSpPr txBox="1"/>
          <p:nvPr/>
        </p:nvSpPr>
        <p:spPr>
          <a:xfrm>
            <a:off x="251520" y="3679774"/>
            <a:ext cx="2846110" cy="2446824"/>
          </a:xfrm>
          <a:prstGeom prst="rect">
            <a:avLst/>
          </a:prstGeom>
          <a:solidFill>
            <a:srgbClr val="ABEDDD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700" dirty="0"/>
              <a:t>Применение этих команд </a:t>
            </a:r>
          </a:p>
          <a:p>
            <a:pPr algn="ctr"/>
            <a:r>
              <a:rPr lang="ru-RU" sz="1700" b="1" dirty="0">
                <a:solidFill>
                  <a:srgbClr val="FF0000"/>
                </a:solidFill>
              </a:rPr>
              <a:t>НЕ поощряется </a:t>
            </a:r>
          </a:p>
          <a:p>
            <a:pPr algn="ctr"/>
            <a:r>
              <a:rPr lang="ru-RU" sz="1700" dirty="0"/>
              <a:t>(считается плохим стилем программирования): всегда можно найти методы решения задачи БЕЗ них, но они могут встречаться в «чужих» программах.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AA2A3BA-28E7-4B38-8565-98945A8039C5}"/>
              </a:ext>
            </a:extLst>
          </p:cNvPr>
          <p:cNvSpPr txBox="1"/>
          <p:nvPr/>
        </p:nvSpPr>
        <p:spPr>
          <a:xfrm>
            <a:off x="357759" y="1350862"/>
            <a:ext cx="3218259" cy="1865126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marL="57150" indent="0" algn="l">
              <a:lnSpc>
                <a:spcPct val="80000"/>
              </a:lnSpc>
              <a:buNone/>
            </a:pPr>
            <a:r>
              <a:rPr lang="ru-RU" altLang="ru-RU" dirty="0"/>
              <a:t>Пример 3</a:t>
            </a:r>
          </a:p>
          <a:p>
            <a:pPr marL="57150" indent="0" algn="l">
              <a:lnSpc>
                <a:spcPct val="80000"/>
              </a:lnSpc>
              <a:buNone/>
            </a:pPr>
            <a:endParaRPr lang="ru-RU" altLang="ru-RU" dirty="0"/>
          </a:p>
          <a:p>
            <a:pPr marL="57150" indent="0" algn="l">
              <a:lnSpc>
                <a:spcPct val="80000"/>
              </a:lnSpc>
              <a:buNone/>
            </a:pPr>
            <a:r>
              <a:rPr lang="ru-RU" altLang="ru-RU" dirty="0"/>
              <a:t>i = 1</a:t>
            </a:r>
          </a:p>
          <a:p>
            <a:pPr marL="57150" indent="0" algn="l">
              <a:lnSpc>
                <a:spcPct val="80000"/>
              </a:lnSpc>
              <a:buNone/>
            </a:pPr>
            <a:r>
              <a:rPr lang="ru-RU" altLang="ru-RU" dirty="0"/>
              <a:t>while i &lt;= 10:</a:t>
            </a:r>
          </a:p>
          <a:p>
            <a:pPr marL="57150" indent="0" algn="l">
              <a:lnSpc>
                <a:spcPct val="80000"/>
              </a:lnSpc>
              <a:buNone/>
            </a:pPr>
            <a:r>
              <a:rPr lang="ru-RU" altLang="ru-RU" dirty="0"/>
              <a:t>    print(i)</a:t>
            </a:r>
          </a:p>
          <a:p>
            <a:pPr marL="57150" indent="0" algn="l">
              <a:lnSpc>
                <a:spcPct val="80000"/>
              </a:lnSpc>
              <a:buNone/>
            </a:pPr>
            <a:r>
              <a:rPr lang="ru-RU" altLang="ru-RU" dirty="0"/>
              <a:t>    i += 1</a:t>
            </a:r>
          </a:p>
          <a:p>
            <a:pPr marL="57150" indent="0" algn="l">
              <a:lnSpc>
                <a:spcPct val="80000"/>
              </a:lnSpc>
              <a:buNone/>
            </a:pPr>
            <a:r>
              <a:rPr lang="ru-RU" altLang="ru-RU" b="1" dirty="0" err="1">
                <a:solidFill>
                  <a:srgbClr val="FF0000"/>
                </a:solidFill>
              </a:rPr>
              <a:t>else</a:t>
            </a:r>
            <a:r>
              <a:rPr lang="ru-RU" altLang="ru-RU" b="1" dirty="0">
                <a:solidFill>
                  <a:srgbClr val="FF0000"/>
                </a:solidFill>
              </a:rPr>
              <a:t>:</a:t>
            </a:r>
          </a:p>
          <a:p>
            <a:pPr marL="57150" indent="0" algn="l">
              <a:lnSpc>
                <a:spcPct val="80000"/>
              </a:lnSpc>
              <a:buNone/>
            </a:pPr>
            <a:r>
              <a:rPr lang="ru-RU" altLang="ru-RU" dirty="0"/>
              <a:t>    print('Цикл окончен, i =', i)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77488B2-5884-4106-B35C-DC65BA95BAD9}"/>
              </a:ext>
            </a:extLst>
          </p:cNvPr>
          <p:cNvSpPr txBox="1"/>
          <p:nvPr/>
        </p:nvSpPr>
        <p:spPr>
          <a:xfrm>
            <a:off x="3148482" y="3472025"/>
            <a:ext cx="5764186" cy="2862322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ru-RU" dirty="0"/>
              <a:t>Пример 4</a:t>
            </a:r>
          </a:p>
          <a:p>
            <a:pPr algn="l"/>
            <a:endParaRPr lang="ru-RU" dirty="0"/>
          </a:p>
          <a:p>
            <a:pPr algn="l"/>
            <a:r>
              <a:rPr lang="en-US" dirty="0"/>
              <a:t>a = </a:t>
            </a:r>
            <a:r>
              <a:rPr lang="en-US" dirty="0" err="1"/>
              <a:t>int</a:t>
            </a:r>
            <a:r>
              <a:rPr lang="en-US" dirty="0"/>
              <a:t>(input())</a:t>
            </a:r>
          </a:p>
          <a:p>
            <a:pPr algn="l"/>
            <a:r>
              <a:rPr lang="en-US" dirty="0"/>
              <a:t>while a != 0:    </a:t>
            </a:r>
          </a:p>
          <a:p>
            <a:pPr algn="l"/>
            <a:r>
              <a:rPr lang="en-US" dirty="0"/>
              <a:t>	if a == 13:        </a:t>
            </a:r>
          </a:p>
          <a:p>
            <a:pPr algn="l"/>
            <a:r>
              <a:rPr lang="en-US" dirty="0"/>
              <a:t>		print('</a:t>
            </a:r>
            <a:r>
              <a:rPr lang="ru-RU" dirty="0"/>
              <a:t>Встретилось число', </a:t>
            </a:r>
            <a:r>
              <a:rPr lang="en-US" dirty="0"/>
              <a:t>a)        </a:t>
            </a:r>
          </a:p>
          <a:p>
            <a:pPr algn="l"/>
            <a:r>
              <a:rPr lang="en-US" dirty="0"/>
              <a:t>		</a:t>
            </a:r>
            <a:r>
              <a:rPr lang="en-US" b="1" dirty="0"/>
              <a:t>break </a:t>
            </a:r>
            <a:r>
              <a:rPr lang="en-US" dirty="0"/>
              <a:t>   </a:t>
            </a:r>
          </a:p>
          <a:p>
            <a:pPr algn="l"/>
            <a:r>
              <a:rPr lang="en-US" dirty="0"/>
              <a:t>	a = </a:t>
            </a:r>
            <a:r>
              <a:rPr lang="en-US" dirty="0" err="1"/>
              <a:t>int</a:t>
            </a:r>
            <a:r>
              <a:rPr lang="en-US" dirty="0"/>
              <a:t>(input())</a:t>
            </a:r>
          </a:p>
          <a:p>
            <a:pPr algn="l"/>
            <a:r>
              <a:rPr lang="en-US" dirty="0"/>
              <a:t>else:    </a:t>
            </a:r>
          </a:p>
          <a:p>
            <a:pPr algn="l"/>
            <a:r>
              <a:rPr lang="en-US" dirty="0"/>
              <a:t>	print('</a:t>
            </a:r>
            <a:r>
              <a:rPr lang="ru-RU" dirty="0"/>
              <a:t>Ни одного числа 13 не встретилось!')</a:t>
            </a:r>
          </a:p>
        </p:txBody>
      </p:sp>
    </p:spTree>
    <p:extLst>
      <p:ext uri="{BB962C8B-B14F-4D97-AF65-F5344CB8AC3E}">
        <p14:creationId xmlns:p14="http://schemas.microsoft.com/office/powerpoint/2010/main" val="3854409635"/>
      </p:ext>
    </p:extLst>
  </p:cSld>
  <p:clrMapOvr>
    <a:masterClrMapping/>
  </p:clrMapOvr>
</p:sld>
</file>

<file path=ppt/theme/theme1.xml><?xml version="1.0" encoding="utf-8"?>
<a:theme xmlns:a="http://schemas.openxmlformats.org/drawingml/2006/main" name="sample">
  <a:themeElements>
    <a:clrScheme name="Другая 2">
      <a:dk1>
        <a:srgbClr val="1D528D"/>
      </a:dk1>
      <a:lt1>
        <a:srgbClr val="FFFFFF"/>
      </a:lt1>
      <a:dk2>
        <a:srgbClr val="000000"/>
      </a:dk2>
      <a:lt2>
        <a:srgbClr val="C0C0C0"/>
      </a:lt2>
      <a:accent1>
        <a:srgbClr val="1B9AD9"/>
      </a:accent1>
      <a:accent2>
        <a:srgbClr val="1DB3AC"/>
      </a:accent2>
      <a:accent3>
        <a:srgbClr val="FFFFFF"/>
      </a:accent3>
      <a:accent4>
        <a:srgbClr val="174578"/>
      </a:accent4>
      <a:accent5>
        <a:srgbClr val="ABCAE9"/>
      </a:accent5>
      <a:accent6>
        <a:srgbClr val="19A29B"/>
      </a:accent6>
      <a:hlink>
        <a:srgbClr val="3333FF"/>
      </a:hlink>
      <a:folHlink>
        <a:srgbClr val="7030A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sample 1">
        <a:dk1>
          <a:srgbClr val="1D528D"/>
        </a:dk1>
        <a:lt1>
          <a:srgbClr val="FFFFFF"/>
        </a:lt1>
        <a:dk2>
          <a:srgbClr val="000000"/>
        </a:dk2>
        <a:lt2>
          <a:srgbClr val="C0C0C0"/>
        </a:lt2>
        <a:accent1>
          <a:srgbClr val="1B9AD9"/>
        </a:accent1>
        <a:accent2>
          <a:srgbClr val="1DB3AC"/>
        </a:accent2>
        <a:accent3>
          <a:srgbClr val="FFFFFF"/>
        </a:accent3>
        <a:accent4>
          <a:srgbClr val="174578"/>
        </a:accent4>
        <a:accent5>
          <a:srgbClr val="ABCAE9"/>
        </a:accent5>
        <a:accent6>
          <a:srgbClr val="19A29B"/>
        </a:accent6>
        <a:hlink>
          <a:srgbClr val="9999F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2">
        <a:dk1>
          <a:srgbClr val="003366"/>
        </a:dk1>
        <a:lt1>
          <a:srgbClr val="FFFFFF"/>
        </a:lt1>
        <a:dk2>
          <a:srgbClr val="000000"/>
        </a:dk2>
        <a:lt2>
          <a:srgbClr val="C0C0C0"/>
        </a:lt2>
        <a:accent1>
          <a:srgbClr val="3556A7"/>
        </a:accent1>
        <a:accent2>
          <a:srgbClr val="C78DD7"/>
        </a:accent2>
        <a:accent3>
          <a:srgbClr val="FFFFFF"/>
        </a:accent3>
        <a:accent4>
          <a:srgbClr val="002A56"/>
        </a:accent4>
        <a:accent5>
          <a:srgbClr val="AEB4D0"/>
        </a:accent5>
        <a:accent6>
          <a:srgbClr val="B47FC3"/>
        </a:accent6>
        <a:hlink>
          <a:srgbClr val="3197BB"/>
        </a:hlink>
        <a:folHlink>
          <a:srgbClr val="878F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3">
        <a:dk1>
          <a:srgbClr val="1D528D"/>
        </a:dk1>
        <a:lt1>
          <a:srgbClr val="FFFFFF"/>
        </a:lt1>
        <a:dk2>
          <a:srgbClr val="000000"/>
        </a:dk2>
        <a:lt2>
          <a:srgbClr val="C0C0C0"/>
        </a:lt2>
        <a:accent1>
          <a:srgbClr val="399D72"/>
        </a:accent1>
        <a:accent2>
          <a:srgbClr val="FF9900"/>
        </a:accent2>
        <a:accent3>
          <a:srgbClr val="FFFFFF"/>
        </a:accent3>
        <a:accent4>
          <a:srgbClr val="174578"/>
        </a:accent4>
        <a:accent5>
          <a:srgbClr val="AECCBC"/>
        </a:accent5>
        <a:accent6>
          <a:srgbClr val="E78A00"/>
        </a:accent6>
        <a:hlink>
          <a:srgbClr val="9999F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синие разводы</Template>
  <TotalTime>9875</TotalTime>
  <Words>1220</Words>
  <Application>Microsoft Office PowerPoint</Application>
  <PresentationFormat>Экран (4:3)</PresentationFormat>
  <Paragraphs>252</Paragraphs>
  <Slides>14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Arial</vt:lpstr>
      <vt:lpstr>Calibri</vt:lpstr>
      <vt:lpstr>Verdana</vt:lpstr>
      <vt:lpstr>Wingdings</vt:lpstr>
      <vt:lpstr>sample</vt:lpstr>
      <vt:lpstr>Image</vt:lpstr>
      <vt:lpstr>Презентация PowerPoint</vt:lpstr>
      <vt:lpstr>Основные темы</vt:lpstr>
      <vt:lpstr>Цикл while</vt:lpstr>
      <vt:lpstr>Блок-схемы</vt:lpstr>
      <vt:lpstr>Синтаксис конструкции while</vt:lpstr>
      <vt:lpstr>Примеры программ</vt:lpstr>
      <vt:lpstr>Примеры программ</vt:lpstr>
      <vt:lpstr>Бесконечный цикл</vt:lpstr>
      <vt:lpstr>* Управление циклами</vt:lpstr>
      <vt:lpstr>* Управление циклами</vt:lpstr>
      <vt:lpstr>Практическая работа 9</vt:lpstr>
      <vt:lpstr>Домашнее задание 9</vt:lpstr>
      <vt:lpstr>Информационные ресурсы</vt:lpstr>
      <vt:lpstr>Презентация PowerPoint</vt:lpstr>
    </vt:vector>
  </TitlesOfParts>
  <Company>Guilddesign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Знакомимся с  Python</dc:title>
  <dc:creator>Лидия Расторгуева</dc:creator>
  <cp:lastModifiedBy>Расторгуева Лидия Николаевна</cp:lastModifiedBy>
  <cp:revision>1015</cp:revision>
  <dcterms:created xsi:type="dcterms:W3CDTF">2018-01-06T22:24:33Z</dcterms:created>
  <dcterms:modified xsi:type="dcterms:W3CDTF">2018-03-27T16:06:17Z</dcterms:modified>
</cp:coreProperties>
</file>