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410" r:id="rId3"/>
    <p:sldId id="411" r:id="rId4"/>
    <p:sldId id="412" r:id="rId5"/>
    <p:sldId id="413" r:id="rId6"/>
    <p:sldId id="449" r:id="rId7"/>
    <p:sldId id="451" r:id="rId8"/>
    <p:sldId id="416" r:id="rId9"/>
    <p:sldId id="417" r:id="rId10"/>
    <p:sldId id="419" r:id="rId11"/>
    <p:sldId id="420" r:id="rId12"/>
    <p:sldId id="446" r:id="rId13"/>
    <p:sldId id="421" r:id="rId14"/>
    <p:sldId id="422" r:id="rId15"/>
    <p:sldId id="447" r:id="rId16"/>
    <p:sldId id="448" r:id="rId17"/>
    <p:sldId id="423" r:id="rId18"/>
    <p:sldId id="452" r:id="rId19"/>
    <p:sldId id="425" r:id="rId20"/>
    <p:sldId id="426" r:id="rId21"/>
    <p:sldId id="453" r:id="rId22"/>
    <p:sldId id="428" r:id="rId23"/>
    <p:sldId id="429" r:id="rId24"/>
    <p:sldId id="430" r:id="rId25"/>
    <p:sldId id="293" r:id="rId26"/>
    <p:sldId id="277" r:id="rId27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B61E48F-7128-401B-9F12-C330220278B3}">
          <p14:sldIdLst>
            <p14:sldId id="256"/>
            <p14:sldId id="410"/>
          </p14:sldIdLst>
        </p14:section>
        <p14:section name="Раздел без заголовка" id="{1EE108FB-0618-4739-8D43-9860F4A72A55}">
          <p14:sldIdLst/>
        </p14:section>
        <p14:section name="Раздел без заголовка" id="{4CA7B8AC-FCBC-4EDB-99A4-49BB199756EE}">
          <p14:sldIdLst>
            <p14:sldId id="411"/>
            <p14:sldId id="412"/>
            <p14:sldId id="413"/>
            <p14:sldId id="449"/>
            <p14:sldId id="451"/>
            <p14:sldId id="416"/>
            <p14:sldId id="417"/>
            <p14:sldId id="419"/>
            <p14:sldId id="420"/>
            <p14:sldId id="446"/>
            <p14:sldId id="421"/>
            <p14:sldId id="422"/>
            <p14:sldId id="447"/>
            <p14:sldId id="448"/>
            <p14:sldId id="423"/>
            <p14:sldId id="452"/>
            <p14:sldId id="425"/>
            <p14:sldId id="426"/>
            <p14:sldId id="453"/>
            <p14:sldId id="428"/>
            <p14:sldId id="429"/>
            <p14:sldId id="430"/>
            <p14:sldId id="293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идия Расторгуева" initials="ЛР" lastIdx="11" clrIdx="0">
    <p:extLst>
      <p:ext uri="{19B8F6BF-5375-455C-9EA6-DF929625EA0E}">
        <p15:presenceInfo xmlns:p15="http://schemas.microsoft.com/office/powerpoint/2012/main" userId="2a69201496228ebd" providerId="Windows Live"/>
      </p:ext>
    </p:extLst>
  </p:cmAuthor>
  <p:cmAuthor id="2" name="Расторгуева Лидия Николаевна" initials="РЛН" lastIdx="4" clrIdx="1">
    <p:extLst>
      <p:ext uri="{19B8F6BF-5375-455C-9EA6-DF929625EA0E}">
        <p15:presenceInfo xmlns:p15="http://schemas.microsoft.com/office/powerpoint/2012/main" userId="S-1-5-21-2964851449-3210635027-1966346831-10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1D8D"/>
    <a:srgbClr val="6344B0"/>
    <a:srgbClr val="3333FF"/>
    <a:srgbClr val="008000"/>
    <a:srgbClr val="1D2A8D"/>
    <a:srgbClr val="1D528D"/>
    <a:srgbClr val="3333CC"/>
    <a:srgbClr val="FFFFFF"/>
    <a:srgbClr val="CCEC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6051" autoAdjust="0"/>
  </p:normalViewPr>
  <p:slideViewPr>
    <p:cSldViewPr>
      <p:cViewPr varScale="1">
        <p:scale>
          <a:sx n="92" d="100"/>
          <a:sy n="92" d="100"/>
        </p:scale>
        <p:origin x="90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7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18"/>
    </p:cViewPr>
  </p:sorterViewPr>
  <p:notesViewPr>
    <p:cSldViewPr>
      <p:cViewPr varScale="1">
        <p:scale>
          <a:sx n="78" d="100"/>
          <a:sy n="78" d="100"/>
        </p:scale>
        <p:origin x="204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35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1AE63D-117D-4BF2-8C75-6D285AE9027A}" type="doc">
      <dgm:prSet loTypeId="urn:microsoft.com/office/officeart/2008/layout/RadialCluster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FB42EF-6304-4ED3-82EB-72D644BECC88}">
      <dgm:prSet phldrT="[Текст]" custT="1"/>
      <dgm:spPr/>
      <dgm:t>
        <a:bodyPr/>
        <a:lstStyle/>
        <a:p>
          <a:r>
            <a:rPr lang="ru-RU" sz="1200" b="1" dirty="0"/>
            <a:t>Список</a:t>
          </a:r>
        </a:p>
      </dgm:t>
    </dgm:pt>
    <dgm:pt modelId="{8247B9B4-C785-4E2F-B70C-B5056E945FAD}" type="parTrans" cxnId="{02E4FB82-B708-4D88-A3FD-DF532D739BF4}">
      <dgm:prSet/>
      <dgm:spPr/>
      <dgm:t>
        <a:bodyPr/>
        <a:lstStyle/>
        <a:p>
          <a:endParaRPr lang="ru-RU"/>
        </a:p>
      </dgm:t>
    </dgm:pt>
    <dgm:pt modelId="{E9530445-7AD5-45AA-91FD-7203F90E374C}" type="sibTrans" cxnId="{02E4FB82-B708-4D88-A3FD-DF532D739BF4}">
      <dgm:prSet/>
      <dgm:spPr/>
      <dgm:t>
        <a:bodyPr/>
        <a:lstStyle/>
        <a:p>
          <a:endParaRPr lang="ru-RU"/>
        </a:p>
      </dgm:t>
    </dgm:pt>
    <dgm:pt modelId="{E598A56F-6350-486D-BF0E-DC044C864213}">
      <dgm:prSet phldrT="[Текст]"/>
      <dgm:spPr/>
      <dgm:t>
        <a:bodyPr/>
        <a:lstStyle/>
        <a:p>
          <a:r>
            <a:rPr lang="en-US" dirty="0"/>
            <a:t>list0</a:t>
          </a:r>
          <a:endParaRPr lang="ru-RU" dirty="0"/>
        </a:p>
      </dgm:t>
    </dgm:pt>
    <dgm:pt modelId="{1773D976-9A5D-482A-83FB-BE3139D7F292}" type="parTrans" cxnId="{7241E063-01D8-4846-91AD-F6D8C2354796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9525" cap="flat" cmpd="sng" algn="ctr">
          <a:solidFill>
            <a:schemeClr val="accent1"/>
          </a:solidFill>
          <a:prstDash val="solid"/>
          <a:round/>
          <a:headEnd type="arrow" w="med" len="med"/>
          <a:tailEnd type="arrow" w="med" len="med"/>
        </a:ln>
      </dgm:spPr>
      <dgm:t>
        <a:bodyPr/>
        <a:lstStyle/>
        <a:p>
          <a:endParaRPr lang="ru-RU"/>
        </a:p>
      </dgm:t>
    </dgm:pt>
    <dgm:pt modelId="{FDD70AC1-44B4-4D6B-9021-7043593E70D7}" type="sibTrans" cxnId="{7241E063-01D8-4846-91AD-F6D8C2354796}">
      <dgm:prSet/>
      <dgm:spPr/>
      <dgm:t>
        <a:bodyPr/>
        <a:lstStyle/>
        <a:p>
          <a:endParaRPr lang="ru-RU"/>
        </a:p>
      </dgm:t>
    </dgm:pt>
    <dgm:pt modelId="{A66A156B-2BCD-4EC9-B6B4-90A11F5F1DC9}">
      <dgm:prSet phldrT="[Текст]"/>
      <dgm:spPr/>
      <dgm:t>
        <a:bodyPr/>
        <a:lstStyle/>
        <a:p>
          <a:r>
            <a:rPr lang="en-US" dirty="0"/>
            <a:t>list2</a:t>
          </a:r>
          <a:endParaRPr lang="ru-RU" dirty="0"/>
        </a:p>
      </dgm:t>
    </dgm:pt>
    <dgm:pt modelId="{1C63520A-C3B7-48BB-9125-8CA7CD8DDD27}" type="parTrans" cxnId="{FBB75279-09BF-430B-88A8-9F097DEA59FA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9525" cap="flat" cmpd="sng" algn="ctr">
          <a:solidFill>
            <a:schemeClr val="accent1"/>
          </a:solidFill>
          <a:prstDash val="solid"/>
          <a:round/>
          <a:headEnd type="arrow" w="med" len="med"/>
          <a:tailEnd type="arrow" w="med" len="med"/>
        </a:ln>
      </dgm:spPr>
      <dgm:t>
        <a:bodyPr/>
        <a:lstStyle/>
        <a:p>
          <a:endParaRPr lang="ru-RU"/>
        </a:p>
      </dgm:t>
    </dgm:pt>
    <dgm:pt modelId="{B7350196-663E-4269-89C2-0B955E2C94E8}" type="sibTrans" cxnId="{FBB75279-09BF-430B-88A8-9F097DEA59FA}">
      <dgm:prSet/>
      <dgm:spPr/>
      <dgm:t>
        <a:bodyPr/>
        <a:lstStyle/>
        <a:p>
          <a:endParaRPr lang="ru-RU"/>
        </a:p>
      </dgm:t>
    </dgm:pt>
    <dgm:pt modelId="{90D0B4C2-4268-4756-AC7D-C1F06A677E11}">
      <dgm:prSet phldrT="[Текст]"/>
      <dgm:spPr/>
      <dgm:t>
        <a:bodyPr/>
        <a:lstStyle/>
        <a:p>
          <a:r>
            <a:rPr lang="en-US" dirty="0"/>
            <a:t>list1</a:t>
          </a:r>
          <a:endParaRPr lang="ru-RU" dirty="0"/>
        </a:p>
      </dgm:t>
    </dgm:pt>
    <dgm:pt modelId="{FF8AB58B-F1A6-457D-8300-E1FCB30B9908}" type="parTrans" cxnId="{E52C3D60-33FF-42A7-AB1C-613A3B0F71AA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9525" cap="flat" cmpd="sng" algn="ctr">
          <a:solidFill>
            <a:schemeClr val="accent1"/>
          </a:solidFill>
          <a:prstDash val="solid"/>
          <a:round/>
          <a:headEnd type="arrow" w="med" len="med"/>
          <a:tailEnd type="arrow" w="med" len="med"/>
        </a:ln>
      </dgm:spPr>
      <dgm:t>
        <a:bodyPr/>
        <a:lstStyle/>
        <a:p>
          <a:endParaRPr lang="ru-RU"/>
        </a:p>
      </dgm:t>
    </dgm:pt>
    <dgm:pt modelId="{E59DA7E1-9C94-4D0D-ADEF-54682F29DEA2}" type="sibTrans" cxnId="{E52C3D60-33FF-42A7-AB1C-613A3B0F71AA}">
      <dgm:prSet/>
      <dgm:spPr/>
      <dgm:t>
        <a:bodyPr/>
        <a:lstStyle/>
        <a:p>
          <a:endParaRPr lang="ru-RU"/>
        </a:p>
      </dgm:t>
    </dgm:pt>
    <dgm:pt modelId="{D771CEC0-541C-463C-AE76-CA28DDB1DCE0}" type="pres">
      <dgm:prSet presAssocID="{761AE63D-117D-4BF2-8C75-6D285AE9027A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E931179B-7F21-485A-86A6-52B5F9F92ED4}" type="pres">
      <dgm:prSet presAssocID="{94FB42EF-6304-4ED3-82EB-72D644BECC88}" presName="singleCycle" presStyleCnt="0"/>
      <dgm:spPr/>
    </dgm:pt>
    <dgm:pt modelId="{00750D56-BE11-4555-97BD-E7DA6D9D2679}" type="pres">
      <dgm:prSet presAssocID="{94FB42EF-6304-4ED3-82EB-72D644BECC88}" presName="singleCenter" presStyleLbl="node1" presStyleIdx="0" presStyleCnt="4">
        <dgm:presLayoutVars>
          <dgm:chMax val="7"/>
          <dgm:chPref val="7"/>
        </dgm:presLayoutVars>
      </dgm:prSet>
      <dgm:spPr/>
    </dgm:pt>
    <dgm:pt modelId="{F5C8AA93-ECF5-4DBB-8C66-DED6300064A7}" type="pres">
      <dgm:prSet presAssocID="{1773D976-9A5D-482A-83FB-BE3139D7F292}" presName="Name56" presStyleLbl="parChTrans1D2" presStyleIdx="0" presStyleCnt="3"/>
      <dgm:spPr/>
    </dgm:pt>
    <dgm:pt modelId="{4DBC6BCD-232D-4D72-ADFC-1331B16C89F7}" type="pres">
      <dgm:prSet presAssocID="{E598A56F-6350-486D-BF0E-DC044C864213}" presName="text0" presStyleLbl="node1" presStyleIdx="1" presStyleCnt="4">
        <dgm:presLayoutVars>
          <dgm:bulletEnabled val="1"/>
        </dgm:presLayoutVars>
      </dgm:prSet>
      <dgm:spPr/>
    </dgm:pt>
    <dgm:pt modelId="{7CD5A707-FA2B-423B-AB99-B40CB71C68F5}" type="pres">
      <dgm:prSet presAssocID="{1C63520A-C3B7-48BB-9125-8CA7CD8DDD27}" presName="Name56" presStyleLbl="parChTrans1D2" presStyleIdx="1" presStyleCnt="3"/>
      <dgm:spPr/>
    </dgm:pt>
    <dgm:pt modelId="{741F5DDA-FE53-4260-9E1E-11AA2B1D48CA}" type="pres">
      <dgm:prSet presAssocID="{A66A156B-2BCD-4EC9-B6B4-90A11F5F1DC9}" presName="text0" presStyleLbl="node1" presStyleIdx="2" presStyleCnt="4">
        <dgm:presLayoutVars>
          <dgm:bulletEnabled val="1"/>
        </dgm:presLayoutVars>
      </dgm:prSet>
      <dgm:spPr/>
    </dgm:pt>
    <dgm:pt modelId="{D9B973D5-2F78-4934-A1C9-F0EEE785F776}" type="pres">
      <dgm:prSet presAssocID="{FF8AB58B-F1A6-457D-8300-E1FCB30B9908}" presName="Name56" presStyleLbl="parChTrans1D2" presStyleIdx="2" presStyleCnt="3"/>
      <dgm:spPr/>
    </dgm:pt>
    <dgm:pt modelId="{814D1265-83FB-4420-87F1-0C9B883E3CE3}" type="pres">
      <dgm:prSet presAssocID="{90D0B4C2-4268-4756-AC7D-C1F06A677E11}" presName="text0" presStyleLbl="node1" presStyleIdx="3" presStyleCnt="4">
        <dgm:presLayoutVars>
          <dgm:bulletEnabled val="1"/>
        </dgm:presLayoutVars>
      </dgm:prSet>
      <dgm:spPr/>
    </dgm:pt>
  </dgm:ptLst>
  <dgm:cxnLst>
    <dgm:cxn modelId="{A857500D-5DB9-4EEA-9DEE-68F33925DAA6}" type="presOf" srcId="{1773D976-9A5D-482A-83FB-BE3139D7F292}" destId="{F5C8AA93-ECF5-4DBB-8C66-DED6300064A7}" srcOrd="0" destOrd="0" presId="urn:microsoft.com/office/officeart/2008/layout/RadialCluster"/>
    <dgm:cxn modelId="{622C1930-EEE7-405B-8C04-EDC13E66F3DD}" type="presOf" srcId="{E598A56F-6350-486D-BF0E-DC044C864213}" destId="{4DBC6BCD-232D-4D72-ADFC-1331B16C89F7}" srcOrd="0" destOrd="0" presId="urn:microsoft.com/office/officeart/2008/layout/RadialCluster"/>
    <dgm:cxn modelId="{E52C3D60-33FF-42A7-AB1C-613A3B0F71AA}" srcId="{94FB42EF-6304-4ED3-82EB-72D644BECC88}" destId="{90D0B4C2-4268-4756-AC7D-C1F06A677E11}" srcOrd="2" destOrd="0" parTransId="{FF8AB58B-F1A6-457D-8300-E1FCB30B9908}" sibTransId="{E59DA7E1-9C94-4D0D-ADEF-54682F29DEA2}"/>
    <dgm:cxn modelId="{7241E063-01D8-4846-91AD-F6D8C2354796}" srcId="{94FB42EF-6304-4ED3-82EB-72D644BECC88}" destId="{E598A56F-6350-486D-BF0E-DC044C864213}" srcOrd="0" destOrd="0" parTransId="{1773D976-9A5D-482A-83FB-BE3139D7F292}" sibTransId="{FDD70AC1-44B4-4D6B-9021-7043593E70D7}"/>
    <dgm:cxn modelId="{6493DD66-7059-4A3F-A316-2A7900B8A15F}" type="presOf" srcId="{FF8AB58B-F1A6-457D-8300-E1FCB30B9908}" destId="{D9B973D5-2F78-4934-A1C9-F0EEE785F776}" srcOrd="0" destOrd="0" presId="urn:microsoft.com/office/officeart/2008/layout/RadialCluster"/>
    <dgm:cxn modelId="{30C18271-FCBA-4D08-8BAF-43DE8105FE14}" type="presOf" srcId="{1C63520A-C3B7-48BB-9125-8CA7CD8DDD27}" destId="{7CD5A707-FA2B-423B-AB99-B40CB71C68F5}" srcOrd="0" destOrd="0" presId="urn:microsoft.com/office/officeart/2008/layout/RadialCluster"/>
    <dgm:cxn modelId="{FBB75279-09BF-430B-88A8-9F097DEA59FA}" srcId="{94FB42EF-6304-4ED3-82EB-72D644BECC88}" destId="{A66A156B-2BCD-4EC9-B6B4-90A11F5F1DC9}" srcOrd="1" destOrd="0" parTransId="{1C63520A-C3B7-48BB-9125-8CA7CD8DDD27}" sibTransId="{B7350196-663E-4269-89C2-0B955E2C94E8}"/>
    <dgm:cxn modelId="{02E4FB82-B708-4D88-A3FD-DF532D739BF4}" srcId="{761AE63D-117D-4BF2-8C75-6D285AE9027A}" destId="{94FB42EF-6304-4ED3-82EB-72D644BECC88}" srcOrd="0" destOrd="0" parTransId="{8247B9B4-C785-4E2F-B70C-B5056E945FAD}" sibTransId="{E9530445-7AD5-45AA-91FD-7203F90E374C}"/>
    <dgm:cxn modelId="{8E01178E-8A41-41CE-B52D-6F051B4E83D8}" type="presOf" srcId="{90D0B4C2-4268-4756-AC7D-C1F06A677E11}" destId="{814D1265-83FB-4420-87F1-0C9B883E3CE3}" srcOrd="0" destOrd="0" presId="urn:microsoft.com/office/officeart/2008/layout/RadialCluster"/>
    <dgm:cxn modelId="{27B74994-E4C6-4699-A75D-2330B6195B9C}" type="presOf" srcId="{94FB42EF-6304-4ED3-82EB-72D644BECC88}" destId="{00750D56-BE11-4555-97BD-E7DA6D9D2679}" srcOrd="0" destOrd="0" presId="urn:microsoft.com/office/officeart/2008/layout/RadialCluster"/>
    <dgm:cxn modelId="{3A418EA1-2FAF-46FF-A112-51461F31ED25}" type="presOf" srcId="{761AE63D-117D-4BF2-8C75-6D285AE9027A}" destId="{D771CEC0-541C-463C-AE76-CA28DDB1DCE0}" srcOrd="0" destOrd="0" presId="urn:microsoft.com/office/officeart/2008/layout/RadialCluster"/>
    <dgm:cxn modelId="{A5B57FB0-A9E0-4120-A2D4-A5A153566388}" type="presOf" srcId="{A66A156B-2BCD-4EC9-B6B4-90A11F5F1DC9}" destId="{741F5DDA-FE53-4260-9E1E-11AA2B1D48CA}" srcOrd="0" destOrd="0" presId="urn:microsoft.com/office/officeart/2008/layout/RadialCluster"/>
    <dgm:cxn modelId="{2197CFE7-AACA-4201-9DCC-707895828AEB}" type="presParOf" srcId="{D771CEC0-541C-463C-AE76-CA28DDB1DCE0}" destId="{E931179B-7F21-485A-86A6-52B5F9F92ED4}" srcOrd="0" destOrd="0" presId="urn:microsoft.com/office/officeart/2008/layout/RadialCluster"/>
    <dgm:cxn modelId="{39FC539C-8C28-4F94-9FD9-65EB4CBC6EB7}" type="presParOf" srcId="{E931179B-7F21-485A-86A6-52B5F9F92ED4}" destId="{00750D56-BE11-4555-97BD-E7DA6D9D2679}" srcOrd="0" destOrd="0" presId="urn:microsoft.com/office/officeart/2008/layout/RadialCluster"/>
    <dgm:cxn modelId="{A3979763-A6F3-48A5-B6FD-B516C4DFBBD9}" type="presParOf" srcId="{E931179B-7F21-485A-86A6-52B5F9F92ED4}" destId="{F5C8AA93-ECF5-4DBB-8C66-DED6300064A7}" srcOrd="1" destOrd="0" presId="urn:microsoft.com/office/officeart/2008/layout/RadialCluster"/>
    <dgm:cxn modelId="{1D631F59-7763-4E33-87D1-373B1E87D133}" type="presParOf" srcId="{E931179B-7F21-485A-86A6-52B5F9F92ED4}" destId="{4DBC6BCD-232D-4D72-ADFC-1331B16C89F7}" srcOrd="2" destOrd="0" presId="urn:microsoft.com/office/officeart/2008/layout/RadialCluster"/>
    <dgm:cxn modelId="{8FEFA0E2-C85D-4CA3-A74A-39E6DE3A539B}" type="presParOf" srcId="{E931179B-7F21-485A-86A6-52B5F9F92ED4}" destId="{7CD5A707-FA2B-423B-AB99-B40CB71C68F5}" srcOrd="3" destOrd="0" presId="urn:microsoft.com/office/officeart/2008/layout/RadialCluster"/>
    <dgm:cxn modelId="{16F31E7E-B170-4E52-B4B0-884642871DC6}" type="presParOf" srcId="{E931179B-7F21-485A-86A6-52B5F9F92ED4}" destId="{741F5DDA-FE53-4260-9E1E-11AA2B1D48CA}" srcOrd="4" destOrd="0" presId="urn:microsoft.com/office/officeart/2008/layout/RadialCluster"/>
    <dgm:cxn modelId="{50BA688B-A171-4BD1-ACF3-C239EBC08595}" type="presParOf" srcId="{E931179B-7F21-485A-86A6-52B5F9F92ED4}" destId="{D9B973D5-2F78-4934-A1C9-F0EEE785F776}" srcOrd="5" destOrd="0" presId="urn:microsoft.com/office/officeart/2008/layout/RadialCluster"/>
    <dgm:cxn modelId="{1E88BC26-559D-4CA0-9777-C1EE294A7F3A}" type="presParOf" srcId="{E931179B-7F21-485A-86A6-52B5F9F92ED4}" destId="{814D1265-83FB-4420-87F1-0C9B883E3CE3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B3D1A2-4559-4A09-AA33-BF9196221666}" type="doc">
      <dgm:prSet loTypeId="urn:microsoft.com/office/officeart/2005/8/layout/vList3" loCatId="picture" qsTypeId="urn:microsoft.com/office/officeart/2005/8/quickstyle/simple3" qsCatId="simple" csTypeId="urn:microsoft.com/office/officeart/2005/8/colors/accent1_2" csCatId="accent1" phldr="1"/>
      <dgm:spPr/>
    </dgm:pt>
    <dgm:pt modelId="{BB8781FC-1DE8-4F24-8B0F-36FE62689FC5}">
      <dgm:prSet phldrT="[Текст]" custT="1"/>
      <dgm:spPr/>
      <dgm:t>
        <a:bodyPr/>
        <a:lstStyle/>
        <a:p>
          <a:r>
            <a:rPr lang="en-US" sz="2000" dirty="0"/>
            <a:t>list0</a:t>
          </a:r>
          <a:endParaRPr lang="ru-RU" sz="2000" dirty="0"/>
        </a:p>
      </dgm:t>
    </dgm:pt>
    <dgm:pt modelId="{97DC9B08-2AAC-4459-876F-3369764C3A9E}" type="parTrans" cxnId="{62358BCF-B992-4804-9A2F-7999C6C091FB}">
      <dgm:prSet/>
      <dgm:spPr/>
      <dgm:t>
        <a:bodyPr/>
        <a:lstStyle/>
        <a:p>
          <a:endParaRPr lang="ru-RU" sz="800"/>
        </a:p>
      </dgm:t>
    </dgm:pt>
    <dgm:pt modelId="{914BF079-E296-43F2-812E-68324AA54023}" type="sibTrans" cxnId="{62358BCF-B992-4804-9A2F-7999C6C091FB}">
      <dgm:prSet/>
      <dgm:spPr/>
      <dgm:t>
        <a:bodyPr/>
        <a:lstStyle/>
        <a:p>
          <a:endParaRPr lang="ru-RU" sz="800"/>
        </a:p>
      </dgm:t>
    </dgm:pt>
    <dgm:pt modelId="{AFEA9667-F2C9-4526-9C80-6FA2FCAA5793}">
      <dgm:prSet phldrT="[Текст]" custT="1"/>
      <dgm:spPr/>
      <dgm:t>
        <a:bodyPr/>
        <a:lstStyle/>
        <a:p>
          <a:r>
            <a:rPr lang="en-US" sz="2000" dirty="0"/>
            <a:t>list1</a:t>
          </a:r>
          <a:endParaRPr lang="ru-RU" sz="2000" dirty="0"/>
        </a:p>
      </dgm:t>
    </dgm:pt>
    <dgm:pt modelId="{8D12F3BC-885D-41A2-994F-57490D67C8EF}" type="parTrans" cxnId="{D198885F-64EC-4BB9-8864-6DCE733D1872}">
      <dgm:prSet/>
      <dgm:spPr/>
      <dgm:t>
        <a:bodyPr/>
        <a:lstStyle/>
        <a:p>
          <a:endParaRPr lang="ru-RU" sz="800"/>
        </a:p>
      </dgm:t>
    </dgm:pt>
    <dgm:pt modelId="{A9BF5D99-1050-4865-95BF-8EDDBA56D252}" type="sibTrans" cxnId="{D198885F-64EC-4BB9-8864-6DCE733D1872}">
      <dgm:prSet/>
      <dgm:spPr/>
      <dgm:t>
        <a:bodyPr/>
        <a:lstStyle/>
        <a:p>
          <a:endParaRPr lang="ru-RU" sz="800"/>
        </a:p>
      </dgm:t>
    </dgm:pt>
    <dgm:pt modelId="{C1AEBA13-04D1-4ED4-A68C-997C5F2BBB8C}">
      <dgm:prSet phldrT="[Текст]" custT="1"/>
      <dgm:spPr/>
      <dgm:t>
        <a:bodyPr/>
        <a:lstStyle/>
        <a:p>
          <a:r>
            <a:rPr lang="en-US" sz="2000" dirty="0"/>
            <a:t>list2</a:t>
          </a:r>
          <a:endParaRPr lang="ru-RU" sz="2000" dirty="0"/>
        </a:p>
      </dgm:t>
    </dgm:pt>
    <dgm:pt modelId="{565A92D4-0176-4E27-921A-50B2CD7DCBF2}" type="parTrans" cxnId="{AA39FC07-2DD8-43E7-A862-3CCD1D3E28CE}">
      <dgm:prSet/>
      <dgm:spPr/>
      <dgm:t>
        <a:bodyPr/>
        <a:lstStyle/>
        <a:p>
          <a:endParaRPr lang="ru-RU" sz="800"/>
        </a:p>
      </dgm:t>
    </dgm:pt>
    <dgm:pt modelId="{544AF83B-8A50-4BEF-A32C-4D465E1DA962}" type="sibTrans" cxnId="{AA39FC07-2DD8-43E7-A862-3CCD1D3E28CE}">
      <dgm:prSet/>
      <dgm:spPr/>
      <dgm:t>
        <a:bodyPr/>
        <a:lstStyle/>
        <a:p>
          <a:endParaRPr lang="ru-RU" sz="800"/>
        </a:p>
      </dgm:t>
    </dgm:pt>
    <dgm:pt modelId="{74B02C22-672F-4DF3-B7D3-7A0CEE2A599B}" type="pres">
      <dgm:prSet presAssocID="{9DB3D1A2-4559-4A09-AA33-BF9196221666}" presName="linearFlow" presStyleCnt="0">
        <dgm:presLayoutVars>
          <dgm:dir/>
          <dgm:resizeHandles val="exact"/>
        </dgm:presLayoutVars>
      </dgm:prSet>
      <dgm:spPr/>
    </dgm:pt>
    <dgm:pt modelId="{8750D45C-E65D-46F5-A930-AEF8DB1BC751}" type="pres">
      <dgm:prSet presAssocID="{BB8781FC-1DE8-4F24-8B0F-36FE62689FC5}" presName="composite" presStyleCnt="0"/>
      <dgm:spPr/>
    </dgm:pt>
    <dgm:pt modelId="{47848C53-6528-4DE2-A311-AEA8A01FEF72}" type="pres">
      <dgm:prSet presAssocID="{BB8781FC-1DE8-4F24-8B0F-36FE62689FC5}" presName="imgShp" presStyleLbl="fgImgPlace1" presStyleIdx="0" presStyleCnt="3"/>
      <dgm:spPr/>
    </dgm:pt>
    <dgm:pt modelId="{F71BFEA0-705A-4DCA-915D-39FEF792C500}" type="pres">
      <dgm:prSet presAssocID="{BB8781FC-1DE8-4F24-8B0F-36FE62689FC5}" presName="txShp" presStyleLbl="node1" presStyleIdx="0" presStyleCnt="3">
        <dgm:presLayoutVars>
          <dgm:bulletEnabled val="1"/>
        </dgm:presLayoutVars>
      </dgm:prSet>
      <dgm:spPr/>
    </dgm:pt>
    <dgm:pt modelId="{F7DADCD7-DCB2-4825-93BE-86DEB7495F82}" type="pres">
      <dgm:prSet presAssocID="{914BF079-E296-43F2-812E-68324AA54023}" presName="spacing" presStyleCnt="0"/>
      <dgm:spPr/>
    </dgm:pt>
    <dgm:pt modelId="{A6027F39-C7E6-498B-8264-FAF47A343949}" type="pres">
      <dgm:prSet presAssocID="{AFEA9667-F2C9-4526-9C80-6FA2FCAA5793}" presName="composite" presStyleCnt="0"/>
      <dgm:spPr/>
    </dgm:pt>
    <dgm:pt modelId="{7390ECE8-28B6-43E4-AE09-C218D0C3E47E}" type="pres">
      <dgm:prSet presAssocID="{AFEA9667-F2C9-4526-9C80-6FA2FCAA5793}" presName="imgShp" presStyleLbl="fgImgPlace1" presStyleIdx="1" presStyleCnt="3"/>
      <dgm:spPr/>
    </dgm:pt>
    <dgm:pt modelId="{40600537-482E-4FE0-A941-A1211E7890FD}" type="pres">
      <dgm:prSet presAssocID="{AFEA9667-F2C9-4526-9C80-6FA2FCAA5793}" presName="txShp" presStyleLbl="node1" presStyleIdx="1" presStyleCnt="3">
        <dgm:presLayoutVars>
          <dgm:bulletEnabled val="1"/>
        </dgm:presLayoutVars>
      </dgm:prSet>
      <dgm:spPr/>
    </dgm:pt>
    <dgm:pt modelId="{1EFDD0C6-8E50-4ED6-87C1-57BD43F64BF9}" type="pres">
      <dgm:prSet presAssocID="{A9BF5D99-1050-4865-95BF-8EDDBA56D252}" presName="spacing" presStyleCnt="0"/>
      <dgm:spPr/>
    </dgm:pt>
    <dgm:pt modelId="{25E2AE54-88DC-49A1-ACDD-A6216EC5F8FD}" type="pres">
      <dgm:prSet presAssocID="{C1AEBA13-04D1-4ED4-A68C-997C5F2BBB8C}" presName="composite" presStyleCnt="0"/>
      <dgm:spPr/>
    </dgm:pt>
    <dgm:pt modelId="{B81785BA-0076-4558-95B0-5378FBC4C294}" type="pres">
      <dgm:prSet presAssocID="{C1AEBA13-04D1-4ED4-A68C-997C5F2BBB8C}" presName="imgShp" presStyleLbl="fgImgPlace1" presStyleIdx="2" presStyleCnt="3"/>
      <dgm:spPr/>
    </dgm:pt>
    <dgm:pt modelId="{57D21B71-02E9-4558-96FE-7B668AD4E1AA}" type="pres">
      <dgm:prSet presAssocID="{C1AEBA13-04D1-4ED4-A68C-997C5F2BBB8C}" presName="txShp" presStyleLbl="node1" presStyleIdx="2" presStyleCnt="3">
        <dgm:presLayoutVars>
          <dgm:bulletEnabled val="1"/>
        </dgm:presLayoutVars>
      </dgm:prSet>
      <dgm:spPr/>
    </dgm:pt>
  </dgm:ptLst>
  <dgm:cxnLst>
    <dgm:cxn modelId="{AA39FC07-2DD8-43E7-A862-3CCD1D3E28CE}" srcId="{9DB3D1A2-4559-4A09-AA33-BF9196221666}" destId="{C1AEBA13-04D1-4ED4-A68C-997C5F2BBB8C}" srcOrd="2" destOrd="0" parTransId="{565A92D4-0176-4E27-921A-50B2CD7DCBF2}" sibTransId="{544AF83B-8A50-4BEF-A32C-4D465E1DA962}"/>
    <dgm:cxn modelId="{D198885F-64EC-4BB9-8864-6DCE733D1872}" srcId="{9DB3D1A2-4559-4A09-AA33-BF9196221666}" destId="{AFEA9667-F2C9-4526-9C80-6FA2FCAA5793}" srcOrd="1" destOrd="0" parTransId="{8D12F3BC-885D-41A2-994F-57490D67C8EF}" sibTransId="{A9BF5D99-1050-4865-95BF-8EDDBA56D252}"/>
    <dgm:cxn modelId="{6BD14658-A983-4540-A167-FD74954D6C37}" type="presOf" srcId="{AFEA9667-F2C9-4526-9C80-6FA2FCAA5793}" destId="{40600537-482E-4FE0-A941-A1211E7890FD}" srcOrd="0" destOrd="0" presId="urn:microsoft.com/office/officeart/2005/8/layout/vList3"/>
    <dgm:cxn modelId="{261B2390-63BA-421A-B236-82EFECDAA6C9}" type="presOf" srcId="{BB8781FC-1DE8-4F24-8B0F-36FE62689FC5}" destId="{F71BFEA0-705A-4DCA-915D-39FEF792C500}" srcOrd="0" destOrd="0" presId="urn:microsoft.com/office/officeart/2005/8/layout/vList3"/>
    <dgm:cxn modelId="{5CC900A5-97AF-4887-B537-AF81200F7C0F}" type="presOf" srcId="{C1AEBA13-04D1-4ED4-A68C-997C5F2BBB8C}" destId="{57D21B71-02E9-4558-96FE-7B668AD4E1AA}" srcOrd="0" destOrd="0" presId="urn:microsoft.com/office/officeart/2005/8/layout/vList3"/>
    <dgm:cxn modelId="{8668D2AB-4323-40D6-936E-9C276F4F1E69}" type="presOf" srcId="{9DB3D1A2-4559-4A09-AA33-BF9196221666}" destId="{74B02C22-672F-4DF3-B7D3-7A0CEE2A599B}" srcOrd="0" destOrd="0" presId="urn:microsoft.com/office/officeart/2005/8/layout/vList3"/>
    <dgm:cxn modelId="{62358BCF-B992-4804-9A2F-7999C6C091FB}" srcId="{9DB3D1A2-4559-4A09-AA33-BF9196221666}" destId="{BB8781FC-1DE8-4F24-8B0F-36FE62689FC5}" srcOrd="0" destOrd="0" parTransId="{97DC9B08-2AAC-4459-876F-3369764C3A9E}" sibTransId="{914BF079-E296-43F2-812E-68324AA54023}"/>
    <dgm:cxn modelId="{E86D802F-467F-4F8D-A58C-BF7050D2887C}" type="presParOf" srcId="{74B02C22-672F-4DF3-B7D3-7A0CEE2A599B}" destId="{8750D45C-E65D-46F5-A930-AEF8DB1BC751}" srcOrd="0" destOrd="0" presId="urn:microsoft.com/office/officeart/2005/8/layout/vList3"/>
    <dgm:cxn modelId="{D484B27F-233F-4879-B99A-B01C3313F641}" type="presParOf" srcId="{8750D45C-E65D-46F5-A930-AEF8DB1BC751}" destId="{47848C53-6528-4DE2-A311-AEA8A01FEF72}" srcOrd="0" destOrd="0" presId="urn:microsoft.com/office/officeart/2005/8/layout/vList3"/>
    <dgm:cxn modelId="{FC016C0B-B3F0-4E6E-AB33-C198EA6294FF}" type="presParOf" srcId="{8750D45C-E65D-46F5-A930-AEF8DB1BC751}" destId="{F71BFEA0-705A-4DCA-915D-39FEF792C500}" srcOrd="1" destOrd="0" presId="urn:microsoft.com/office/officeart/2005/8/layout/vList3"/>
    <dgm:cxn modelId="{E91F0435-3698-40D9-AD24-479A8C38CC30}" type="presParOf" srcId="{74B02C22-672F-4DF3-B7D3-7A0CEE2A599B}" destId="{F7DADCD7-DCB2-4825-93BE-86DEB7495F82}" srcOrd="1" destOrd="0" presId="urn:microsoft.com/office/officeart/2005/8/layout/vList3"/>
    <dgm:cxn modelId="{D03D0F2F-9718-4B76-9565-1ACFF5881C26}" type="presParOf" srcId="{74B02C22-672F-4DF3-B7D3-7A0CEE2A599B}" destId="{A6027F39-C7E6-498B-8264-FAF47A343949}" srcOrd="2" destOrd="0" presId="urn:microsoft.com/office/officeart/2005/8/layout/vList3"/>
    <dgm:cxn modelId="{1A6AEC76-D0A8-433A-8470-3DB7190B93C1}" type="presParOf" srcId="{A6027F39-C7E6-498B-8264-FAF47A343949}" destId="{7390ECE8-28B6-43E4-AE09-C218D0C3E47E}" srcOrd="0" destOrd="0" presId="urn:microsoft.com/office/officeart/2005/8/layout/vList3"/>
    <dgm:cxn modelId="{D032027F-3E36-480B-A2C8-A481ECE68BA2}" type="presParOf" srcId="{A6027F39-C7E6-498B-8264-FAF47A343949}" destId="{40600537-482E-4FE0-A941-A1211E7890FD}" srcOrd="1" destOrd="0" presId="urn:microsoft.com/office/officeart/2005/8/layout/vList3"/>
    <dgm:cxn modelId="{6A3EB48F-FA71-4349-B7E2-36B0F30C2FDC}" type="presParOf" srcId="{74B02C22-672F-4DF3-B7D3-7A0CEE2A599B}" destId="{1EFDD0C6-8E50-4ED6-87C1-57BD43F64BF9}" srcOrd="3" destOrd="0" presId="urn:microsoft.com/office/officeart/2005/8/layout/vList3"/>
    <dgm:cxn modelId="{72A11862-58E8-42ED-AB59-75415F2B1475}" type="presParOf" srcId="{74B02C22-672F-4DF3-B7D3-7A0CEE2A599B}" destId="{25E2AE54-88DC-49A1-ACDD-A6216EC5F8FD}" srcOrd="4" destOrd="0" presId="urn:microsoft.com/office/officeart/2005/8/layout/vList3"/>
    <dgm:cxn modelId="{FDC1551E-0157-4A4C-B336-6EC62B7DF5FE}" type="presParOf" srcId="{25E2AE54-88DC-49A1-ACDD-A6216EC5F8FD}" destId="{B81785BA-0076-4558-95B0-5378FBC4C294}" srcOrd="0" destOrd="0" presId="urn:microsoft.com/office/officeart/2005/8/layout/vList3"/>
    <dgm:cxn modelId="{02C53285-AB93-4D2A-8EBB-A1508F06C950}" type="presParOf" srcId="{25E2AE54-88DC-49A1-ACDD-A6216EC5F8FD}" destId="{57D21B71-02E9-4558-96FE-7B668AD4E1A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750D56-BE11-4555-97BD-E7DA6D9D2679}">
      <dsp:nvSpPr>
        <dsp:cNvPr id="0" name=""/>
        <dsp:cNvSpPr/>
      </dsp:nvSpPr>
      <dsp:spPr>
        <a:xfrm>
          <a:off x="1483193" y="1206553"/>
          <a:ext cx="778029" cy="77802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/>
            <a:t>Список</a:t>
          </a:r>
        </a:p>
      </dsp:txBody>
      <dsp:txXfrm>
        <a:off x="1521173" y="1244533"/>
        <a:ext cx="702069" cy="702069"/>
      </dsp:txXfrm>
    </dsp:sp>
    <dsp:sp modelId="{F5C8AA93-ECF5-4DBB-8C66-DED6300064A7}">
      <dsp:nvSpPr>
        <dsp:cNvPr id="0" name=""/>
        <dsp:cNvSpPr/>
      </dsp:nvSpPr>
      <dsp:spPr>
        <a:xfrm rot="16200000">
          <a:off x="1599330" y="933675"/>
          <a:ext cx="54575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45755" y="0"/>
              </a:lnTo>
            </a:path>
          </a:pathLst>
        </a:custGeom>
        <a:noFill/>
        <a:ln w="9525" cap="flat" cmpd="sng" algn="ctr">
          <a:solidFill>
            <a:schemeClr val="accent1"/>
          </a:solidFill>
          <a:prstDash val="solid"/>
          <a:round/>
          <a:headEnd type="arrow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DBC6BCD-232D-4D72-ADFC-1331B16C89F7}">
      <dsp:nvSpPr>
        <dsp:cNvPr id="0" name=""/>
        <dsp:cNvSpPr/>
      </dsp:nvSpPr>
      <dsp:spPr>
        <a:xfrm>
          <a:off x="1611568" y="139518"/>
          <a:ext cx="521279" cy="5212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list0</a:t>
          </a:r>
          <a:endParaRPr lang="ru-RU" sz="1700" kern="1200" dirty="0"/>
        </a:p>
      </dsp:txBody>
      <dsp:txXfrm>
        <a:off x="1637015" y="164965"/>
        <a:ext cx="470385" cy="470385"/>
      </dsp:txXfrm>
    </dsp:sp>
    <dsp:sp modelId="{7CD5A707-FA2B-423B-AB99-B40CB71C68F5}">
      <dsp:nvSpPr>
        <dsp:cNvPr id="0" name=""/>
        <dsp:cNvSpPr/>
      </dsp:nvSpPr>
      <dsp:spPr>
        <a:xfrm rot="1800000">
          <a:off x="2231396" y="1931478"/>
          <a:ext cx="44525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45253" y="0"/>
              </a:lnTo>
            </a:path>
          </a:pathLst>
        </a:custGeom>
        <a:noFill/>
        <a:ln w="9525" cap="flat" cmpd="sng" algn="ctr">
          <a:solidFill>
            <a:schemeClr val="accent1"/>
          </a:solidFill>
          <a:prstDash val="solid"/>
          <a:round/>
          <a:headEnd type="arrow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41F5DDA-FE53-4260-9E1E-11AA2B1D48CA}">
      <dsp:nvSpPr>
        <dsp:cNvPr id="0" name=""/>
        <dsp:cNvSpPr/>
      </dsp:nvSpPr>
      <dsp:spPr>
        <a:xfrm>
          <a:off x="2646823" y="1932632"/>
          <a:ext cx="521279" cy="5212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list2</a:t>
          </a:r>
          <a:endParaRPr lang="ru-RU" sz="1700" kern="1200" dirty="0"/>
        </a:p>
      </dsp:txBody>
      <dsp:txXfrm>
        <a:off x="2672270" y="1958079"/>
        <a:ext cx="470385" cy="470385"/>
      </dsp:txXfrm>
    </dsp:sp>
    <dsp:sp modelId="{D9B973D5-2F78-4934-A1C9-F0EEE785F776}">
      <dsp:nvSpPr>
        <dsp:cNvPr id="0" name=""/>
        <dsp:cNvSpPr/>
      </dsp:nvSpPr>
      <dsp:spPr>
        <a:xfrm rot="9000000">
          <a:off x="1067766" y="1931478"/>
          <a:ext cx="44525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45253" y="0"/>
              </a:lnTo>
            </a:path>
          </a:pathLst>
        </a:custGeom>
        <a:noFill/>
        <a:ln w="9525" cap="flat" cmpd="sng" algn="ctr">
          <a:solidFill>
            <a:schemeClr val="accent1"/>
          </a:solidFill>
          <a:prstDash val="solid"/>
          <a:round/>
          <a:headEnd type="arrow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14D1265-83FB-4420-87F1-0C9B883E3CE3}">
      <dsp:nvSpPr>
        <dsp:cNvPr id="0" name=""/>
        <dsp:cNvSpPr/>
      </dsp:nvSpPr>
      <dsp:spPr>
        <a:xfrm>
          <a:off x="576313" y="1932632"/>
          <a:ext cx="521279" cy="5212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list1</a:t>
          </a:r>
          <a:endParaRPr lang="ru-RU" sz="1700" kern="1200" dirty="0"/>
        </a:p>
      </dsp:txBody>
      <dsp:txXfrm>
        <a:off x="601760" y="1958079"/>
        <a:ext cx="470385" cy="4703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1BFEA0-705A-4DCA-915D-39FEF792C500}">
      <dsp:nvSpPr>
        <dsp:cNvPr id="0" name=""/>
        <dsp:cNvSpPr/>
      </dsp:nvSpPr>
      <dsp:spPr>
        <a:xfrm rot="10800000">
          <a:off x="472072" y="497"/>
          <a:ext cx="1579896" cy="29651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0755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list0</a:t>
          </a:r>
          <a:endParaRPr lang="ru-RU" sz="2000" kern="1200" dirty="0"/>
        </a:p>
      </dsp:txBody>
      <dsp:txXfrm rot="10800000">
        <a:off x="546200" y="497"/>
        <a:ext cx="1505768" cy="296514"/>
      </dsp:txXfrm>
    </dsp:sp>
    <dsp:sp modelId="{47848C53-6528-4DE2-A311-AEA8A01FEF72}">
      <dsp:nvSpPr>
        <dsp:cNvPr id="0" name=""/>
        <dsp:cNvSpPr/>
      </dsp:nvSpPr>
      <dsp:spPr>
        <a:xfrm>
          <a:off x="323815" y="497"/>
          <a:ext cx="296514" cy="2965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0600537-482E-4FE0-A941-A1211E7890FD}">
      <dsp:nvSpPr>
        <dsp:cNvPr id="0" name=""/>
        <dsp:cNvSpPr/>
      </dsp:nvSpPr>
      <dsp:spPr>
        <a:xfrm rot="10800000">
          <a:off x="472072" y="385524"/>
          <a:ext cx="1579896" cy="29651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0755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list1</a:t>
          </a:r>
          <a:endParaRPr lang="ru-RU" sz="2000" kern="1200" dirty="0"/>
        </a:p>
      </dsp:txBody>
      <dsp:txXfrm rot="10800000">
        <a:off x="546200" y="385524"/>
        <a:ext cx="1505768" cy="296514"/>
      </dsp:txXfrm>
    </dsp:sp>
    <dsp:sp modelId="{7390ECE8-28B6-43E4-AE09-C218D0C3E47E}">
      <dsp:nvSpPr>
        <dsp:cNvPr id="0" name=""/>
        <dsp:cNvSpPr/>
      </dsp:nvSpPr>
      <dsp:spPr>
        <a:xfrm>
          <a:off x="323815" y="385524"/>
          <a:ext cx="296514" cy="2965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7D21B71-02E9-4558-96FE-7B668AD4E1AA}">
      <dsp:nvSpPr>
        <dsp:cNvPr id="0" name=""/>
        <dsp:cNvSpPr/>
      </dsp:nvSpPr>
      <dsp:spPr>
        <a:xfrm rot="10800000">
          <a:off x="472072" y="770550"/>
          <a:ext cx="1579896" cy="29651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0755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list2</a:t>
          </a:r>
          <a:endParaRPr lang="ru-RU" sz="2000" kern="1200" dirty="0"/>
        </a:p>
      </dsp:txBody>
      <dsp:txXfrm rot="10800000">
        <a:off x="546200" y="770550"/>
        <a:ext cx="1505768" cy="296514"/>
      </dsp:txXfrm>
    </dsp:sp>
    <dsp:sp modelId="{B81785BA-0076-4558-95B0-5378FBC4C294}">
      <dsp:nvSpPr>
        <dsp:cNvPr id="0" name=""/>
        <dsp:cNvSpPr/>
      </dsp:nvSpPr>
      <dsp:spPr>
        <a:xfrm>
          <a:off x="323815" y="770550"/>
          <a:ext cx="296514" cy="2965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7E99599-CAB1-4A16-8A56-7231B302E7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8E4840-4C04-4A94-833D-A5223D6121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0988A-DD41-49A1-AF9E-83AD683122DA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F9CDC1F-00BE-4422-B895-63DC6EDCD5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C00FC4-0501-4669-8ABA-3A4288294A5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1ABC8-1906-4538-8D22-E9DA5CBB4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67398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23E6C-E4E2-42B2-BF04-07E6603F8538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06443-D178-4A2B-81C8-1A692E990C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51595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C6B6D58-B353-4AC2-9024-F2957384B22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white">
          <a:xfrm>
            <a:off x="3048000" y="457200"/>
            <a:ext cx="5867400" cy="1752600"/>
          </a:xfrm>
        </p:spPr>
        <p:txBody>
          <a:bodyPr/>
          <a:lstStyle>
            <a:lvl1pPr>
              <a:defRPr sz="4000" b="1"/>
            </a:lvl1pPr>
          </a:lstStyle>
          <a:p>
            <a:pPr lvl="0"/>
            <a:r>
              <a:rPr lang="ru-RU" altLang="ru-RU" noProof="0"/>
              <a:t>Образец заголовка</a:t>
            </a:r>
            <a:endParaRPr lang="en-US" altLang="ru-RU" noProof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CC918DF-158F-49C1-99FD-F0E6458B489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 bwMode="white">
          <a:xfrm>
            <a:off x="1934745" y="4913925"/>
            <a:ext cx="5688632" cy="1004888"/>
          </a:xfrm>
          <a:ln>
            <a:noFill/>
          </a:ln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 b="1"/>
            </a:lvl1pPr>
          </a:lstStyle>
          <a:p>
            <a:pPr lvl="0"/>
            <a:r>
              <a:rPr lang="ru-RU" altLang="ru-RU" noProof="0" dirty="0"/>
              <a:t>Л.Н. Расторгуева</a:t>
            </a:r>
          </a:p>
          <a:p>
            <a:pPr lvl="0"/>
            <a:r>
              <a:rPr lang="ru-RU" altLang="ru-RU" noProof="0" dirty="0" err="1"/>
              <a:t>г.Шарья</a:t>
            </a:r>
            <a:endParaRPr lang="ru-RU" altLang="ru-RU" noProof="0" dirty="0"/>
          </a:p>
          <a:p>
            <a:pPr lvl="0"/>
            <a:r>
              <a:rPr lang="ru-RU" altLang="ru-RU" noProof="0" dirty="0"/>
              <a:t>2018</a:t>
            </a:r>
            <a:endParaRPr lang="en-US" altLang="ru-RU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22CD1-30F2-4C93-AFF2-3C7D565E3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5E767FE-1F5C-47FC-A65F-92A55AFF9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BB77CD-842E-4C79-84C0-17B6AE6BF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F16FE-7374-4C85-8A2A-A4D1597AB3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6194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9489273-F142-4532-B09D-BC45582369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6172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37F4B4-C9C4-4F27-A4A7-4837C4595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6172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E3B30D-3531-44FA-8284-046D30A35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9EEF5-1FE7-4920-8C9A-8A14DADD3F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56977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81BB2B-5252-41CD-B8AC-E0DE4632D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>
            <a:extLst>
              <a:ext uri="{FF2B5EF4-FFF2-40B4-BE49-F238E27FC236}">
                <a16:creationId xmlns:a16="http://schemas.microsoft.com/office/drawing/2014/main" id="{8E9D644E-B40A-4D25-9061-C6634727967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CB85DA-6DED-4855-9EDE-BE8E7054A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9000" y="644683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fld id="{54839DA4-5176-4DC8-9592-1683F863D67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89228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E8B35E-CF97-4DCD-BC63-EB1575364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A5290A-5C2B-435F-8136-455AEA8FE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624D00-F402-438A-8CF5-C742F01F6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CFA0A-9511-44F7-8FFF-8D1A9DC2670F}" type="slidenum">
              <a:rPr lang="en-US" altLang="ru-RU"/>
              <a:pPr/>
              <a:t>‹#›</a:t>
            </a:fld>
            <a:endParaRPr lang="en-US" alt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EB1274-2D63-4DBA-A835-C164B0CAB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2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A8FD1A-7CB8-44BF-899D-51169A43D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B021BD-F2E9-4022-8B45-BCA8379B6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0075" y="4589463"/>
            <a:ext cx="7910513" cy="154463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2E5809-1C31-44DC-9644-207560F07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57D9C-84EF-4F8C-992C-9D90EB5103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1542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2358A-B747-4866-B2F7-05FB20C83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C2393E-6DF2-447F-AA2B-B91549BBFA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2D75AE-E134-4668-B5EC-23D5F9A75F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13B10D-1289-4D0E-9E88-D920623CA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E3E4B-D8C0-4155-B127-4536E64F005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57118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6F7CEE-D989-45B7-A7A3-CD4BE161C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8B79BB-2BCA-4FF9-9531-C886C856D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3457EC-4E0A-4B03-8C0E-2989A4116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6D417F4-C5D8-4726-8990-08B516F698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5A83B3F-3B1E-4711-9225-CE99C2EEE0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FA35B1E-9711-4893-BF04-F622C1CAD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AAFBA-55E4-48C0-B048-E9E510545C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65067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340BA-6D0F-4596-AFDC-BBDF8BE03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E60293-FE67-4F94-B11C-7D76C1B20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D8674-0D9E-409A-A4B7-1F131DB92A7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32644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A11A1C-0EDE-4F83-8F39-08CB7BB71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18FF0-F8DF-49ED-9192-CB0BB85A73E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6206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1685C-E5DC-4754-84D0-23C3C17E3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AEC710-01C4-47BC-BDD4-9827EA649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1D85A9-5A18-4B3A-93BD-EEF4DFF59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06A7B7-E634-4B09-8BDF-2C6D0D49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B64C3-F324-4915-B520-45264EE836F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905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2D3D6-63EE-4178-8509-00C6A8D85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17F1FB-8ECD-41C8-BBA1-B1600EFD2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AF6075-0C31-41BF-A55E-568BEC2B3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E7B9C5-DE40-487C-8205-6A02918F6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0F7CB-BC42-483F-AEAE-C2D15BF10FE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8715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>
            <a:extLst>
              <a:ext uri="{FF2B5EF4-FFF2-40B4-BE49-F238E27FC236}">
                <a16:creationId xmlns:a16="http://schemas.microsoft.com/office/drawing/2014/main" id="{169E9349-803D-4370-94CD-5A03EBFCB9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-26988"/>
          <a:ext cx="91440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Image" r:id="rId15" imgW="6450794" imgH="952045" progId="">
                  <p:embed/>
                </p:oleObj>
              </mc:Choice>
              <mc:Fallback>
                <p:oleObj name="Image" r:id="rId15" imgW="6450794" imgH="952045" progId="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6988"/>
                        <a:ext cx="91440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1B9A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1D528D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>
            <a:extLst>
              <a:ext uri="{FF2B5EF4-FFF2-40B4-BE49-F238E27FC236}">
                <a16:creationId xmlns:a16="http://schemas.microsoft.com/office/drawing/2014/main" id="{F968B096-F857-4C04-8309-DB16678B81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79513" y="947842"/>
            <a:ext cx="8856984" cy="53419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41EFA06-8B24-4634-940F-F90A8D396A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46838"/>
            <a:ext cx="2133600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fld id="{8DC73B02-A3D2-41C3-AE1D-9CD697C3375A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DA32A352-9F0A-4823-A952-F3494136DB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152400"/>
            <a:ext cx="82296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заголовка</a:t>
            </a:r>
            <a:endParaRPr lang="en-US" alt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938727-B744-4E5F-AA1B-0387BFE92AA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5F1080-2D2D-477E-BA71-1162CBB160D1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457200" y="6446838"/>
            <a:ext cx="2133785" cy="3048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C8C286-FFD5-4BA7-8AE4-EE59AC181E01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5940152" y="6481887"/>
            <a:ext cx="2895851" cy="29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FF0000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informatics.mccme.ru/course/view.php?id=2264&amp;edit=off&amp;sesskey=h5LJinYBaX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Python" TargetMode="External"/><Relationship Id="rId13" Type="http://schemas.openxmlformats.org/officeDocument/2006/relationships/hyperlink" Target="http://samplecode.ru/?a=c&amp;i=12" TargetMode="External"/><Relationship Id="rId3" Type="http://schemas.openxmlformats.org/officeDocument/2006/relationships/hyperlink" Target="http://pythontutor.ru/" TargetMode="External"/><Relationship Id="rId7" Type="http://schemas.openxmlformats.org/officeDocument/2006/relationships/hyperlink" Target="https://commons.wikimedia.org/wiki/Category:Guido_van_Rossum" TargetMode="External"/><Relationship Id="rId12" Type="http://schemas.openxmlformats.org/officeDocument/2006/relationships/hyperlink" Target="https://wiki.python.org/moin/SchoolsUsingPython" TargetMode="External"/><Relationship Id="rId17" Type="http://schemas.openxmlformats.org/officeDocument/2006/relationships/slide" Target="slide2.xml"/><Relationship Id="rId2" Type="http://schemas.openxmlformats.org/officeDocument/2006/relationships/hyperlink" Target="http://informatics.mccme.ru/" TargetMode="Externa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48;&#1089;&#1090;&#1086;&#1088;&#1080;&#1103;_&#1103;&#1079;&#1099;&#1082;&#1072;_&#1087;&#1088;&#1086;&#1075;&#1088;&#1072;&#1084;&#1084;&#1080;&#1088;&#1086;&#1074;&#1072;&#1085;&#1080;&#1103;_Python" TargetMode="External"/><Relationship Id="rId11" Type="http://schemas.openxmlformats.org/officeDocument/2006/relationships/hyperlink" Target="https://pythlife.blogspot.ru/2012/09/blog-post_5355.html" TargetMode="External"/><Relationship Id="rId5" Type="http://schemas.openxmlformats.org/officeDocument/2006/relationships/hyperlink" Target="http://pythonicway.com/" TargetMode="External"/><Relationship Id="rId15" Type="http://schemas.openxmlformats.org/officeDocument/2006/relationships/hyperlink" Target="https://www.programiz.com/python-programming" TargetMode="External"/><Relationship Id="rId10" Type="http://schemas.openxmlformats.org/officeDocument/2006/relationships/hyperlink" Target="https://pythonworld.ru/samouchitel-python" TargetMode="External"/><Relationship Id="rId4" Type="http://schemas.openxmlformats.org/officeDocument/2006/relationships/hyperlink" Target="http://kpolyakov.spb.ru/school/probook/python.htm" TargetMode="External"/><Relationship Id="rId9" Type="http://schemas.openxmlformats.org/officeDocument/2006/relationships/hyperlink" Target="http://younglinux.info/python/introductionpython.php" TargetMode="External"/><Relationship Id="rId14" Type="http://schemas.openxmlformats.org/officeDocument/2006/relationships/hyperlink" Target="https://habrahabr.ru/post/150302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do-info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93F4037C-A463-41BD-96BF-6BE2728DD9D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491880" y="4806953"/>
            <a:ext cx="2736304" cy="1068288"/>
          </a:xfrm>
          <a:ln>
            <a:noFill/>
          </a:ln>
        </p:spPr>
        <p:txBody>
          <a:bodyPr/>
          <a:lstStyle/>
          <a:p>
            <a:r>
              <a:rPr lang="ru-RU" altLang="ru-RU" dirty="0"/>
              <a:t>Л.Н. Расторгуева</a:t>
            </a:r>
          </a:p>
          <a:p>
            <a:r>
              <a:rPr lang="ru-RU" altLang="ru-RU" dirty="0" err="1"/>
              <a:t>г.Шарья</a:t>
            </a:r>
            <a:endParaRPr lang="ru-RU" altLang="ru-RU" dirty="0"/>
          </a:p>
          <a:p>
            <a:r>
              <a:rPr lang="ru-RU" altLang="ru-RU" dirty="0"/>
              <a:t>2018 год</a:t>
            </a:r>
            <a:endParaRPr lang="en-US" alt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E6711D-A375-4631-835F-52AECD98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546623"/>
            <a:ext cx="2720330" cy="27203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47F2C6-AB91-4BA2-98D0-9930485B41CA}"/>
              </a:ext>
            </a:extLst>
          </p:cNvPr>
          <p:cNvSpPr txBox="1"/>
          <p:nvPr/>
        </p:nvSpPr>
        <p:spPr>
          <a:xfrm>
            <a:off x="4391980" y="6237312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3BDD6D-DBF4-46A3-9BDD-BCB5A0F03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692" y="56905"/>
            <a:ext cx="8444408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* Посложнее  примеры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0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Более сложная ситуация:  </a:t>
            </a:r>
            <a:endParaRPr lang="en-US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list0 = </a:t>
            </a:r>
            <a:r>
              <a:rPr lang="en-US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[10, 20, 30, 'up', 'down’]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исходный список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list1 = list0   </a:t>
            </a:r>
            <a:r>
              <a:rPr lang="en-US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новый список 1</a:t>
            </a:r>
            <a:endParaRPr lang="en-US" altLang="ru-RU" sz="20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list2 = list0   </a:t>
            </a:r>
            <a:r>
              <a:rPr lang="en-US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новый список 2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print(list0)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print(list1)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print(list2)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list1[0] = ‘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???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меняем 1-й элемент в списке 1</a:t>
            </a:r>
            <a:endParaRPr lang="en-US" altLang="ru-RU" sz="20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list2[1] = '!!!’  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меняем 2-й элемент в списке 2</a:t>
            </a:r>
            <a:endParaRPr lang="en-US" altLang="ru-RU" sz="20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print(list0)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print(list1)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print(list2)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AFDDF15-B038-4DF4-861E-A219DD5EB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10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3660F5-718C-457F-B061-D295782931ED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7195BFE-C761-4A95-B9ED-AEEFF7E00495}"/>
              </a:ext>
            </a:extLst>
          </p:cNvPr>
          <p:cNvGrpSpPr/>
          <p:nvPr/>
        </p:nvGrpSpPr>
        <p:grpSpPr>
          <a:xfrm>
            <a:off x="5652120" y="972000"/>
            <a:ext cx="3744416" cy="3768528"/>
            <a:chOff x="5652120" y="1844824"/>
            <a:chExt cx="3744416" cy="3768528"/>
          </a:xfrm>
        </p:grpSpPr>
        <p:graphicFrame>
          <p:nvGraphicFramePr>
            <p:cNvPr id="3" name="Схема 2">
              <a:extLst>
                <a:ext uri="{FF2B5EF4-FFF2-40B4-BE49-F238E27FC236}">
                  <a16:creationId xmlns:a16="http://schemas.microsoft.com/office/drawing/2014/main" id="{E0B5C509-AF93-4078-A0BC-5F049E16B39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67808840"/>
                </p:ext>
              </p:extLst>
            </p:nvPr>
          </p:nvGraphicFramePr>
          <p:xfrm>
            <a:off x="5652120" y="1844824"/>
            <a:ext cx="3744416" cy="259343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9227847-3E04-4CCC-8470-E12544DC744A}"/>
                </a:ext>
              </a:extLst>
            </p:cNvPr>
            <p:cNvSpPr txBox="1"/>
            <p:nvPr/>
          </p:nvSpPr>
          <p:spPr>
            <a:xfrm>
              <a:off x="6531667" y="4289913"/>
              <a:ext cx="219573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ru-RU" sz="1600" dirty="0">
                  <a:solidFill>
                    <a:schemeClr val="accent5">
                      <a:lumMod val="50000"/>
                    </a:schemeClr>
                  </a:solidFill>
                  <a:cs typeface="Arial" panose="020B0604020202020204" pitchFamily="34" charset="0"/>
                </a:rPr>
                <a:t>В </a:t>
              </a:r>
              <a:r>
                <a:rPr lang="en-US" altLang="ru-RU" sz="1600" dirty="0">
                  <a:solidFill>
                    <a:schemeClr val="accent5">
                      <a:lumMod val="50000"/>
                    </a:schemeClr>
                  </a:solidFill>
                  <a:cs typeface="Arial" panose="020B0604020202020204" pitchFamily="34" charset="0"/>
                </a:rPr>
                <a:t>Python </a:t>
              </a:r>
              <a:r>
                <a:rPr lang="ru-RU" altLang="ru-RU" sz="1600" dirty="0">
                  <a:solidFill>
                    <a:schemeClr val="accent5">
                      <a:lumMod val="50000"/>
                    </a:schemeClr>
                  </a:solidFill>
                  <a:cs typeface="Arial" panose="020B0604020202020204" pitchFamily="34" charset="0"/>
                </a:rPr>
                <a:t>все </a:t>
              </a:r>
            </a:p>
            <a:p>
              <a:pPr algn="ctr"/>
              <a:r>
                <a:rPr lang="ru-RU" altLang="ru-RU" sz="1600" dirty="0">
                  <a:solidFill>
                    <a:schemeClr val="accent5">
                      <a:lumMod val="50000"/>
                    </a:schemeClr>
                  </a:solidFill>
                  <a:cs typeface="Arial" panose="020B0604020202020204" pitchFamily="34" charset="0"/>
                </a:rPr>
                <a:t>3  переменные связаны с одним списком</a:t>
              </a:r>
              <a:endParaRPr lang="en-US" altLang="ru-RU" sz="1600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endParaRPr>
            </a:p>
            <a:p>
              <a:pPr algn="ctr"/>
              <a:r>
                <a:rPr lang="en-US" sz="1600" dirty="0">
                  <a:solidFill>
                    <a:schemeClr val="accent5">
                      <a:lumMod val="50000"/>
                    </a:schemeClr>
                  </a:solidFill>
                  <a:cs typeface="Arial" panose="020B0604020202020204" pitchFamily="34" charset="0"/>
                </a:rPr>
                <a:t>(</a:t>
              </a:r>
              <a:r>
                <a:rPr lang="ru-RU" sz="1600" dirty="0">
                  <a:solidFill>
                    <a:schemeClr val="accent5">
                      <a:lumMod val="50000"/>
                    </a:schemeClr>
                  </a:solidFill>
                  <a:cs typeface="Arial" panose="020B0604020202020204" pitchFamily="34" charset="0"/>
                </a:rPr>
                <a:t>ссылки</a:t>
              </a:r>
              <a:r>
                <a:rPr lang="en-US" sz="1600" dirty="0">
                  <a:solidFill>
                    <a:schemeClr val="accent5">
                      <a:lumMod val="50000"/>
                    </a:schemeClr>
                  </a:solidFill>
                  <a:cs typeface="Arial" panose="020B0604020202020204" pitchFamily="34" charset="0"/>
                </a:rPr>
                <a:t>)</a:t>
              </a:r>
              <a:endParaRPr lang="ru-RU" sz="14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8D4AB28C-C32B-4697-980D-709DD9C73653}"/>
              </a:ext>
            </a:extLst>
          </p:cNvPr>
          <p:cNvGrpSpPr/>
          <p:nvPr/>
        </p:nvGrpSpPr>
        <p:grpSpPr>
          <a:xfrm>
            <a:off x="2916292" y="5067380"/>
            <a:ext cx="4175984" cy="1106247"/>
            <a:chOff x="3923928" y="5113622"/>
            <a:chExt cx="4175984" cy="1106247"/>
          </a:xfrm>
        </p:grpSpPr>
        <p:graphicFrame>
          <p:nvGraphicFramePr>
            <p:cNvPr id="11" name="Схема 10">
              <a:extLst>
                <a:ext uri="{FF2B5EF4-FFF2-40B4-BE49-F238E27FC236}">
                  <a16:creationId xmlns:a16="http://schemas.microsoft.com/office/drawing/2014/main" id="{0A7D2619-5383-4BD1-91DC-CD3D02355CD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74029065"/>
                </p:ext>
              </p:extLst>
            </p:nvPr>
          </p:nvGraphicFramePr>
          <p:xfrm>
            <a:off x="5724128" y="5152306"/>
            <a:ext cx="2375784" cy="106756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542B822-F3B1-4A8E-963D-B68208ED90DE}"/>
                </a:ext>
              </a:extLst>
            </p:cNvPr>
            <p:cNvSpPr txBox="1"/>
            <p:nvPr/>
          </p:nvSpPr>
          <p:spPr>
            <a:xfrm>
              <a:off x="3923928" y="5113622"/>
              <a:ext cx="194421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/>
                <a:t>В</a:t>
              </a:r>
              <a:r>
                <a:rPr lang="en-US" sz="1600" dirty="0"/>
                <a:t> Pascal </a:t>
              </a:r>
              <a:endParaRPr lang="ru-RU" sz="1600" dirty="0"/>
            </a:p>
            <a:p>
              <a:r>
                <a:rPr lang="ru-RU" sz="1600" dirty="0"/>
                <a:t>3 переменные определяют </a:t>
              </a:r>
            </a:p>
            <a:p>
              <a:r>
                <a:rPr lang="ru-RU" sz="1600" dirty="0"/>
                <a:t>3 разных объекта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2638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Другие полезные операции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516AF536-0608-4F9C-801F-DB9639323A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291705"/>
              </p:ext>
            </p:extLst>
          </p:nvPr>
        </p:nvGraphicFramePr>
        <p:xfrm>
          <a:off x="252000" y="972001"/>
          <a:ext cx="8640480" cy="52029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2574">
                  <a:extLst>
                    <a:ext uri="{9D8B030D-6E8A-4147-A177-3AD203B41FA5}">
                      <a16:colId xmlns:a16="http://schemas.microsoft.com/office/drawing/2014/main" val="2727027669"/>
                    </a:ext>
                  </a:extLst>
                </a:gridCol>
                <a:gridCol w="5907906">
                  <a:extLst>
                    <a:ext uri="{9D8B030D-6E8A-4147-A177-3AD203B41FA5}">
                      <a16:colId xmlns:a16="http://schemas.microsoft.com/office/drawing/2014/main" val="2177727995"/>
                    </a:ext>
                  </a:extLst>
                </a:gridCol>
              </a:tblGrid>
              <a:tr h="322505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Операция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Пояснение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6400943"/>
                  </a:ext>
                </a:extLst>
              </a:tr>
              <a:tr h="564383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 in 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Проверить,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содержится ли 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элемент в списке. Возвращает </a:t>
                      </a:r>
                      <a:r>
                        <a:rPr lang="ru-RU" sz="1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True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или </a:t>
                      </a:r>
                      <a:r>
                        <a:rPr lang="ru-RU" sz="1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64678223"/>
                  </a:ext>
                </a:extLst>
              </a:tr>
              <a:tr h="322505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 not in 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 же самое, что </a:t>
                      </a:r>
                      <a:r>
                        <a:rPr lang="ru-RU" sz="1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(x </a:t>
                      </a:r>
                      <a:r>
                        <a:rPr lang="ru-RU" sz="1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7815836"/>
                  </a:ext>
                </a:extLst>
              </a:tr>
              <a:tr h="322505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min(A)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Наименьший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элемент списка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5348161"/>
                  </a:ext>
                </a:extLst>
              </a:tr>
              <a:tr h="322505">
                <a:tc>
                  <a:txBody>
                    <a:bodyPr/>
                    <a:lstStyle/>
                    <a:p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max(A)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Наибольший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элемент списка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2193811"/>
                  </a:ext>
                </a:extLst>
              </a:tr>
              <a:tr h="694788">
                <a:tc>
                  <a:txBody>
                    <a:bodyPr/>
                    <a:lstStyle/>
                    <a:p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A.index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Индекс 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первого вхождения элемента x в список, при его отсутствии генерирует исключение </a:t>
                      </a:r>
                      <a:r>
                        <a:rPr lang="ru-RU" sz="1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ValueErr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41823509"/>
                  </a:ext>
                </a:extLst>
              </a:tr>
              <a:tr h="481008">
                <a:tc>
                  <a:txBody>
                    <a:bodyPr/>
                    <a:lstStyle/>
                    <a:p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A.count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вхождений элемента x в список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5559780"/>
                  </a:ext>
                </a:extLst>
              </a:tr>
              <a:tr h="481008">
                <a:tc>
                  <a:txBody>
                    <a:bodyPr/>
                    <a:lstStyle/>
                    <a:p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A.sort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Сортировка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списка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6678990"/>
                  </a:ext>
                </a:extLst>
              </a:tr>
              <a:tr h="481008">
                <a:tc>
                  <a:txBody>
                    <a:bodyPr/>
                    <a:lstStyle/>
                    <a:p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A.pop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Удаляет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последний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символ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7955179"/>
                  </a:ext>
                </a:extLst>
              </a:tr>
              <a:tr h="481008">
                <a:tc>
                  <a:txBody>
                    <a:bodyPr/>
                    <a:lstStyle/>
                    <a:p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A.remove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Удаляет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из списка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первый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элемент со значением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6009469"/>
                  </a:ext>
                </a:extLst>
              </a:tr>
              <a:tr h="481008">
                <a:tc>
                  <a:txBody>
                    <a:bodyPr/>
                    <a:lstStyle/>
                    <a:p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A.insert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i,x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Вставляет </a:t>
                      </a:r>
                      <a:r>
                        <a:rPr lang="ru-RU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ый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элемент значение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8026002"/>
                  </a:ext>
                </a:extLst>
              </a:tr>
            </a:tbl>
          </a:graphicData>
        </a:graphic>
      </p:graphicFrame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DF05B1EB-A590-4BA8-84A4-C8581595E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11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5B960D-37E2-4BDC-9617-1F0898966200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395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en-US" altLang="ru-RU" b="1" dirty="0">
                <a:solidFill>
                  <a:srgbClr val="FF0000"/>
                </a:solidFill>
              </a:rPr>
              <a:t> </a:t>
            </a:r>
            <a:r>
              <a:rPr lang="ru-RU" altLang="ru-RU" b="1" dirty="0">
                <a:solidFill>
                  <a:srgbClr val="FF0000"/>
                </a:solidFill>
              </a:rPr>
              <a:t>Конкатенация списков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lvl="0" indent="0">
              <a:lnSpc>
                <a:spcPct val="80000"/>
              </a:lnSpc>
              <a:buClr>
                <a:srgbClr val="3333FF"/>
              </a:buClr>
              <a:buNone/>
            </a:pPr>
            <a:r>
              <a:rPr lang="ru-RU" altLang="ru-RU" sz="2400" dirty="0">
                <a:solidFill>
                  <a:srgbClr val="1D52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Рассмотрим несколько </a:t>
            </a:r>
            <a:r>
              <a:rPr lang="ru-RU" altLang="ru-RU" sz="2400" b="1" dirty="0">
                <a:solidFill>
                  <a:srgbClr val="1D528D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способов создания и считывания списков.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200" dirty="0"/>
          </a:p>
          <a:p>
            <a:pPr marL="360363" indent="-360363">
              <a:lnSpc>
                <a:spcPct val="80000"/>
              </a:lnSpc>
              <a:buNone/>
            </a:pPr>
            <a:r>
              <a:rPr lang="en-US" altLang="ru-RU" sz="2400" b="1" dirty="0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altLang="ru-RU" sz="2400" b="1" dirty="0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Для списков целиком определена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конкатенация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(склеивание)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списков </a:t>
            </a:r>
            <a:r>
              <a:rPr lang="en-US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добавление одного списка в конец другого.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A = [1, 2, 3]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B = [4, 5]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 = </a:t>
            </a:r>
            <a:r>
              <a:rPr lang="en-US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6, 7, 8</a:t>
            </a:r>
            <a:r>
              <a:rPr lang="en-US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ru-RU" alt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= A + B</a:t>
            </a:r>
            <a:r>
              <a:rPr lang="en-US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+ C</a:t>
            </a:r>
            <a:endParaRPr lang="ru-RU" alt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результате список </a:t>
            </a:r>
            <a:r>
              <a:rPr lang="en-US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будет равен [1, 2, 3, 4, 5</a:t>
            </a:r>
            <a:r>
              <a:rPr lang="en-US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6, 7, 8]</a:t>
            </a:r>
            <a:endParaRPr lang="ru-RU" alt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AB8471F-5412-40F6-B642-8A058A8A9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12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D775AC-2BAF-416E-82BF-FE45CD6A3445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862F11-645C-4921-9C33-69FCDB886FEA}"/>
              </a:ext>
            </a:extLst>
          </p:cNvPr>
          <p:cNvSpPr txBox="1"/>
          <p:nvPr/>
        </p:nvSpPr>
        <p:spPr>
          <a:xfrm>
            <a:off x="465163" y="5661248"/>
            <a:ext cx="8229600" cy="584775"/>
          </a:xfrm>
          <a:prstGeom prst="rect">
            <a:avLst/>
          </a:prstGeom>
          <a:noFill/>
          <a:ln>
            <a:solidFill>
              <a:srgbClr val="3333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8000"/>
                </a:solidFill>
              </a:rPr>
              <a:t>Проверьте: можно ли таким способом заполнить список символьными (строковыми) значениями? </a:t>
            </a:r>
          </a:p>
        </p:txBody>
      </p:sp>
    </p:spTree>
    <p:extLst>
      <p:ext uri="{BB962C8B-B14F-4D97-AF65-F5344CB8AC3E}">
        <p14:creationId xmlns:p14="http://schemas.microsoft.com/office/powerpoint/2010/main" val="167444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en-US" altLang="ru-RU" b="1" dirty="0">
                <a:solidFill>
                  <a:srgbClr val="FF0000"/>
                </a:solidFill>
              </a:rPr>
              <a:t> </a:t>
            </a:r>
            <a:r>
              <a:rPr lang="ru-RU" altLang="ru-RU" b="1" dirty="0">
                <a:solidFill>
                  <a:srgbClr val="FF0000"/>
                </a:solidFill>
              </a:rPr>
              <a:t>Метод </a:t>
            </a:r>
            <a:r>
              <a:rPr lang="en-US" altLang="ru-RU" b="1" dirty="0">
                <a:solidFill>
                  <a:srgbClr val="FF0000"/>
                </a:solidFill>
              </a:rPr>
              <a:t>append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Рассмотрим несколько </a:t>
            </a:r>
            <a:r>
              <a:rPr lang="ru-RU" altLang="ru-RU" sz="2400" b="1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способов создания и считывания списков.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2400" b="1" dirty="0"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2300" b="1" dirty="0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altLang="ru-RU" sz="2300" b="1" dirty="0">
                <a:latin typeface="Arial" panose="020B0604020202020204" pitchFamily="34" charset="0"/>
                <a:cs typeface="Arial" panose="020B0604020202020204" pitchFamily="34" charset="0"/>
              </a:rPr>
              <a:t>Создать пустой список </a:t>
            </a:r>
            <a:r>
              <a:rPr lang="ru-RU" altLang="ru-RU" sz="2300" dirty="0">
                <a:latin typeface="Arial" panose="020B0604020202020204" pitchFamily="34" charset="0"/>
                <a:cs typeface="Arial" panose="020B0604020202020204" pitchFamily="34" charset="0"/>
              </a:rPr>
              <a:t>(не содержащий элементов, длины 0),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 конец списка можно добавлять элементы при помощи метода </a:t>
            </a:r>
            <a:r>
              <a:rPr lang="ru-RU" alt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append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514350" indent="-457200">
              <a:lnSpc>
                <a:spcPct val="80000"/>
              </a:lnSpc>
              <a:buAutoNum type="arabicPeriod"/>
            </a:pPr>
            <a:endParaRPr lang="ru-RU" alt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Например, </a:t>
            </a:r>
          </a:p>
          <a:p>
            <a:pPr marL="266700" lvl="1" indent="0">
              <a:lnSpc>
                <a:spcPct val="80000"/>
              </a:lnSpc>
              <a:buNone/>
            </a:pPr>
            <a:r>
              <a:rPr lang="ru-RU" altLang="ru-RU" sz="2400" dirty="0">
                <a:cs typeface="Arial" panose="020B0604020202020204" pitchFamily="34" charset="0"/>
              </a:rPr>
              <a:t>A = </a:t>
            </a:r>
            <a:r>
              <a:rPr lang="ru-RU" altLang="ru-RU" sz="2400" b="1" dirty="0">
                <a:solidFill>
                  <a:srgbClr val="FF0000"/>
                </a:solidFill>
                <a:cs typeface="Arial" panose="020B0604020202020204" pitchFamily="34" charset="0"/>
              </a:rPr>
              <a:t>[]</a:t>
            </a:r>
            <a:r>
              <a:rPr lang="ru-RU" altLang="ru-RU" sz="2400" dirty="0">
                <a:solidFill>
                  <a:srgbClr val="008000"/>
                </a:solidFill>
                <a:cs typeface="Arial" panose="020B0604020202020204" pitchFamily="34" charset="0"/>
              </a:rPr>
              <a:t>       </a:t>
            </a:r>
            <a:r>
              <a:rPr lang="en-US" altLang="ru-RU" sz="2400" dirty="0">
                <a:solidFill>
                  <a:srgbClr val="008000"/>
                </a:solidFill>
                <a:cs typeface="Arial" panose="020B0604020202020204" pitchFamily="34" charset="0"/>
              </a:rPr>
              <a:t>                          # </a:t>
            </a:r>
            <a:r>
              <a:rPr lang="ru-RU" altLang="ru-RU" sz="2400" dirty="0">
                <a:solidFill>
                  <a:srgbClr val="008000"/>
                </a:solidFill>
                <a:cs typeface="Arial" panose="020B0604020202020204" pitchFamily="34" charset="0"/>
              </a:rPr>
              <a:t>пустой список</a:t>
            </a:r>
          </a:p>
          <a:p>
            <a:pPr marL="266700" lvl="1" indent="0">
              <a:lnSpc>
                <a:spcPct val="80000"/>
              </a:lnSpc>
              <a:buNone/>
            </a:pPr>
            <a:r>
              <a:rPr lang="ru-RU" altLang="ru-RU" sz="2400" dirty="0">
                <a:cs typeface="Arial" panose="020B0604020202020204" pitchFamily="34" charset="0"/>
              </a:rPr>
              <a:t>for i </a:t>
            </a:r>
            <a:r>
              <a:rPr lang="ru-RU" altLang="ru-RU" sz="2400" dirty="0" err="1">
                <a:cs typeface="Arial" panose="020B0604020202020204" pitchFamily="34" charset="0"/>
              </a:rPr>
              <a:t>in</a:t>
            </a:r>
            <a:r>
              <a:rPr lang="ru-RU" altLang="ru-RU" sz="2400" dirty="0">
                <a:cs typeface="Arial" panose="020B0604020202020204" pitchFamily="34" charset="0"/>
              </a:rPr>
              <a:t> </a:t>
            </a:r>
            <a:r>
              <a:rPr lang="ru-RU" altLang="ru-RU" sz="2400" dirty="0" err="1">
                <a:cs typeface="Arial" panose="020B0604020202020204" pitchFamily="34" charset="0"/>
              </a:rPr>
              <a:t>range</a:t>
            </a:r>
            <a:r>
              <a:rPr lang="ru-RU" altLang="ru-RU" sz="2400" dirty="0">
                <a:cs typeface="Arial" panose="020B0604020202020204" pitchFamily="34" charset="0"/>
              </a:rPr>
              <a:t>(</a:t>
            </a:r>
            <a:r>
              <a:rPr lang="ru-RU" altLang="ru-RU" sz="2400" dirty="0" err="1">
                <a:cs typeface="Arial" panose="020B0604020202020204" pitchFamily="34" charset="0"/>
              </a:rPr>
              <a:t>int</a:t>
            </a:r>
            <a:r>
              <a:rPr lang="ru-RU" altLang="ru-RU" sz="2400" dirty="0">
                <a:cs typeface="Arial" panose="020B0604020202020204" pitchFamily="34" charset="0"/>
              </a:rPr>
              <a:t>(</a:t>
            </a:r>
            <a:r>
              <a:rPr lang="ru-RU" altLang="ru-RU" sz="2400" dirty="0" err="1">
                <a:cs typeface="Arial" panose="020B0604020202020204" pitchFamily="34" charset="0"/>
              </a:rPr>
              <a:t>input</a:t>
            </a:r>
            <a:r>
              <a:rPr lang="ru-RU" altLang="ru-RU" sz="2400" dirty="0">
                <a:cs typeface="Arial" panose="020B0604020202020204" pitchFamily="34" charset="0"/>
              </a:rPr>
              <a:t>())</a:t>
            </a:r>
            <a:r>
              <a:rPr lang="en-US" altLang="ru-RU" sz="2400" dirty="0">
                <a:cs typeface="Arial" panose="020B0604020202020204" pitchFamily="34" charset="0"/>
              </a:rPr>
              <a:t>)</a:t>
            </a:r>
            <a:r>
              <a:rPr lang="ru-RU" altLang="ru-RU" sz="2400" dirty="0">
                <a:cs typeface="Arial" panose="020B0604020202020204" pitchFamily="34" charset="0"/>
              </a:rPr>
              <a:t>:</a:t>
            </a:r>
            <a:r>
              <a:rPr lang="en-US" altLang="ru-RU" sz="2400" dirty="0">
                <a:cs typeface="Arial" panose="020B0604020202020204" pitchFamily="34" charset="0"/>
              </a:rPr>
              <a:t>  </a:t>
            </a:r>
            <a:r>
              <a:rPr lang="en-US" altLang="ru-RU" sz="2400" dirty="0">
                <a:solidFill>
                  <a:srgbClr val="008000"/>
                </a:solidFill>
                <a:cs typeface="Arial" panose="020B0604020202020204" pitchFamily="34" charset="0"/>
              </a:rPr>
              <a:t>#</a:t>
            </a:r>
            <a:r>
              <a:rPr lang="ru-RU" altLang="ru-RU" sz="2400" dirty="0">
                <a:solidFill>
                  <a:srgbClr val="008000"/>
                </a:solidFill>
                <a:cs typeface="Arial" panose="020B0604020202020204" pitchFamily="34" charset="0"/>
              </a:rPr>
              <a:t> количество элементов в списке</a:t>
            </a:r>
          </a:p>
          <a:p>
            <a:pPr marL="266700" lvl="1" indent="0">
              <a:lnSpc>
                <a:spcPct val="80000"/>
              </a:lnSpc>
              <a:buNone/>
            </a:pPr>
            <a:r>
              <a:rPr lang="ru-RU" altLang="ru-RU" sz="2400" dirty="0">
                <a:cs typeface="Arial" panose="020B0604020202020204" pitchFamily="34" charset="0"/>
              </a:rPr>
              <a:t>    </a:t>
            </a:r>
            <a:r>
              <a:rPr lang="ru-RU" altLang="ru-RU" sz="2400" dirty="0" err="1">
                <a:cs typeface="Arial" panose="020B0604020202020204" pitchFamily="34" charset="0"/>
              </a:rPr>
              <a:t>A.append</a:t>
            </a:r>
            <a:r>
              <a:rPr lang="ru-RU" altLang="ru-RU" sz="2400" dirty="0">
                <a:cs typeface="Arial" panose="020B0604020202020204" pitchFamily="34" charset="0"/>
              </a:rPr>
              <a:t>(</a:t>
            </a:r>
            <a:r>
              <a:rPr lang="ru-RU" altLang="ru-RU" sz="2400" dirty="0" err="1">
                <a:cs typeface="Arial" panose="020B0604020202020204" pitchFamily="34" charset="0"/>
              </a:rPr>
              <a:t>int</a:t>
            </a:r>
            <a:r>
              <a:rPr lang="ru-RU" altLang="ru-RU" sz="2400" dirty="0">
                <a:cs typeface="Arial" panose="020B0604020202020204" pitchFamily="34" charset="0"/>
              </a:rPr>
              <a:t>(</a:t>
            </a:r>
            <a:r>
              <a:rPr lang="ru-RU" altLang="ru-RU" sz="2400" dirty="0" err="1">
                <a:cs typeface="Arial" panose="020B0604020202020204" pitchFamily="34" charset="0"/>
              </a:rPr>
              <a:t>input</a:t>
            </a:r>
            <a:r>
              <a:rPr lang="ru-RU" altLang="ru-RU" sz="2400" dirty="0">
                <a:cs typeface="Arial" panose="020B0604020202020204" pitchFamily="34" charset="0"/>
              </a:rPr>
              <a:t>())</a:t>
            </a:r>
            <a:r>
              <a:rPr lang="en-US" altLang="ru-RU" sz="2400" dirty="0">
                <a:cs typeface="Arial" panose="020B0604020202020204" pitchFamily="34" charset="0"/>
              </a:rPr>
              <a:t>)     </a:t>
            </a:r>
            <a:r>
              <a:rPr lang="en-US" altLang="ru-RU" sz="2400" dirty="0">
                <a:solidFill>
                  <a:srgbClr val="008000"/>
                </a:solidFill>
                <a:cs typeface="Arial" panose="020B0604020202020204" pitchFamily="34" charset="0"/>
              </a:rPr>
              <a:t>#</a:t>
            </a:r>
            <a:r>
              <a:rPr lang="ru-RU" altLang="ru-RU" sz="2400" dirty="0">
                <a:solidFill>
                  <a:srgbClr val="008000"/>
                </a:solidFill>
                <a:cs typeface="Arial" panose="020B0604020202020204" pitchFamily="34" charset="0"/>
              </a:rPr>
              <a:t> считывание с клавиатуры элементов по порядку</a:t>
            </a:r>
          </a:p>
          <a:p>
            <a:pPr marL="266700" lvl="1" indent="0">
              <a:lnSpc>
                <a:spcPct val="80000"/>
              </a:lnSpc>
              <a:buNone/>
            </a:pPr>
            <a:r>
              <a:rPr lang="en-US" altLang="ru-RU" sz="2400" dirty="0"/>
              <a:t>print(A)   </a:t>
            </a:r>
            <a:r>
              <a:rPr lang="ru-RU" altLang="ru-RU" sz="2400" dirty="0"/>
              <a:t>                             </a:t>
            </a:r>
            <a:r>
              <a:rPr lang="en-US" altLang="ru-RU" sz="2400" dirty="0">
                <a:solidFill>
                  <a:srgbClr val="008000"/>
                </a:solidFill>
              </a:rPr>
              <a:t># </a:t>
            </a:r>
            <a:r>
              <a:rPr lang="ru-RU" altLang="ru-RU" sz="2400" dirty="0">
                <a:solidFill>
                  <a:srgbClr val="008000"/>
                </a:solidFill>
              </a:rPr>
              <a:t>вывод списка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80442A9-51B3-453F-B16D-A8F9198AB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13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B411D5-7080-4D57-9372-87A7347FF6DB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2DA3B3-D60B-4431-9895-4D3A22E07371}"/>
              </a:ext>
            </a:extLst>
          </p:cNvPr>
          <p:cNvSpPr txBox="1"/>
          <p:nvPr/>
        </p:nvSpPr>
        <p:spPr>
          <a:xfrm>
            <a:off x="465163" y="5661248"/>
            <a:ext cx="8229600" cy="584775"/>
          </a:xfrm>
          <a:prstGeom prst="rect">
            <a:avLst/>
          </a:prstGeom>
          <a:noFill/>
          <a:ln>
            <a:solidFill>
              <a:srgbClr val="3333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8000"/>
                </a:solidFill>
              </a:rPr>
              <a:t>Проверьте: можно ли таким способом заполнить список символьными (строковыми) значениями? </a:t>
            </a:r>
          </a:p>
        </p:txBody>
      </p:sp>
    </p:spTree>
    <p:extLst>
      <p:ext uri="{BB962C8B-B14F-4D97-AF65-F5344CB8AC3E}">
        <p14:creationId xmlns:p14="http://schemas.microsoft.com/office/powerpoint/2010/main" val="31939921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en-US" altLang="ru-RU" b="1" dirty="0">
                <a:solidFill>
                  <a:srgbClr val="FF0000"/>
                </a:solidFill>
              </a:rPr>
              <a:t> </a:t>
            </a:r>
            <a:r>
              <a:rPr lang="ru-RU" altLang="ru-RU" b="1" dirty="0">
                <a:solidFill>
                  <a:srgbClr val="FF0000"/>
                </a:solidFill>
              </a:rPr>
              <a:t>Замена нулевых элементов 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4871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lvl="0" indent="0">
              <a:lnSpc>
                <a:spcPct val="80000"/>
              </a:lnSpc>
              <a:buClr>
                <a:srgbClr val="3333FF"/>
              </a:buClr>
              <a:buNone/>
            </a:pPr>
            <a:r>
              <a:rPr lang="ru-RU" altLang="ru-RU" sz="2400" dirty="0">
                <a:solidFill>
                  <a:srgbClr val="1D52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Рассмотрим несколько </a:t>
            </a:r>
            <a:r>
              <a:rPr lang="ru-RU" altLang="ru-RU" sz="2400" b="1" dirty="0">
                <a:solidFill>
                  <a:srgbClr val="1D528D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способов создания и считывания списков.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9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b="1" dirty="0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Используя повторение, можно сначала считать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размер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списка и создать список из нужного числа элементов, затем организовать цикл по переменной i, начиная с числа 0 и внутри цикла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считывается с клавиатуры i-й элемент списка: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A = [0] * 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())   </a:t>
            </a:r>
            <a:r>
              <a:rPr lang="en-US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ввод числа элементов и заполнение списка нулями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for i 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range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len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(A)): </a:t>
            </a:r>
            <a:r>
              <a:rPr lang="en-US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определяется длина списка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   A[i] = 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())     </a:t>
            </a:r>
            <a:r>
              <a:rPr lang="en-US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замена нулевых значений вводимыми с клавиатуры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400" dirty="0"/>
              <a:t>print(A)</a:t>
            </a:r>
            <a:r>
              <a:rPr lang="ru-RU" altLang="ru-RU" sz="2400" dirty="0"/>
              <a:t>                       </a:t>
            </a:r>
            <a:r>
              <a:rPr lang="en-US" altLang="ru-RU" sz="2400" dirty="0">
                <a:solidFill>
                  <a:srgbClr val="008000"/>
                </a:solidFill>
              </a:rPr>
              <a:t>#</a:t>
            </a:r>
            <a:r>
              <a:rPr lang="ru-RU" altLang="ru-RU" sz="2400" dirty="0">
                <a:solidFill>
                  <a:srgbClr val="008000"/>
                </a:solidFill>
              </a:rPr>
              <a:t> вывод списка на экран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AB8471F-5412-40F6-B642-8A058A8A9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14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D775AC-2BAF-416E-82BF-FE45CD6A3445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F3FD34-0C30-4583-98A2-493CDF3028D6}"/>
              </a:ext>
            </a:extLst>
          </p:cNvPr>
          <p:cNvSpPr txBox="1"/>
          <p:nvPr/>
        </p:nvSpPr>
        <p:spPr>
          <a:xfrm>
            <a:off x="465163" y="5661248"/>
            <a:ext cx="8229600" cy="584775"/>
          </a:xfrm>
          <a:prstGeom prst="rect">
            <a:avLst/>
          </a:prstGeom>
          <a:noFill/>
          <a:ln>
            <a:solidFill>
              <a:srgbClr val="3333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8000"/>
                </a:solidFill>
              </a:rPr>
              <a:t>Проверьте: можно ли таким способом заполнить список символьными (строковыми) значениями? </a:t>
            </a:r>
          </a:p>
        </p:txBody>
      </p:sp>
    </p:spTree>
    <p:extLst>
      <p:ext uri="{BB962C8B-B14F-4D97-AF65-F5344CB8AC3E}">
        <p14:creationId xmlns:p14="http://schemas.microsoft.com/office/powerpoint/2010/main" val="1688462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en-US" altLang="ru-RU" b="1" dirty="0">
                <a:solidFill>
                  <a:srgbClr val="FF0000"/>
                </a:solidFill>
              </a:rPr>
              <a:t> </a:t>
            </a:r>
            <a:r>
              <a:rPr lang="ru-RU" altLang="ru-RU" b="1" dirty="0">
                <a:solidFill>
                  <a:srgbClr val="FF0000"/>
                </a:solidFill>
              </a:rPr>
              <a:t>Заполнение случайными числами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48710"/>
            <a:ext cx="8640960" cy="5381996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lvl="0" indent="0">
              <a:lnSpc>
                <a:spcPct val="80000"/>
              </a:lnSpc>
              <a:buClr>
                <a:srgbClr val="3333FF"/>
              </a:buClr>
              <a:buNone/>
            </a:pPr>
            <a:r>
              <a:rPr lang="ru-RU" altLang="ru-RU" sz="2400" dirty="0">
                <a:solidFill>
                  <a:srgbClr val="1D52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Рассмотрим несколько </a:t>
            </a:r>
            <a:r>
              <a:rPr lang="ru-RU" altLang="ru-RU" sz="2400" b="1" dirty="0">
                <a:solidFill>
                  <a:srgbClr val="1D528D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способов создания и считывания списков.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700" dirty="0"/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400" b="1" dirty="0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altLang="ru-RU" sz="2400" b="1" dirty="0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Используя повторение, можно сначала считать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размер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списка и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создать список из нужного числа элементов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затем организовать цикл по переменной i, начиная с числа 0 и внутри цикла заменяем на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случайные числа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from random import </a:t>
            </a:r>
            <a:r>
              <a:rPr lang="en-US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randint</a:t>
            </a:r>
            <a:endParaRPr lang="ru-RU" alt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A = [0] * 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())   </a:t>
            </a:r>
            <a:r>
              <a:rPr lang="en-US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ввод числа элементов и заполнение списка нулями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for i 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range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len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(A)): </a:t>
            </a:r>
            <a:r>
              <a:rPr lang="en-US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определяется длина списка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   A[i] = </a:t>
            </a:r>
            <a:r>
              <a:rPr lang="en-US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randint</a:t>
            </a:r>
            <a:r>
              <a:rPr lang="en-US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(-10, 20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)    </a:t>
            </a:r>
            <a:r>
              <a:rPr lang="en-US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замена нулевых значений вводимыми с клавиатуры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400" dirty="0"/>
              <a:t>print(A)</a:t>
            </a:r>
            <a:r>
              <a:rPr lang="ru-RU" altLang="ru-RU" sz="2400" dirty="0"/>
              <a:t>                      </a:t>
            </a:r>
            <a:r>
              <a:rPr lang="en-US" altLang="ru-RU" sz="2400" dirty="0">
                <a:solidFill>
                  <a:srgbClr val="008000"/>
                </a:solidFill>
              </a:rPr>
              <a:t>#</a:t>
            </a:r>
            <a:r>
              <a:rPr lang="ru-RU" altLang="ru-RU" sz="2400" dirty="0">
                <a:solidFill>
                  <a:srgbClr val="008000"/>
                </a:solidFill>
              </a:rPr>
              <a:t> вывод списка на экран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AB8471F-5412-40F6-B642-8A058A8A9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15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D775AC-2BAF-416E-82BF-FE45CD6A3445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9BA46E-A4B7-4C08-AA24-FD8F0AB89C6D}"/>
              </a:ext>
            </a:extLst>
          </p:cNvPr>
          <p:cNvSpPr txBox="1"/>
          <p:nvPr/>
        </p:nvSpPr>
        <p:spPr>
          <a:xfrm>
            <a:off x="465163" y="5661248"/>
            <a:ext cx="8229600" cy="584775"/>
          </a:xfrm>
          <a:prstGeom prst="rect">
            <a:avLst/>
          </a:prstGeom>
          <a:noFill/>
          <a:ln>
            <a:solidFill>
              <a:srgbClr val="3333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8000"/>
                </a:solidFill>
              </a:rPr>
              <a:t>Проверьте: можно ли таким способом заполнить список символьными (строковыми) значениями? </a:t>
            </a:r>
          </a:p>
        </p:txBody>
      </p:sp>
    </p:spTree>
    <p:extLst>
      <p:ext uri="{BB962C8B-B14F-4D97-AF65-F5344CB8AC3E}">
        <p14:creationId xmlns:p14="http://schemas.microsoft.com/office/powerpoint/2010/main" val="18615999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«Закономерные» списки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48710"/>
            <a:ext cx="8640960" cy="5381996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lvl="0" indent="0">
              <a:lnSpc>
                <a:spcPct val="80000"/>
              </a:lnSpc>
              <a:buClr>
                <a:srgbClr val="3333FF"/>
              </a:buClr>
              <a:buNone/>
            </a:pPr>
            <a:r>
              <a:rPr lang="ru-RU" altLang="ru-RU" sz="2400" dirty="0">
                <a:solidFill>
                  <a:srgbClr val="1D52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Рассмотрим несколько </a:t>
            </a:r>
            <a:r>
              <a:rPr lang="ru-RU" altLang="ru-RU" sz="2400" b="1" dirty="0">
                <a:solidFill>
                  <a:srgbClr val="1D528D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способов создания и считывания списков.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200" dirty="0"/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400" b="1" dirty="0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altLang="ru-RU" sz="2400" b="1" dirty="0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Используя повторение, можно сначала считать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размер списка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создать список из нужного числа элементов, затем организовать цикл по переменной i, начиная с числа 0 и внутри цикла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заменяем на выражение,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например, квадрат номера самого элемента.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A = [0] * 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())   </a:t>
            </a:r>
            <a:r>
              <a:rPr lang="en-US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ввод числа элементов и заполнение списка нулями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for i 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range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len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(A)): </a:t>
            </a:r>
            <a:r>
              <a:rPr lang="en-US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определяется длина списка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   A[i] = </a:t>
            </a:r>
            <a:r>
              <a:rPr lang="en-US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* </a:t>
            </a:r>
            <a:r>
              <a:rPr lang="en-US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замена значений квадратами их номеров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400" dirty="0"/>
              <a:t>print(A)</a:t>
            </a:r>
            <a:r>
              <a:rPr lang="ru-RU" altLang="ru-RU" sz="2400" dirty="0"/>
              <a:t>                      </a:t>
            </a:r>
            <a:r>
              <a:rPr lang="en-US" altLang="ru-RU" sz="2400" dirty="0">
                <a:solidFill>
                  <a:srgbClr val="008000"/>
                </a:solidFill>
              </a:rPr>
              <a:t>#</a:t>
            </a:r>
            <a:r>
              <a:rPr lang="ru-RU" altLang="ru-RU" sz="2400" dirty="0">
                <a:solidFill>
                  <a:srgbClr val="008000"/>
                </a:solidFill>
              </a:rPr>
              <a:t> вывод списка на экран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AB8471F-5412-40F6-B642-8A058A8A9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16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D775AC-2BAF-416E-82BF-FE45CD6A3445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8D7A7C-751D-4DD9-9730-FD2E61E66512}"/>
              </a:ext>
            </a:extLst>
          </p:cNvPr>
          <p:cNvSpPr txBox="1"/>
          <p:nvPr/>
        </p:nvSpPr>
        <p:spPr>
          <a:xfrm>
            <a:off x="457200" y="5661248"/>
            <a:ext cx="8229600" cy="584775"/>
          </a:xfrm>
          <a:prstGeom prst="rect">
            <a:avLst/>
          </a:prstGeom>
          <a:noFill/>
          <a:ln>
            <a:solidFill>
              <a:srgbClr val="3333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8000"/>
                </a:solidFill>
              </a:rPr>
              <a:t>Проверьте: можно ли таким способом заполнить список символьными (строковыми) значениями? </a:t>
            </a:r>
          </a:p>
        </p:txBody>
      </p:sp>
    </p:spTree>
    <p:extLst>
      <p:ext uri="{BB962C8B-B14F-4D97-AF65-F5344CB8AC3E}">
        <p14:creationId xmlns:p14="http://schemas.microsoft.com/office/powerpoint/2010/main" val="18495418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en-US" altLang="ru-RU" b="1" dirty="0">
                <a:solidFill>
                  <a:srgbClr val="FF0000"/>
                </a:solidFill>
              </a:rPr>
              <a:t> </a:t>
            </a:r>
            <a:r>
              <a:rPr lang="ru-RU" altLang="ru-RU" b="1" dirty="0">
                <a:solidFill>
                  <a:srgbClr val="FF0000"/>
                </a:solidFill>
              </a:rPr>
              <a:t>Вывод  элементов списка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Вывести </a:t>
            </a:r>
            <a:r>
              <a:rPr lang="ru-RU" altLang="ru-RU" sz="2000" b="1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элементы списка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A можно одной инструкцией print(A), при этом будут выведены квадратные скобки вокруг элементов списка и запятые между элементами списка – не удобно.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for i 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range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len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(A)):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 print(A[i])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в цикле меняется индекс элемента i, затем выводится элемент списка с индексом i.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elem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A: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 print(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elem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end = ' ‘)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элементы списка выводятся </a:t>
            </a:r>
            <a:r>
              <a:rPr lang="ru-RU" altLang="ru-RU" sz="20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одну строку</a:t>
            </a: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разделенные пробелом, при этом в цикле меняется не индекс элемента списка, а само значение переменной </a:t>
            </a:r>
            <a:endParaRPr lang="en-US" altLang="ru-RU" sz="20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(например, в цикле for 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elem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['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red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green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blue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'] переменная 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elem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будет последовательно принимать значения '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red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green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blue</a:t>
            </a:r>
            <a:r>
              <a:rPr lang="ru-RU" altLang="ru-RU" sz="2000" dirty="0"/>
              <a:t>’.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b="1" dirty="0">
              <a:solidFill>
                <a:srgbClr val="008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b="1" dirty="0">
              <a:solidFill>
                <a:srgbClr val="008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D913BD3-CA65-4811-B75A-59CBC2E65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17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F391CD-02CE-4304-BAF7-6A21A0BEEE63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800D15-63C4-4ED1-BA3B-3967E6C2CEB6}"/>
              </a:ext>
            </a:extLst>
          </p:cNvPr>
          <p:cNvSpPr txBox="1"/>
          <p:nvPr/>
        </p:nvSpPr>
        <p:spPr>
          <a:xfrm>
            <a:off x="619170" y="5733256"/>
            <a:ext cx="8103046" cy="535531"/>
          </a:xfrm>
          <a:prstGeom prst="rect">
            <a:avLst/>
          </a:prstGeom>
          <a:noFill/>
          <a:ln>
            <a:solidFill>
              <a:srgbClr val="3333FF"/>
            </a:solidFill>
          </a:ln>
        </p:spPr>
        <p:txBody>
          <a:bodyPr wrap="square" rtlCol="0">
            <a:spAutoFit/>
          </a:bodyPr>
          <a:lstStyle/>
          <a:p>
            <a:pPr marL="57150" indent="0" algn="ctr">
              <a:lnSpc>
                <a:spcPct val="80000"/>
              </a:lnSpc>
              <a:buNone/>
            </a:pPr>
            <a:r>
              <a:rPr lang="ru-RU" altLang="ru-RU" b="1" dirty="0">
                <a:solidFill>
                  <a:srgbClr val="008000"/>
                </a:solidFill>
              </a:rPr>
              <a:t>Проверьте эти способы вывода списков, например,  для </a:t>
            </a:r>
            <a:endParaRPr lang="en-US" altLang="ru-RU" b="1" dirty="0">
              <a:solidFill>
                <a:srgbClr val="008000"/>
              </a:solidFill>
            </a:endParaRPr>
          </a:p>
          <a:p>
            <a:pPr marL="57150" indent="0" algn="ctr">
              <a:lnSpc>
                <a:spcPct val="80000"/>
              </a:lnSpc>
              <a:buNone/>
            </a:pPr>
            <a:r>
              <a:rPr lang="en-US" altLang="ru-RU" dirty="0">
                <a:solidFill>
                  <a:srgbClr val="008000"/>
                </a:solidFill>
                <a:cs typeface="Arial" panose="020B0604020202020204" pitchFamily="34" charset="0"/>
              </a:rPr>
              <a:t>A = ['Red', 'Orange', 'Yellow', 'Green', 'Blue', 'Indigo', 'Violet’]</a:t>
            </a:r>
            <a:endParaRPr lang="ru-RU" altLang="ru-RU" dirty="0">
              <a:solidFill>
                <a:srgbClr val="008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4291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en-US" altLang="ru-RU" b="1" dirty="0">
                <a:solidFill>
                  <a:srgbClr val="FF0000"/>
                </a:solidFill>
              </a:rPr>
              <a:t>map(), list(), </a:t>
            </a:r>
            <a:r>
              <a:rPr lang="ru-RU" altLang="ru-RU" b="1" dirty="0">
                <a:solidFill>
                  <a:srgbClr val="FF0000"/>
                </a:solidFill>
              </a:rPr>
              <a:t>метод </a:t>
            </a:r>
            <a:r>
              <a:rPr lang="en-US" altLang="ru-RU" b="1" dirty="0">
                <a:solidFill>
                  <a:srgbClr val="FF0000"/>
                </a:solidFill>
              </a:rPr>
              <a:t>split 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A = 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ru-RU" alt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</a:t>
            </a:r>
            <a:r>
              <a:rPr lang="ru-RU" alt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altLang="ru-RU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spli</a:t>
            </a:r>
            <a:r>
              <a:rPr lang="ru-RU" altLang="ru-RU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u-RU" alt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 </a:t>
            </a:r>
            <a:r>
              <a:rPr lang="en-US" alt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ввод</a:t>
            </a:r>
            <a:r>
              <a:rPr lang="ru-RU" alt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элементов списка в одной строке </a:t>
            </a: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через пробел.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print(A)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for i 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range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len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(A)):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   A[i] = 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(A[i])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Используя функции языка </a:t>
            </a:r>
            <a:r>
              <a:rPr lang="ru-RU" altLang="ru-RU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altLang="ru-RU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то же самое можно сделать в одну строку: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A = </a:t>
            </a:r>
            <a:r>
              <a:rPr lang="ru-RU" altLang="ru-RU" sz="2000" b="1" dirty="0" err="1">
                <a:solidFill>
                  <a:srgbClr val="FF0000"/>
                </a:solidFill>
              </a:rPr>
              <a:t>list</a:t>
            </a:r>
            <a:r>
              <a:rPr lang="ru-RU" altLang="ru-RU" sz="2000" b="1" dirty="0">
                <a:solidFill>
                  <a:srgbClr val="0070C0"/>
                </a:solidFill>
              </a:rPr>
              <a:t>(</a:t>
            </a:r>
            <a:r>
              <a:rPr lang="ru-RU" altLang="ru-RU" sz="2000" b="1" dirty="0" err="1">
                <a:solidFill>
                  <a:srgbClr val="FF0000"/>
                </a:solidFill>
              </a:rPr>
              <a:t>map</a:t>
            </a:r>
            <a:r>
              <a:rPr lang="ru-RU" altLang="ru-RU" sz="2000" dirty="0"/>
              <a:t>(</a:t>
            </a:r>
            <a:r>
              <a:rPr lang="ru-RU" altLang="ru-RU" sz="2000" dirty="0" err="1"/>
              <a:t>int</a:t>
            </a:r>
            <a:r>
              <a:rPr lang="ru-RU" altLang="ru-RU" sz="2000" dirty="0"/>
              <a:t>, </a:t>
            </a:r>
            <a:r>
              <a:rPr lang="ru-RU" altLang="ru-RU" sz="2000" dirty="0" err="1"/>
              <a:t>input</a:t>
            </a:r>
            <a:r>
              <a:rPr lang="ru-RU" altLang="ru-RU" sz="2000" dirty="0"/>
              <a:t>().</a:t>
            </a:r>
            <a:r>
              <a:rPr lang="ru-RU" altLang="ru-RU" sz="2000" b="1" dirty="0" err="1">
                <a:solidFill>
                  <a:srgbClr val="FF0000"/>
                </a:solidFill>
              </a:rPr>
              <a:t>split</a:t>
            </a:r>
            <a:r>
              <a:rPr lang="ru-RU" altLang="ru-RU" sz="2000" b="1" dirty="0">
                <a:solidFill>
                  <a:srgbClr val="FF0000"/>
                </a:solidFill>
              </a:rPr>
              <a:t>()</a:t>
            </a:r>
            <a:r>
              <a:rPr lang="ru-RU" altLang="ru-RU" sz="2000" dirty="0"/>
              <a:t>))  - попробуйте разобраться в формате.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5FD02C9-7032-484A-AB9F-EA1FE76DB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18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A022D5-FD43-4723-A906-9571F9A4AFA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CFA6E7-1634-4623-BC76-CECA2F971F93}"/>
              </a:ext>
            </a:extLst>
          </p:cNvPr>
          <p:cNvSpPr txBox="1"/>
          <p:nvPr/>
        </p:nvSpPr>
        <p:spPr>
          <a:xfrm>
            <a:off x="466281" y="2310055"/>
            <a:ext cx="43482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000" dirty="0">
                <a:solidFill>
                  <a:srgbClr val="008000"/>
                </a:solidFill>
                <a:cs typeface="Arial" panose="020B0604020202020204" pitchFamily="34" charset="0"/>
              </a:rPr>
              <a:t>Введите числа: 1 2 3. </a:t>
            </a: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000" dirty="0">
                <a:solidFill>
                  <a:srgbClr val="008000"/>
                </a:solidFill>
                <a:cs typeface="Arial" panose="020B0604020202020204" pitchFamily="34" charset="0"/>
              </a:rPr>
              <a:t>Каков формат вывода на экран?</a:t>
            </a:r>
            <a:endParaRPr lang="en-US" altLang="ru-RU" sz="2000" dirty="0">
              <a:solidFill>
                <a:srgbClr val="008000"/>
              </a:solidFill>
              <a:cs typeface="Arial" panose="020B0604020202020204" pitchFamily="34" charset="0"/>
            </a:endParaRPr>
          </a:p>
          <a:p>
            <a:pPr marL="57150" indent="0" algn="l">
              <a:lnSpc>
                <a:spcPct val="80000"/>
              </a:lnSpc>
              <a:buNone/>
            </a:pPr>
            <a:r>
              <a:rPr lang="ru-RU" altLang="ru-RU" sz="2000" dirty="0">
                <a:solidFill>
                  <a:srgbClr val="008000"/>
                </a:solidFill>
                <a:cs typeface="Arial" panose="020B0604020202020204" pitchFamily="34" charset="0"/>
              </a:rPr>
              <a:t>Как вывести числа?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75243D-8B2F-4B17-8F44-A15C4173F25D}"/>
              </a:ext>
            </a:extLst>
          </p:cNvPr>
          <p:cNvSpPr txBox="1"/>
          <p:nvPr/>
        </p:nvSpPr>
        <p:spPr>
          <a:xfrm>
            <a:off x="697941" y="5517232"/>
            <a:ext cx="79390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ru-RU" sz="2000" dirty="0">
                <a:solidFill>
                  <a:srgbClr val="008000"/>
                </a:solidFill>
                <a:cs typeface="Arial" panose="020B0604020202020204" pitchFamily="34" charset="0"/>
              </a:rPr>
              <a:t>А как создать список из вещественных чисел?</a:t>
            </a:r>
            <a:endParaRPr lang="ru-RU" altLang="ru-RU" sz="2000" b="1" dirty="0">
              <a:solidFill>
                <a:srgbClr val="008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13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Методы: </a:t>
            </a:r>
            <a:r>
              <a:rPr lang="en-US" altLang="ru-RU" b="1" dirty="0">
                <a:solidFill>
                  <a:srgbClr val="FF0000"/>
                </a:solidFill>
              </a:rPr>
              <a:t>split</a:t>
            </a:r>
            <a:r>
              <a:rPr lang="ru-RU" altLang="ru-RU" b="1" dirty="0">
                <a:solidFill>
                  <a:srgbClr val="FF0000"/>
                </a:solidFill>
              </a:rPr>
              <a:t>, </a:t>
            </a:r>
            <a:r>
              <a:rPr lang="en-US" altLang="ru-RU" b="1" dirty="0">
                <a:solidFill>
                  <a:srgbClr val="FF0000"/>
                </a:solidFill>
              </a:rPr>
              <a:t> join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 метода 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split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есть необязательный параметр, который определяет, какая строка (символ) будет использоваться в качестве разделителя между элементами списка. Например, метод </a:t>
            </a:r>
            <a:r>
              <a:rPr lang="ru-RU" altLang="ru-RU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split</a:t>
            </a: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('.')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вернет список, полученный разрезанием исходной строки по символам '.'.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Используя “обратные” методы можно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вывести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список при помощи однострочной команды. Для этого используется метод </a:t>
            </a:r>
            <a:r>
              <a:rPr lang="ru-RU" altLang="ru-RU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join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У этого метода один параметр: список строк.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результате получается строка, полученная соединением элементов списка в одну строку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 разделителем, указанным перед 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join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().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A = ['red', 'green', 'blue']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print(' '.join(A)) </a:t>
            </a:r>
            <a:r>
              <a:rPr lang="en-US" altLang="ru-RU" sz="2000" dirty="0">
                <a:solidFill>
                  <a:srgbClr val="008000"/>
                </a:solidFill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</a:rPr>
              <a:t>вывод элементов списка А через пробел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print(''.join(A))  </a:t>
            </a:r>
            <a:r>
              <a:rPr lang="en-US" altLang="ru-RU" sz="2000" dirty="0">
                <a:solidFill>
                  <a:srgbClr val="008000"/>
                </a:solidFill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</a:rPr>
              <a:t>вывод элементов списка слитно (через "пустую строку")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/>
              <a:t>print('***'.join(A)) </a:t>
            </a:r>
            <a:r>
              <a:rPr lang="en-US" altLang="ru-RU" sz="2000" dirty="0">
                <a:solidFill>
                  <a:srgbClr val="008000"/>
                </a:solidFill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</a:rPr>
              <a:t>вывод элементов списка через 3 звёздочки</a:t>
            </a:r>
            <a:endParaRPr lang="en-US" altLang="ru-RU" sz="2000" dirty="0">
              <a:solidFill>
                <a:srgbClr val="008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050" dirty="0">
              <a:solidFill>
                <a:srgbClr val="0070C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Примечание:</a:t>
            </a:r>
            <a:endParaRPr lang="en-US" altLang="ru-RU" sz="1800" dirty="0">
              <a:solidFill>
                <a:schemeClr val="tx2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solidFill>
                  <a:srgbClr val="0070C0"/>
                </a:solidFill>
              </a:rPr>
              <a:t>print(' '.</a:t>
            </a:r>
            <a:r>
              <a:rPr lang="ru-RU" altLang="ru-RU" sz="2000" dirty="0" err="1">
                <a:solidFill>
                  <a:srgbClr val="0070C0"/>
                </a:solidFill>
              </a:rPr>
              <a:t>join</a:t>
            </a:r>
            <a:r>
              <a:rPr lang="ru-RU" altLang="ru-RU" sz="2000" dirty="0">
                <a:solidFill>
                  <a:srgbClr val="0070C0"/>
                </a:solidFill>
              </a:rPr>
              <a:t>(</a:t>
            </a:r>
            <a:r>
              <a:rPr lang="ru-RU" altLang="ru-RU" sz="2000" dirty="0" err="1">
                <a:solidFill>
                  <a:srgbClr val="0070C0"/>
                </a:solidFill>
              </a:rPr>
              <a:t>map</a:t>
            </a:r>
            <a:r>
              <a:rPr lang="ru-RU" altLang="ru-RU" sz="2000" dirty="0">
                <a:solidFill>
                  <a:srgbClr val="0070C0"/>
                </a:solidFill>
              </a:rPr>
              <a:t>(str, A))) </a:t>
            </a:r>
            <a:r>
              <a:rPr lang="ru-RU" altLang="ru-RU" sz="2000" dirty="0">
                <a:solidFill>
                  <a:srgbClr val="008000"/>
                </a:solidFill>
              </a:rPr>
              <a:t># для числового списка А каждый элемент преобразуется в </a:t>
            </a:r>
            <a:r>
              <a:rPr lang="ru-RU" altLang="ru-RU" sz="2000" dirty="0" err="1">
                <a:solidFill>
                  <a:srgbClr val="008000"/>
                </a:solidFill>
              </a:rPr>
              <a:t>стровой</a:t>
            </a:r>
            <a:r>
              <a:rPr lang="ru-RU" altLang="ru-RU" sz="2000" dirty="0">
                <a:solidFill>
                  <a:srgbClr val="008000"/>
                </a:solidFill>
              </a:rPr>
              <a:t> тип.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121035C-7904-4D5C-9780-774416811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19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3DC314-DEA3-44B2-8912-319D20403311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453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528B6D84-D8FA-4FD9-BC6E-F9EF9A508B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Основные темы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0659" name="Text Box 3">
            <a:extLst>
              <a:ext uri="{FF2B5EF4-FFF2-40B4-BE49-F238E27FC236}">
                <a16:creationId xmlns:a16="http://schemas.microsoft.com/office/drawing/2014/main" id="{0D201D78-8E17-4DC4-BAFB-6D0D7DF3A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ru-RU" altLang="ru-RU"/>
          </a:p>
        </p:txBody>
      </p:sp>
      <p:sp>
        <p:nvSpPr>
          <p:cNvPr id="70702" name="AutoShape 46">
            <a:extLst>
              <a:ext uri="{FF2B5EF4-FFF2-40B4-BE49-F238E27FC236}">
                <a16:creationId xmlns:a16="http://schemas.microsoft.com/office/drawing/2014/main" id="{DDC7DEB0-8997-4A55-AC90-748B16C6AA1A}"/>
              </a:ext>
            </a:extLst>
          </p:cNvPr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2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0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3" name="AutoShape 47">
            <a:extLst>
              <a:ext uri="{FF2B5EF4-FFF2-40B4-BE49-F238E27FC236}">
                <a16:creationId xmlns:a16="http://schemas.microsoft.com/office/drawing/2014/main" id="{E1CC169A-3521-4A85-8C08-99BE8391D8BF}"/>
              </a:ext>
            </a:extLst>
          </p:cNvPr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4"/>
                  <a:pt x="10856" y="10769"/>
                  <a:pt x="10856" y="10800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799"/>
                </a:cubicBezTo>
                <a:close/>
              </a:path>
            </a:pathLst>
          </a:custGeom>
          <a:gradFill rotWithShape="1">
            <a:gsLst>
              <a:gs pos="0">
                <a:srgbClr val="1B9AD9">
                  <a:alpha val="36000"/>
                </a:srgbClr>
              </a:gs>
              <a:gs pos="100000">
                <a:srgbClr val="1B9AD9">
                  <a:gamma/>
                  <a:tint val="3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4" name="AutoShape 48">
            <a:extLst>
              <a:ext uri="{FF2B5EF4-FFF2-40B4-BE49-F238E27FC236}">
                <a16:creationId xmlns:a16="http://schemas.microsoft.com/office/drawing/2014/main" id="{A937696B-F6BB-402C-B46F-EB8384D26B4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11357" y="3974428"/>
            <a:ext cx="2952625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Вычисления в </a:t>
            </a:r>
            <a:r>
              <a:rPr lang="en-US" altLang="ru-RU" b="1" dirty="0">
                <a:solidFill>
                  <a:schemeClr val="tx2"/>
                </a:solidFill>
              </a:rPr>
              <a:t>Python</a:t>
            </a:r>
            <a:r>
              <a:rPr lang="ru-RU" altLang="ru-RU" b="1" dirty="0">
                <a:solidFill>
                  <a:schemeClr val="tx2"/>
                </a:solidFill>
              </a:rPr>
              <a:t> 5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5" name="AutoShape 49">
            <a:extLst>
              <a:ext uri="{FF2B5EF4-FFF2-40B4-BE49-F238E27FC236}">
                <a16:creationId xmlns:a16="http://schemas.microsoft.com/office/drawing/2014/main" id="{90371C5E-A6BF-4070-AE34-49CE959243C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37512" y="3383576"/>
            <a:ext cx="3604519" cy="398106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Целочисленная математика 4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6" name="AutoShape 50">
            <a:extLst>
              <a:ext uri="{FF2B5EF4-FFF2-40B4-BE49-F238E27FC236}">
                <a16:creationId xmlns:a16="http://schemas.microsoft.com/office/drawing/2014/main" id="{FB33F560-F156-4CA6-889D-BFB159C119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52852" y="2249847"/>
            <a:ext cx="319521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Основы синтаксиса        2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7" name="AutoShape 51">
            <a:extLst>
              <a:ext uri="{FF2B5EF4-FFF2-40B4-BE49-F238E27FC236}">
                <a16:creationId xmlns:a16="http://schemas.microsoft.com/office/drawing/2014/main" id="{A0DF4DFF-EFDA-49A5-8501-7C3E78A65FB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038" y="2834679"/>
            <a:ext cx="3108336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Ввод-вывод данных   </a:t>
            </a:r>
            <a:r>
              <a:rPr lang="en-US" altLang="ru-RU" b="1" dirty="0">
                <a:solidFill>
                  <a:schemeClr val="tx2"/>
                </a:solidFill>
              </a:rPr>
              <a:t>  </a:t>
            </a:r>
            <a:r>
              <a:rPr lang="ru-RU" altLang="ru-RU" b="1" dirty="0">
                <a:solidFill>
                  <a:schemeClr val="tx2"/>
                </a:solidFill>
              </a:rPr>
              <a:t>3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8" name="AutoShape 52">
            <a:extLst>
              <a:ext uri="{FF2B5EF4-FFF2-40B4-BE49-F238E27FC236}">
                <a16:creationId xmlns:a16="http://schemas.microsoft.com/office/drawing/2014/main" id="{D7D7CCC7-7350-455D-B465-898FA24613A4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79393" y="1713868"/>
            <a:ext cx="3424324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sz="1600" b="1" dirty="0">
                <a:solidFill>
                  <a:schemeClr val="tx2"/>
                </a:solidFill>
              </a:rPr>
              <a:t>Всему начало есть. Введение </a:t>
            </a:r>
            <a:r>
              <a:rPr lang="ru-RU" altLang="ru-RU" b="1" dirty="0">
                <a:solidFill>
                  <a:schemeClr val="tx2"/>
                </a:solidFill>
              </a:rPr>
              <a:t>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0709" name="Group 53">
            <a:extLst>
              <a:ext uri="{FF2B5EF4-FFF2-40B4-BE49-F238E27FC236}">
                <a16:creationId xmlns:a16="http://schemas.microsoft.com/office/drawing/2014/main" id="{5824BCCD-D00D-4F6B-9E78-F561D9D8C6C5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1730375"/>
            <a:ext cx="381000" cy="381000"/>
            <a:chOff x="2078" y="1680"/>
            <a:chExt cx="1615" cy="1615"/>
          </a:xfrm>
        </p:grpSpPr>
        <p:sp>
          <p:nvSpPr>
            <p:cNvPr id="70710" name="Oval 54">
              <a:extLst>
                <a:ext uri="{FF2B5EF4-FFF2-40B4-BE49-F238E27FC236}">
                  <a16:creationId xmlns:a16="http://schemas.microsoft.com/office/drawing/2014/main" id="{3A7ABE76-9A18-4C60-B6A4-0886C098E0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1" name="Oval 55">
              <a:extLst>
                <a:ext uri="{FF2B5EF4-FFF2-40B4-BE49-F238E27FC236}">
                  <a16:creationId xmlns:a16="http://schemas.microsoft.com/office/drawing/2014/main" id="{3A95D0F5-41F2-492D-BC55-19704280C11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2" name="Oval 56">
              <a:extLst>
                <a:ext uri="{FF2B5EF4-FFF2-40B4-BE49-F238E27FC236}">
                  <a16:creationId xmlns:a16="http://schemas.microsoft.com/office/drawing/2014/main" id="{699C6605-7F7D-4505-B102-39B296BE61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3" name="Oval 57">
              <a:extLst>
                <a:ext uri="{FF2B5EF4-FFF2-40B4-BE49-F238E27FC236}">
                  <a16:creationId xmlns:a16="http://schemas.microsoft.com/office/drawing/2014/main" id="{25D19706-AE46-4070-BF45-B5E6067824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4" name="Oval 58">
              <a:extLst>
                <a:ext uri="{FF2B5EF4-FFF2-40B4-BE49-F238E27FC236}">
                  <a16:creationId xmlns:a16="http://schemas.microsoft.com/office/drawing/2014/main" id="{96A1D008-16F8-4CBB-A5C5-25F7D0A282B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5" name="Oval 59">
              <a:extLst>
                <a:ext uri="{FF2B5EF4-FFF2-40B4-BE49-F238E27FC236}">
                  <a16:creationId xmlns:a16="http://schemas.microsoft.com/office/drawing/2014/main" id="{B38A9248-1BAA-403D-B3AA-DDF8026776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ru-RU" sz="800" dirty="0"/>
            </a:p>
          </p:txBody>
        </p:sp>
      </p:grpSp>
      <p:grpSp>
        <p:nvGrpSpPr>
          <p:cNvPr id="70716" name="Group 60">
            <a:extLst>
              <a:ext uri="{FF2B5EF4-FFF2-40B4-BE49-F238E27FC236}">
                <a16:creationId xmlns:a16="http://schemas.microsoft.com/office/drawing/2014/main" id="{AD48A2F7-587A-433D-9DE2-131DBC6050F0}"/>
              </a:ext>
            </a:extLst>
          </p:cNvPr>
          <p:cNvGrpSpPr>
            <a:grpSpLocks/>
          </p:cNvGrpSpPr>
          <p:nvPr/>
        </p:nvGrpSpPr>
        <p:grpSpPr bwMode="auto">
          <a:xfrm>
            <a:off x="1589387" y="2243497"/>
            <a:ext cx="381000" cy="381000"/>
            <a:chOff x="2078" y="1680"/>
            <a:chExt cx="1615" cy="1615"/>
          </a:xfrm>
        </p:grpSpPr>
        <p:sp>
          <p:nvSpPr>
            <p:cNvPr id="70717" name="Oval 61">
              <a:extLst>
                <a:ext uri="{FF2B5EF4-FFF2-40B4-BE49-F238E27FC236}">
                  <a16:creationId xmlns:a16="http://schemas.microsoft.com/office/drawing/2014/main" id="{AC8EEE5C-3E7D-4E0B-8744-7158F08AB3D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8" name="Oval 62">
              <a:extLst>
                <a:ext uri="{FF2B5EF4-FFF2-40B4-BE49-F238E27FC236}">
                  <a16:creationId xmlns:a16="http://schemas.microsoft.com/office/drawing/2014/main" id="{82B1EB22-17DF-4E03-9092-9276F4DBDEA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9" name="Oval 63">
              <a:extLst>
                <a:ext uri="{FF2B5EF4-FFF2-40B4-BE49-F238E27FC236}">
                  <a16:creationId xmlns:a16="http://schemas.microsoft.com/office/drawing/2014/main" id="{9E1670C8-F8BC-4F1F-B13C-975D55B1A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0" name="Oval 64">
              <a:extLst>
                <a:ext uri="{FF2B5EF4-FFF2-40B4-BE49-F238E27FC236}">
                  <a16:creationId xmlns:a16="http://schemas.microsoft.com/office/drawing/2014/main" id="{FA54E0EA-DE02-4693-A823-99DE43570D5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1" name="Oval 65">
              <a:extLst>
                <a:ext uri="{FF2B5EF4-FFF2-40B4-BE49-F238E27FC236}">
                  <a16:creationId xmlns:a16="http://schemas.microsoft.com/office/drawing/2014/main" id="{D8EFB88B-EC83-4E24-AF81-D2A2071B7AC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2" name="Oval 66">
              <a:extLst>
                <a:ext uri="{FF2B5EF4-FFF2-40B4-BE49-F238E27FC236}">
                  <a16:creationId xmlns:a16="http://schemas.microsoft.com/office/drawing/2014/main" id="{A59AE064-0174-4CCF-A928-08A1BC809F6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23" name="Group 67">
            <a:extLst>
              <a:ext uri="{FF2B5EF4-FFF2-40B4-BE49-F238E27FC236}">
                <a16:creationId xmlns:a16="http://schemas.microsoft.com/office/drawing/2014/main" id="{4EE8682C-75B0-43E9-B554-418EA3EA5D01}"/>
              </a:ext>
            </a:extLst>
          </p:cNvPr>
          <p:cNvGrpSpPr>
            <a:grpSpLocks/>
          </p:cNvGrpSpPr>
          <p:nvPr/>
        </p:nvGrpSpPr>
        <p:grpSpPr bwMode="auto">
          <a:xfrm>
            <a:off x="1983862" y="2846905"/>
            <a:ext cx="381000" cy="381000"/>
            <a:chOff x="2078" y="1680"/>
            <a:chExt cx="1615" cy="1615"/>
          </a:xfrm>
        </p:grpSpPr>
        <p:sp>
          <p:nvSpPr>
            <p:cNvPr id="70724" name="Oval 68">
              <a:extLst>
                <a:ext uri="{FF2B5EF4-FFF2-40B4-BE49-F238E27FC236}">
                  <a16:creationId xmlns:a16="http://schemas.microsoft.com/office/drawing/2014/main" id="{0E8BA1D8-EE19-4A55-9282-E26DA0CD1D5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5" name="Oval 69">
              <a:extLst>
                <a:ext uri="{FF2B5EF4-FFF2-40B4-BE49-F238E27FC236}">
                  <a16:creationId xmlns:a16="http://schemas.microsoft.com/office/drawing/2014/main" id="{B08691B0-12CE-4800-917C-DD29D3603C0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6" name="Oval 70">
              <a:extLst>
                <a:ext uri="{FF2B5EF4-FFF2-40B4-BE49-F238E27FC236}">
                  <a16:creationId xmlns:a16="http://schemas.microsoft.com/office/drawing/2014/main" id="{A9673706-8263-42B9-9158-19ED7FAA70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7" name="Oval 71">
              <a:extLst>
                <a:ext uri="{FF2B5EF4-FFF2-40B4-BE49-F238E27FC236}">
                  <a16:creationId xmlns:a16="http://schemas.microsoft.com/office/drawing/2014/main" id="{967A45EF-2D4F-4E5A-BFF8-CA957596AA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8" name="Oval 72">
              <a:extLst>
                <a:ext uri="{FF2B5EF4-FFF2-40B4-BE49-F238E27FC236}">
                  <a16:creationId xmlns:a16="http://schemas.microsoft.com/office/drawing/2014/main" id="{A63F840C-3CDD-4345-B3E6-4127DBDD60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9" name="Oval 73">
              <a:extLst>
                <a:ext uri="{FF2B5EF4-FFF2-40B4-BE49-F238E27FC236}">
                  <a16:creationId xmlns:a16="http://schemas.microsoft.com/office/drawing/2014/main" id="{DA04C994-2716-4D82-A2A8-FC357B98A7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0" name="Group 74">
            <a:extLst>
              <a:ext uri="{FF2B5EF4-FFF2-40B4-BE49-F238E27FC236}">
                <a16:creationId xmlns:a16="http://schemas.microsoft.com/office/drawing/2014/main" id="{842081FD-3B7D-4247-900F-8F6C8D843A17}"/>
              </a:ext>
            </a:extLst>
          </p:cNvPr>
          <p:cNvGrpSpPr>
            <a:grpSpLocks/>
          </p:cNvGrpSpPr>
          <p:nvPr/>
        </p:nvGrpSpPr>
        <p:grpSpPr bwMode="auto">
          <a:xfrm>
            <a:off x="2095480" y="3390263"/>
            <a:ext cx="381000" cy="381000"/>
            <a:chOff x="2078" y="1680"/>
            <a:chExt cx="1615" cy="1615"/>
          </a:xfrm>
        </p:grpSpPr>
        <p:sp>
          <p:nvSpPr>
            <p:cNvPr id="70731" name="Oval 75">
              <a:extLst>
                <a:ext uri="{FF2B5EF4-FFF2-40B4-BE49-F238E27FC236}">
                  <a16:creationId xmlns:a16="http://schemas.microsoft.com/office/drawing/2014/main" id="{1F1EE65F-E9C0-40F1-87FF-DD52CCF9C9F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2" name="Oval 76">
              <a:extLst>
                <a:ext uri="{FF2B5EF4-FFF2-40B4-BE49-F238E27FC236}">
                  <a16:creationId xmlns:a16="http://schemas.microsoft.com/office/drawing/2014/main" id="{1D108E3A-D3C9-4663-A1EF-AAA4F9E5E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3" name="Oval 77">
              <a:extLst>
                <a:ext uri="{FF2B5EF4-FFF2-40B4-BE49-F238E27FC236}">
                  <a16:creationId xmlns:a16="http://schemas.microsoft.com/office/drawing/2014/main" id="{252A8FC2-BF40-4B0F-88CD-5EA3D929E02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4" name="Oval 78">
              <a:extLst>
                <a:ext uri="{FF2B5EF4-FFF2-40B4-BE49-F238E27FC236}">
                  <a16:creationId xmlns:a16="http://schemas.microsoft.com/office/drawing/2014/main" id="{3602790A-224E-4369-B9BB-00687B8B1DA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5" name="Oval 79">
              <a:extLst>
                <a:ext uri="{FF2B5EF4-FFF2-40B4-BE49-F238E27FC236}">
                  <a16:creationId xmlns:a16="http://schemas.microsoft.com/office/drawing/2014/main" id="{E74FEF9F-61DC-4380-A8D8-340D9CB2337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36" name="Oval 80">
              <a:extLst>
                <a:ext uri="{FF2B5EF4-FFF2-40B4-BE49-F238E27FC236}">
                  <a16:creationId xmlns:a16="http://schemas.microsoft.com/office/drawing/2014/main" id="{DC3E72B9-E373-4DF6-A9F3-A18EAEE1D72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7" name="Group 81">
            <a:extLst>
              <a:ext uri="{FF2B5EF4-FFF2-40B4-BE49-F238E27FC236}">
                <a16:creationId xmlns:a16="http://schemas.microsoft.com/office/drawing/2014/main" id="{3A8C6CCB-04AC-48F2-8C0C-BE4F95F8136F}"/>
              </a:ext>
            </a:extLst>
          </p:cNvPr>
          <p:cNvGrpSpPr>
            <a:grpSpLocks/>
          </p:cNvGrpSpPr>
          <p:nvPr/>
        </p:nvGrpSpPr>
        <p:grpSpPr bwMode="auto">
          <a:xfrm>
            <a:off x="2110776" y="3952960"/>
            <a:ext cx="355600" cy="381000"/>
            <a:chOff x="2078" y="1680"/>
            <a:chExt cx="1615" cy="1615"/>
          </a:xfrm>
        </p:grpSpPr>
        <p:sp>
          <p:nvSpPr>
            <p:cNvPr id="70738" name="Oval 82">
              <a:extLst>
                <a:ext uri="{FF2B5EF4-FFF2-40B4-BE49-F238E27FC236}">
                  <a16:creationId xmlns:a16="http://schemas.microsoft.com/office/drawing/2014/main" id="{C8E81BAE-C8E3-4062-9C61-56C0A9777C0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9" name="Oval 83">
              <a:extLst>
                <a:ext uri="{FF2B5EF4-FFF2-40B4-BE49-F238E27FC236}">
                  <a16:creationId xmlns:a16="http://schemas.microsoft.com/office/drawing/2014/main" id="{AF62E9C1-A944-431A-823F-E7C46DC06A2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40" name="Oval 84">
              <a:extLst>
                <a:ext uri="{FF2B5EF4-FFF2-40B4-BE49-F238E27FC236}">
                  <a16:creationId xmlns:a16="http://schemas.microsoft.com/office/drawing/2014/main" id="{659BD064-7491-407A-9F35-CD217A121DA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1" name="Oval 85">
              <a:extLst>
                <a:ext uri="{FF2B5EF4-FFF2-40B4-BE49-F238E27FC236}">
                  <a16:creationId xmlns:a16="http://schemas.microsoft.com/office/drawing/2014/main" id="{5ADCD546-032D-4085-B6FC-988D7C65666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2" name="Oval 86">
              <a:extLst>
                <a:ext uri="{FF2B5EF4-FFF2-40B4-BE49-F238E27FC236}">
                  <a16:creationId xmlns:a16="http://schemas.microsoft.com/office/drawing/2014/main" id="{9B8487AD-B4BB-47F6-BC75-F90EF755746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43" name="Oval 87">
              <a:extLst>
                <a:ext uri="{FF2B5EF4-FFF2-40B4-BE49-F238E27FC236}">
                  <a16:creationId xmlns:a16="http://schemas.microsoft.com/office/drawing/2014/main" id="{0B44D2DA-8732-40A6-825A-525CB3F2D5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8" name="Group 53">
            <a:extLst>
              <a:ext uri="{FF2B5EF4-FFF2-40B4-BE49-F238E27FC236}">
                <a16:creationId xmlns:a16="http://schemas.microsoft.com/office/drawing/2014/main" id="{BF1CF860-00A1-4DDA-B0FA-13A0DCCEEB86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5568860"/>
            <a:ext cx="381000" cy="381000"/>
            <a:chOff x="2078" y="1680"/>
            <a:chExt cx="1615" cy="1615"/>
          </a:xfrm>
        </p:grpSpPr>
        <p:sp>
          <p:nvSpPr>
            <p:cNvPr id="49" name="Oval 54">
              <a:extLst>
                <a:ext uri="{FF2B5EF4-FFF2-40B4-BE49-F238E27FC236}">
                  <a16:creationId xmlns:a16="http://schemas.microsoft.com/office/drawing/2014/main" id="{3BD944BE-94BC-4A67-9DD9-299C1E97B03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55">
              <a:extLst>
                <a:ext uri="{FF2B5EF4-FFF2-40B4-BE49-F238E27FC236}">
                  <a16:creationId xmlns:a16="http://schemas.microsoft.com/office/drawing/2014/main" id="{3419B764-8587-42A8-B227-57883483E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56">
              <a:extLst>
                <a:ext uri="{FF2B5EF4-FFF2-40B4-BE49-F238E27FC236}">
                  <a16:creationId xmlns:a16="http://schemas.microsoft.com/office/drawing/2014/main" id="{051D43E7-993B-425F-9E91-82F413F609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2" name="Oval 57">
              <a:extLst>
                <a:ext uri="{FF2B5EF4-FFF2-40B4-BE49-F238E27FC236}">
                  <a16:creationId xmlns:a16="http://schemas.microsoft.com/office/drawing/2014/main" id="{828F02B7-BD34-41B0-9E99-7A6D3A0B7C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3" name="Oval 58">
              <a:extLst>
                <a:ext uri="{FF2B5EF4-FFF2-40B4-BE49-F238E27FC236}">
                  <a16:creationId xmlns:a16="http://schemas.microsoft.com/office/drawing/2014/main" id="{2595BE77-468F-4828-939F-5189A776E78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54" name="Oval 59">
              <a:extLst>
                <a:ext uri="{FF2B5EF4-FFF2-40B4-BE49-F238E27FC236}">
                  <a16:creationId xmlns:a16="http://schemas.microsoft.com/office/drawing/2014/main" id="{C3A5D9E3-08EE-4672-8C83-C57FC9FB4F3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55" name="AutoShape 48">
            <a:extLst>
              <a:ext uri="{FF2B5EF4-FFF2-40B4-BE49-F238E27FC236}">
                <a16:creationId xmlns:a16="http://schemas.microsoft.com/office/drawing/2014/main" id="{F327993F-0806-416C-82AF-F33FCBA8E5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460" y="4555614"/>
            <a:ext cx="265758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Ветвления                6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56" name="Group 60">
            <a:extLst>
              <a:ext uri="{FF2B5EF4-FFF2-40B4-BE49-F238E27FC236}">
                <a16:creationId xmlns:a16="http://schemas.microsoft.com/office/drawing/2014/main" id="{48FA65F9-DC87-436B-A3C6-1ED2DAD43AEB}"/>
              </a:ext>
            </a:extLst>
          </p:cNvPr>
          <p:cNvGrpSpPr>
            <a:grpSpLocks/>
          </p:cNvGrpSpPr>
          <p:nvPr/>
        </p:nvGrpSpPr>
        <p:grpSpPr bwMode="auto">
          <a:xfrm>
            <a:off x="1739936" y="5078688"/>
            <a:ext cx="381000" cy="381000"/>
            <a:chOff x="2078" y="1680"/>
            <a:chExt cx="1615" cy="1615"/>
          </a:xfrm>
        </p:grpSpPr>
        <p:sp>
          <p:nvSpPr>
            <p:cNvPr id="57" name="Oval 61">
              <a:extLst>
                <a:ext uri="{FF2B5EF4-FFF2-40B4-BE49-F238E27FC236}">
                  <a16:creationId xmlns:a16="http://schemas.microsoft.com/office/drawing/2014/main" id="{6885DB32-A4A0-438B-9E4E-D639F90DA0F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62">
              <a:extLst>
                <a:ext uri="{FF2B5EF4-FFF2-40B4-BE49-F238E27FC236}">
                  <a16:creationId xmlns:a16="http://schemas.microsoft.com/office/drawing/2014/main" id="{4C524F8F-C4A5-477D-915E-A2450BA3E3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Oval 63">
              <a:extLst>
                <a:ext uri="{FF2B5EF4-FFF2-40B4-BE49-F238E27FC236}">
                  <a16:creationId xmlns:a16="http://schemas.microsoft.com/office/drawing/2014/main" id="{4DF48C08-931E-4C1F-AFBF-3E15A56853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0" name="Oval 64">
              <a:extLst>
                <a:ext uri="{FF2B5EF4-FFF2-40B4-BE49-F238E27FC236}">
                  <a16:creationId xmlns:a16="http://schemas.microsoft.com/office/drawing/2014/main" id="{D4278A0C-408E-4C86-8C49-A0CA0206A9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1" name="Oval 65">
              <a:extLst>
                <a:ext uri="{FF2B5EF4-FFF2-40B4-BE49-F238E27FC236}">
                  <a16:creationId xmlns:a16="http://schemas.microsoft.com/office/drawing/2014/main" id="{EAE59638-5EAE-45DC-897D-CC5EE18533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62" name="Oval 66">
              <a:extLst>
                <a:ext uri="{FF2B5EF4-FFF2-40B4-BE49-F238E27FC236}">
                  <a16:creationId xmlns:a16="http://schemas.microsoft.com/office/drawing/2014/main" id="{B176A203-6ECB-42EF-99F5-18DA9CF8E9F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3" name="AutoShape 48">
            <a:extLst>
              <a:ext uri="{FF2B5EF4-FFF2-40B4-BE49-F238E27FC236}">
                <a16:creationId xmlns:a16="http://schemas.microsoft.com/office/drawing/2014/main" id="{4EE13855-9BCC-4161-8124-658F708137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059532" y="5120209"/>
            <a:ext cx="252746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 </a:t>
            </a:r>
            <a:r>
              <a:rPr lang="en-US" altLang="ru-RU" b="1" dirty="0">
                <a:solidFill>
                  <a:schemeClr val="tx2"/>
                </a:solidFill>
              </a:rPr>
              <a:t>“</a:t>
            </a:r>
            <a:r>
              <a:rPr lang="ru-RU" altLang="ru-RU" b="1" dirty="0">
                <a:solidFill>
                  <a:schemeClr val="tx2"/>
                </a:solidFill>
              </a:rPr>
              <a:t>для…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7</a:t>
            </a:r>
          </a:p>
        </p:txBody>
      </p:sp>
      <p:grpSp>
        <p:nvGrpSpPr>
          <p:cNvPr id="64" name="Group 67">
            <a:extLst>
              <a:ext uri="{FF2B5EF4-FFF2-40B4-BE49-F238E27FC236}">
                <a16:creationId xmlns:a16="http://schemas.microsoft.com/office/drawing/2014/main" id="{287C9724-9CEC-4EF4-8044-337E6ED54E3E}"/>
              </a:ext>
            </a:extLst>
          </p:cNvPr>
          <p:cNvGrpSpPr>
            <a:grpSpLocks/>
          </p:cNvGrpSpPr>
          <p:nvPr/>
        </p:nvGrpSpPr>
        <p:grpSpPr bwMode="auto">
          <a:xfrm>
            <a:off x="1987634" y="4461481"/>
            <a:ext cx="381000" cy="381000"/>
            <a:chOff x="2078" y="1680"/>
            <a:chExt cx="1615" cy="1615"/>
          </a:xfrm>
        </p:grpSpPr>
        <p:sp>
          <p:nvSpPr>
            <p:cNvPr id="65" name="Oval 68">
              <a:extLst>
                <a:ext uri="{FF2B5EF4-FFF2-40B4-BE49-F238E27FC236}">
                  <a16:creationId xmlns:a16="http://schemas.microsoft.com/office/drawing/2014/main" id="{CD15544E-1B0E-499D-9602-2773C7A5C4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69">
              <a:extLst>
                <a:ext uri="{FF2B5EF4-FFF2-40B4-BE49-F238E27FC236}">
                  <a16:creationId xmlns:a16="http://schemas.microsoft.com/office/drawing/2014/main" id="{0A7CBCA0-3DA0-4EF8-B77A-1D152B725A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70">
              <a:extLst>
                <a:ext uri="{FF2B5EF4-FFF2-40B4-BE49-F238E27FC236}">
                  <a16:creationId xmlns:a16="http://schemas.microsoft.com/office/drawing/2014/main" id="{DFC02EF4-12E4-4A2F-B463-00B1BFBEA7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8" name="Oval 71">
              <a:extLst>
                <a:ext uri="{FF2B5EF4-FFF2-40B4-BE49-F238E27FC236}">
                  <a16:creationId xmlns:a16="http://schemas.microsoft.com/office/drawing/2014/main" id="{7787E071-AFA0-42D1-9C35-5B4AB8D2998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9" name="Oval 72">
              <a:extLst>
                <a:ext uri="{FF2B5EF4-FFF2-40B4-BE49-F238E27FC236}">
                  <a16:creationId xmlns:a16="http://schemas.microsoft.com/office/drawing/2014/main" id="{7AFCA5FB-058C-44D2-81FD-97621E33405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" name="Oval 73">
              <a:extLst>
                <a:ext uri="{FF2B5EF4-FFF2-40B4-BE49-F238E27FC236}">
                  <a16:creationId xmlns:a16="http://schemas.microsoft.com/office/drawing/2014/main" id="{57620C1A-FD6E-4B9D-A808-D77B816869A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71" name="AutoShape 48">
            <a:extLst>
              <a:ext uri="{FF2B5EF4-FFF2-40B4-BE49-F238E27FC236}">
                <a16:creationId xmlns:a16="http://schemas.microsoft.com/office/drawing/2014/main" id="{A118E906-2FCF-45DF-A1BD-FDBC783121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37546" y="5652407"/>
            <a:ext cx="263039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Строки                      8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4" name="AutoShape 50">
            <a:extLst>
              <a:ext uri="{FF2B5EF4-FFF2-40B4-BE49-F238E27FC236}">
                <a16:creationId xmlns:a16="http://schemas.microsoft.com/office/drawing/2014/main" id="{92346EC2-D273-4090-A483-DC93A940EFE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0529" y="2322355"/>
            <a:ext cx="283410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Функции. </a:t>
            </a:r>
            <a:r>
              <a:rPr lang="ru-RU" altLang="ru-RU" b="1">
                <a:solidFill>
                  <a:schemeClr val="tx2"/>
                </a:solidFill>
              </a:rPr>
              <a:t>Рекурсия   11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5" name="AutoShape 51">
            <a:extLst>
              <a:ext uri="{FF2B5EF4-FFF2-40B4-BE49-F238E27FC236}">
                <a16:creationId xmlns:a16="http://schemas.microsoft.com/office/drawing/2014/main" id="{F2C1611B-58EE-4A9F-9D7B-FB2000BDA52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4238" y="1763906"/>
            <a:ext cx="283039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2" action="ppaction://hlinksldjump"/>
              </a:rPr>
              <a:t>Списки (массивы)</a:t>
            </a:r>
            <a:r>
              <a:rPr lang="ru-RU" altLang="ru-RU" b="1" dirty="0">
                <a:solidFill>
                  <a:schemeClr val="tx2"/>
                </a:solidFill>
              </a:rPr>
              <a:t>    10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6" name="AutoShape 52">
            <a:extLst>
              <a:ext uri="{FF2B5EF4-FFF2-40B4-BE49-F238E27FC236}">
                <a16:creationId xmlns:a16="http://schemas.microsoft.com/office/drawing/2014/main" id="{C200E260-7DE1-4D07-95FC-9D7CC27983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32118" y="1195955"/>
            <a:ext cx="284251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</a:t>
            </a:r>
            <a:r>
              <a:rPr lang="en-US" altLang="ru-RU" b="1" dirty="0">
                <a:solidFill>
                  <a:schemeClr val="tx2"/>
                </a:solidFill>
              </a:rPr>
              <a:t> “</a:t>
            </a:r>
            <a:r>
              <a:rPr lang="ru-RU" altLang="ru-RU" b="1" dirty="0">
                <a:solidFill>
                  <a:schemeClr val="tx2"/>
                </a:solidFill>
              </a:rPr>
              <a:t>пока…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   9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7" name="Group 53">
            <a:extLst>
              <a:ext uri="{FF2B5EF4-FFF2-40B4-BE49-F238E27FC236}">
                <a16:creationId xmlns:a16="http://schemas.microsoft.com/office/drawing/2014/main" id="{38FD3006-D5E6-46D4-9207-DCD27C151B4B}"/>
              </a:ext>
            </a:extLst>
          </p:cNvPr>
          <p:cNvGrpSpPr>
            <a:grpSpLocks/>
          </p:cNvGrpSpPr>
          <p:nvPr/>
        </p:nvGrpSpPr>
        <p:grpSpPr bwMode="auto">
          <a:xfrm>
            <a:off x="5838739" y="1190362"/>
            <a:ext cx="381000" cy="381000"/>
            <a:chOff x="2078" y="1680"/>
            <a:chExt cx="1615" cy="1615"/>
          </a:xfrm>
        </p:grpSpPr>
        <p:sp>
          <p:nvSpPr>
            <p:cNvPr id="78" name="Oval 54">
              <a:extLst>
                <a:ext uri="{FF2B5EF4-FFF2-40B4-BE49-F238E27FC236}">
                  <a16:creationId xmlns:a16="http://schemas.microsoft.com/office/drawing/2014/main" id="{082EBCB7-D1C6-41E8-899C-5058A45807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55">
              <a:extLst>
                <a:ext uri="{FF2B5EF4-FFF2-40B4-BE49-F238E27FC236}">
                  <a16:creationId xmlns:a16="http://schemas.microsoft.com/office/drawing/2014/main" id="{51C8668D-62FB-4D05-9D8A-2A7A9A46DEE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Oval 56">
              <a:extLst>
                <a:ext uri="{FF2B5EF4-FFF2-40B4-BE49-F238E27FC236}">
                  <a16:creationId xmlns:a16="http://schemas.microsoft.com/office/drawing/2014/main" id="{6F7CA9F5-BA2D-4FEF-BFAD-9210C73F8A8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1" name="Oval 57">
              <a:extLst>
                <a:ext uri="{FF2B5EF4-FFF2-40B4-BE49-F238E27FC236}">
                  <a16:creationId xmlns:a16="http://schemas.microsoft.com/office/drawing/2014/main" id="{302237E5-A3C8-4B65-9623-D72229F86A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2" name="Oval 58">
              <a:extLst>
                <a:ext uri="{FF2B5EF4-FFF2-40B4-BE49-F238E27FC236}">
                  <a16:creationId xmlns:a16="http://schemas.microsoft.com/office/drawing/2014/main" id="{F5EC8F21-1FC9-473B-BCEE-9E210ED96F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83" name="Oval 59">
              <a:extLst>
                <a:ext uri="{FF2B5EF4-FFF2-40B4-BE49-F238E27FC236}">
                  <a16:creationId xmlns:a16="http://schemas.microsoft.com/office/drawing/2014/main" id="{6D3D7486-0AFA-4990-9421-89A8C958155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84" name="Group 60">
            <a:extLst>
              <a:ext uri="{FF2B5EF4-FFF2-40B4-BE49-F238E27FC236}">
                <a16:creationId xmlns:a16="http://schemas.microsoft.com/office/drawing/2014/main" id="{D2CBB616-6957-4982-B638-F62FADDC9D84}"/>
              </a:ext>
            </a:extLst>
          </p:cNvPr>
          <p:cNvGrpSpPr>
            <a:grpSpLocks/>
          </p:cNvGrpSpPr>
          <p:nvPr/>
        </p:nvGrpSpPr>
        <p:grpSpPr bwMode="auto">
          <a:xfrm>
            <a:off x="5838621" y="1770504"/>
            <a:ext cx="381000" cy="381000"/>
            <a:chOff x="2078" y="1680"/>
            <a:chExt cx="1615" cy="1615"/>
          </a:xfrm>
        </p:grpSpPr>
        <p:sp>
          <p:nvSpPr>
            <p:cNvPr id="85" name="Oval 61">
              <a:extLst>
                <a:ext uri="{FF2B5EF4-FFF2-40B4-BE49-F238E27FC236}">
                  <a16:creationId xmlns:a16="http://schemas.microsoft.com/office/drawing/2014/main" id="{F2791D54-1549-4F39-B0AA-F78D52F9492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Oval 62">
              <a:extLst>
                <a:ext uri="{FF2B5EF4-FFF2-40B4-BE49-F238E27FC236}">
                  <a16:creationId xmlns:a16="http://schemas.microsoft.com/office/drawing/2014/main" id="{846932BE-2192-4E6D-A1EF-12BC83E062D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Oval 63">
              <a:extLst>
                <a:ext uri="{FF2B5EF4-FFF2-40B4-BE49-F238E27FC236}">
                  <a16:creationId xmlns:a16="http://schemas.microsoft.com/office/drawing/2014/main" id="{74CDA7A5-8686-46F0-AA30-D033061F34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8" name="Oval 64">
              <a:extLst>
                <a:ext uri="{FF2B5EF4-FFF2-40B4-BE49-F238E27FC236}">
                  <a16:creationId xmlns:a16="http://schemas.microsoft.com/office/drawing/2014/main" id="{13B634D5-A2D0-430B-BAF2-6204B177D8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9" name="Oval 65">
              <a:extLst>
                <a:ext uri="{FF2B5EF4-FFF2-40B4-BE49-F238E27FC236}">
                  <a16:creationId xmlns:a16="http://schemas.microsoft.com/office/drawing/2014/main" id="{95FBF51C-A12D-477E-80F2-9680D721B2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0" name="Oval 66">
              <a:extLst>
                <a:ext uri="{FF2B5EF4-FFF2-40B4-BE49-F238E27FC236}">
                  <a16:creationId xmlns:a16="http://schemas.microsoft.com/office/drawing/2014/main" id="{C6FCEDAE-1780-4A5B-9F62-135E5E04A0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2" name="Group 53">
            <a:extLst>
              <a:ext uri="{FF2B5EF4-FFF2-40B4-BE49-F238E27FC236}">
                <a16:creationId xmlns:a16="http://schemas.microsoft.com/office/drawing/2014/main" id="{9641D4A9-31FA-42F7-B11A-AB1B561A258E}"/>
              </a:ext>
            </a:extLst>
          </p:cNvPr>
          <p:cNvGrpSpPr>
            <a:grpSpLocks/>
          </p:cNvGrpSpPr>
          <p:nvPr/>
        </p:nvGrpSpPr>
        <p:grpSpPr bwMode="auto">
          <a:xfrm>
            <a:off x="5926637" y="5175363"/>
            <a:ext cx="381000" cy="381000"/>
            <a:chOff x="2078" y="1680"/>
            <a:chExt cx="1615" cy="1615"/>
          </a:xfrm>
        </p:grpSpPr>
        <p:sp>
          <p:nvSpPr>
            <p:cNvPr id="113" name="Oval 54">
              <a:extLst>
                <a:ext uri="{FF2B5EF4-FFF2-40B4-BE49-F238E27FC236}">
                  <a16:creationId xmlns:a16="http://schemas.microsoft.com/office/drawing/2014/main" id="{04BD3AA8-50E2-4AFB-9434-4FEC4107C46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" name="Oval 55">
              <a:extLst>
                <a:ext uri="{FF2B5EF4-FFF2-40B4-BE49-F238E27FC236}">
                  <a16:creationId xmlns:a16="http://schemas.microsoft.com/office/drawing/2014/main" id="{A2FE8FC2-7091-45C8-9BEA-9C8C079747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Oval 56">
              <a:extLst>
                <a:ext uri="{FF2B5EF4-FFF2-40B4-BE49-F238E27FC236}">
                  <a16:creationId xmlns:a16="http://schemas.microsoft.com/office/drawing/2014/main" id="{16453323-6480-4CF7-B605-3618A82726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6" name="Oval 57">
              <a:extLst>
                <a:ext uri="{FF2B5EF4-FFF2-40B4-BE49-F238E27FC236}">
                  <a16:creationId xmlns:a16="http://schemas.microsoft.com/office/drawing/2014/main" id="{890291D8-7C18-4353-85FB-17C9E794BE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7" name="Oval 58">
              <a:extLst>
                <a:ext uri="{FF2B5EF4-FFF2-40B4-BE49-F238E27FC236}">
                  <a16:creationId xmlns:a16="http://schemas.microsoft.com/office/drawing/2014/main" id="{6078512F-7029-4CE2-9FD5-E81799D772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18" name="Oval 59">
              <a:extLst>
                <a:ext uri="{FF2B5EF4-FFF2-40B4-BE49-F238E27FC236}">
                  <a16:creationId xmlns:a16="http://schemas.microsoft.com/office/drawing/2014/main" id="{F329E2DE-C7D0-41DA-BEA7-116695CB00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19" name="AutoShape 48">
            <a:extLst>
              <a:ext uri="{FF2B5EF4-FFF2-40B4-BE49-F238E27FC236}">
                <a16:creationId xmlns:a16="http://schemas.microsoft.com/office/drawing/2014/main" id="{5CB067AD-913E-4F27-974D-079EE50EC90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54323" y="4202791"/>
            <a:ext cx="272031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Матрицы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0" name="Group 60">
            <a:extLst>
              <a:ext uri="{FF2B5EF4-FFF2-40B4-BE49-F238E27FC236}">
                <a16:creationId xmlns:a16="http://schemas.microsoft.com/office/drawing/2014/main" id="{2D44EDDC-631D-45B6-95F7-D18910529B19}"/>
              </a:ext>
            </a:extLst>
          </p:cNvPr>
          <p:cNvGrpSpPr>
            <a:grpSpLocks/>
          </p:cNvGrpSpPr>
          <p:nvPr/>
        </p:nvGrpSpPr>
        <p:grpSpPr bwMode="auto">
          <a:xfrm>
            <a:off x="5896847" y="4653573"/>
            <a:ext cx="381000" cy="381000"/>
            <a:chOff x="2078" y="1680"/>
            <a:chExt cx="1615" cy="1615"/>
          </a:xfrm>
        </p:grpSpPr>
        <p:sp>
          <p:nvSpPr>
            <p:cNvPr id="121" name="Oval 61">
              <a:extLst>
                <a:ext uri="{FF2B5EF4-FFF2-40B4-BE49-F238E27FC236}">
                  <a16:creationId xmlns:a16="http://schemas.microsoft.com/office/drawing/2014/main" id="{F0C0AC91-331E-47DB-9AB1-1C66D02283A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62">
              <a:extLst>
                <a:ext uri="{FF2B5EF4-FFF2-40B4-BE49-F238E27FC236}">
                  <a16:creationId xmlns:a16="http://schemas.microsoft.com/office/drawing/2014/main" id="{9AD61848-06D5-44EA-81BA-EE317B08D2A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63">
              <a:extLst>
                <a:ext uri="{FF2B5EF4-FFF2-40B4-BE49-F238E27FC236}">
                  <a16:creationId xmlns:a16="http://schemas.microsoft.com/office/drawing/2014/main" id="{C2CA0F2F-FB74-4043-9BC0-0283AAAAB8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4" name="Oval 64">
              <a:extLst>
                <a:ext uri="{FF2B5EF4-FFF2-40B4-BE49-F238E27FC236}">
                  <a16:creationId xmlns:a16="http://schemas.microsoft.com/office/drawing/2014/main" id="{00AED349-DD6F-46D6-9662-8DAAC669084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5" name="Oval 65">
              <a:extLst>
                <a:ext uri="{FF2B5EF4-FFF2-40B4-BE49-F238E27FC236}">
                  <a16:creationId xmlns:a16="http://schemas.microsoft.com/office/drawing/2014/main" id="{FB6EF9C0-EE62-4B92-AB3E-F39267531C2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26" name="Oval 66">
              <a:extLst>
                <a:ext uri="{FF2B5EF4-FFF2-40B4-BE49-F238E27FC236}">
                  <a16:creationId xmlns:a16="http://schemas.microsoft.com/office/drawing/2014/main" id="{DB6DFB36-B0AF-4013-842B-1DE02DA281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27" name="AutoShape 48">
            <a:extLst>
              <a:ext uri="{FF2B5EF4-FFF2-40B4-BE49-F238E27FC236}">
                <a16:creationId xmlns:a16="http://schemas.microsoft.com/office/drawing/2014/main" id="{7F1163D2-DD01-4EFD-A935-03E3BE42F3A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8639" y="5193691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Множества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8" name="Group 67">
            <a:extLst>
              <a:ext uri="{FF2B5EF4-FFF2-40B4-BE49-F238E27FC236}">
                <a16:creationId xmlns:a16="http://schemas.microsoft.com/office/drawing/2014/main" id="{F6324910-CA91-4081-9CC2-23D94DEC1E54}"/>
              </a:ext>
            </a:extLst>
          </p:cNvPr>
          <p:cNvGrpSpPr>
            <a:grpSpLocks/>
          </p:cNvGrpSpPr>
          <p:nvPr/>
        </p:nvGrpSpPr>
        <p:grpSpPr bwMode="auto">
          <a:xfrm>
            <a:off x="5875143" y="4159581"/>
            <a:ext cx="381000" cy="381000"/>
            <a:chOff x="2078" y="1680"/>
            <a:chExt cx="1615" cy="1615"/>
          </a:xfrm>
        </p:grpSpPr>
        <p:sp>
          <p:nvSpPr>
            <p:cNvPr id="129" name="Oval 68">
              <a:extLst>
                <a:ext uri="{FF2B5EF4-FFF2-40B4-BE49-F238E27FC236}">
                  <a16:creationId xmlns:a16="http://schemas.microsoft.com/office/drawing/2014/main" id="{062617ED-9217-48DD-B884-C7B271CDDB7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69">
              <a:extLst>
                <a:ext uri="{FF2B5EF4-FFF2-40B4-BE49-F238E27FC236}">
                  <a16:creationId xmlns:a16="http://schemas.microsoft.com/office/drawing/2014/main" id="{93FC47C5-0261-4B91-B5E2-B2301D344C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70">
              <a:extLst>
                <a:ext uri="{FF2B5EF4-FFF2-40B4-BE49-F238E27FC236}">
                  <a16:creationId xmlns:a16="http://schemas.microsoft.com/office/drawing/2014/main" id="{01A20CAB-4BD8-498A-86A8-F9C7E0BD4F4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2" name="Oval 71">
              <a:extLst>
                <a:ext uri="{FF2B5EF4-FFF2-40B4-BE49-F238E27FC236}">
                  <a16:creationId xmlns:a16="http://schemas.microsoft.com/office/drawing/2014/main" id="{7A898E84-CA20-4443-BAF3-B1E3ABE2EE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3" name="Oval 72">
              <a:extLst>
                <a:ext uri="{FF2B5EF4-FFF2-40B4-BE49-F238E27FC236}">
                  <a16:creationId xmlns:a16="http://schemas.microsoft.com/office/drawing/2014/main" id="{F9388C5D-18A9-473A-B13F-AE095A241CC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34" name="Oval 73">
              <a:extLst>
                <a:ext uri="{FF2B5EF4-FFF2-40B4-BE49-F238E27FC236}">
                  <a16:creationId xmlns:a16="http://schemas.microsoft.com/office/drawing/2014/main" id="{A62ECB15-1FCB-4840-ACBB-4FB3A260A5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35" name="AutoShape 48">
            <a:extLst>
              <a:ext uri="{FF2B5EF4-FFF2-40B4-BE49-F238E27FC236}">
                <a16:creationId xmlns:a16="http://schemas.microsoft.com/office/drawing/2014/main" id="{C38EE543-2368-4756-B949-E09A382BD6B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88311" y="4713514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Словари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36" name="Group 74">
            <a:extLst>
              <a:ext uri="{FF2B5EF4-FFF2-40B4-BE49-F238E27FC236}">
                <a16:creationId xmlns:a16="http://schemas.microsoft.com/office/drawing/2014/main" id="{86826F2E-638A-43E8-8619-A234CD567AC0}"/>
              </a:ext>
            </a:extLst>
          </p:cNvPr>
          <p:cNvGrpSpPr>
            <a:grpSpLocks/>
          </p:cNvGrpSpPr>
          <p:nvPr/>
        </p:nvGrpSpPr>
        <p:grpSpPr bwMode="auto">
          <a:xfrm>
            <a:off x="2912430" y="6126240"/>
            <a:ext cx="381000" cy="381000"/>
            <a:chOff x="2078" y="1680"/>
            <a:chExt cx="1615" cy="1615"/>
          </a:xfrm>
        </p:grpSpPr>
        <p:sp>
          <p:nvSpPr>
            <p:cNvPr id="137" name="Oval 75">
              <a:extLst>
                <a:ext uri="{FF2B5EF4-FFF2-40B4-BE49-F238E27FC236}">
                  <a16:creationId xmlns:a16="http://schemas.microsoft.com/office/drawing/2014/main" id="{E51E0B06-A657-48F6-B7CD-A4FFBE13FD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" name="Oval 76">
              <a:extLst>
                <a:ext uri="{FF2B5EF4-FFF2-40B4-BE49-F238E27FC236}">
                  <a16:creationId xmlns:a16="http://schemas.microsoft.com/office/drawing/2014/main" id="{BFB503FD-55AC-4CF5-ABD5-670111CA227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Oval 77">
              <a:extLst>
                <a:ext uri="{FF2B5EF4-FFF2-40B4-BE49-F238E27FC236}">
                  <a16:creationId xmlns:a16="http://schemas.microsoft.com/office/drawing/2014/main" id="{70AE73E0-06A0-4B41-9A89-4D5B0AB0088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0" name="Oval 78">
              <a:extLst>
                <a:ext uri="{FF2B5EF4-FFF2-40B4-BE49-F238E27FC236}">
                  <a16:creationId xmlns:a16="http://schemas.microsoft.com/office/drawing/2014/main" id="{83604367-6AAF-4C8D-8961-48198090059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1" name="Oval 79">
              <a:extLst>
                <a:ext uri="{FF2B5EF4-FFF2-40B4-BE49-F238E27FC236}">
                  <a16:creationId xmlns:a16="http://schemas.microsoft.com/office/drawing/2014/main" id="{E067D89C-2F02-4AED-B5C3-A8F505C3F7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2" name="Oval 80">
              <a:extLst>
                <a:ext uri="{FF2B5EF4-FFF2-40B4-BE49-F238E27FC236}">
                  <a16:creationId xmlns:a16="http://schemas.microsoft.com/office/drawing/2014/main" id="{A439C7AE-B020-4678-B661-BE88792043F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43" name="AutoShape 49">
            <a:extLst>
              <a:ext uri="{FF2B5EF4-FFF2-40B4-BE49-F238E27FC236}">
                <a16:creationId xmlns:a16="http://schemas.microsoft.com/office/drawing/2014/main" id="{880B867A-D604-4BDC-9773-A35426F58F2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11119" y="6115830"/>
            <a:ext cx="3417579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3" action="ppaction://hlinksldjump"/>
              </a:rPr>
              <a:t>Информационные ресурсы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144" name="Group 74">
            <a:extLst>
              <a:ext uri="{FF2B5EF4-FFF2-40B4-BE49-F238E27FC236}">
                <a16:creationId xmlns:a16="http://schemas.microsoft.com/office/drawing/2014/main" id="{38FB7C8B-821F-46A4-B2FF-F89DE73D2A28}"/>
              </a:ext>
            </a:extLst>
          </p:cNvPr>
          <p:cNvGrpSpPr>
            <a:grpSpLocks/>
          </p:cNvGrpSpPr>
          <p:nvPr/>
        </p:nvGrpSpPr>
        <p:grpSpPr bwMode="auto">
          <a:xfrm>
            <a:off x="6760391" y="6116118"/>
            <a:ext cx="381000" cy="381000"/>
            <a:chOff x="2078" y="1680"/>
            <a:chExt cx="1615" cy="1615"/>
          </a:xfrm>
        </p:grpSpPr>
        <p:sp>
          <p:nvSpPr>
            <p:cNvPr id="145" name="Oval 75">
              <a:extLst>
                <a:ext uri="{FF2B5EF4-FFF2-40B4-BE49-F238E27FC236}">
                  <a16:creationId xmlns:a16="http://schemas.microsoft.com/office/drawing/2014/main" id="{1A1DD7D7-1981-423A-9DEB-977943F23E7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" name="Oval 76">
              <a:extLst>
                <a:ext uri="{FF2B5EF4-FFF2-40B4-BE49-F238E27FC236}">
                  <a16:creationId xmlns:a16="http://schemas.microsoft.com/office/drawing/2014/main" id="{44E7B528-E29A-4827-BCF4-A3E5A0A20B5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" name="Oval 77">
              <a:extLst>
                <a:ext uri="{FF2B5EF4-FFF2-40B4-BE49-F238E27FC236}">
                  <a16:creationId xmlns:a16="http://schemas.microsoft.com/office/drawing/2014/main" id="{2F2FF9C9-837A-4E26-B7FB-CE05444F547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8" name="Oval 78">
              <a:extLst>
                <a:ext uri="{FF2B5EF4-FFF2-40B4-BE49-F238E27FC236}">
                  <a16:creationId xmlns:a16="http://schemas.microsoft.com/office/drawing/2014/main" id="{931978BA-A59C-4F74-913A-29367359A00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9" name="Oval 79">
              <a:extLst>
                <a:ext uri="{FF2B5EF4-FFF2-40B4-BE49-F238E27FC236}">
                  <a16:creationId xmlns:a16="http://schemas.microsoft.com/office/drawing/2014/main" id="{0546091A-7F90-442F-98BE-EAFB8236E19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50" name="Oval 80">
              <a:extLst>
                <a:ext uri="{FF2B5EF4-FFF2-40B4-BE49-F238E27FC236}">
                  <a16:creationId xmlns:a16="http://schemas.microsoft.com/office/drawing/2014/main" id="{A686EBB4-880B-4B04-93DD-A786654B5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pic>
        <p:nvPicPr>
          <p:cNvPr id="151" name="Рисунок 150">
            <a:extLst>
              <a:ext uri="{FF2B5EF4-FFF2-40B4-BE49-F238E27FC236}">
                <a16:creationId xmlns:a16="http://schemas.microsoft.com/office/drawing/2014/main" id="{80B20E71-D85D-4832-8332-85800AF46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161" name="AutoShape 50">
            <a:extLst>
              <a:ext uri="{FF2B5EF4-FFF2-40B4-BE49-F238E27FC236}">
                <a16:creationId xmlns:a16="http://schemas.microsoft.com/office/drawing/2014/main" id="{CD3CD1FA-B0E5-41F1-A4C5-7D9D09D409D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87513" y="3673998"/>
            <a:ext cx="2887119" cy="365174"/>
          </a:xfrm>
          <a:prstGeom prst="roundRect">
            <a:avLst>
              <a:gd name="adj" fmla="val 50000"/>
            </a:avLst>
          </a:prstGeom>
          <a:noFill/>
          <a:ln w="28575" algn="ctr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rgbClr val="C00000"/>
                </a:solidFill>
              </a:rPr>
              <a:t>Внеурочная </a:t>
            </a:r>
            <a:r>
              <a:rPr lang="ru-RU" altLang="ru-RU" b="1" dirty="0" err="1">
                <a:solidFill>
                  <a:srgbClr val="C00000"/>
                </a:solidFill>
              </a:rPr>
              <a:t>деят-ность</a:t>
            </a:r>
            <a:endParaRPr lang="en-US" altLang="ru-RU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E11F821-5FF1-4E34-8D48-8036FEA08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</a:t>
            </a:fld>
            <a:endParaRPr lang="en-US" altLang="ru-RU"/>
          </a:p>
        </p:txBody>
      </p:sp>
      <p:grpSp>
        <p:nvGrpSpPr>
          <p:cNvPr id="152" name="Group 74">
            <a:extLst>
              <a:ext uri="{FF2B5EF4-FFF2-40B4-BE49-F238E27FC236}">
                <a16:creationId xmlns:a16="http://schemas.microsoft.com/office/drawing/2014/main" id="{204D6A42-0153-4C37-8679-726CC14FFB07}"/>
              </a:ext>
            </a:extLst>
          </p:cNvPr>
          <p:cNvGrpSpPr>
            <a:grpSpLocks/>
          </p:cNvGrpSpPr>
          <p:nvPr/>
        </p:nvGrpSpPr>
        <p:grpSpPr bwMode="auto">
          <a:xfrm>
            <a:off x="5846940" y="2345646"/>
            <a:ext cx="381000" cy="381000"/>
            <a:chOff x="2078" y="1680"/>
            <a:chExt cx="1615" cy="1615"/>
          </a:xfrm>
        </p:grpSpPr>
        <p:sp>
          <p:nvSpPr>
            <p:cNvPr id="162" name="Oval 75">
              <a:extLst>
                <a:ext uri="{FF2B5EF4-FFF2-40B4-BE49-F238E27FC236}">
                  <a16:creationId xmlns:a16="http://schemas.microsoft.com/office/drawing/2014/main" id="{FCBFDDDC-0E2E-47DA-9F34-158195A6DA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Oval 76">
              <a:extLst>
                <a:ext uri="{FF2B5EF4-FFF2-40B4-BE49-F238E27FC236}">
                  <a16:creationId xmlns:a16="http://schemas.microsoft.com/office/drawing/2014/main" id="{AD2980C2-2D3F-461B-8B5A-3D8EE860215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Oval 77">
              <a:extLst>
                <a:ext uri="{FF2B5EF4-FFF2-40B4-BE49-F238E27FC236}">
                  <a16:creationId xmlns:a16="http://schemas.microsoft.com/office/drawing/2014/main" id="{2CCDEF99-BB1C-4206-A485-27BB6C9B5CE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5" name="Oval 78">
              <a:extLst>
                <a:ext uri="{FF2B5EF4-FFF2-40B4-BE49-F238E27FC236}">
                  <a16:creationId xmlns:a16="http://schemas.microsoft.com/office/drawing/2014/main" id="{810410CF-241F-4A6C-8A7B-CC406289F0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6" name="Oval 79">
              <a:extLst>
                <a:ext uri="{FF2B5EF4-FFF2-40B4-BE49-F238E27FC236}">
                  <a16:creationId xmlns:a16="http://schemas.microsoft.com/office/drawing/2014/main" id="{71143901-7D32-4AB9-8CF3-D32628F22A1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67" name="Oval 80">
              <a:extLst>
                <a:ext uri="{FF2B5EF4-FFF2-40B4-BE49-F238E27FC236}">
                  <a16:creationId xmlns:a16="http://schemas.microsoft.com/office/drawing/2014/main" id="{0A421722-B5B6-4F53-A8FA-A09B09D8C5C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68" name="Group 74">
            <a:extLst>
              <a:ext uri="{FF2B5EF4-FFF2-40B4-BE49-F238E27FC236}">
                <a16:creationId xmlns:a16="http://schemas.microsoft.com/office/drawing/2014/main" id="{2ED2D65D-CE25-4E94-A035-3CCB4B907125}"/>
              </a:ext>
            </a:extLst>
          </p:cNvPr>
          <p:cNvGrpSpPr>
            <a:grpSpLocks/>
          </p:cNvGrpSpPr>
          <p:nvPr/>
        </p:nvGrpSpPr>
        <p:grpSpPr bwMode="auto">
          <a:xfrm>
            <a:off x="5865535" y="2924261"/>
            <a:ext cx="381000" cy="381000"/>
            <a:chOff x="2078" y="1680"/>
            <a:chExt cx="1615" cy="1615"/>
          </a:xfrm>
        </p:grpSpPr>
        <p:sp>
          <p:nvSpPr>
            <p:cNvPr id="169" name="Oval 75">
              <a:extLst>
                <a:ext uri="{FF2B5EF4-FFF2-40B4-BE49-F238E27FC236}">
                  <a16:creationId xmlns:a16="http://schemas.microsoft.com/office/drawing/2014/main" id="{EF5842AE-C6A4-40D8-A56D-06F64CE240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Oval 76">
              <a:extLst>
                <a:ext uri="{FF2B5EF4-FFF2-40B4-BE49-F238E27FC236}">
                  <a16:creationId xmlns:a16="http://schemas.microsoft.com/office/drawing/2014/main" id="{9966892A-4857-413D-BE7E-E49F1245CB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1" name="Oval 77">
              <a:extLst>
                <a:ext uri="{FF2B5EF4-FFF2-40B4-BE49-F238E27FC236}">
                  <a16:creationId xmlns:a16="http://schemas.microsoft.com/office/drawing/2014/main" id="{2ED15980-5135-42E4-AFEF-5634D05644F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2" name="Oval 78">
              <a:extLst>
                <a:ext uri="{FF2B5EF4-FFF2-40B4-BE49-F238E27FC236}">
                  <a16:creationId xmlns:a16="http://schemas.microsoft.com/office/drawing/2014/main" id="{DDC3FA79-A7F2-459F-A3DE-AFEEEC8B67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3" name="Oval 79">
              <a:extLst>
                <a:ext uri="{FF2B5EF4-FFF2-40B4-BE49-F238E27FC236}">
                  <a16:creationId xmlns:a16="http://schemas.microsoft.com/office/drawing/2014/main" id="{4DB6A0DE-5CBA-4885-8B71-625DA5DA32B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74" name="Oval 80">
              <a:extLst>
                <a:ext uri="{FF2B5EF4-FFF2-40B4-BE49-F238E27FC236}">
                  <a16:creationId xmlns:a16="http://schemas.microsoft.com/office/drawing/2014/main" id="{4816D3A5-C9C8-4C04-B282-E1FAB5141E0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75" name="AutoShape 51">
            <a:extLst>
              <a:ext uri="{FF2B5EF4-FFF2-40B4-BE49-F238E27FC236}">
                <a16:creationId xmlns:a16="http://schemas.microsoft.com/office/drawing/2014/main" id="{F0C8E4EB-6939-42F1-A57C-4D6F4FE0BBEB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10021" y="2932961"/>
            <a:ext cx="2774940" cy="595487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Практикум и зачёт</a:t>
            </a:r>
          </a:p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12-14</a:t>
            </a:r>
            <a:endParaRPr lang="en-US" alt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845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Генераторы списков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создания списка, заполненного одинаковыми элементами, можно использовать оператор повторения списка, например: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A = [0] * n      </a:t>
            </a:r>
            <a:r>
              <a:rPr lang="en-US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список из нулей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создания списков, заполненных по более сложным формулам можно использовать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генераторы: выражения, позволяющие заполнить список некоторой формулой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(помните способ 5 для формирования списка?). Общий вид генератора следующий: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 выражение for переменная </a:t>
            </a:r>
            <a:r>
              <a:rPr lang="ru-RU" altLang="ru-RU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список]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где переменная - идентификатор некоторой переменной,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список - список значений, который принимает данная переменная (как правило, полученный при помощи функции 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range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выражение - некоторое выражение, которым будут заполнены элементы списка, как правило, зависящее от использованной в генераторе переменной.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lvl="0" indent="0">
              <a:lnSpc>
                <a:spcPct val="80000"/>
              </a:lnSpc>
              <a:buClr>
                <a:srgbClr val="3333FF"/>
              </a:buClr>
              <a:buNone/>
            </a:pPr>
            <a:r>
              <a:rPr lang="ru-RU" altLang="ru-RU" sz="2000" dirty="0">
                <a:solidFill>
                  <a:srgbClr val="1D52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Далее несколько примеров использования генераторов.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6355ED8-9CDE-4944-9D47-24261412F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20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744BBE-6184-447A-A4B8-909A9C271265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3064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Генераторы списков - примеры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05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1. Создать список, состоящий из n нулей можно и при помощи генератора: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5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A = [ 0 for i </a:t>
            </a:r>
            <a:r>
              <a:rPr lang="ru-RU" altLang="ru-RU" sz="1800" dirty="0" err="1"/>
              <a:t>in</a:t>
            </a:r>
            <a:r>
              <a:rPr lang="ru-RU" altLang="ru-RU" sz="1800" dirty="0"/>
              <a:t> </a:t>
            </a:r>
            <a:r>
              <a:rPr lang="ru-RU" altLang="ru-RU" sz="1800" dirty="0" err="1"/>
              <a:t>range</a:t>
            </a:r>
            <a:r>
              <a:rPr lang="ru-RU" altLang="ru-RU" sz="1800" dirty="0"/>
              <a:t>(n)]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2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2. Создать список, заполненный квадратами целых чисел</a:t>
            </a:r>
            <a:r>
              <a:rPr lang="en-US" altLang="ru-RU" sz="1800" dirty="0"/>
              <a:t> (</a:t>
            </a:r>
            <a:r>
              <a:rPr lang="ru-RU" altLang="ru-RU" sz="1800" dirty="0"/>
              <a:t>похожий пример из способа </a:t>
            </a:r>
            <a:r>
              <a:rPr lang="en-US" altLang="ru-RU" sz="1800" dirty="0"/>
              <a:t>5</a:t>
            </a:r>
            <a:r>
              <a:rPr lang="ru-RU" altLang="ru-RU" sz="1800" dirty="0"/>
              <a:t> – см. выше</a:t>
            </a:r>
            <a:r>
              <a:rPr lang="en-US" altLang="ru-RU" sz="1800" dirty="0"/>
              <a:t>)</a:t>
            </a:r>
            <a:r>
              <a:rPr lang="ru-RU" altLang="ru-RU" sz="1800" dirty="0"/>
              <a:t>: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A = [ i ** 2 for i </a:t>
            </a:r>
            <a:r>
              <a:rPr lang="ru-RU" altLang="ru-RU" sz="1800" dirty="0" err="1"/>
              <a:t>in</a:t>
            </a:r>
            <a:r>
              <a:rPr lang="ru-RU" altLang="ru-RU" sz="1800" dirty="0"/>
              <a:t> </a:t>
            </a:r>
            <a:r>
              <a:rPr lang="ru-RU" altLang="ru-RU" sz="1800" dirty="0" err="1"/>
              <a:t>range</a:t>
            </a:r>
            <a:r>
              <a:rPr lang="ru-RU" altLang="ru-RU" sz="1800" dirty="0"/>
              <a:t>(n)]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3. Если нужно заполнить список квадратами чисел от 1 до n, то можно изменить параметры функции </a:t>
            </a:r>
            <a:r>
              <a:rPr lang="ru-RU" altLang="ru-RU" sz="1800" dirty="0" err="1"/>
              <a:t>range</a:t>
            </a:r>
            <a:r>
              <a:rPr lang="ru-RU" altLang="ru-RU" sz="1800" dirty="0"/>
              <a:t> на </a:t>
            </a:r>
            <a:r>
              <a:rPr lang="ru-RU" altLang="ru-RU" sz="1800" dirty="0" err="1"/>
              <a:t>range</a:t>
            </a:r>
            <a:r>
              <a:rPr lang="ru-RU" altLang="ru-RU" sz="1800" dirty="0"/>
              <a:t>(1, n + 1):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7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A = [ i ** 2 for i </a:t>
            </a:r>
            <a:r>
              <a:rPr lang="ru-RU" altLang="ru-RU" sz="1800" dirty="0" err="1"/>
              <a:t>in</a:t>
            </a:r>
            <a:r>
              <a:rPr lang="ru-RU" altLang="ru-RU" sz="1800" dirty="0"/>
              <a:t> </a:t>
            </a:r>
            <a:r>
              <a:rPr lang="ru-RU" altLang="ru-RU" sz="1800" dirty="0" err="1"/>
              <a:t>range</a:t>
            </a:r>
            <a:r>
              <a:rPr lang="ru-RU" altLang="ru-RU" sz="1800" dirty="0"/>
              <a:t>(1, n + 1)]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4. Список, заполненный случайными числами от 1 до 9 (используя функцию </a:t>
            </a:r>
            <a:r>
              <a:rPr lang="ru-RU" altLang="ru-RU" sz="1800" dirty="0" err="1"/>
              <a:t>randint</a:t>
            </a:r>
            <a:r>
              <a:rPr lang="ru-RU" altLang="ru-RU" sz="1800" dirty="0"/>
              <a:t> из модуля </a:t>
            </a:r>
            <a:r>
              <a:rPr lang="ru-RU" altLang="ru-RU" sz="1800" dirty="0" err="1"/>
              <a:t>random</a:t>
            </a:r>
            <a:r>
              <a:rPr lang="ru-RU" altLang="ru-RU" sz="1800" dirty="0"/>
              <a:t>) (похожий пример из способа 4 – см. выше):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A = [ </a:t>
            </a:r>
            <a:r>
              <a:rPr lang="ru-RU" altLang="ru-RU" sz="1800" dirty="0" err="1"/>
              <a:t>randint</a:t>
            </a:r>
            <a:r>
              <a:rPr lang="ru-RU" altLang="ru-RU" sz="1800" dirty="0"/>
              <a:t>(1, 9) for i </a:t>
            </a:r>
            <a:r>
              <a:rPr lang="ru-RU" altLang="ru-RU" sz="1800" dirty="0" err="1"/>
              <a:t>in</a:t>
            </a:r>
            <a:r>
              <a:rPr lang="ru-RU" altLang="ru-RU" sz="1800" dirty="0"/>
              <a:t> </a:t>
            </a:r>
            <a:r>
              <a:rPr lang="ru-RU" altLang="ru-RU" sz="1800" dirty="0" err="1"/>
              <a:t>range</a:t>
            </a:r>
            <a:r>
              <a:rPr lang="ru-RU" altLang="ru-RU" sz="1800" dirty="0"/>
              <a:t>(n)]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2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5. Список будет состоять из строк, считанных со стандартного ввода: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A = [ </a:t>
            </a:r>
            <a:r>
              <a:rPr lang="ru-RU" altLang="ru-RU" sz="1800" dirty="0" err="1"/>
              <a:t>input</a:t>
            </a:r>
            <a:r>
              <a:rPr lang="ru-RU" altLang="ru-RU" sz="1800" dirty="0"/>
              <a:t>() for i </a:t>
            </a:r>
            <a:r>
              <a:rPr lang="ru-RU" altLang="ru-RU" sz="1800" dirty="0" err="1"/>
              <a:t>in</a:t>
            </a:r>
            <a:r>
              <a:rPr lang="ru-RU" altLang="ru-RU" sz="1800" dirty="0"/>
              <a:t> </a:t>
            </a:r>
            <a:r>
              <a:rPr lang="ru-RU" altLang="ru-RU" sz="1800" dirty="0" err="1"/>
              <a:t>range</a:t>
            </a:r>
            <a:r>
              <a:rPr lang="ru-RU" altLang="ru-RU" sz="1800" dirty="0"/>
              <a:t>(</a:t>
            </a:r>
            <a:r>
              <a:rPr lang="ru-RU" altLang="ru-RU" sz="1800" dirty="0" err="1"/>
              <a:t>int</a:t>
            </a:r>
            <a:r>
              <a:rPr lang="ru-RU" altLang="ru-RU" sz="1800" dirty="0"/>
              <a:t>(</a:t>
            </a:r>
            <a:r>
              <a:rPr lang="ru-RU" altLang="ru-RU" sz="1800" dirty="0" err="1"/>
              <a:t>input</a:t>
            </a:r>
            <a:r>
              <a:rPr lang="ru-RU" altLang="ru-RU" sz="1800" dirty="0"/>
              <a:t>()))]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A35B0A9-D743-4EC6-A95F-0201E4554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21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07F2F1-F844-4214-849F-DCC05E93089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DDFE9E-302F-43A3-831C-B34BF2853CC5}"/>
              </a:ext>
            </a:extLst>
          </p:cNvPr>
          <p:cNvSpPr txBox="1"/>
          <p:nvPr/>
        </p:nvSpPr>
        <p:spPr>
          <a:xfrm>
            <a:off x="457200" y="5787225"/>
            <a:ext cx="8506320" cy="584775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8000"/>
                </a:solidFill>
              </a:rPr>
              <a:t>Проверьте все способы заполнения списка на «Практической работе – 10</a:t>
            </a:r>
            <a:r>
              <a:rPr lang="en-US" sz="1600" dirty="0">
                <a:solidFill>
                  <a:srgbClr val="008000"/>
                </a:solidFill>
              </a:rPr>
              <a:t>_2</a:t>
            </a:r>
            <a:r>
              <a:rPr lang="ru-RU" sz="1600" dirty="0">
                <a:solidFill>
                  <a:srgbClr val="008000"/>
                </a:solidFill>
              </a:rPr>
              <a:t>». </a:t>
            </a:r>
            <a:endParaRPr lang="en-US" sz="1600" dirty="0">
              <a:solidFill>
                <a:srgbClr val="008000"/>
              </a:solidFill>
            </a:endParaRPr>
          </a:p>
          <a:p>
            <a:pPr algn="ctr"/>
            <a:r>
              <a:rPr lang="ru-RU" sz="1600" dirty="0">
                <a:solidFill>
                  <a:srgbClr val="008000"/>
                </a:solidFill>
              </a:rPr>
              <a:t>Что надо добавить в примеры? </a:t>
            </a:r>
            <a:r>
              <a:rPr lang="en-US" sz="1600" dirty="0">
                <a:solidFill>
                  <a:srgbClr val="008000"/>
                </a:solidFill>
              </a:rPr>
              <a:t> </a:t>
            </a:r>
            <a:r>
              <a:rPr lang="ru-RU" sz="1600" dirty="0">
                <a:solidFill>
                  <a:srgbClr val="008000"/>
                </a:solidFill>
              </a:rPr>
              <a:t>Правильно: </a:t>
            </a:r>
            <a:r>
              <a:rPr lang="en-US" sz="1600" dirty="0">
                <a:solidFill>
                  <a:srgbClr val="008000"/>
                </a:solidFill>
              </a:rPr>
              <a:t>print(A)</a:t>
            </a:r>
            <a:r>
              <a:rPr lang="ru-RU" sz="1600" dirty="0">
                <a:solidFill>
                  <a:srgbClr val="008000"/>
                </a:solidFill>
              </a:rPr>
              <a:t> и ещё 2 момента </a:t>
            </a:r>
            <a:r>
              <a:rPr lang="ru-RU" sz="1600" dirty="0">
                <a:solidFill>
                  <a:srgbClr val="008000"/>
                </a:solidFill>
                <a:sym typeface="Wingdings" panose="05000000000000000000" pitchFamily="2" charset="2"/>
              </a:rPr>
              <a:t></a:t>
            </a:r>
            <a:endParaRPr lang="ru-RU" sz="16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2267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Практическая работа 10_1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4249452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Создайте два любых списка и свяжите их с переменными.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Извлеките из первого списка второй элемент.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Измените во втором списке последний объект. Выведите список на экран.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Соедините оба списка в один, присвоив результат новой переменной. Выведите получившийся список на экран.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"Снимите" срез из соединенного списка так, чтобы туда попали некоторые части обоих первых списков. Срез свяжите с очередной новой переменной. Выведите значение этой переменной.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Добавьте в список-срез два новых элемента и снова выведите его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CB09D30-D436-46B5-A849-26A60288DE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5" r="4225"/>
          <a:stretch/>
        </p:blipFill>
        <p:spPr>
          <a:xfrm>
            <a:off x="4572000" y="972000"/>
            <a:ext cx="4320480" cy="5400000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568A904-DB22-415C-AFC5-3ED9AB775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22</a:t>
            </a:fld>
            <a:endParaRPr lang="en-US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A30E1B-1221-424C-B2F8-234E61CAEBC9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1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Практическая работа 10_2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663E988-9AE2-41E2-BA45-D6C244EFD449}"/>
              </a:ext>
            </a:extLst>
          </p:cNvPr>
          <p:cNvSpPr txBox="1"/>
          <p:nvPr/>
        </p:nvSpPr>
        <p:spPr>
          <a:xfrm>
            <a:off x="457200" y="1052736"/>
            <a:ext cx="830654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ru-RU" dirty="0"/>
              <a:t>Заполните одномерный массив (список) тридцатью целыми случайными числами от -50 до +50. 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dirty="0"/>
              <a:t>Выведите его на экран в одну строку.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dirty="0"/>
              <a:t>Найдите максимальный элемент и его индекс.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dirty="0"/>
              <a:t>Найдите минимальный элемент и его индекс.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dirty="0"/>
              <a:t>Определите присутствие в списке числа «13». </a:t>
            </a:r>
            <a:endParaRPr lang="en-US" dirty="0"/>
          </a:p>
          <a:p>
            <a:pPr marL="342900" indent="-342900" algn="l">
              <a:buFont typeface="+mj-lt"/>
              <a:buAutoNum type="arabicPeriod"/>
            </a:pPr>
            <a:r>
              <a:rPr lang="ru-RU" dirty="0"/>
              <a:t>Определите в массиве количество нулей. 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dirty="0"/>
              <a:t>Определите сумму положительных чисел, меньших 10.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dirty="0"/>
              <a:t>Найдите количество отрицательных элементов.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dirty="0"/>
              <a:t>Замените их «звёздочкой» (*)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dirty="0"/>
              <a:t>Переверните</a:t>
            </a:r>
            <a:r>
              <a:rPr lang="en-US" dirty="0"/>
              <a:t> </a:t>
            </a:r>
            <a:r>
              <a:rPr lang="ru-RU" dirty="0"/>
              <a:t>список.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dirty="0"/>
              <a:t>Удалите из него последние </a:t>
            </a:r>
            <a:r>
              <a:rPr lang="en-US" dirty="0"/>
              <a:t>20</a:t>
            </a:r>
            <a:r>
              <a:rPr lang="ru-RU" dirty="0"/>
              <a:t> элементов. 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dirty="0"/>
              <a:t>Получите другой список, в котором элементы последнего среза повторяются 2 раза.</a:t>
            </a:r>
          </a:p>
          <a:p>
            <a:pPr algn="l"/>
            <a:endParaRPr lang="ru-RU" dirty="0"/>
          </a:p>
          <a:p>
            <a:pPr algn="l"/>
            <a:r>
              <a:rPr lang="ru-RU" sz="1600" b="1" dirty="0"/>
              <a:t>Примечание.</a:t>
            </a:r>
          </a:p>
          <a:p>
            <a:pPr algn="l"/>
            <a:r>
              <a:rPr lang="ru-RU" sz="1600" b="1" dirty="0"/>
              <a:t>(Задания выполнять по порядку номеров)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472028A-5CC1-4C82-BF93-E003C3837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23</a:t>
            </a:fld>
            <a:endParaRPr lang="en-US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52B63B-DE9E-4909-A405-9DDF9BA83C78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1470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Домашнее задание</a:t>
            </a:r>
            <a:r>
              <a:rPr lang="en-US" altLang="ru-RU" b="1" dirty="0">
                <a:solidFill>
                  <a:srgbClr val="FF0000"/>
                </a:solidFill>
              </a:rPr>
              <a:t> </a:t>
            </a:r>
            <a:r>
              <a:rPr lang="ru-RU" altLang="ru-RU" b="1" dirty="0">
                <a:solidFill>
                  <a:srgbClr val="FF0000"/>
                </a:solidFill>
              </a:rPr>
              <a:t>10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en-US" altLang="ru-RU" sz="800" dirty="0">
              <a:latin typeface="+mj-lt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+mj-lt"/>
              </a:rPr>
              <a:t>На сайте «Дистанционная подготовка по информатике» в курсе </a:t>
            </a:r>
            <a:r>
              <a:rPr lang="en-US" altLang="ru-RU" sz="2000" dirty="0">
                <a:latin typeface="+mj-lt"/>
                <a:hlinkClick r:id="rId2"/>
              </a:rPr>
              <a:t>“</a:t>
            </a:r>
            <a:r>
              <a:rPr lang="en-US" altLang="ru-RU" sz="2000" dirty="0" err="1">
                <a:latin typeface="+mj-lt"/>
                <a:hlinkClick r:id="rId2"/>
              </a:rPr>
              <a:t>Pyth_On</a:t>
            </a:r>
            <a:r>
              <a:rPr lang="en-US" altLang="ru-RU" sz="2000" dirty="0">
                <a:latin typeface="+mj-lt"/>
                <a:hlinkClick r:id="rId2"/>
              </a:rPr>
              <a:t>”</a:t>
            </a:r>
            <a:r>
              <a:rPr lang="ru-RU" altLang="ru-RU" sz="2000" dirty="0">
                <a:latin typeface="+mj-lt"/>
                <a:hlinkClick r:id="rId2"/>
              </a:rPr>
              <a:t> </a:t>
            </a:r>
            <a:r>
              <a:rPr lang="ru-RU" altLang="ru-RU" sz="2000" dirty="0">
                <a:latin typeface="+mj-lt"/>
              </a:rPr>
              <a:t>решить задачи в разделе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>
                <a:latin typeface="+mj-lt"/>
              </a:rPr>
              <a:t>«Списки»: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>
                <a:latin typeface="+mj-lt"/>
              </a:rPr>
              <a:t>A, B, C, D</a:t>
            </a:r>
            <a:r>
              <a:rPr lang="ru-RU" altLang="ru-RU" sz="2000" b="1" dirty="0">
                <a:latin typeface="+mj-lt"/>
              </a:rPr>
              <a:t> </a:t>
            </a:r>
            <a:r>
              <a:rPr lang="en-US" altLang="ru-RU" sz="2000" b="1" dirty="0">
                <a:latin typeface="+mj-lt"/>
              </a:rPr>
              <a:t>– </a:t>
            </a:r>
            <a:r>
              <a:rPr lang="ru-RU" altLang="ru-RU" sz="2000" b="1" dirty="0">
                <a:latin typeface="+mj-lt"/>
              </a:rPr>
              <a:t>на 3 балла</a:t>
            </a:r>
            <a:r>
              <a:rPr lang="en-US" altLang="ru-RU" sz="2000" b="1" dirty="0">
                <a:latin typeface="+mj-lt"/>
              </a:rPr>
              <a:t> (</a:t>
            </a:r>
            <a:r>
              <a:rPr lang="ru-RU" altLang="ru-RU" sz="2000" b="1" dirty="0">
                <a:latin typeface="+mj-lt"/>
              </a:rPr>
              <a:t>любые 3 или 1 + ПР_10),</a:t>
            </a:r>
            <a:endParaRPr lang="en-US" altLang="ru-RU" sz="2000" b="1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>
                <a:latin typeface="+mj-lt"/>
              </a:rPr>
              <a:t>E, F, G, H, I, J – </a:t>
            </a:r>
            <a:r>
              <a:rPr lang="ru-RU" altLang="ru-RU" sz="2000" b="1" dirty="0">
                <a:latin typeface="+mj-lt"/>
              </a:rPr>
              <a:t>на 4 балла</a:t>
            </a:r>
            <a:r>
              <a:rPr lang="en-US" altLang="ru-RU" sz="2000" b="1" dirty="0">
                <a:latin typeface="+mj-lt"/>
              </a:rPr>
              <a:t> (</a:t>
            </a:r>
            <a:r>
              <a:rPr lang="ru-RU" altLang="ru-RU" sz="2000" b="1" dirty="0">
                <a:latin typeface="+mj-lt"/>
              </a:rPr>
              <a:t>любые 3 + одно из предыдущего уровня или любые 2 + ПР_10),</a:t>
            </a:r>
            <a:endParaRPr lang="en-US" altLang="ru-RU" sz="2000" b="1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>
                <a:latin typeface="+mj-lt"/>
              </a:rPr>
              <a:t>K, L, M, N, O, P, Q, R, S </a:t>
            </a:r>
            <a:r>
              <a:rPr lang="ru-RU" altLang="ru-RU" sz="2000" b="1" dirty="0">
                <a:latin typeface="+mj-lt"/>
              </a:rPr>
              <a:t>- на 5 баллов </a:t>
            </a:r>
            <a:r>
              <a:rPr lang="en-US" altLang="ru-RU" sz="2000" b="1" dirty="0">
                <a:latin typeface="+mj-lt"/>
              </a:rPr>
              <a:t>(</a:t>
            </a:r>
            <a:r>
              <a:rPr lang="ru-RU" altLang="ru-RU" sz="2000" b="1" dirty="0">
                <a:latin typeface="+mj-lt"/>
              </a:rPr>
              <a:t>любые </a:t>
            </a:r>
            <a:r>
              <a:rPr lang="en-US" altLang="ru-RU" sz="2000" b="1" dirty="0">
                <a:latin typeface="+mj-lt"/>
              </a:rPr>
              <a:t>4</a:t>
            </a:r>
            <a:r>
              <a:rPr lang="ru-RU" altLang="ru-RU" sz="2000" b="1" dirty="0">
                <a:latin typeface="+mj-lt"/>
              </a:rPr>
              <a:t> или любые 2 + 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ru-RU" altLang="ru-RU" sz="2000" b="1" dirty="0">
                <a:latin typeface="+mj-lt"/>
              </a:rPr>
              <a:t>ПР_10).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400" b="1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ru-RU" altLang="ru-RU" sz="2000" dirty="0"/>
              <a:t>(ПР_1</a:t>
            </a:r>
            <a:r>
              <a:rPr lang="en-US" altLang="ru-RU" sz="2000" dirty="0"/>
              <a:t>0</a:t>
            </a:r>
            <a:r>
              <a:rPr lang="ru-RU" altLang="ru-RU" sz="2000" dirty="0"/>
              <a:t> разместить на сайте </a:t>
            </a:r>
            <a:r>
              <a:rPr lang="en-US" altLang="ru-RU" sz="2000" b="1" dirty="0"/>
              <a:t>Info</a:t>
            </a:r>
            <a:r>
              <a:rPr lang="ru-RU" altLang="ru-RU" sz="2000" dirty="0"/>
              <a:t> в соответствующем разделе.)</a:t>
            </a:r>
            <a:endParaRPr lang="ru-RU" altLang="ru-RU" sz="1050" dirty="0"/>
          </a:p>
          <a:p>
            <a:pPr marL="2228850" lvl="5" indent="0">
              <a:lnSpc>
                <a:spcPct val="80000"/>
              </a:lnSpc>
              <a:buNone/>
            </a:pPr>
            <a:endParaRPr lang="en-US" altLang="ru-RU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Управляющая кнопка: &quot;На главную&quot; 8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FB08B100-018B-4EA1-A191-CEE813A6943E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96313A-AE4D-4E2D-991A-8B85630570B7}"/>
              </a:ext>
            </a:extLst>
          </p:cNvPr>
          <p:cNvSpPr txBox="1"/>
          <p:nvPr/>
        </p:nvSpPr>
        <p:spPr>
          <a:xfrm>
            <a:off x="3405819" y="4391347"/>
            <a:ext cx="2103547" cy="1754326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ВАЖНО!</a:t>
            </a:r>
          </a:p>
          <a:p>
            <a:pPr algn="ctr"/>
            <a:r>
              <a:rPr lang="ru-RU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Будьте готовы ЗАЩИТИТЬ устно своё решение любой задачи</a:t>
            </a:r>
            <a:r>
              <a:rPr lang="ru-RU" dirty="0"/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E10380-3218-41EB-AA99-11329AB8086F}"/>
              </a:ext>
            </a:extLst>
          </p:cNvPr>
          <p:cNvSpPr txBox="1"/>
          <p:nvPr/>
        </p:nvSpPr>
        <p:spPr>
          <a:xfrm>
            <a:off x="457200" y="4360569"/>
            <a:ext cx="2507471" cy="1815882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altLang="ru-RU" sz="1600" b="1" dirty="0">
                <a:solidFill>
                  <a:srgbClr val="FF0000"/>
                </a:solidFill>
              </a:rPr>
              <a:t>Примечание: 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algn="l"/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в случае затруднений обращаемся куда?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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endParaRPr lang="en-US" altLang="ru-RU" sz="1600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Правильно, на</a:t>
            </a:r>
            <a:r>
              <a:rPr lang="ru-RU" altLang="ru-RU" sz="16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форумы</a:t>
            </a:r>
            <a:r>
              <a:rPr lang="en-US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взаимопомощи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курсов: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Знакомимся с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Python”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или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“Pyth_On” </a:t>
            </a:r>
            <a:endParaRPr lang="ru-RU" altLang="ru-RU" sz="11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51311C-1AF4-480C-B638-D6B1D9C0D292}"/>
              </a:ext>
            </a:extLst>
          </p:cNvPr>
          <p:cNvSpPr txBox="1"/>
          <p:nvPr/>
        </p:nvSpPr>
        <p:spPr>
          <a:xfrm>
            <a:off x="5950514" y="4514778"/>
            <a:ext cx="2833544" cy="1600438"/>
          </a:xfrm>
          <a:prstGeom prst="rect">
            <a:avLst/>
          </a:prstGeom>
          <a:noFill/>
          <a:ln>
            <a:solidFill>
              <a:srgbClr val="6344B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2"/>
                </a:solidFill>
              </a:rPr>
              <a:t>На сайте </a:t>
            </a:r>
            <a:r>
              <a:rPr lang="en-US" sz="1600" dirty="0">
                <a:solidFill>
                  <a:schemeClr val="tx2"/>
                </a:solidFill>
              </a:rPr>
              <a:t>Info </a:t>
            </a:r>
            <a:r>
              <a:rPr lang="ru-RU" sz="1600" dirty="0">
                <a:solidFill>
                  <a:schemeClr val="tx2"/>
                </a:solidFill>
              </a:rPr>
              <a:t>просмотрите </a:t>
            </a:r>
            <a:r>
              <a:rPr lang="ru-RU" sz="1600" b="1" dirty="0">
                <a:solidFill>
                  <a:schemeClr val="tx2"/>
                </a:solidFill>
              </a:rPr>
              <a:t>теоретический материал </a:t>
            </a:r>
            <a:r>
              <a:rPr lang="ru-RU" sz="1600" dirty="0">
                <a:solidFill>
                  <a:schemeClr val="tx2"/>
                </a:solidFill>
              </a:rPr>
              <a:t>к следующему уроку – </a:t>
            </a:r>
            <a:r>
              <a:rPr lang="ru-RU" sz="1600" b="1" dirty="0">
                <a:solidFill>
                  <a:srgbClr val="FF0000"/>
                </a:solidFill>
              </a:rPr>
              <a:t>функции </a:t>
            </a:r>
            <a:r>
              <a:rPr lang="ru-RU" sz="1600" b="1" dirty="0">
                <a:solidFill>
                  <a:schemeClr val="tx2"/>
                </a:solidFill>
              </a:rPr>
              <a:t>(в основной школе этот материал, </a:t>
            </a:r>
            <a:r>
              <a:rPr lang="ru-RU" sz="1600" dirty="0">
                <a:solidFill>
                  <a:schemeClr val="tx2"/>
                </a:solidFill>
              </a:rPr>
              <a:t>возможно,</a:t>
            </a:r>
            <a:r>
              <a:rPr lang="ru-RU" sz="1600" b="1" dirty="0">
                <a:solidFill>
                  <a:schemeClr val="tx2"/>
                </a:solidFill>
              </a:rPr>
              <a:t>  не изучали</a:t>
            </a:r>
            <a:r>
              <a:rPr lang="ru-RU" b="1" dirty="0">
                <a:solidFill>
                  <a:schemeClr val="tx2"/>
                </a:solidFill>
              </a:rPr>
              <a:t>)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FFE710E-A7A2-460F-B902-34FF93563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24</a:t>
            </a:fld>
            <a:endParaRPr lang="en-US" alt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CB65F7D-4D1E-4E0A-9B5F-C00B5BD0C02B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498B9A-999F-471A-84A0-FF34A85C59C3}"/>
              </a:ext>
            </a:extLst>
          </p:cNvPr>
          <p:cNvSpPr txBox="1"/>
          <p:nvPr/>
        </p:nvSpPr>
        <p:spPr>
          <a:xfrm>
            <a:off x="7848120" y="1042094"/>
            <a:ext cx="1152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highlight>
                  <a:srgbClr val="C0C0C0"/>
                </a:highlight>
              </a:rPr>
              <a:t>§§ 62-64 </a:t>
            </a:r>
          </a:p>
        </p:txBody>
      </p:sp>
    </p:spTree>
    <p:extLst>
      <p:ext uri="{BB962C8B-B14F-4D97-AF65-F5344CB8AC3E}">
        <p14:creationId xmlns:p14="http://schemas.microsoft.com/office/powerpoint/2010/main" val="3918918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Информационные ресурсы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2"/>
              </a:rPr>
              <a:t>http://informatics.mccme.ru/</a:t>
            </a:r>
            <a:r>
              <a:rPr lang="ru-RU" altLang="ru-RU" sz="1800" dirty="0"/>
              <a:t> - Дистанционная подготовка по информатике.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3"/>
              </a:rPr>
              <a:t>http://pythontutor.ru/</a:t>
            </a:r>
            <a:r>
              <a:rPr lang="ru-RU" altLang="ru-RU" sz="1800" dirty="0"/>
              <a:t> - Интерактивный учебник языка Питон.</a:t>
            </a:r>
            <a:r>
              <a:rPr lang="en-US" altLang="ru-RU" sz="1800" dirty="0">
                <a:hlinkClick r:id="rId4"/>
              </a:rPr>
              <a:t> http://kpolyakov.spb.ru/school/probook/python.htm</a:t>
            </a:r>
            <a:r>
              <a:rPr lang="ru-RU" altLang="ru-RU" sz="1800" dirty="0"/>
              <a:t> - Материалы для изучающих язык </a:t>
            </a:r>
            <a:r>
              <a:rPr lang="en-US" altLang="ru-RU" sz="1800" dirty="0"/>
              <a:t>Python.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5"/>
              </a:rPr>
              <a:t>http://pythonicway.com/</a:t>
            </a:r>
            <a:r>
              <a:rPr lang="ru-RU" altLang="ru-RU" sz="1800" dirty="0"/>
              <a:t> - </a:t>
            </a:r>
            <a:r>
              <a:rPr lang="en-US" altLang="ru-RU" sz="1800" dirty="0"/>
              <a:t>pythonic way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6"/>
              </a:rPr>
              <a:t>https://ru.wikipedia.org/wiki/</a:t>
            </a:r>
            <a:r>
              <a:rPr lang="ru-RU" altLang="ru-RU" sz="1800" dirty="0" err="1">
                <a:hlinkClick r:id="rId6"/>
              </a:rPr>
              <a:t>История_языка_программирования</a:t>
            </a:r>
            <a:r>
              <a:rPr lang="ru-RU" altLang="ru-RU" sz="1800" dirty="0">
                <a:hlinkClick r:id="rId6"/>
              </a:rPr>
              <a:t>_</a:t>
            </a:r>
            <a:r>
              <a:rPr lang="en-US" altLang="ru-RU" sz="1800" dirty="0">
                <a:hlinkClick r:id="rId6"/>
              </a:rPr>
              <a:t>Python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7"/>
              </a:rPr>
              <a:t>https://commons.wikimedia.org/wiki/Category:Guido_van_Rossum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8"/>
              </a:rPr>
              <a:t>https://ru.wikipedia.org/wiki/Python</a:t>
            </a:r>
            <a:r>
              <a:rPr lang="ru-RU" altLang="ru-RU" sz="1800" dirty="0"/>
              <a:t> - Википедия. </a:t>
            </a:r>
            <a:r>
              <a:rPr lang="en-US" altLang="ru-RU" sz="1800" dirty="0"/>
              <a:t>Python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9"/>
              </a:rPr>
              <a:t>http://younglinux.info/python/introductionpython.php</a:t>
            </a:r>
            <a:r>
              <a:rPr lang="ru-RU" altLang="ru-RU" sz="1800" dirty="0"/>
              <a:t> - Лаборатория юного </a:t>
            </a:r>
            <a:r>
              <a:rPr lang="ru-RU" altLang="ru-RU" sz="1800" dirty="0" err="1"/>
              <a:t>линуксоида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0"/>
              </a:rPr>
              <a:t>https://pythonworld.ru/samouchitel-python</a:t>
            </a:r>
            <a:r>
              <a:rPr lang="ru-RU" altLang="ru-RU" sz="1800" dirty="0"/>
              <a:t> - Питон 3 для начинающих..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1"/>
              </a:rPr>
              <a:t>https://pythlife.blogspot.ru/2012/09/blog-post_5355.html</a:t>
            </a:r>
            <a:r>
              <a:rPr lang="ru-RU" altLang="ru-RU" sz="1800" dirty="0"/>
              <a:t> - Покоряем Python</a:t>
            </a:r>
            <a:r>
              <a:rPr lang="en-US" altLang="ru-RU" sz="1800" dirty="0"/>
              <a:t> </a:t>
            </a:r>
            <a:r>
              <a:rPr lang="ru-RU" altLang="ru-RU" sz="1800" dirty="0"/>
              <a:t>- уроки для начинающих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2"/>
              </a:rPr>
              <a:t>https://wiki.python.org/moin/SchoolsUsingPython</a:t>
            </a:r>
            <a:r>
              <a:rPr lang="en-US" altLang="ru-RU" sz="1800" dirty="0"/>
              <a:t> - </a:t>
            </a:r>
            <a:r>
              <a:rPr lang="ru-RU" altLang="ru-RU" sz="1800" dirty="0"/>
              <a:t>Школы, использующие </a:t>
            </a:r>
            <a:r>
              <a:rPr lang="en-US" altLang="ru-RU" sz="1800" dirty="0"/>
              <a:t>Python.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3"/>
              </a:rPr>
              <a:t>http://samplecode.ru/?a=c&amp;i=12</a:t>
            </a:r>
            <a:r>
              <a:rPr lang="en-US" altLang="ru-RU" sz="1800" dirty="0"/>
              <a:t> Sample Code – </a:t>
            </a:r>
            <a:r>
              <a:rPr lang="ru-RU" altLang="ru-RU" sz="1800" dirty="0"/>
              <a:t>коды некоторых задач на разных языках программирования.</a:t>
            </a:r>
            <a:endParaRPr lang="en-US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4"/>
              </a:rPr>
              <a:t>https://habrahabr.ru/post/150302/</a:t>
            </a:r>
            <a:r>
              <a:rPr lang="en-US" altLang="ru-RU" sz="1800" dirty="0"/>
              <a:t> - </a:t>
            </a:r>
            <a:r>
              <a:rPr lang="ru-RU" altLang="ru-RU" sz="1800" dirty="0"/>
              <a:t>Учим </a:t>
            </a:r>
            <a:r>
              <a:rPr lang="en-US" altLang="ru-RU" sz="1800" dirty="0"/>
              <a:t>Python</a:t>
            </a:r>
            <a:r>
              <a:rPr lang="ru-RU" altLang="ru-RU" sz="1800" dirty="0"/>
              <a:t> качественно – </a:t>
            </a:r>
            <a:r>
              <a:rPr lang="ru-RU" altLang="ru-RU" sz="1800" dirty="0" err="1"/>
              <a:t>Хабрахабр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5"/>
              </a:rPr>
              <a:t>https://www.programiz.com/python-programming</a:t>
            </a:r>
            <a:r>
              <a:rPr lang="ru-RU" altLang="ru-RU" sz="1800" dirty="0"/>
              <a:t> - </a:t>
            </a:r>
            <a:r>
              <a:rPr lang="en-US" altLang="ru-RU" sz="1800" dirty="0"/>
              <a:t>PROGRAMIZ: </a:t>
            </a:r>
            <a:r>
              <a:rPr lang="ru-RU" altLang="ru-RU" sz="1800" dirty="0"/>
              <a:t>Простейшие обучающие программы для начинающих</a:t>
            </a:r>
            <a:r>
              <a:rPr lang="en-US" altLang="ru-RU" sz="1800" dirty="0"/>
              <a:t>.</a:t>
            </a:r>
          </a:p>
          <a:p>
            <a:pPr marL="566738" lvl="1" indent="-390525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DDCD9E-96C6-4C64-B8A7-7D58198FE5A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43ED97B-1679-4113-B488-FE881ACBF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25</a:t>
            </a:fld>
            <a:endParaRPr lang="en-US" altLang="ru-RU"/>
          </a:p>
        </p:txBody>
      </p:sp>
      <p:sp>
        <p:nvSpPr>
          <p:cNvPr id="6" name="Управляющая кнопка: &quot;На главную&quot; 5">
            <a:hlinkClick r:id="rId17" action="ppaction://hlinksldjump" highlightClick="1"/>
            <a:extLst>
              <a:ext uri="{FF2B5EF4-FFF2-40B4-BE49-F238E27FC236}">
                <a16:creationId xmlns:a16="http://schemas.microsoft.com/office/drawing/2014/main" id="{8D24D5C0-31A8-4A4A-A129-9D721ED04259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140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>
            <a:extLst>
              <a:ext uri="{FF2B5EF4-FFF2-40B4-BE49-F238E27FC236}">
                <a16:creationId xmlns:a16="http://schemas.microsoft.com/office/drawing/2014/main" id="{B5577A5B-D323-4F22-9191-63185AF88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8" y="5536640"/>
            <a:ext cx="2664296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ru-RU" sz="1400" b="1" dirty="0">
                <a:latin typeface="Verdana" panose="020B0604030504040204" pitchFamily="34" charset="0"/>
                <a:hlinkClick r:id="rId2"/>
              </a:rPr>
              <a:t>http://do-info.ru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sp>
        <p:nvSpPr>
          <p:cNvPr id="89092" name="WordArt 4">
            <a:extLst>
              <a:ext uri="{FF2B5EF4-FFF2-40B4-BE49-F238E27FC236}">
                <a16:creationId xmlns:a16="http://schemas.microsoft.com/office/drawing/2014/main" id="{1535D58F-EA5D-4AF1-93E1-DA870103AD92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>
            <a:off x="1692275" y="2997200"/>
            <a:ext cx="5759450" cy="863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chemeClr val="tx2">
                      <a:alpha val="50000"/>
                    </a:schemeClr>
                  </a:outerShdw>
                </a:effectLst>
                <a:cs typeface="Arial" panose="020B0604020202020204" pitchFamily="34" charset="0"/>
              </a:rPr>
              <a:t>Thank You !</a:t>
            </a:r>
            <a:endParaRPr lang="ru-RU" sz="3600" b="1" kern="1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chemeClr val="tx2">
                    <a:alpha val="5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56212E-5AEB-494D-A079-8D1F6F476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8640"/>
            <a:ext cx="2360290" cy="23602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87D5D8-1BE9-46DD-99B5-5F745ADF0B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723280"/>
            <a:ext cx="824351" cy="81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6017"/>
            <a:ext cx="8306544" cy="546344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Списки (массивы)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323528" y="985247"/>
            <a:ext cx="8820472" cy="5539978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Основные вопросы («дерево понятий»)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Список – упорядоченная  последовательность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Отличия от строк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Элементы 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списков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Операции</a:t>
            </a:r>
            <a:r>
              <a:rPr lang="ru-RU" sz="22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над списками: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онкатенация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  <a:r>
              <a:rPr lang="ru-RU" sz="22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повторение</a:t>
            </a:r>
          </a:p>
          <a:p>
            <a:pPr marL="800100" lvl="1" indent="-342900" algn="l"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ндексирование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с</a:t>
            </a:r>
            <a:r>
              <a:rPr lang="ru-RU" sz="22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резы, </a:t>
            </a:r>
          </a:p>
          <a:p>
            <a:pPr marL="800100" lvl="1" indent="-342900" algn="l"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зменение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элементов списка</a:t>
            </a:r>
          </a:p>
          <a:p>
            <a:pPr marL="800100" lvl="1" indent="-342900" algn="l"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другие полезные операции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Методы: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append,</a:t>
            </a:r>
          </a:p>
          <a:p>
            <a:pPr lvl="4" algn="l">
              <a:defRPr/>
            </a:pPr>
            <a:r>
              <a:rPr lang="en-US" sz="22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split,</a:t>
            </a:r>
          </a:p>
          <a:p>
            <a:pPr lvl="4" algn="l"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join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2200" dirty="0"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Генераторы списков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ru-RU" sz="2200" dirty="0">
              <a:solidFill>
                <a:srgbClr val="1D52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Практическая работа  - 10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Домашнее задание - 10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FF38F5-480D-43D3-BFAE-F54D303D76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63" b="95251" l="9524" r="90110">
                        <a14:foregroundMark x1="20513" y1="35092" x2="20513" y2="35092"/>
                        <a14:foregroundMark x1="22711" y1="21108" x2="22711" y2="21108"/>
                        <a14:foregroundMark x1="18681" y1="13984" x2="18681" y2="13984"/>
                        <a14:foregroundMark x1="15385" y1="12929" x2="15385" y2="12929"/>
                        <a14:foregroundMark x1="21612" y1="53034" x2="21612" y2="53034"/>
                        <a14:foregroundMark x1="21612" y1="53034" x2="21612" y2="53034"/>
                        <a14:foregroundMark x1="26007" y1="19261" x2="23810" y2="36148"/>
                        <a14:foregroundMark x1="13187" y1="10290" x2="21245" y2="24538"/>
                        <a14:foregroundMark x1="20147" y1="78364" x2="21978" y2="86280"/>
                        <a14:foregroundMark x1="12454" y1="78628" x2="14286" y2="85224"/>
                        <a14:foregroundMark x1="90110" y1="93404" x2="78755" y2="92876"/>
                        <a14:foregroundMark x1="58974" y1="95251" x2="52381" y2="947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436" y="1844823"/>
            <a:ext cx="2273044" cy="4341121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FE4C255-53BF-4070-A88C-7AB2FB982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3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D8EECD-905E-4A39-AAC1-8514660576C8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119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Основные понятия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>
                <a:solidFill>
                  <a:srgbClr val="FF0000"/>
                </a:solidFill>
                <a:highlight>
                  <a:srgbClr val="00FF00"/>
                </a:highlight>
              </a:rPr>
              <a:t>Списки — упорядоченные последовательности данных.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>
              <a:solidFill>
                <a:srgbClr val="FF0000"/>
              </a:solidFill>
              <a:highlight>
                <a:srgbClr val="00FF00"/>
              </a:highlight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Отличии от строк: </a:t>
            </a:r>
          </a:p>
          <a:p>
            <a:pPr marL="800100" lvl="1">
              <a:lnSpc>
                <a:spcPct val="80000"/>
              </a:lnSpc>
            </a:pPr>
            <a:r>
              <a:rPr lang="ru-RU" altLang="ru-RU" sz="2000" dirty="0"/>
              <a:t>списки могут состоять не только из символов, но и </a:t>
            </a:r>
            <a:r>
              <a:rPr lang="ru-RU" altLang="ru-RU" sz="2000" b="1" dirty="0"/>
              <a:t>из различных объектов </a:t>
            </a:r>
            <a:r>
              <a:rPr lang="ru-RU" altLang="ru-RU" sz="2000" dirty="0"/>
              <a:t>(значений, данных), </a:t>
            </a:r>
          </a:p>
          <a:p>
            <a:pPr marL="800100" lvl="1">
              <a:lnSpc>
                <a:spcPct val="80000"/>
              </a:lnSpc>
            </a:pPr>
            <a:r>
              <a:rPr lang="ru-RU" altLang="ru-RU" sz="2000" dirty="0"/>
              <a:t>заключаются не в кавычки, а в квадратные скобки </a:t>
            </a:r>
            <a:r>
              <a:rPr lang="ru-RU" altLang="ru-RU" sz="2000" dirty="0">
                <a:solidFill>
                  <a:srgbClr val="FF0000"/>
                </a:solidFill>
              </a:rPr>
              <a:t>[ ],</a:t>
            </a:r>
          </a:p>
          <a:p>
            <a:pPr marL="800100" lvl="1">
              <a:lnSpc>
                <a:spcPct val="80000"/>
              </a:lnSpc>
            </a:pPr>
            <a:r>
              <a:rPr lang="ru-RU" altLang="ru-RU" sz="2000" dirty="0"/>
              <a:t>Объекты отделяются друг от друга с помощью запятой.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0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/>
              <a:t>Списки могут состоять из различных объектов: </a:t>
            </a:r>
          </a:p>
          <a:p>
            <a:pPr marL="914400" lvl="1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/>
              <a:t>чисел, </a:t>
            </a:r>
          </a:p>
          <a:p>
            <a:pPr marL="914400" lvl="1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/>
              <a:t>строк </a:t>
            </a:r>
          </a:p>
          <a:p>
            <a:pPr marL="914400" lvl="1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/>
              <a:t>других списков. (В последнем случае, списки называют вложенными.)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A08D01B-BEDF-403A-A9B9-A5B546159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4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B7AA39-7D23-416A-93BB-2B5A0062A1E3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852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Примеры списков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Примеры списков: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Spisok1 ==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[23, 656, -20, 67, -45]   </a:t>
            </a:r>
            <a:endParaRPr lang="en-US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список целых чисел</a:t>
            </a:r>
            <a:endParaRPr lang="en-US" altLang="ru-RU" sz="20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endParaRPr lang="ru-RU" altLang="ru-RU" sz="8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Spisok2 ==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[4.15, 5.93, 6.45, 9.3, 10.0, 11.6]   </a:t>
            </a:r>
            <a:endParaRPr lang="en-US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список из дробных чисел</a:t>
            </a:r>
            <a:endParaRPr lang="en-US" altLang="ru-RU" sz="20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endParaRPr lang="ru-RU" altLang="ru-RU" sz="8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Spisok3 ==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[“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Gosha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", "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Sergei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", "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Oleg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", "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Dasha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"]   </a:t>
            </a:r>
            <a:endParaRPr lang="en-US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список из строк</a:t>
            </a:r>
            <a:endParaRPr lang="en-US" altLang="ru-RU" sz="20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endParaRPr lang="ru-RU" altLang="ru-RU" sz="8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Spisok4 ==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["Москва", "Титова", 12, 148]   </a:t>
            </a:r>
            <a:endParaRPr lang="en-US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смешанный список</a:t>
            </a:r>
            <a:endParaRPr lang="en-US" altLang="ru-RU" sz="20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endParaRPr lang="ru-RU" altLang="ru-RU" sz="8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[[0, 0, 0], [0, 0, 1], [0, 1, 0]]   </a:t>
            </a:r>
            <a:endParaRPr lang="en-US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список, состоящий из списков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22A89EE-7137-4F9E-A150-07042D985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5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40B885-E05D-4ADC-BACE-68D579EA5F26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Выноска: стрелка влево 3">
            <a:extLst>
              <a:ext uri="{FF2B5EF4-FFF2-40B4-BE49-F238E27FC236}">
                <a16:creationId xmlns:a16="http://schemas.microsoft.com/office/drawing/2014/main" id="{B188BE4B-6310-410F-8CE6-FE137F9AD283}"/>
              </a:ext>
            </a:extLst>
          </p:cNvPr>
          <p:cNvSpPr/>
          <p:nvPr/>
        </p:nvSpPr>
        <p:spPr bwMode="auto">
          <a:xfrm>
            <a:off x="5868144" y="2348880"/>
            <a:ext cx="2952328" cy="3312368"/>
          </a:xfrm>
          <a:prstGeom prst="leftArrowCallout">
            <a:avLst>
              <a:gd name="adj1" fmla="val 30854"/>
              <a:gd name="adj2" fmla="val 25366"/>
              <a:gd name="adj3" fmla="val 14756"/>
              <a:gd name="adj4" fmla="val 64977"/>
            </a:avLst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Arial" panose="020B0604020202020204" pitchFamily="34" charset="0"/>
              </a:rPr>
              <a:t>Какие из этих списков напоминают массивы в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Arial" panose="020B0604020202020204" pitchFamily="34" charset="0"/>
              </a:rPr>
              <a:t>Pascal?</a:t>
            </a:r>
            <a:endParaRPr kumimoji="0" lang="ru-RU" sz="1800" b="1" i="0" u="none" strike="noStrike" cap="none" normalizeH="0" baseline="0" dirty="0">
              <a:ln>
                <a:noFill/>
              </a:ln>
              <a:solidFill>
                <a:srgbClr val="008000"/>
              </a:solidFill>
              <a:effectLst/>
              <a:latin typeface="Arial" panose="020B0604020202020204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>
              <a:ln>
                <a:noFill/>
              </a:ln>
              <a:solidFill>
                <a:srgbClr val="008000"/>
              </a:solidFill>
              <a:effectLst/>
              <a:latin typeface="Arial" panose="020B0604020202020204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rgbClr val="008000"/>
                </a:solidFill>
              </a:rPr>
              <a:t>Какого типа пример массива НЕ МОЖЕТ встретиться в </a:t>
            </a:r>
            <a:r>
              <a:rPr lang="en-US" b="1" dirty="0">
                <a:solidFill>
                  <a:srgbClr val="008000"/>
                </a:solidFill>
              </a:rPr>
              <a:t>Pascal?</a:t>
            </a:r>
            <a:endParaRPr kumimoji="0" lang="ru-RU" sz="1800" b="1" i="0" u="none" strike="noStrike" cap="none" normalizeH="0" baseline="0" dirty="0">
              <a:ln>
                <a:noFill/>
              </a:ln>
              <a:solidFill>
                <a:srgbClr val="008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4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Конкатенация и повторение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Как и над строками над списками можно выполнять операции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соединения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повторения:</a:t>
            </a:r>
            <a:endParaRPr lang="en-US" alt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endParaRPr lang="ru-RU" alt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&gt;&gt;&gt; [45, -12, '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'] </a:t>
            </a: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[21, 48.5, 33]  </a:t>
            </a:r>
            <a:r>
              <a:rPr lang="en-US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склеивание, сцепление, присоединение</a:t>
            </a:r>
          </a:p>
          <a:p>
            <a:pPr marL="57150" indent="0"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[45, -12, '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', 21, 48.5, 33]</a:t>
            </a:r>
          </a:p>
          <a:p>
            <a:pPr marL="57150" indent="0">
              <a:buNone/>
            </a:pPr>
            <a:endParaRPr lang="ru-RU" alt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&gt;&gt;&gt; [[0,0],[0,1],[1,1]] </a:t>
            </a: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2   </a:t>
            </a:r>
            <a:r>
              <a:rPr lang="en-US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повторение</a:t>
            </a:r>
          </a:p>
          <a:p>
            <a:pPr marL="57150" indent="0"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[[0, 0], [0, 1], [1, 1], [0, 0], [0, 1], [1, 1]]</a:t>
            </a:r>
          </a:p>
          <a:p>
            <a:pPr marL="57150" indent="0"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&gt;&gt;&gt;</a:t>
            </a:r>
          </a:p>
          <a:p>
            <a:pPr marL="57150" indent="0">
              <a:buNone/>
            </a:pPr>
            <a:endParaRPr lang="en-US" alt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endParaRPr lang="ru-RU" altLang="ru-RU" sz="20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endParaRPr lang="ru-RU" altLang="ru-RU" sz="20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endParaRPr lang="ru-RU" altLang="ru-RU" sz="20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endParaRPr lang="ru-RU" altLang="ru-RU" sz="20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buNone/>
            </a:pP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появится на экране?</a:t>
            </a:r>
            <a:r>
              <a:rPr lang="en-US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Обязательно проверьте!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BA09AB4-1B1F-4E09-A8A0-A84C491B7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6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DFF4A7-D547-45FE-A56E-74DC022C33C2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A35C1E-1319-4639-A3BF-3957DABEF3FC}"/>
              </a:ext>
            </a:extLst>
          </p:cNvPr>
          <p:cNvSpPr txBox="1"/>
          <p:nvPr/>
        </p:nvSpPr>
        <p:spPr>
          <a:xfrm>
            <a:off x="5493453" y="4205930"/>
            <a:ext cx="3672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000" dirty="0">
                <a:solidFill>
                  <a:srgbClr val="008000"/>
                </a:solidFill>
              </a:rPr>
              <a:t># Небольшая программа 2</a:t>
            </a:r>
          </a:p>
          <a:p>
            <a:pPr algn="l"/>
            <a:r>
              <a:rPr lang="ru-RU" sz="2000" dirty="0"/>
              <a:t>A = ['Москва' ]</a:t>
            </a:r>
          </a:p>
          <a:p>
            <a:pPr algn="l"/>
            <a:r>
              <a:rPr lang="ru-RU" sz="2000" dirty="0"/>
              <a:t>C = A * 3</a:t>
            </a:r>
          </a:p>
          <a:p>
            <a:pPr algn="l"/>
            <a:r>
              <a:rPr lang="ru-RU" sz="2000" dirty="0"/>
              <a:t>print(C)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83ABD8-B166-4AC6-B983-D8EA1F88E683}"/>
              </a:ext>
            </a:extLst>
          </p:cNvPr>
          <p:cNvSpPr txBox="1"/>
          <p:nvPr/>
        </p:nvSpPr>
        <p:spPr>
          <a:xfrm>
            <a:off x="438871" y="4205930"/>
            <a:ext cx="39604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indent="0" algn="l">
              <a:buNone/>
            </a:pPr>
            <a:r>
              <a:rPr lang="en-US" altLang="ru-RU" dirty="0">
                <a:solidFill>
                  <a:srgbClr val="008000"/>
                </a:solidFill>
                <a:cs typeface="Arial" panose="020B0604020202020204" pitchFamily="34" charset="0"/>
              </a:rPr>
              <a:t># </a:t>
            </a:r>
            <a:r>
              <a:rPr lang="ru-RU" altLang="ru-RU" dirty="0">
                <a:solidFill>
                  <a:srgbClr val="008000"/>
                </a:solidFill>
                <a:cs typeface="Arial" panose="020B0604020202020204" pitchFamily="34" charset="0"/>
              </a:rPr>
              <a:t>Небольшая программа 1</a:t>
            </a:r>
            <a:endParaRPr lang="en-US" altLang="ru-RU" dirty="0">
              <a:solidFill>
                <a:srgbClr val="008000"/>
              </a:solidFill>
              <a:cs typeface="Arial" panose="020B0604020202020204" pitchFamily="34" charset="0"/>
            </a:endParaRPr>
          </a:p>
          <a:p>
            <a:pPr marL="57150" indent="0" algn="l">
              <a:buNone/>
            </a:pPr>
            <a:r>
              <a:rPr lang="en-US" altLang="ru-RU" dirty="0">
                <a:cs typeface="Arial" panose="020B0604020202020204" pitchFamily="34" charset="0"/>
              </a:rPr>
              <a:t>A = [‘</a:t>
            </a:r>
            <a:r>
              <a:rPr lang="ru-RU" altLang="ru-RU" dirty="0">
                <a:cs typeface="Arial" panose="020B0604020202020204" pitchFamily="34" charset="0"/>
              </a:rPr>
              <a:t>Москва</a:t>
            </a:r>
            <a:r>
              <a:rPr lang="en-US" altLang="ru-RU" dirty="0">
                <a:cs typeface="Arial" panose="020B0604020202020204" pitchFamily="34" charset="0"/>
              </a:rPr>
              <a:t>’</a:t>
            </a:r>
            <a:r>
              <a:rPr lang="ru-RU" altLang="ru-RU" dirty="0">
                <a:cs typeface="Arial" panose="020B0604020202020204" pitchFamily="34" charset="0"/>
              </a:rPr>
              <a:t> </a:t>
            </a:r>
            <a:r>
              <a:rPr lang="en-US" altLang="ru-RU" dirty="0">
                <a:cs typeface="Arial" panose="020B0604020202020204" pitchFamily="34" charset="0"/>
              </a:rPr>
              <a:t>]</a:t>
            </a:r>
          </a:p>
          <a:p>
            <a:pPr marL="57150" indent="0" algn="l">
              <a:buNone/>
            </a:pPr>
            <a:r>
              <a:rPr lang="en-US" altLang="ru-RU" dirty="0">
                <a:cs typeface="Arial" panose="020B0604020202020204" pitchFamily="34" charset="0"/>
              </a:rPr>
              <a:t>B = [‘</a:t>
            </a:r>
            <a:r>
              <a:rPr lang="ru-RU" altLang="ru-RU" dirty="0">
                <a:cs typeface="Arial" panose="020B0604020202020204" pitchFamily="34" charset="0"/>
              </a:rPr>
              <a:t>столица России</a:t>
            </a:r>
            <a:r>
              <a:rPr lang="en-US" altLang="ru-RU" dirty="0">
                <a:cs typeface="Arial" panose="020B0604020202020204" pitchFamily="34" charset="0"/>
              </a:rPr>
              <a:t>’]</a:t>
            </a:r>
          </a:p>
          <a:p>
            <a:pPr marL="57150" indent="0" algn="l">
              <a:buNone/>
            </a:pPr>
            <a:r>
              <a:rPr lang="en-US" altLang="ru-RU" dirty="0">
                <a:cs typeface="Arial" panose="020B0604020202020204" pitchFamily="34" charset="0"/>
              </a:rPr>
              <a:t>C = A + [‘ – ‘] + B </a:t>
            </a:r>
          </a:p>
          <a:p>
            <a:pPr marL="57150" indent="0" algn="l">
              <a:buNone/>
            </a:pPr>
            <a:r>
              <a:rPr lang="en-US" altLang="ru-RU" dirty="0">
                <a:cs typeface="Arial" panose="020B0604020202020204" pitchFamily="34" charset="0"/>
              </a:rPr>
              <a:t>print(C)     </a:t>
            </a:r>
            <a:endParaRPr lang="ru-RU" altLang="ru-RU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414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10FBE13-0E18-4D98-8CCD-C802447837B9}"/>
              </a:ext>
            </a:extLst>
          </p:cNvPr>
          <p:cNvSpPr txBox="1"/>
          <p:nvPr/>
        </p:nvSpPr>
        <p:spPr>
          <a:xfrm>
            <a:off x="5518606" y="2708920"/>
            <a:ext cx="3456140" cy="345638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Red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Violet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Violet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Violet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Green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Green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D528D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['Green', 'Blue', 'Indigo', 'Violet']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['Red', 'Orange', 'Yellow']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['Indigo', 'Violet']</a:t>
            </a:r>
          </a:p>
        </p:txBody>
      </p:sp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Индексирование, срезы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 аналогии с символами строк, можно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получать доступ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объектам списка по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их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индексам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извлекать срезы, измерять длину списка</a:t>
            </a:r>
            <a:r>
              <a:rPr lang="en-US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Индексы начинаются с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0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A = ['Red', 'Orange', 'Yellow', 'Green', 'Blue', 'Indigo', 'Violet’]</a:t>
            </a: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len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(A) = 7  </a:t>
            </a:r>
            <a:r>
              <a:rPr lang="en-US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длина списка А (как у строки)</a:t>
            </a:r>
            <a:endParaRPr lang="en-US" altLang="ru-RU" sz="20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print(A[0])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print(A[-1])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print(A[6])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print(A[</a:t>
            </a:r>
            <a:r>
              <a:rPr lang="en-US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len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(A) - 1])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print(A[3]) 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print(A[-4]) 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print(A[3:])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print(A[:3])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print(A[-2:])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DD3A64AE-CBB3-4A0D-935B-22695582A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CCFA0A-9511-44F7-8FFF-8D1A9DC2670F}" type="slidenum"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ru-RU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B83AB5-8DFE-4880-91CD-90237130E794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Облачко с текстом: прямоугольное со скругленными углами 2">
            <a:extLst>
              <a:ext uri="{FF2B5EF4-FFF2-40B4-BE49-F238E27FC236}">
                <a16:creationId xmlns:a16="http://schemas.microsoft.com/office/drawing/2014/main" id="{76AF96C2-AA5B-42B8-A82E-F9A7B779E5A8}"/>
              </a:ext>
            </a:extLst>
          </p:cNvPr>
          <p:cNvSpPr/>
          <p:nvPr/>
        </p:nvSpPr>
        <p:spPr bwMode="auto">
          <a:xfrm>
            <a:off x="2555776" y="2969404"/>
            <a:ext cx="3006824" cy="1626676"/>
          </a:xfrm>
          <a:prstGeom prst="wedgeRoundRectCallout">
            <a:avLst>
              <a:gd name="adj1" fmla="val -65835"/>
              <a:gd name="adj2" fmla="val -12577"/>
              <a:gd name="adj3" fmla="val 16667"/>
            </a:avLst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Каковы результаты в этом фрагменте кода? Почему команды  объединены в одну группу?</a:t>
            </a:r>
          </a:p>
        </p:txBody>
      </p:sp>
      <p:sp>
        <p:nvSpPr>
          <p:cNvPr id="8" name="Облачко с текстом: прямоугольное со скругленными углами 7">
            <a:extLst>
              <a:ext uri="{FF2B5EF4-FFF2-40B4-BE49-F238E27FC236}">
                <a16:creationId xmlns:a16="http://schemas.microsoft.com/office/drawing/2014/main" id="{F5D7A879-F232-4D9D-B0C9-1F57CAD6E7A7}"/>
              </a:ext>
            </a:extLst>
          </p:cNvPr>
          <p:cNvSpPr/>
          <p:nvPr/>
        </p:nvSpPr>
        <p:spPr bwMode="auto">
          <a:xfrm>
            <a:off x="2555776" y="4735649"/>
            <a:ext cx="3006824" cy="1512168"/>
          </a:xfrm>
          <a:prstGeom prst="wedgeRoundRectCallout">
            <a:avLst>
              <a:gd name="adj1" fmla="val -65835"/>
              <a:gd name="adj2" fmla="val -12577"/>
              <a:gd name="adj3" fmla="val 16667"/>
            </a:avLst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Похожие форматы операций где встречались? А как называются?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2077F0-DBBF-4A31-AE05-1B1FE9A55D55}"/>
              </a:ext>
            </a:extLst>
          </p:cNvPr>
          <p:cNvSpPr txBox="1"/>
          <p:nvPr/>
        </p:nvSpPr>
        <p:spPr>
          <a:xfrm>
            <a:off x="5529352" y="2708920"/>
            <a:ext cx="3445394" cy="345638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Блок-схема: дисплей 3">
            <a:extLst>
              <a:ext uri="{FF2B5EF4-FFF2-40B4-BE49-F238E27FC236}">
                <a16:creationId xmlns:a16="http://schemas.microsoft.com/office/drawing/2014/main" id="{E97483EC-4DE0-4CE5-B13B-1D5A5693D898}"/>
              </a:ext>
            </a:extLst>
          </p:cNvPr>
          <p:cNvSpPr/>
          <p:nvPr/>
        </p:nvSpPr>
        <p:spPr bwMode="auto">
          <a:xfrm>
            <a:off x="5939908" y="3356992"/>
            <a:ext cx="2952328" cy="1512168"/>
          </a:xfrm>
          <a:prstGeom prst="flowChartDisplay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52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Проверьте свои предположения на практической работе</a:t>
            </a:r>
          </a:p>
        </p:txBody>
      </p:sp>
    </p:spTree>
    <p:extLst>
      <p:ext uri="{BB962C8B-B14F-4D97-AF65-F5344CB8AC3E}">
        <p14:creationId xmlns:p14="http://schemas.microsoft.com/office/powerpoint/2010/main" val="372405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Изменяемость списка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отличии от строк, списки — это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изменяемые последовательности.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Если представить строку как объект в памяти, то когда над ней выполняются операции конкатенации и повторения, то это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строка не меняется,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 в результате операции создается другая строка в другом месте памяти. В строку нельзя добавить новый символ или удалить существующий, не создав при этом новой строки.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 выполнении операций со списками другие списки могут не создаваться, а может изменяться непосредственно оригинал.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Из списков можно удалять элементы, добавлять новые.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 этом следует помнить, многое зависит от того, как вы распоряжаетесь переменными. Бывают ситуации, когда списки все-таки копируются. 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ru-RU" altLang="ru-RU" sz="2000" dirty="0">
                <a:cs typeface="Arial" panose="020B0604020202020204" pitchFamily="34" charset="0"/>
              </a:rPr>
              <a:t>Например, результат операции присваивается другой переменной</a:t>
            </a:r>
            <a:r>
              <a:rPr lang="ru-RU" altLang="ru-RU" sz="2000" dirty="0"/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EAB3CB7-637F-4AE4-820A-966B6D87C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8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B1DFA3-849C-47FC-A2A8-B2DE67CDDEF1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622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Изменяемость списка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Символ в строке изменить нельзя, элемент списка — можно</a:t>
            </a:r>
            <a:r>
              <a:rPr lang="ru-RU" altLang="ru-RU" sz="2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000" dirty="0"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&gt;&gt;&gt; </a:t>
            </a:r>
            <a:r>
              <a:rPr lang="en-US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mystr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= '</a:t>
            </a:r>
            <a:r>
              <a:rPr lang="en-US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abrakadabra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'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&gt;&gt;&gt; mylist = ['ab','</a:t>
            </a:r>
            <a:r>
              <a:rPr lang="en-US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','</a:t>
            </a:r>
            <a:r>
              <a:rPr lang="en-US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ka','da','bra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’]</a:t>
            </a: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&gt;&gt;&gt; </a:t>
            </a:r>
            <a:r>
              <a:rPr lang="en-US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mystr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] = '0'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Traceback (most recent call last):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File "&lt;pyshell#11&gt;", line 1, in &lt;module&gt;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ru-RU" sz="2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mystr</a:t>
            </a:r>
            <a:r>
              <a:rPr lang="en-US" alt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ru-RU" alt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= '0'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TypeError</a:t>
            </a:r>
            <a:r>
              <a:rPr lang="en-US" alt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'str' object does not support item assignment</a:t>
            </a:r>
            <a:endParaRPr lang="ru-RU" altLang="ru-RU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&gt;&gt;&gt; mylist[1] = '</a:t>
            </a:r>
            <a:r>
              <a:rPr lang="en-US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ro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'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&gt;&gt;&gt; mylist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['ab', '</a:t>
            </a:r>
            <a:r>
              <a:rPr lang="en-US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ro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', 'ka', 'da', 'bra’]</a:t>
            </a: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altLang="ru-RU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списке можно заменить целый срез: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&gt;&gt;&gt; 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mylist = ['ab','</a:t>
            </a:r>
            <a:r>
              <a:rPr lang="en-US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','</a:t>
            </a:r>
            <a:r>
              <a:rPr lang="en-US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ka','da','bra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']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&gt;&gt;&gt; mylist[0:2] = [10,20]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&gt;&gt;&gt; mylist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[10, 20, 'ka', 'da', 'bra']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2AE1B7B-4268-4A0C-8780-644488673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9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CE12E1-2C12-4AD8-8B45-E18E49BDB7DF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470519"/>
      </p:ext>
    </p:extLst>
  </p:cSld>
  <p:clrMapOvr>
    <a:masterClrMapping/>
  </p:clrMapOvr>
</p:sld>
</file>

<file path=ppt/theme/theme1.xml><?xml version="1.0" encoding="utf-8"?>
<a:theme xmlns:a="http://schemas.openxmlformats.org/drawingml/2006/main" name="sample">
  <a:themeElements>
    <a:clrScheme name="Другая 2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1B9AD9"/>
      </a:accent1>
      <a:accent2>
        <a:srgbClr val="1DB3AC"/>
      </a:accent2>
      <a:accent3>
        <a:srgbClr val="FFFFFF"/>
      </a:accent3>
      <a:accent4>
        <a:srgbClr val="174578"/>
      </a:accent4>
      <a:accent5>
        <a:srgbClr val="ABCAE9"/>
      </a:accent5>
      <a:accent6>
        <a:srgbClr val="19A29B"/>
      </a:accent6>
      <a:hlink>
        <a:srgbClr val="3333FF"/>
      </a:hlink>
      <a:folHlink>
        <a:srgbClr val="7030A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1DB3AC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19A29B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синие разводы</Template>
  <TotalTime>9984</TotalTime>
  <Words>3138</Words>
  <Application>Microsoft Office PowerPoint</Application>
  <PresentationFormat>Экран (4:3)</PresentationFormat>
  <Paragraphs>458</Paragraphs>
  <Slides>26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Verdana</vt:lpstr>
      <vt:lpstr>Wingdings</vt:lpstr>
      <vt:lpstr>sample</vt:lpstr>
      <vt:lpstr>Image</vt:lpstr>
      <vt:lpstr>Презентация PowerPoint</vt:lpstr>
      <vt:lpstr>Основные темы</vt:lpstr>
      <vt:lpstr>Списки (массивы)</vt:lpstr>
      <vt:lpstr>Основные понятия</vt:lpstr>
      <vt:lpstr>Примеры списков</vt:lpstr>
      <vt:lpstr>Конкатенация и повторение</vt:lpstr>
      <vt:lpstr>Индексирование, срезы</vt:lpstr>
      <vt:lpstr>Изменяемость списка</vt:lpstr>
      <vt:lpstr>Изменяемость списка</vt:lpstr>
      <vt:lpstr>* Посложнее  примеры</vt:lpstr>
      <vt:lpstr>Другие полезные операции</vt:lpstr>
      <vt:lpstr> Конкатенация списков</vt:lpstr>
      <vt:lpstr> Метод append</vt:lpstr>
      <vt:lpstr> Замена нулевых элементов </vt:lpstr>
      <vt:lpstr> Заполнение случайными числами</vt:lpstr>
      <vt:lpstr>«Закономерные» списки</vt:lpstr>
      <vt:lpstr> Вывод  элементов списка</vt:lpstr>
      <vt:lpstr>map(), list(), метод split </vt:lpstr>
      <vt:lpstr>Методы: split,  join</vt:lpstr>
      <vt:lpstr>Генераторы списков</vt:lpstr>
      <vt:lpstr>Генераторы списков - примеры</vt:lpstr>
      <vt:lpstr>Практическая работа 10_1</vt:lpstr>
      <vt:lpstr>Практическая работа 10_2</vt:lpstr>
      <vt:lpstr>Домашнее задание 10</vt:lpstr>
      <vt:lpstr>Информационные ресурсы</vt:lpstr>
      <vt:lpstr>Презентация PowerPoint</vt:lpstr>
    </vt:vector>
  </TitlesOfParts>
  <Company>Guilddesign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Знакомимся с  Python</dc:title>
  <dc:creator>Лидия Расторгуева</dc:creator>
  <cp:lastModifiedBy>Расторгуева Лидия Николаевна</cp:lastModifiedBy>
  <cp:revision>1019</cp:revision>
  <dcterms:created xsi:type="dcterms:W3CDTF">2018-01-06T22:24:33Z</dcterms:created>
  <dcterms:modified xsi:type="dcterms:W3CDTF">2018-04-09T08:07:59Z</dcterms:modified>
</cp:coreProperties>
</file>