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410" r:id="rId3"/>
    <p:sldId id="302" r:id="rId4"/>
    <p:sldId id="303" r:id="rId5"/>
    <p:sldId id="305" r:id="rId6"/>
    <p:sldId id="298" r:id="rId7"/>
    <p:sldId id="449" r:id="rId8"/>
    <p:sldId id="310" r:id="rId9"/>
    <p:sldId id="300" r:id="rId10"/>
    <p:sldId id="309" r:id="rId11"/>
    <p:sldId id="301" r:id="rId12"/>
    <p:sldId id="293" r:id="rId13"/>
    <p:sldId id="277" r:id="rId14"/>
  </p:sldIdLst>
  <p:sldSz cx="9144000" cy="6858000" type="screen4x3"/>
  <p:notesSz cx="6858000" cy="9144000"/>
  <p:defaultTextStyle>
    <a:defPPr>
      <a:defRPr lang="en-US"/>
    </a:defPPr>
    <a:lvl1pPr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B61E48F-7128-401B-9F12-C330220278B3}">
          <p14:sldIdLst>
            <p14:sldId id="256"/>
            <p14:sldId id="410"/>
            <p14:sldId id="302"/>
            <p14:sldId id="303"/>
            <p14:sldId id="305"/>
            <p14:sldId id="298"/>
            <p14:sldId id="449"/>
            <p14:sldId id="310"/>
          </p14:sldIdLst>
        </p14:section>
        <p14:section name="Раздел без заголовка" id="{1EE108FB-0618-4739-8D43-9860F4A72A55}">
          <p14:sldIdLst>
            <p14:sldId id="300"/>
            <p14:sldId id="309"/>
            <p14:sldId id="301"/>
          </p14:sldIdLst>
        </p14:section>
        <p14:section name="Раздел без заголовка" id="{4CA7B8AC-FCBC-4EDB-99A4-49BB199756EE}">
          <p14:sldIdLst>
            <p14:sldId id="293"/>
            <p14:sldId id="2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Лидия Расторгуева" initials="ЛР" lastIdx="11" clrIdx="0">
    <p:extLst>
      <p:ext uri="{19B8F6BF-5375-455C-9EA6-DF929625EA0E}">
        <p15:presenceInfo xmlns:p15="http://schemas.microsoft.com/office/powerpoint/2012/main" userId="2a69201496228ebd" providerId="Windows Live"/>
      </p:ext>
    </p:extLst>
  </p:cmAuthor>
  <p:cmAuthor id="2" name="Расторгуева Лидия Николаевна" initials="РЛН" lastIdx="4" clrIdx="1">
    <p:extLst>
      <p:ext uri="{19B8F6BF-5375-455C-9EA6-DF929625EA0E}">
        <p15:presenceInfo xmlns:p15="http://schemas.microsoft.com/office/powerpoint/2012/main" userId="S-1-5-21-2964851449-3210635027-1966346831-100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21D8D"/>
    <a:srgbClr val="1D2A8D"/>
    <a:srgbClr val="008000"/>
    <a:srgbClr val="33CCCC"/>
    <a:srgbClr val="6344B0"/>
    <a:srgbClr val="1D528D"/>
    <a:srgbClr val="3333CC"/>
    <a:srgbClr val="FFFFFF"/>
    <a:srgbClr val="3333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96051" autoAdjust="0"/>
  </p:normalViewPr>
  <p:slideViewPr>
    <p:cSldViewPr>
      <p:cViewPr varScale="1">
        <p:scale>
          <a:sx n="92" d="100"/>
          <a:sy n="92" d="100"/>
        </p:scale>
        <p:origin x="78" y="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973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1118"/>
    </p:cViewPr>
  </p:sorterViewPr>
  <p:notesViewPr>
    <p:cSldViewPr>
      <p:cViewPr varScale="1">
        <p:scale>
          <a:sx n="78" d="100"/>
          <a:sy n="78" d="100"/>
        </p:scale>
        <p:origin x="2046" y="1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47E99599-CAB1-4A16-8A56-7231B302E7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78E4840-4C04-4A94-833D-A5223D61211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80988A-DD41-49A1-AF9E-83AD683122DA}" type="datetimeFigureOut">
              <a:rPr lang="ru-RU" smtClean="0"/>
              <a:t>27.03.2018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F9CDC1F-00BE-4422-B895-63DC6EDCD54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/>
              <a:t>Л.Н. Расторгуева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2C00FC4-0501-4669-8ABA-3A4288294A5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C1ABC8-1906-4538-8D22-E9DA5CBB44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0673982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A23E6C-E4E2-42B2-BF04-07E6603F8538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/>
              <a:t>Л.Н. Расторгуева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A06443-D178-4A2B-81C8-1A692E990C0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515953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AC6B6D58-B353-4AC2-9024-F2957384B22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white">
          <a:xfrm>
            <a:off x="3048000" y="457200"/>
            <a:ext cx="5867400" cy="1752600"/>
          </a:xfrm>
        </p:spPr>
        <p:txBody>
          <a:bodyPr/>
          <a:lstStyle>
            <a:lvl1pPr>
              <a:defRPr sz="4000" b="1"/>
            </a:lvl1pPr>
          </a:lstStyle>
          <a:p>
            <a:pPr lvl="0"/>
            <a:r>
              <a:rPr lang="ru-RU" altLang="ru-RU" noProof="0"/>
              <a:t>Образец заголовка</a:t>
            </a:r>
            <a:endParaRPr lang="en-US" altLang="ru-RU" noProof="0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3CC918DF-158F-49C1-99FD-F0E6458B489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 bwMode="white">
          <a:xfrm>
            <a:off x="1934745" y="4913925"/>
            <a:ext cx="5688632" cy="1004888"/>
          </a:xfrm>
          <a:ln>
            <a:noFill/>
          </a:ln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1800" b="1"/>
            </a:lvl1pPr>
          </a:lstStyle>
          <a:p>
            <a:pPr lvl="0"/>
            <a:r>
              <a:rPr lang="ru-RU" altLang="ru-RU" noProof="0" dirty="0"/>
              <a:t>Л.Н. Расторгуева</a:t>
            </a:r>
          </a:p>
          <a:p>
            <a:pPr lvl="0"/>
            <a:r>
              <a:rPr lang="ru-RU" altLang="ru-RU" noProof="0" dirty="0" err="1"/>
              <a:t>г.Шарья</a:t>
            </a:r>
            <a:endParaRPr lang="ru-RU" altLang="ru-RU" noProof="0" dirty="0"/>
          </a:p>
          <a:p>
            <a:pPr lvl="0"/>
            <a:r>
              <a:rPr lang="ru-RU" altLang="ru-RU" noProof="0" dirty="0"/>
              <a:t>2018</a:t>
            </a:r>
            <a:endParaRPr lang="en-US" altLang="ru-RU" noProof="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022CD1-30F2-4C93-AFF2-3C7D565E3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5E767FE-1F5C-47FC-A65F-92A55AFF9E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BBB77CD-842E-4C79-84C0-17B6AE6BF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CF16FE-7374-4C85-8A2A-A4D1597AB30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961943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9489273-F142-4532-B09D-BC45582369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29400" y="152400"/>
            <a:ext cx="2057400" cy="6172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C37F4B4-C9C4-4F27-A4A7-4837C4595F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152400"/>
            <a:ext cx="6019800" cy="6172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2E3B30D-3531-44FA-8284-046D30A35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F9EEF5-1FE7-4920-8C9A-8A14DADD3F7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956977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81BB2B-5252-41CD-B8AC-E0DE4632D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>
            <a:extLst>
              <a:ext uri="{FF2B5EF4-FFF2-40B4-BE49-F238E27FC236}">
                <a16:creationId xmlns:a16="http://schemas.microsoft.com/office/drawing/2014/main" id="{8E9D644E-B40A-4D25-9061-C6634727967B}"/>
              </a:ext>
            </a:extLst>
          </p:cNvPr>
          <p:cNvSpPr>
            <a:spLocks noGrp="1"/>
          </p:cNvSpPr>
          <p:nvPr>
            <p:ph type="tbl" idx="1"/>
          </p:nvPr>
        </p:nvSpPr>
        <p:spPr>
          <a:xfrm>
            <a:off x="457200" y="1076325"/>
            <a:ext cx="8229600" cy="5248275"/>
          </a:xfrm>
        </p:spPr>
        <p:txBody>
          <a:bodyPr/>
          <a:lstStyle/>
          <a:p>
            <a:r>
              <a:rPr lang="ru-RU"/>
              <a:t>Вставка таблицы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CCB85DA-6DED-4855-9EDE-BE8E7054A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429000" y="6446838"/>
            <a:ext cx="2133600" cy="258762"/>
          </a:xfrm>
        </p:spPr>
        <p:txBody>
          <a:bodyPr/>
          <a:lstStyle>
            <a:lvl1pPr>
              <a:defRPr/>
            </a:lvl1pPr>
          </a:lstStyle>
          <a:p>
            <a:fld id="{54839DA4-5176-4DC8-9592-1683F863D67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289228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E8B35E-CF97-4DCD-BC63-EB1575364A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CA5290A-5C2B-435F-8136-455AEA8FEE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A624D00-F402-438A-8CF5-C742F01F6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CCFA0A-9511-44F7-8FFF-8D1A9DC2670F}" type="slidenum">
              <a:rPr lang="en-US" altLang="ru-RU"/>
              <a:pPr/>
              <a:t>‹#›</a:t>
            </a:fld>
            <a:endParaRPr lang="en-US" alt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9EB1274-2D63-4DBA-A835-C164B0CAB8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628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A8FD1A-7CB8-44BF-899D-51169A43D5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6B021BD-F2E9-4022-8B45-BCA8379B60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0075" y="4589463"/>
            <a:ext cx="7910513" cy="154463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62E5809-1C31-44DC-9644-207560F07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C57D9C-84EF-4F8C-992C-9D90EB51031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715420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32358A-B747-4866-B2F7-05FB20C83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0C2393E-6DF2-447F-AA2B-B91549BBFA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076325"/>
            <a:ext cx="4038600" cy="52482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92D75AE-E134-4668-B5EC-23D5F9A75F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038600" cy="52482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913B10D-1289-4D0E-9E88-D920623CA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7E3E4B-D8C0-4155-B127-4536E64F005B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157118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6F7CEE-D989-45B7-A7A3-CD4BE161C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48B79BB-2BCA-4FF9-9531-C886C856D5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03457EC-4E0A-4B03-8C0E-2989A4116F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6D417F4-C5D8-4726-8990-08B516F698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5A83B3F-3B1E-4711-9225-CE99C2EEE0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FA35B1E-9711-4893-BF04-F622C1CAD7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5AAFBA-55E4-48C0-B048-E9E510545C7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465067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7340BA-6D0F-4596-AFDC-BBDF8BE03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4E60293-FE67-4F94-B11C-7D76C1B20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4D8674-0D9E-409A-A4B7-1F131DB92A7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232644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6A11A1C-0EDE-4F83-8F39-08CB7BB71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118FF0-F8DF-49ED-9192-CB0BB85A73E1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062068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B1685C-E5DC-4754-84D0-23C3C17E38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4AEC710-01C4-47BC-BDD4-9827EA6490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41D85A9-5A18-4B3A-93BD-EEF4DFF597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E06A7B7-E634-4B09-8BDF-2C6D0D499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7B64C3-F324-4915-B520-45264EE836F4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9390521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22D3D6-63EE-4178-8509-00C6A8D85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D17F1FB-8ECD-41C8-BBA1-B1600EFD219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2AF6075-0C31-41BF-A55E-568BEC2B36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AE7B9C5-DE40-487C-8205-6A02918F64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E0F7CB-BC42-483F-AEAE-C2D15BF10FEA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88715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42" name="Object 18">
            <a:extLst>
              <a:ext uri="{FF2B5EF4-FFF2-40B4-BE49-F238E27FC236}">
                <a16:creationId xmlns:a16="http://schemas.microsoft.com/office/drawing/2014/main" id="{169E9349-803D-4370-94CD-5A03EBFCB93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-26988"/>
          <a:ext cx="9144000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6" name="Image" r:id="rId15" imgW="6450794" imgH="952045" progId="">
                  <p:embed/>
                </p:oleObj>
              </mc:Choice>
              <mc:Fallback>
                <p:oleObj name="Image" r:id="rId15" imgW="6450794" imgH="952045" progId="">
                  <p:embed/>
                  <p:pic>
                    <p:nvPicPr>
                      <p:cNvPr id="0" name="Picture 2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-26988"/>
                        <a:ext cx="9144000" cy="935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1B9AD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1D528D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C0C0C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Rectangle 3">
            <a:extLst>
              <a:ext uri="{FF2B5EF4-FFF2-40B4-BE49-F238E27FC236}">
                <a16:creationId xmlns:a16="http://schemas.microsoft.com/office/drawing/2014/main" id="{F968B096-F857-4C04-8309-DB16678B81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79513" y="947842"/>
            <a:ext cx="8856984" cy="534195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  <a:endParaRPr lang="en-US" altLang="ru-RU" dirty="0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141EFA06-8B24-4634-940F-F90A8D396A8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429000" y="6446838"/>
            <a:ext cx="2133600" cy="258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1">
                <a:solidFill>
                  <a:schemeClr val="tx2"/>
                </a:solidFill>
                <a:latin typeface="+mn-lt"/>
              </a:defRPr>
            </a:lvl1pPr>
          </a:lstStyle>
          <a:p>
            <a:fld id="{8DC73B02-A3D2-41C3-AE1D-9CD697C3375A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1026" name="Rectangle 2">
            <a:extLst>
              <a:ext uri="{FF2B5EF4-FFF2-40B4-BE49-F238E27FC236}">
                <a16:creationId xmlns:a16="http://schemas.microsoft.com/office/drawing/2014/main" id="{DA32A352-9F0A-4823-A952-F3494136DB0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152400"/>
            <a:ext cx="8229600" cy="5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dirty="0"/>
              <a:t>Образец заголовка</a:t>
            </a:r>
            <a:endParaRPr lang="en-US" alt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A938727-B744-4E5F-AA1B-0387BFE92AA0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E5F1080-2D2D-477E-BA71-1162CBB160D1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457200" y="6446838"/>
            <a:ext cx="2133785" cy="30482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1C8C286-FFD5-4BA7-8AE4-EE59AC181E01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5940152" y="6481887"/>
            <a:ext cx="2895851" cy="29263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r" rtl="0" eaLnBrk="1" fontAlgn="base" hangingPunct="1">
        <a:spcBef>
          <a:spcPct val="0"/>
        </a:spcBef>
        <a:spcAft>
          <a:spcPct val="0"/>
        </a:spcAft>
        <a:defRPr sz="3200" kern="1200">
          <a:solidFill>
            <a:srgbClr val="FF0000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pythontutor.ru/lessons/inout_and_arithmetic_operations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t-black.ru/wp-content/uploads/2017/08/PEP8-ru-mini.pdf" TargetMode="External"/><Relationship Id="rId5" Type="http://schemas.openxmlformats.org/officeDocument/2006/relationships/image" Target="../media/image9.jpeg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Python" TargetMode="External"/><Relationship Id="rId13" Type="http://schemas.openxmlformats.org/officeDocument/2006/relationships/hyperlink" Target="http://samplecode.ru/?a=c&amp;i=12" TargetMode="External"/><Relationship Id="rId3" Type="http://schemas.openxmlformats.org/officeDocument/2006/relationships/hyperlink" Target="http://pythontutor.ru/" TargetMode="External"/><Relationship Id="rId7" Type="http://schemas.openxmlformats.org/officeDocument/2006/relationships/hyperlink" Target="https://commons.wikimedia.org/wiki/Category:Guido_van_Rossum" TargetMode="External"/><Relationship Id="rId12" Type="http://schemas.openxmlformats.org/officeDocument/2006/relationships/hyperlink" Target="https://wiki.python.org/moin/SchoolsUsingPython" TargetMode="External"/><Relationship Id="rId17" Type="http://schemas.openxmlformats.org/officeDocument/2006/relationships/slide" Target="slide2.xml"/><Relationship Id="rId2" Type="http://schemas.openxmlformats.org/officeDocument/2006/relationships/hyperlink" Target="http://informatics.mccme.ru/" TargetMode="Externa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&#1048;&#1089;&#1090;&#1086;&#1088;&#1080;&#1103;_&#1103;&#1079;&#1099;&#1082;&#1072;_&#1087;&#1088;&#1086;&#1075;&#1088;&#1072;&#1084;&#1084;&#1080;&#1088;&#1086;&#1074;&#1072;&#1085;&#1080;&#1103;_Python" TargetMode="External"/><Relationship Id="rId11" Type="http://schemas.openxmlformats.org/officeDocument/2006/relationships/hyperlink" Target="https://pythlife.blogspot.ru/2012/09/blog-post_5355.html" TargetMode="External"/><Relationship Id="rId5" Type="http://schemas.openxmlformats.org/officeDocument/2006/relationships/hyperlink" Target="http://pythonicway.com/" TargetMode="External"/><Relationship Id="rId15" Type="http://schemas.openxmlformats.org/officeDocument/2006/relationships/hyperlink" Target="https://www.programiz.com/python-programming" TargetMode="External"/><Relationship Id="rId10" Type="http://schemas.openxmlformats.org/officeDocument/2006/relationships/hyperlink" Target="https://pythonworld.ru/samouchitel-python" TargetMode="External"/><Relationship Id="rId4" Type="http://schemas.openxmlformats.org/officeDocument/2006/relationships/hyperlink" Target="http://kpolyakov.spb.ru/school/probook/python.htm" TargetMode="External"/><Relationship Id="rId9" Type="http://schemas.openxmlformats.org/officeDocument/2006/relationships/hyperlink" Target="http://younglinux.info/python/introductionpython.php" TargetMode="External"/><Relationship Id="rId14" Type="http://schemas.openxmlformats.org/officeDocument/2006/relationships/hyperlink" Target="https://habrahabr.ru/post/150302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do-info.ru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ythonworld.ru/osnovy/klyuchevye-slova-modul-keyword.html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>
            <a:extLst>
              <a:ext uri="{FF2B5EF4-FFF2-40B4-BE49-F238E27FC236}">
                <a16:creationId xmlns:a16="http://schemas.microsoft.com/office/drawing/2014/main" id="{93F4037C-A463-41BD-96BF-6BE2728DD9D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3491880" y="4806953"/>
            <a:ext cx="2736304" cy="1068288"/>
          </a:xfrm>
          <a:ln>
            <a:noFill/>
          </a:ln>
        </p:spPr>
        <p:txBody>
          <a:bodyPr/>
          <a:lstStyle/>
          <a:p>
            <a:r>
              <a:rPr lang="ru-RU" altLang="ru-RU" dirty="0"/>
              <a:t>Л.Н. Расторгуева</a:t>
            </a:r>
          </a:p>
          <a:p>
            <a:r>
              <a:rPr lang="ru-RU" altLang="ru-RU" dirty="0" err="1"/>
              <a:t>г.Шарья</a:t>
            </a:r>
            <a:endParaRPr lang="ru-RU" altLang="ru-RU" dirty="0"/>
          </a:p>
          <a:p>
            <a:r>
              <a:rPr lang="ru-RU" altLang="ru-RU" dirty="0"/>
              <a:t>2018 год</a:t>
            </a:r>
            <a:endParaRPr lang="en-US" alt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7E6711D-A375-4631-835F-52AECD983E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546623"/>
            <a:ext cx="2720330" cy="272033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147F2C6-AB91-4BA2-98D0-9930485B41CA}"/>
              </a:ext>
            </a:extLst>
          </p:cNvPr>
          <p:cNvSpPr txBox="1"/>
          <p:nvPr/>
        </p:nvSpPr>
        <p:spPr>
          <a:xfrm>
            <a:off x="4391980" y="6237312"/>
            <a:ext cx="936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ФГОС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23BDD6D-DBF4-46A3-9BDD-BCB5A0F039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692" y="56905"/>
            <a:ext cx="8444408" cy="21602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Практическая работа 2.2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1520" y="972000"/>
            <a:ext cx="8712000" cy="5400000"/>
          </a:xfrm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r>
              <a:rPr lang="ru-RU" altLang="ru-RU" sz="1600" dirty="0"/>
              <a:t>Задания и результаты запишите в тетрадь. 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600" dirty="0"/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dirty="0">
                <a:solidFill>
                  <a:srgbClr val="FF0000"/>
                </a:solidFill>
              </a:rPr>
              <a:t>Загрузите среду программирования </a:t>
            </a:r>
            <a:r>
              <a:rPr lang="en-US" altLang="ru-RU" sz="1800" dirty="0">
                <a:solidFill>
                  <a:srgbClr val="FF0000"/>
                </a:solidFill>
              </a:rPr>
              <a:t>IDLE </a:t>
            </a:r>
            <a:r>
              <a:rPr lang="ru-RU" altLang="ru-RU" sz="1800" dirty="0"/>
              <a:t>(Пуск – </a:t>
            </a:r>
            <a:r>
              <a:rPr lang="en-US" altLang="ru-RU" sz="1800" dirty="0"/>
              <a:t>Python 3.6 – IDLE – </a:t>
            </a:r>
            <a:r>
              <a:rPr lang="ru-RU" altLang="ru-RU" sz="1800" dirty="0"/>
              <a:t>должно появиться белое окно с информацией о </a:t>
            </a:r>
            <a:r>
              <a:rPr lang="en-US" altLang="ru-RU" sz="1800" dirty="0"/>
              <a:t>Python </a:t>
            </a:r>
            <a:r>
              <a:rPr lang="ru-RU" altLang="ru-RU" sz="1800" dirty="0"/>
              <a:t>и приглашением </a:t>
            </a:r>
            <a:r>
              <a:rPr lang="en-US" altLang="ru-RU" sz="1800" dirty="0">
                <a:solidFill>
                  <a:srgbClr val="C00000"/>
                </a:solidFill>
              </a:rPr>
              <a:t>&gt;&gt;&gt;</a:t>
            </a:r>
            <a:r>
              <a:rPr lang="ru-RU" altLang="ru-RU" sz="1800" dirty="0"/>
              <a:t>)</a:t>
            </a:r>
          </a:p>
          <a:p>
            <a:pPr marL="57150" indent="0">
              <a:lnSpc>
                <a:spcPct val="80000"/>
              </a:lnSpc>
              <a:buNone/>
            </a:pPr>
            <a:endParaRPr lang="en-US" altLang="ru-RU" sz="500" dirty="0"/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dirty="0">
                <a:solidFill>
                  <a:srgbClr val="002060"/>
                </a:solidFill>
              </a:rPr>
              <a:t>Используя оператор вывода</a:t>
            </a:r>
            <a:r>
              <a:rPr lang="ru-RU" altLang="ru-RU" sz="1800" b="1" dirty="0">
                <a:solidFill>
                  <a:srgbClr val="002060"/>
                </a:solidFill>
              </a:rPr>
              <a:t> </a:t>
            </a:r>
            <a:r>
              <a:rPr lang="en-US" altLang="ru-RU" sz="1800" b="1" dirty="0">
                <a:solidFill>
                  <a:srgbClr val="002060"/>
                </a:solidFill>
              </a:rPr>
              <a:t>print()</a:t>
            </a:r>
            <a:r>
              <a:rPr lang="ru-RU" altLang="ru-RU" sz="1800" b="1" dirty="0">
                <a:solidFill>
                  <a:srgbClr val="002060"/>
                </a:solidFill>
              </a:rPr>
              <a:t>, в интерактивном </a:t>
            </a:r>
            <a:r>
              <a:rPr lang="ru-RU" altLang="ru-RU" sz="1800" dirty="0">
                <a:solidFill>
                  <a:srgbClr val="002060"/>
                </a:solidFill>
              </a:rPr>
              <a:t>или</a:t>
            </a:r>
            <a:r>
              <a:rPr lang="ru-RU" altLang="ru-RU" sz="1800" b="1" dirty="0">
                <a:solidFill>
                  <a:srgbClr val="002060"/>
                </a:solidFill>
              </a:rPr>
              <a:t> в программном режиме </a:t>
            </a:r>
            <a:r>
              <a:rPr lang="en-US" altLang="ru-RU" sz="1800" b="1" dirty="0">
                <a:solidFill>
                  <a:srgbClr val="002060"/>
                </a:solidFill>
              </a:rPr>
              <a:t>IDLE</a:t>
            </a:r>
            <a:r>
              <a:rPr lang="ru-RU" altLang="ru-RU" sz="1800" b="1" dirty="0">
                <a:solidFill>
                  <a:srgbClr val="002060"/>
                </a:solidFill>
              </a:rPr>
              <a:t> </a:t>
            </a:r>
            <a:r>
              <a:rPr lang="ru-RU" altLang="ru-RU" sz="1800" dirty="0">
                <a:solidFill>
                  <a:srgbClr val="002060"/>
                </a:solidFill>
              </a:rPr>
              <a:t>о</a:t>
            </a:r>
            <a:r>
              <a:rPr lang="ru-RU" altLang="ru-RU" sz="1800" dirty="0"/>
              <a:t>пределите результат преобразования типов. Для программного режима </a:t>
            </a:r>
            <a:r>
              <a:rPr lang="ru-RU" altLang="ru-RU" sz="1800" b="1" dirty="0"/>
              <a:t>создайте</a:t>
            </a:r>
            <a:r>
              <a:rPr lang="ru-RU" altLang="ru-RU" sz="1800" dirty="0"/>
              <a:t> новый документ</a:t>
            </a:r>
            <a:r>
              <a:rPr lang="ru-RU" altLang="ru-RU" sz="1800" b="1" dirty="0"/>
              <a:t>: </a:t>
            </a:r>
            <a:r>
              <a:rPr lang="en-US" altLang="ru-RU" sz="1800" dirty="0"/>
              <a:t>File – New – </a:t>
            </a:r>
            <a:r>
              <a:rPr lang="ru-RU" altLang="ru-RU" sz="1800" dirty="0"/>
              <a:t>введите  код (программу). </a:t>
            </a:r>
            <a:r>
              <a:rPr lang="ru-RU" altLang="ru-RU" sz="1800" b="1" dirty="0"/>
              <a:t>Сохраните </a:t>
            </a:r>
            <a:r>
              <a:rPr lang="ru-RU" altLang="ru-RU" sz="1800" dirty="0"/>
              <a:t>файл</a:t>
            </a:r>
            <a:r>
              <a:rPr lang="ru-RU" altLang="ru-RU" sz="1800" b="1" dirty="0"/>
              <a:t>:</a:t>
            </a:r>
            <a:r>
              <a:rPr lang="en-US" altLang="ru-RU" sz="1800" dirty="0"/>
              <a:t> File – Save As…</a:t>
            </a:r>
            <a:r>
              <a:rPr lang="ru-RU" altLang="ru-RU" sz="1800" dirty="0"/>
              <a:t> </a:t>
            </a:r>
            <a:r>
              <a:rPr lang="ru-RU" altLang="ru-RU" sz="1800" b="1" dirty="0"/>
              <a:t>Выполните:</a:t>
            </a:r>
            <a:r>
              <a:rPr lang="ru-RU" altLang="ru-RU" sz="1800" dirty="0"/>
              <a:t> клавиша</a:t>
            </a:r>
            <a:r>
              <a:rPr lang="en-US" altLang="ru-RU" sz="1800" dirty="0"/>
              <a:t> </a:t>
            </a:r>
            <a:r>
              <a:rPr lang="en-US" altLang="ru-RU" sz="1800" b="1" dirty="0"/>
              <a:t>&lt;F5&gt;</a:t>
            </a:r>
            <a:r>
              <a:rPr lang="ru-RU" altLang="ru-RU" sz="1800" b="1" dirty="0"/>
              <a:t>. </a:t>
            </a:r>
            <a:r>
              <a:rPr lang="ru-RU" altLang="ru-RU" sz="1800" dirty="0"/>
              <a:t>В одном из примеров специально </a:t>
            </a:r>
            <a:r>
              <a:rPr lang="ru-RU" altLang="ru-RU" sz="1800" b="1" dirty="0"/>
              <a:t>допущена ошибка </a:t>
            </a:r>
            <a:r>
              <a:rPr lang="ru-RU" altLang="ru-RU" sz="1800" dirty="0"/>
              <a:t>(привыкаем к ним </a:t>
            </a:r>
            <a:r>
              <a:rPr lang="ru-RU" altLang="ru-RU" sz="1800" dirty="0">
                <a:sym typeface="Wingdings" panose="05000000000000000000" pitchFamily="2" charset="2"/>
              </a:rPr>
              <a:t>) </a:t>
            </a:r>
            <a:r>
              <a:rPr lang="ru-RU" altLang="ru-RU" sz="1800" b="1" dirty="0">
                <a:sym typeface="Wingdings" panose="05000000000000000000" pitchFamily="2" charset="2"/>
              </a:rPr>
              <a:t>– закомментируйте эту строку и запустите программу вновь.</a:t>
            </a:r>
            <a:endParaRPr lang="ru-RU" altLang="ru-RU" sz="1800" b="1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600" b="1" dirty="0">
              <a:solidFill>
                <a:srgbClr val="002060"/>
              </a:solidFill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600" dirty="0"/>
              <a:t>		</a:t>
            </a:r>
            <a:endParaRPr lang="ru-RU" altLang="ru-RU" sz="1600" b="1" dirty="0">
              <a:solidFill>
                <a:srgbClr val="002060"/>
              </a:solidFill>
            </a:endParaRPr>
          </a:p>
          <a:p>
            <a:pPr marL="57150" indent="0">
              <a:lnSpc>
                <a:spcPct val="80000"/>
              </a:lnSpc>
              <a:buNone/>
            </a:pPr>
            <a:endParaRPr lang="ru-RU" altLang="ru-RU" sz="1600" dirty="0"/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1600" dirty="0"/>
              <a:t> </a:t>
            </a:r>
            <a:endParaRPr lang="ru-RU" altLang="ru-RU" sz="16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6822FE18-4945-49F3-B05F-ECF0E45335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1915521"/>
              </p:ext>
            </p:extLst>
          </p:nvPr>
        </p:nvGraphicFramePr>
        <p:xfrm>
          <a:off x="611063" y="3257842"/>
          <a:ext cx="7704856" cy="292608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3240360">
                  <a:extLst>
                    <a:ext uri="{9D8B030D-6E8A-4147-A177-3AD203B41FA5}">
                      <a16:colId xmlns:a16="http://schemas.microsoft.com/office/drawing/2014/main" val="852564206"/>
                    </a:ext>
                  </a:extLst>
                </a:gridCol>
                <a:gridCol w="4464496">
                  <a:extLst>
                    <a:ext uri="{9D8B030D-6E8A-4147-A177-3AD203B41FA5}">
                      <a16:colId xmlns:a16="http://schemas.microsoft.com/office/drawing/2014/main" val="3723158666"/>
                    </a:ext>
                  </a:extLst>
                </a:gridCol>
              </a:tblGrid>
              <a:tr h="326363">
                <a:tc>
                  <a:txBody>
                    <a:bodyPr/>
                    <a:lstStyle/>
                    <a:p>
                      <a:r>
                        <a:rPr lang="ru-RU" dirty="0"/>
                        <a:t>Операция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Результат операции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5066641"/>
                  </a:ext>
                </a:extLst>
              </a:tr>
              <a:tr h="326363">
                <a:tc>
                  <a:txBody>
                    <a:bodyPr/>
                    <a:lstStyle/>
                    <a:p>
                      <a:r>
                        <a:rPr lang="en-US" dirty="0"/>
                        <a:t>print(</a:t>
                      </a:r>
                      <a:r>
                        <a:rPr lang="en-US" dirty="0" err="1"/>
                        <a:t>int</a:t>
                      </a:r>
                      <a:r>
                        <a:rPr lang="en-US" dirty="0"/>
                        <a:t>(</a:t>
                      </a:r>
                      <a:r>
                        <a:rPr lang="ru-RU" dirty="0"/>
                        <a:t>4.85</a:t>
                      </a:r>
                      <a:r>
                        <a:rPr lang="en-US" dirty="0"/>
                        <a:t>))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0409752"/>
                  </a:ext>
                </a:extLst>
              </a:tr>
              <a:tr h="32636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print(</a:t>
                      </a:r>
                      <a:r>
                        <a:rPr lang="en-US" dirty="0" err="1"/>
                        <a:t>int</a:t>
                      </a:r>
                      <a:r>
                        <a:rPr lang="en-US" dirty="0"/>
                        <a:t>(‘</a:t>
                      </a:r>
                      <a:r>
                        <a:rPr lang="ru-RU" dirty="0"/>
                        <a:t>158</a:t>
                      </a:r>
                      <a:r>
                        <a:rPr lang="en-US" dirty="0"/>
                        <a:t>’</a:t>
                      </a:r>
                      <a:r>
                        <a:rPr lang="ru-RU" dirty="0"/>
                        <a:t>)</a:t>
                      </a:r>
                      <a:r>
                        <a:rPr lang="en-US" dirty="0"/>
                        <a:t>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8887680"/>
                  </a:ext>
                </a:extLst>
              </a:tr>
              <a:tr h="32636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print(</a:t>
                      </a:r>
                      <a:r>
                        <a:rPr lang="en-US" dirty="0" err="1"/>
                        <a:t>int</a:t>
                      </a:r>
                      <a:r>
                        <a:rPr lang="en-US" dirty="0"/>
                        <a:t>(‘python’))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3002799"/>
                  </a:ext>
                </a:extLst>
              </a:tr>
              <a:tr h="32636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print(float(256))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0957230"/>
                  </a:ext>
                </a:extLst>
              </a:tr>
              <a:tr h="32636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print(float(‘512’))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2300929"/>
                  </a:ext>
                </a:extLst>
              </a:tr>
              <a:tr h="32636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print(str(2018))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4654331"/>
                  </a:ext>
                </a:extLst>
              </a:tr>
              <a:tr h="32636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print(str(48.496))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9986541"/>
                  </a:ext>
                </a:extLst>
              </a:tr>
            </a:tbl>
          </a:graphicData>
        </a:graphic>
      </p:graphicFrame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CEEBD460-403A-4DBF-B0F2-E9A2E22FC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10</a:t>
            </a:fld>
            <a:endParaRPr lang="en-US" alt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5798709-34C6-4629-B50B-8F461FFF5F48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2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937F0BE-C87D-48B1-9F8E-9CF150F07C03}"/>
              </a:ext>
            </a:extLst>
          </p:cNvPr>
          <p:cNvSpPr/>
          <p:nvPr/>
        </p:nvSpPr>
        <p:spPr bwMode="auto">
          <a:xfrm>
            <a:off x="4355976" y="3645024"/>
            <a:ext cx="1206624" cy="2520280"/>
          </a:xfrm>
          <a:prstGeom prst="rect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4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</a:rPr>
              <a:t>158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</a:rPr>
              <a:t>256.0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512.0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</a:rPr>
              <a:t>2018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48.496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7091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Домашнее задание 2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8712000" cy="5400000"/>
          </a:xfrm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r>
              <a:rPr lang="ru-RU" altLang="ru-RU" sz="1600" dirty="0"/>
              <a:t>Вспомните команду вывода данных на экран.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600" dirty="0"/>
              <a:t>Познакомьтесь с операторами ввода-вывода на странице </a:t>
            </a:r>
            <a:r>
              <a:rPr lang="en-US" altLang="ru-RU" sz="1600" dirty="0">
                <a:hlinkClick r:id="rId2"/>
              </a:rPr>
              <a:t>http://pythontutor.ru/lessons/inout_and_arithmetic_operations/</a:t>
            </a:r>
            <a:endParaRPr lang="ru-RU" altLang="ru-RU" sz="1600" dirty="0"/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600" dirty="0"/>
              <a:t>сайта </a:t>
            </a:r>
            <a:r>
              <a:rPr lang="ru-RU" altLang="ru-RU" sz="1600" b="1" dirty="0"/>
              <a:t>«</a:t>
            </a:r>
            <a:r>
              <a:rPr lang="ru-RU" altLang="ru-RU" sz="1600" b="1" dirty="0" err="1"/>
              <a:t>Питонтьютор</a:t>
            </a:r>
            <a:r>
              <a:rPr lang="ru-RU" altLang="ru-RU" sz="1600" b="1" dirty="0"/>
              <a:t>»: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200" b="1" dirty="0"/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600" dirty="0"/>
              <a:t>Запишите примеры в тетрадь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1200" dirty="0"/>
          </a:p>
          <a:p>
            <a:pPr indent="-285750">
              <a:lnSpc>
                <a:spcPct val="80000"/>
              </a:lnSpc>
            </a:pPr>
            <a:r>
              <a:rPr lang="ru-RU" altLang="ru-RU" sz="1800" b="1" dirty="0"/>
              <a:t>Запустите</a:t>
            </a:r>
            <a:r>
              <a:rPr lang="ru-RU" altLang="ru-RU" sz="1800" dirty="0"/>
              <a:t> программу</a:t>
            </a:r>
          </a:p>
          <a:p>
            <a:pPr indent="-285750">
              <a:lnSpc>
                <a:spcPct val="80000"/>
              </a:lnSpc>
            </a:pPr>
            <a:r>
              <a:rPr lang="ru-RU" altLang="ru-RU" sz="1800" b="1" dirty="0"/>
              <a:t>Выполните по шагам</a:t>
            </a:r>
          </a:p>
          <a:p>
            <a:pPr indent="-285750">
              <a:lnSpc>
                <a:spcPct val="80000"/>
              </a:lnSpc>
            </a:pPr>
            <a:endParaRPr lang="ru-RU" altLang="ru-RU" sz="1100" b="1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600" b="1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600" b="1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600" b="1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600" dirty="0"/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600" dirty="0"/>
              <a:t>Запомните </a:t>
            </a:r>
            <a:r>
              <a:rPr lang="ru-RU" altLang="ru-RU" sz="1600" b="1" dirty="0"/>
              <a:t>оператор ввода – </a:t>
            </a:r>
            <a:r>
              <a:rPr lang="en-US" altLang="ru-RU" sz="1600" b="1" dirty="0">
                <a:solidFill>
                  <a:srgbClr val="FF0000"/>
                </a:solidFill>
              </a:rPr>
              <a:t>input()</a:t>
            </a:r>
            <a:endParaRPr lang="ru-RU" altLang="ru-RU" sz="1600" b="1" dirty="0">
              <a:solidFill>
                <a:srgbClr val="FF0000"/>
              </a:solidFill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600" dirty="0"/>
              <a:t>	     </a:t>
            </a:r>
            <a:r>
              <a:rPr lang="ru-RU" altLang="ru-RU" sz="1600" b="1" dirty="0"/>
              <a:t>оператор вывода – </a:t>
            </a:r>
            <a:r>
              <a:rPr lang="en-US" altLang="ru-RU" sz="1600" b="1" dirty="0">
                <a:solidFill>
                  <a:srgbClr val="FF0000"/>
                </a:solidFill>
              </a:rPr>
              <a:t>print()</a:t>
            </a:r>
            <a:endParaRPr lang="en-US" altLang="ru-RU" sz="1600" b="1" dirty="0"/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600" dirty="0"/>
              <a:t>Различные форматы ввода и вывода.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600" dirty="0"/>
              <a:t>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9" name="Управляющая кнопка: &quot;На главную&quot; 8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FB08B100-018B-4EA1-A191-CEE813A6943E}"/>
              </a:ext>
            </a:extLst>
          </p:cNvPr>
          <p:cNvSpPr/>
          <p:nvPr/>
        </p:nvSpPr>
        <p:spPr bwMode="auto">
          <a:xfrm>
            <a:off x="8686800" y="6093296"/>
            <a:ext cx="349696" cy="432048"/>
          </a:xfrm>
          <a:prstGeom prst="actionButtonHome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8CFA130-A3A0-402A-ADAF-37D88FB62CB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256" b="16169"/>
          <a:stretch/>
        </p:blipFill>
        <p:spPr>
          <a:xfrm>
            <a:off x="4283480" y="2212188"/>
            <a:ext cx="3242791" cy="137078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8D076C0-AA76-42B1-BA96-5E12E6823F2A}"/>
              </a:ext>
            </a:extLst>
          </p:cNvPr>
          <p:cNvSpPr txBox="1"/>
          <p:nvPr/>
        </p:nvSpPr>
        <p:spPr>
          <a:xfrm>
            <a:off x="4355976" y="5109707"/>
            <a:ext cx="4505672" cy="1077218"/>
          </a:xfrm>
          <a:prstGeom prst="rect">
            <a:avLst/>
          </a:prstGeom>
          <a:noFill/>
          <a:ln>
            <a:solidFill>
              <a:srgbClr val="80008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altLang="ru-RU" sz="1600" b="1" dirty="0">
                <a:solidFill>
                  <a:srgbClr val="FF0000"/>
                </a:solidFill>
              </a:rPr>
              <a:t>Примечание: </a:t>
            </a:r>
            <a:endParaRPr lang="en-US" altLang="ru-RU" sz="1600" b="1" dirty="0">
              <a:solidFill>
                <a:srgbClr val="FF0000"/>
              </a:solidFill>
            </a:endParaRPr>
          </a:p>
          <a:p>
            <a:pPr algn="l"/>
            <a:r>
              <a:rPr lang="ru-RU" alt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в случае затруднений обращаемся куда?</a:t>
            </a:r>
            <a:r>
              <a:rPr lang="en-US" alt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ru-RU" sz="1600" dirty="0">
                <a:solidFill>
                  <a:schemeClr val="tx2">
                    <a:lumMod val="95000"/>
                    <a:lumOff val="5000"/>
                  </a:schemeClr>
                </a:solidFill>
                <a:sym typeface="Wingdings" panose="05000000000000000000" pitchFamily="2" charset="2"/>
              </a:rPr>
              <a:t></a:t>
            </a:r>
            <a:r>
              <a:rPr lang="ru-RU" alt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 </a:t>
            </a:r>
            <a:endParaRPr lang="en-US" altLang="ru-RU" sz="1600" dirty="0">
              <a:solidFill>
                <a:schemeClr val="tx2">
                  <a:lumMod val="95000"/>
                  <a:lumOff val="5000"/>
                </a:schemeClr>
              </a:solidFill>
            </a:endParaRPr>
          </a:p>
          <a:p>
            <a:pPr algn="l"/>
            <a:r>
              <a:rPr lang="ru-RU" alt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Правильно, на</a:t>
            </a:r>
            <a:r>
              <a:rPr lang="ru-RU" altLang="ru-RU" sz="1600" b="1" dirty="0">
                <a:solidFill>
                  <a:schemeClr val="tx2">
                    <a:lumMod val="95000"/>
                    <a:lumOff val="5000"/>
                  </a:schemeClr>
                </a:solidFill>
              </a:rPr>
              <a:t> </a:t>
            </a:r>
            <a:r>
              <a:rPr lang="ru-RU" altLang="ru-RU" sz="1600" b="1" dirty="0">
                <a:solidFill>
                  <a:srgbClr val="FF0000"/>
                </a:solidFill>
              </a:rPr>
              <a:t>форумы</a:t>
            </a:r>
            <a:r>
              <a:rPr lang="en-US" altLang="ru-RU" sz="1600" b="1" dirty="0">
                <a:solidFill>
                  <a:srgbClr val="FF0000"/>
                </a:solidFill>
              </a:rPr>
              <a:t> </a:t>
            </a:r>
            <a:r>
              <a:rPr lang="ru-RU" altLang="ru-RU" sz="1600" b="1" dirty="0">
                <a:solidFill>
                  <a:srgbClr val="FF0000"/>
                </a:solidFill>
              </a:rPr>
              <a:t>взаимопомощи</a:t>
            </a:r>
            <a:r>
              <a:rPr lang="ru-RU" alt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 курсов: </a:t>
            </a:r>
            <a:r>
              <a:rPr lang="en-US" alt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“</a:t>
            </a:r>
            <a:r>
              <a:rPr lang="ru-RU" alt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Знакомимся с </a:t>
            </a:r>
            <a:r>
              <a:rPr lang="en-US" alt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Python”</a:t>
            </a:r>
            <a:r>
              <a:rPr lang="ru-RU" alt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 или </a:t>
            </a:r>
            <a:r>
              <a:rPr lang="en-US" altLang="ru-RU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“Pyth_On” </a:t>
            </a:r>
            <a:endParaRPr lang="ru-RU" altLang="ru-RU" sz="16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ABEF047-BF20-4140-B851-43C431EF7EC8}"/>
              </a:ext>
            </a:extLst>
          </p:cNvPr>
          <p:cNvSpPr txBox="1"/>
          <p:nvPr/>
        </p:nvSpPr>
        <p:spPr>
          <a:xfrm>
            <a:off x="369837" y="4986596"/>
            <a:ext cx="3913643" cy="1323439"/>
          </a:xfrm>
          <a:prstGeom prst="rect">
            <a:avLst/>
          </a:prstGeom>
          <a:noFill/>
          <a:ln>
            <a:solidFill>
              <a:srgbClr val="6344B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sz="1600" dirty="0">
                <a:solidFill>
                  <a:schemeClr val="tx2"/>
                </a:solidFill>
              </a:rPr>
              <a:t>На сайте </a:t>
            </a:r>
            <a:r>
              <a:rPr lang="en-US" sz="1600" dirty="0">
                <a:solidFill>
                  <a:schemeClr val="tx2"/>
                </a:solidFill>
              </a:rPr>
              <a:t>Info </a:t>
            </a:r>
            <a:r>
              <a:rPr lang="ru-RU" sz="1600" dirty="0">
                <a:solidFill>
                  <a:schemeClr val="tx2"/>
                </a:solidFill>
              </a:rPr>
              <a:t>просмотрите </a:t>
            </a:r>
            <a:r>
              <a:rPr lang="ru-RU" sz="1600" b="1" dirty="0">
                <a:solidFill>
                  <a:schemeClr val="tx2"/>
                </a:solidFill>
              </a:rPr>
              <a:t>теоретический материал </a:t>
            </a:r>
            <a:r>
              <a:rPr lang="ru-RU" sz="1600" dirty="0">
                <a:solidFill>
                  <a:schemeClr val="tx2"/>
                </a:solidFill>
              </a:rPr>
              <a:t>к следующему уроку – </a:t>
            </a:r>
          </a:p>
          <a:p>
            <a:pPr algn="l"/>
            <a:r>
              <a:rPr lang="ru-RU" sz="1600" b="1" dirty="0">
                <a:solidFill>
                  <a:srgbClr val="FF0000"/>
                </a:solidFill>
              </a:rPr>
              <a:t>(преобразование типов, ввод-вывод</a:t>
            </a:r>
            <a:r>
              <a:rPr lang="en-US" sz="1600" b="1" dirty="0">
                <a:solidFill>
                  <a:srgbClr val="FF0000"/>
                </a:solidFill>
              </a:rPr>
              <a:t>)</a:t>
            </a:r>
            <a:r>
              <a:rPr lang="ru-RU" sz="1600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7C4E952-F06C-438C-8594-E54B3BB5554C}"/>
              </a:ext>
            </a:extLst>
          </p:cNvPr>
          <p:cNvSpPr txBox="1"/>
          <p:nvPr/>
        </p:nvSpPr>
        <p:spPr>
          <a:xfrm>
            <a:off x="710813" y="3182635"/>
            <a:ext cx="331236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" indent="0" algn="l">
              <a:lnSpc>
                <a:spcPct val="80000"/>
              </a:lnSpc>
              <a:buNone/>
            </a:pPr>
            <a:r>
              <a:rPr lang="ru-RU" altLang="ru-RU" dirty="0"/>
              <a:t>Протестируйте программы-примеры, вводя свои исходные данные и перезапуская программу.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7B89CCCD-F029-4517-AFAA-A3D25140A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11</a:t>
            </a:fld>
            <a:endParaRPr lang="en-US" altLang="ru-RU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C4E8116-2232-40F2-BA78-5B76A72F3FD4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2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E78CBF-474F-4914-9B09-62AD11E8B48E}"/>
              </a:ext>
            </a:extLst>
          </p:cNvPr>
          <p:cNvSpPr txBox="1"/>
          <p:nvPr/>
        </p:nvSpPr>
        <p:spPr>
          <a:xfrm>
            <a:off x="4932040" y="3807732"/>
            <a:ext cx="3929608" cy="107721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6344B0"/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FF0000"/>
                </a:solidFill>
              </a:rPr>
              <a:t>Важно!</a:t>
            </a:r>
          </a:p>
          <a:p>
            <a:r>
              <a:rPr lang="ru-RU" sz="1600" dirty="0">
                <a:solidFill>
                  <a:schemeClr val="tx2"/>
                </a:solidFill>
              </a:rPr>
              <a:t>При написании программ необходимо  соблюдать </a:t>
            </a:r>
          </a:p>
          <a:p>
            <a:r>
              <a:rPr lang="ru-RU" sz="1600" dirty="0">
                <a:solidFill>
                  <a:schemeClr val="tx2"/>
                </a:solidFill>
                <a:hlinkClick r:id="rId6"/>
              </a:rPr>
              <a:t>PEP8 - стиль кода в языке Python</a:t>
            </a:r>
            <a:endParaRPr lang="ru-RU" sz="1600" dirty="0">
              <a:solidFill>
                <a:schemeClr val="tx2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7AEB453-F39B-4B04-BB08-DD4384118ED2}"/>
              </a:ext>
            </a:extLst>
          </p:cNvPr>
          <p:cNvSpPr/>
          <p:nvPr/>
        </p:nvSpPr>
        <p:spPr>
          <a:xfrm>
            <a:off x="7988963" y="972000"/>
            <a:ext cx="1082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highlight>
                  <a:srgbClr val="C0C0C0"/>
                </a:highlight>
              </a:rPr>
              <a:t>§ 55/54. </a:t>
            </a:r>
          </a:p>
        </p:txBody>
      </p:sp>
    </p:spTree>
    <p:extLst>
      <p:ext uri="{BB962C8B-B14F-4D97-AF65-F5344CB8AC3E}">
        <p14:creationId xmlns:p14="http://schemas.microsoft.com/office/powerpoint/2010/main" val="22971833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Информационные ресурсы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8712000" cy="5400000"/>
          </a:xfrm>
        </p:spPr>
        <p:txBody>
          <a:bodyPr/>
          <a:lstStyle/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2"/>
              </a:rPr>
              <a:t>http://informatics.mccme.ru/</a:t>
            </a:r>
            <a:r>
              <a:rPr lang="ru-RU" altLang="ru-RU" sz="1800" dirty="0"/>
              <a:t> - Дистанционная подготовка по информатике.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3"/>
              </a:rPr>
              <a:t>http://pythontutor.ru/</a:t>
            </a:r>
            <a:r>
              <a:rPr lang="ru-RU" altLang="ru-RU" sz="1800" dirty="0"/>
              <a:t> - Интерактивный учебник языка Питон.</a:t>
            </a:r>
            <a:r>
              <a:rPr lang="en-US" altLang="ru-RU" sz="1800" dirty="0">
                <a:hlinkClick r:id="rId4"/>
              </a:rPr>
              <a:t> http://kpolyakov.spb.ru/school/probook/python.htm</a:t>
            </a:r>
            <a:r>
              <a:rPr lang="ru-RU" altLang="ru-RU" sz="1800" dirty="0"/>
              <a:t> - Материалы для изучающих язык </a:t>
            </a:r>
            <a:r>
              <a:rPr lang="en-US" altLang="ru-RU" sz="1800" dirty="0"/>
              <a:t>Python.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5"/>
              </a:rPr>
              <a:t>http://pythonicway.com/</a:t>
            </a:r>
            <a:r>
              <a:rPr lang="ru-RU" altLang="ru-RU" sz="1800" dirty="0"/>
              <a:t> - </a:t>
            </a:r>
            <a:r>
              <a:rPr lang="en-US" altLang="ru-RU" sz="1800" dirty="0"/>
              <a:t>pythonic way</a:t>
            </a:r>
            <a:r>
              <a:rPr lang="ru-RU" altLang="ru-RU" sz="1800" dirty="0"/>
              <a:t>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6"/>
              </a:rPr>
              <a:t>https://ru.wikipedia.org/wiki/</a:t>
            </a:r>
            <a:r>
              <a:rPr lang="ru-RU" altLang="ru-RU" sz="1800" dirty="0" err="1">
                <a:hlinkClick r:id="rId6"/>
              </a:rPr>
              <a:t>История_языка_программирования</a:t>
            </a:r>
            <a:r>
              <a:rPr lang="ru-RU" altLang="ru-RU" sz="1800" dirty="0">
                <a:hlinkClick r:id="rId6"/>
              </a:rPr>
              <a:t>_</a:t>
            </a:r>
            <a:r>
              <a:rPr lang="en-US" altLang="ru-RU" sz="1800" dirty="0">
                <a:hlinkClick r:id="rId6"/>
              </a:rPr>
              <a:t>Python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7"/>
              </a:rPr>
              <a:t>https://commons.wikimedia.org/wiki/Category:Guido_van_Rossum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8"/>
              </a:rPr>
              <a:t>https://ru.wikipedia.org/wiki/Python</a:t>
            </a:r>
            <a:r>
              <a:rPr lang="ru-RU" altLang="ru-RU" sz="1800" dirty="0"/>
              <a:t> - Википедия. </a:t>
            </a:r>
            <a:r>
              <a:rPr lang="en-US" altLang="ru-RU" sz="1800" dirty="0"/>
              <a:t>Python</a:t>
            </a:r>
            <a:r>
              <a:rPr lang="ru-RU" altLang="ru-RU" sz="1800" dirty="0"/>
              <a:t>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9"/>
              </a:rPr>
              <a:t>http://younglinux.info/python/introductionpython.php</a:t>
            </a:r>
            <a:r>
              <a:rPr lang="ru-RU" altLang="ru-RU" sz="1800" dirty="0"/>
              <a:t> - Лаборатория юного </a:t>
            </a:r>
            <a:r>
              <a:rPr lang="ru-RU" altLang="ru-RU" sz="1800" dirty="0" err="1"/>
              <a:t>линуксоида</a:t>
            </a:r>
            <a:r>
              <a:rPr lang="ru-RU" altLang="ru-RU" sz="1800" dirty="0"/>
              <a:t>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0"/>
              </a:rPr>
              <a:t>https://pythonworld.ru/samouchitel-python</a:t>
            </a:r>
            <a:r>
              <a:rPr lang="ru-RU" altLang="ru-RU" sz="1800" dirty="0"/>
              <a:t> - Питон 3 для начинающих..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1"/>
              </a:rPr>
              <a:t>https://pythlife.blogspot.ru/2012/09/blog-post_5355.html</a:t>
            </a:r>
            <a:r>
              <a:rPr lang="ru-RU" altLang="ru-RU" sz="1800" dirty="0"/>
              <a:t> - Покоряем Python</a:t>
            </a:r>
            <a:r>
              <a:rPr lang="en-US" altLang="ru-RU" sz="1800" dirty="0"/>
              <a:t> </a:t>
            </a:r>
            <a:r>
              <a:rPr lang="ru-RU" altLang="ru-RU" sz="1800" dirty="0"/>
              <a:t>- уроки для начинающих</a:t>
            </a:r>
            <a:r>
              <a:rPr lang="en-US" altLang="ru-RU" sz="1800" dirty="0"/>
              <a:t>.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2"/>
              </a:rPr>
              <a:t>https://wiki.python.org/moin/SchoolsUsingPython</a:t>
            </a:r>
            <a:r>
              <a:rPr lang="en-US" altLang="ru-RU" sz="1800" dirty="0"/>
              <a:t> - </a:t>
            </a:r>
            <a:r>
              <a:rPr lang="ru-RU" altLang="ru-RU" sz="1800" dirty="0"/>
              <a:t>Школы, использующие </a:t>
            </a:r>
            <a:r>
              <a:rPr lang="en-US" altLang="ru-RU" sz="1800" dirty="0"/>
              <a:t>Python.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3"/>
              </a:rPr>
              <a:t>http://samplecode.ru/?a=c&amp;i=12</a:t>
            </a:r>
            <a:r>
              <a:rPr lang="en-US" altLang="ru-RU" sz="1800" dirty="0"/>
              <a:t> Sample Code – </a:t>
            </a:r>
            <a:r>
              <a:rPr lang="ru-RU" altLang="ru-RU" sz="1800" dirty="0"/>
              <a:t>коды некоторых задач на разных языках программирования.</a:t>
            </a:r>
            <a:endParaRPr lang="en-US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4"/>
              </a:rPr>
              <a:t>https://habrahabr.ru/post/150302/</a:t>
            </a:r>
            <a:r>
              <a:rPr lang="en-US" altLang="ru-RU" sz="1800" dirty="0"/>
              <a:t> - </a:t>
            </a:r>
            <a:r>
              <a:rPr lang="ru-RU" altLang="ru-RU" sz="1800" dirty="0"/>
              <a:t>Учим </a:t>
            </a:r>
            <a:r>
              <a:rPr lang="en-US" altLang="ru-RU" sz="1800" dirty="0"/>
              <a:t>Python</a:t>
            </a:r>
            <a:r>
              <a:rPr lang="ru-RU" altLang="ru-RU" sz="1800" dirty="0"/>
              <a:t> качественно – </a:t>
            </a:r>
            <a:r>
              <a:rPr lang="ru-RU" altLang="ru-RU" sz="1800" dirty="0" err="1"/>
              <a:t>Хабрахабр</a:t>
            </a:r>
            <a:r>
              <a:rPr lang="en-US" altLang="ru-RU" sz="1800" dirty="0"/>
              <a:t>.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5"/>
              </a:rPr>
              <a:t>https://www.programiz.com/python-programming</a:t>
            </a:r>
            <a:r>
              <a:rPr lang="ru-RU" altLang="ru-RU" sz="1800" dirty="0"/>
              <a:t> - </a:t>
            </a:r>
            <a:r>
              <a:rPr lang="en-US" altLang="ru-RU" sz="1800" dirty="0"/>
              <a:t>PROGRAMIZ: </a:t>
            </a:r>
            <a:r>
              <a:rPr lang="ru-RU" altLang="ru-RU" sz="1800" dirty="0"/>
              <a:t>Простейшие обучающие программы для начинающих</a:t>
            </a:r>
            <a:r>
              <a:rPr lang="en-US" altLang="ru-RU" sz="1800" dirty="0"/>
              <a:t>.</a:t>
            </a:r>
          </a:p>
          <a:p>
            <a:pPr marL="566738" lvl="1" indent="-390525">
              <a:lnSpc>
                <a:spcPct val="80000"/>
              </a:lnSpc>
            </a:pPr>
            <a:endParaRPr lang="ru-RU" altLang="ru-RU" sz="1800" dirty="0"/>
          </a:p>
          <a:p>
            <a:pPr lvl="1">
              <a:lnSpc>
                <a:spcPct val="80000"/>
              </a:lnSpc>
            </a:pPr>
            <a:endParaRPr lang="ru-RU" altLang="ru-RU" sz="1800" dirty="0"/>
          </a:p>
          <a:p>
            <a:pPr lvl="1">
              <a:lnSpc>
                <a:spcPct val="80000"/>
              </a:lnSpc>
            </a:pPr>
            <a:endParaRPr lang="ru-RU" altLang="ru-RU" sz="1800" dirty="0"/>
          </a:p>
          <a:p>
            <a:pPr lvl="1">
              <a:lnSpc>
                <a:spcPct val="80000"/>
              </a:lnSpc>
            </a:pPr>
            <a:endParaRPr lang="en-US" altLang="ru-RU" sz="1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1DDCD9E-96C6-4C64-B8A7-7D58198FE5A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E43ED97B-1679-4113-B488-FE881ACBF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12</a:t>
            </a:fld>
            <a:endParaRPr lang="en-US" altLang="ru-RU"/>
          </a:p>
        </p:txBody>
      </p:sp>
      <p:sp>
        <p:nvSpPr>
          <p:cNvPr id="6" name="Управляющая кнопка: &quot;На главную&quot; 5">
            <a:hlinkClick r:id="rId17" action="ppaction://hlinksldjump" highlightClick="1"/>
            <a:extLst>
              <a:ext uri="{FF2B5EF4-FFF2-40B4-BE49-F238E27FC236}">
                <a16:creationId xmlns:a16="http://schemas.microsoft.com/office/drawing/2014/main" id="{8D24D5C0-31A8-4A4A-A129-9D721ED04259}"/>
              </a:ext>
            </a:extLst>
          </p:cNvPr>
          <p:cNvSpPr/>
          <p:nvPr/>
        </p:nvSpPr>
        <p:spPr bwMode="auto">
          <a:xfrm>
            <a:off x="8686800" y="6093296"/>
            <a:ext cx="349696" cy="432048"/>
          </a:xfrm>
          <a:prstGeom prst="actionButtonHome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4140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ext Box 2">
            <a:extLst>
              <a:ext uri="{FF2B5EF4-FFF2-40B4-BE49-F238E27FC236}">
                <a16:creationId xmlns:a16="http://schemas.microsoft.com/office/drawing/2014/main" id="{B5577A5B-D323-4F22-9191-63185AF885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3848" y="5536640"/>
            <a:ext cx="2664296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ru-RU" sz="1400" b="1" dirty="0">
                <a:latin typeface="Verdana" panose="020B0604030504040204" pitchFamily="34" charset="0"/>
                <a:hlinkClick r:id="rId2"/>
              </a:rPr>
              <a:t>http://do-info.ru</a:t>
            </a:r>
            <a:endParaRPr lang="en-US" altLang="ru-RU" sz="1400" b="1" dirty="0">
              <a:latin typeface="Verdana" panose="020B0604030504040204" pitchFamily="34" charset="0"/>
            </a:endParaRPr>
          </a:p>
        </p:txBody>
      </p:sp>
      <p:sp>
        <p:nvSpPr>
          <p:cNvPr id="89092" name="WordArt 4">
            <a:extLst>
              <a:ext uri="{FF2B5EF4-FFF2-40B4-BE49-F238E27FC236}">
                <a16:creationId xmlns:a16="http://schemas.microsoft.com/office/drawing/2014/main" id="{1535D58F-EA5D-4AF1-93E1-DA870103AD92}"/>
              </a:ext>
            </a:extLst>
          </p:cNvPr>
          <p:cNvSpPr>
            <a:spLocks noChangeArrowheads="1" noChangeShapeType="1" noTextEdit="1"/>
          </p:cNvSpPr>
          <p:nvPr/>
        </p:nvSpPr>
        <p:spPr bwMode="gray">
          <a:xfrm>
            <a:off x="1692275" y="2997200"/>
            <a:ext cx="5759450" cy="863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en-US" sz="3600" b="1" kern="1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1"/>
                    </a:gs>
                    <a:gs pos="100000">
                      <a:schemeClr val="hlink"/>
                    </a:gs>
                  </a:gsLst>
                  <a:lin ang="0" scaled="1"/>
                </a:gradFill>
                <a:effectLst>
                  <a:outerShdw dist="63500" dir="2212194" algn="ctr" rotWithShape="0">
                    <a:schemeClr val="tx2">
                      <a:alpha val="50000"/>
                    </a:schemeClr>
                  </a:outerShdw>
                </a:effectLst>
                <a:cs typeface="Arial" panose="020B0604020202020204" pitchFamily="34" charset="0"/>
              </a:rPr>
              <a:t>Thank You !</a:t>
            </a:r>
            <a:endParaRPr lang="ru-RU" sz="3600" b="1" kern="10">
              <a:ln w="19050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tx1"/>
                  </a:gs>
                  <a:gs pos="100000">
                    <a:schemeClr val="hlink"/>
                  </a:gs>
                </a:gsLst>
                <a:lin ang="0" scaled="1"/>
              </a:gradFill>
              <a:effectLst>
                <a:outerShdw dist="63500" dir="2212194" algn="ctr" rotWithShape="0">
                  <a:schemeClr val="tx2">
                    <a:alpha val="50000"/>
                  </a:scheme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556212E-5AEB-494D-A079-8D1F6F4762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88640"/>
            <a:ext cx="2360290" cy="236029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487D5D8-1BE9-46DD-99B5-5F745ADF0B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4723280"/>
            <a:ext cx="824351" cy="813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>
            <a:extLst>
              <a:ext uri="{FF2B5EF4-FFF2-40B4-BE49-F238E27FC236}">
                <a16:creationId xmlns:a16="http://schemas.microsoft.com/office/drawing/2014/main" id="{528B6D84-D8FA-4FD9-BC6E-F9EF9A508B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Основные темы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0659" name="Text Box 3">
            <a:extLst>
              <a:ext uri="{FF2B5EF4-FFF2-40B4-BE49-F238E27FC236}">
                <a16:creationId xmlns:a16="http://schemas.microsoft.com/office/drawing/2014/main" id="{0D201D78-8E17-4DC4-BAFB-6D0D7DF3A3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endParaRPr lang="ru-RU" altLang="ru-RU"/>
          </a:p>
        </p:txBody>
      </p:sp>
      <p:sp>
        <p:nvSpPr>
          <p:cNvPr id="70702" name="AutoShape 46">
            <a:extLst>
              <a:ext uri="{FF2B5EF4-FFF2-40B4-BE49-F238E27FC236}">
                <a16:creationId xmlns:a16="http://schemas.microsoft.com/office/drawing/2014/main" id="{DDC7DEB0-8997-4A55-AC90-748B16C6AA1A}"/>
              </a:ext>
            </a:extLst>
          </p:cNvPr>
          <p:cNvSpPr>
            <a:spLocks noChangeArrowheads="1"/>
          </p:cNvSpPr>
          <p:nvPr/>
        </p:nvSpPr>
        <p:spPr bwMode="ltGray">
          <a:xfrm rot="5400000">
            <a:off x="-2422526" y="1474788"/>
            <a:ext cx="4824413" cy="4770438"/>
          </a:xfrm>
          <a:custGeom>
            <a:avLst/>
            <a:gdLst>
              <a:gd name="G0" fmla="+- 10478 0 0"/>
              <a:gd name="G1" fmla="+- -11739500 0 0"/>
              <a:gd name="G2" fmla="+- 0 0 -11739500"/>
              <a:gd name="T0" fmla="*/ 0 256 1"/>
              <a:gd name="T1" fmla="*/ 180 256 1"/>
              <a:gd name="G3" fmla="+- -11739500 T0 T1"/>
              <a:gd name="T2" fmla="*/ 0 256 1"/>
              <a:gd name="T3" fmla="*/ 90 256 1"/>
              <a:gd name="G4" fmla="+- -11739500 T2 T3"/>
              <a:gd name="G5" fmla="*/ G4 2 1"/>
              <a:gd name="T4" fmla="*/ 90 256 1"/>
              <a:gd name="T5" fmla="*/ 0 256 1"/>
              <a:gd name="G6" fmla="+- -11739500 T4 T5"/>
              <a:gd name="G7" fmla="*/ G6 2 1"/>
              <a:gd name="G8" fmla="abs -1173950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478"/>
              <a:gd name="G18" fmla="*/ 10478 1 2"/>
              <a:gd name="G19" fmla="+- G18 5400 0"/>
              <a:gd name="G20" fmla="cos G19 -11739500"/>
              <a:gd name="G21" fmla="sin G19 -11739500"/>
              <a:gd name="G22" fmla="+- G20 10800 0"/>
              <a:gd name="G23" fmla="+- G21 10800 0"/>
              <a:gd name="G24" fmla="+- 10800 0 G20"/>
              <a:gd name="G25" fmla="+- 10478 10800 0"/>
              <a:gd name="G26" fmla="?: G9 G17 G25"/>
              <a:gd name="G27" fmla="?: G9 0 21600"/>
              <a:gd name="G28" fmla="cos 10800 -11739500"/>
              <a:gd name="G29" fmla="sin 10800 -11739500"/>
              <a:gd name="G30" fmla="sin 10478 -11739500"/>
              <a:gd name="G31" fmla="+- G28 10800 0"/>
              <a:gd name="G32" fmla="+- G29 10800 0"/>
              <a:gd name="G33" fmla="+- G30 10800 0"/>
              <a:gd name="G34" fmla="?: G4 0 G31"/>
              <a:gd name="G35" fmla="?: -11739500 G34 0"/>
              <a:gd name="G36" fmla="?: G6 G35 G31"/>
              <a:gd name="G37" fmla="+- 21600 0 G36"/>
              <a:gd name="G38" fmla="?: G4 0 G33"/>
              <a:gd name="G39" fmla="?: -1173950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62 w 21600"/>
              <a:gd name="T15" fmla="*/ 10638 h 21600"/>
              <a:gd name="T16" fmla="*/ 10800 w 21600"/>
              <a:gd name="T17" fmla="*/ 322 h 21600"/>
              <a:gd name="T18" fmla="*/ 21438 w 21600"/>
              <a:gd name="T19" fmla="*/ 10638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323" y="10641"/>
                </a:moveTo>
                <a:cubicBezTo>
                  <a:pt x="410" y="4916"/>
                  <a:pt x="5075" y="322"/>
                  <a:pt x="10800" y="322"/>
                </a:cubicBezTo>
                <a:cubicBezTo>
                  <a:pt x="16524" y="322"/>
                  <a:pt x="21189" y="4916"/>
                  <a:pt x="21276" y="10641"/>
                </a:cubicBezTo>
                <a:lnTo>
                  <a:pt x="21598" y="10636"/>
                </a:lnTo>
                <a:cubicBezTo>
                  <a:pt x="21509" y="4736"/>
                  <a:pt x="16700" y="0"/>
                  <a:pt x="10799" y="0"/>
                </a:cubicBezTo>
                <a:cubicBezTo>
                  <a:pt x="4899" y="0"/>
                  <a:pt x="90" y="4736"/>
                  <a:pt x="1" y="10636"/>
                </a:cubicBezTo>
                <a:close/>
              </a:path>
            </a:pathLst>
          </a:custGeom>
          <a:gradFill rotWithShape="1">
            <a:gsLst>
              <a:gs pos="0">
                <a:schemeClr val="bg2">
                  <a:gamma/>
                  <a:tint val="45490"/>
                  <a:invGamma/>
                </a:schemeClr>
              </a:gs>
              <a:gs pos="50000">
                <a:schemeClr val="bg2"/>
              </a:gs>
              <a:gs pos="100000">
                <a:schemeClr val="bg2">
                  <a:gamma/>
                  <a:tint val="45490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0703" name="AutoShape 47">
            <a:extLst>
              <a:ext uri="{FF2B5EF4-FFF2-40B4-BE49-F238E27FC236}">
                <a16:creationId xmlns:a16="http://schemas.microsoft.com/office/drawing/2014/main" id="{E1CC169A-3521-4A85-8C08-99BE8391D8BF}"/>
              </a:ext>
            </a:extLst>
          </p:cNvPr>
          <p:cNvSpPr>
            <a:spLocks noChangeArrowheads="1"/>
          </p:cNvSpPr>
          <p:nvPr/>
        </p:nvSpPr>
        <p:spPr bwMode="ltGray">
          <a:xfrm rot="5400000" flipH="1">
            <a:off x="-2016918" y="1910556"/>
            <a:ext cx="4032250" cy="3929063"/>
          </a:xfrm>
          <a:custGeom>
            <a:avLst/>
            <a:gdLst>
              <a:gd name="G0" fmla="+- 56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6"/>
              <a:gd name="G18" fmla="*/ 56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6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6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372 w 21600"/>
              <a:gd name="T15" fmla="*/ 10800 h 21600"/>
              <a:gd name="T16" fmla="*/ 10800 w 21600"/>
              <a:gd name="T17" fmla="*/ 10744 h 21600"/>
              <a:gd name="T18" fmla="*/ 16228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4"/>
                  <a:pt x="10856" y="10769"/>
                  <a:pt x="10856" y="10800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799"/>
                </a:cubicBezTo>
                <a:close/>
              </a:path>
            </a:pathLst>
          </a:custGeom>
          <a:gradFill rotWithShape="1">
            <a:gsLst>
              <a:gs pos="0">
                <a:srgbClr val="1B9AD9">
                  <a:alpha val="36000"/>
                </a:srgbClr>
              </a:gs>
              <a:gs pos="100000">
                <a:srgbClr val="1B9AD9">
                  <a:gamma/>
                  <a:tint val="3372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0704" name="AutoShape 48">
            <a:extLst>
              <a:ext uri="{FF2B5EF4-FFF2-40B4-BE49-F238E27FC236}">
                <a16:creationId xmlns:a16="http://schemas.microsoft.com/office/drawing/2014/main" id="{A937696B-F6BB-402C-B46F-EB8384D26B49}"/>
              </a:ext>
            </a:extLst>
          </p:cNvPr>
          <p:cNvSpPr>
            <a:spLocks noChangeArrowheads="1"/>
          </p:cNvSpPr>
          <p:nvPr/>
        </p:nvSpPr>
        <p:spPr bwMode="gray">
          <a:xfrm>
            <a:off x="2511357" y="3974428"/>
            <a:ext cx="2952625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Вычисления в </a:t>
            </a:r>
            <a:r>
              <a:rPr lang="en-US" altLang="ru-RU" b="1" dirty="0">
                <a:solidFill>
                  <a:schemeClr val="tx2"/>
                </a:solidFill>
              </a:rPr>
              <a:t>Python</a:t>
            </a:r>
            <a:r>
              <a:rPr lang="ru-RU" altLang="ru-RU" b="1" dirty="0">
                <a:solidFill>
                  <a:schemeClr val="tx2"/>
                </a:solidFill>
              </a:rPr>
              <a:t> 5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0705" name="AutoShape 49">
            <a:extLst>
              <a:ext uri="{FF2B5EF4-FFF2-40B4-BE49-F238E27FC236}">
                <a16:creationId xmlns:a16="http://schemas.microsoft.com/office/drawing/2014/main" id="{90371C5E-A6BF-4070-AE34-49CE959243C0}"/>
              </a:ext>
            </a:extLst>
          </p:cNvPr>
          <p:cNvSpPr>
            <a:spLocks noChangeArrowheads="1"/>
          </p:cNvSpPr>
          <p:nvPr/>
        </p:nvSpPr>
        <p:spPr bwMode="gray">
          <a:xfrm>
            <a:off x="2437512" y="3383576"/>
            <a:ext cx="3604519" cy="398106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Целочисленная математика 4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0706" name="AutoShape 50">
            <a:extLst>
              <a:ext uri="{FF2B5EF4-FFF2-40B4-BE49-F238E27FC236}">
                <a16:creationId xmlns:a16="http://schemas.microsoft.com/office/drawing/2014/main" id="{FB33F560-F156-4CA6-889D-BFB159C1198D}"/>
              </a:ext>
            </a:extLst>
          </p:cNvPr>
          <p:cNvSpPr>
            <a:spLocks noChangeArrowheads="1"/>
          </p:cNvSpPr>
          <p:nvPr/>
        </p:nvSpPr>
        <p:spPr bwMode="gray">
          <a:xfrm>
            <a:off x="1952852" y="2249847"/>
            <a:ext cx="3195212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  <a:hlinkClick r:id="rId2" action="ppaction://hlinksldjump"/>
              </a:rPr>
              <a:t>Основы синтаксиса</a:t>
            </a:r>
            <a:r>
              <a:rPr lang="ru-RU" altLang="ru-RU" b="1" dirty="0">
                <a:solidFill>
                  <a:schemeClr val="tx2"/>
                </a:solidFill>
              </a:rPr>
              <a:t>        2 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0707" name="AutoShape 51">
            <a:extLst>
              <a:ext uri="{FF2B5EF4-FFF2-40B4-BE49-F238E27FC236}">
                <a16:creationId xmlns:a16="http://schemas.microsoft.com/office/drawing/2014/main" id="{A0DF4DFF-EFDA-49A5-8501-7C3E78A65FBF}"/>
              </a:ext>
            </a:extLst>
          </p:cNvPr>
          <p:cNvSpPr>
            <a:spLocks noChangeArrowheads="1"/>
          </p:cNvSpPr>
          <p:nvPr/>
        </p:nvSpPr>
        <p:spPr bwMode="gray">
          <a:xfrm>
            <a:off x="2346038" y="2834679"/>
            <a:ext cx="3108336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Ввод-вывод данных   </a:t>
            </a:r>
            <a:r>
              <a:rPr lang="en-US" altLang="ru-RU" b="1" dirty="0">
                <a:solidFill>
                  <a:schemeClr val="tx2"/>
                </a:solidFill>
              </a:rPr>
              <a:t>  </a:t>
            </a:r>
            <a:r>
              <a:rPr lang="ru-RU" altLang="ru-RU" b="1" dirty="0">
                <a:solidFill>
                  <a:schemeClr val="tx2"/>
                </a:solidFill>
              </a:rPr>
              <a:t>3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0708" name="AutoShape 52">
            <a:extLst>
              <a:ext uri="{FF2B5EF4-FFF2-40B4-BE49-F238E27FC236}">
                <a16:creationId xmlns:a16="http://schemas.microsoft.com/office/drawing/2014/main" id="{D7D7CCC7-7350-455D-B465-898FA24613A4}"/>
              </a:ext>
            </a:extLst>
          </p:cNvPr>
          <p:cNvSpPr>
            <a:spLocks noChangeArrowheads="1"/>
          </p:cNvSpPr>
          <p:nvPr/>
        </p:nvSpPr>
        <p:spPr bwMode="gray">
          <a:xfrm>
            <a:off x="1479393" y="1713868"/>
            <a:ext cx="3424324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sz="1600" b="1" dirty="0">
                <a:solidFill>
                  <a:schemeClr val="tx2"/>
                </a:solidFill>
              </a:rPr>
              <a:t>Всему начало есть. Введение </a:t>
            </a:r>
            <a:r>
              <a:rPr lang="ru-RU" altLang="ru-RU" b="1" dirty="0">
                <a:solidFill>
                  <a:schemeClr val="tx2"/>
                </a:solidFill>
              </a:rPr>
              <a:t>1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grpSp>
        <p:nvGrpSpPr>
          <p:cNvPr id="70709" name="Group 53">
            <a:extLst>
              <a:ext uri="{FF2B5EF4-FFF2-40B4-BE49-F238E27FC236}">
                <a16:creationId xmlns:a16="http://schemas.microsoft.com/office/drawing/2014/main" id="{5824BCCD-D00D-4F6B-9E78-F561D9D8C6C5}"/>
              </a:ext>
            </a:extLst>
          </p:cNvPr>
          <p:cNvGrpSpPr>
            <a:grpSpLocks/>
          </p:cNvGrpSpPr>
          <p:nvPr/>
        </p:nvGrpSpPr>
        <p:grpSpPr bwMode="auto">
          <a:xfrm>
            <a:off x="1120333" y="1730375"/>
            <a:ext cx="381000" cy="381000"/>
            <a:chOff x="2078" y="1680"/>
            <a:chExt cx="1615" cy="1615"/>
          </a:xfrm>
        </p:grpSpPr>
        <p:sp>
          <p:nvSpPr>
            <p:cNvPr id="70710" name="Oval 54">
              <a:extLst>
                <a:ext uri="{FF2B5EF4-FFF2-40B4-BE49-F238E27FC236}">
                  <a16:creationId xmlns:a16="http://schemas.microsoft.com/office/drawing/2014/main" id="{3A7ABE76-9A18-4C60-B6A4-0886C098E04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sz="800"/>
            </a:p>
          </p:txBody>
        </p:sp>
        <p:sp>
          <p:nvSpPr>
            <p:cNvPr id="70711" name="Oval 55">
              <a:extLst>
                <a:ext uri="{FF2B5EF4-FFF2-40B4-BE49-F238E27FC236}">
                  <a16:creationId xmlns:a16="http://schemas.microsoft.com/office/drawing/2014/main" id="{3A95D0F5-41F2-492D-BC55-19704280C11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sz="800"/>
            </a:p>
          </p:txBody>
        </p:sp>
        <p:sp>
          <p:nvSpPr>
            <p:cNvPr id="70712" name="Oval 56">
              <a:extLst>
                <a:ext uri="{FF2B5EF4-FFF2-40B4-BE49-F238E27FC236}">
                  <a16:creationId xmlns:a16="http://schemas.microsoft.com/office/drawing/2014/main" id="{699C6605-7F7D-4505-B102-39B296BE61F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415" y="1847"/>
              <a:ext cx="1101" cy="128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 sz="800"/>
            </a:p>
          </p:txBody>
        </p:sp>
        <p:sp>
          <p:nvSpPr>
            <p:cNvPr id="70713" name="Oval 57">
              <a:extLst>
                <a:ext uri="{FF2B5EF4-FFF2-40B4-BE49-F238E27FC236}">
                  <a16:creationId xmlns:a16="http://schemas.microsoft.com/office/drawing/2014/main" id="{25D19706-AE46-4070-BF45-B5E60678244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415" y="1847"/>
              <a:ext cx="1101" cy="128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 sz="800"/>
            </a:p>
          </p:txBody>
        </p:sp>
        <p:sp>
          <p:nvSpPr>
            <p:cNvPr id="70714" name="Oval 58">
              <a:extLst>
                <a:ext uri="{FF2B5EF4-FFF2-40B4-BE49-F238E27FC236}">
                  <a16:creationId xmlns:a16="http://schemas.microsoft.com/office/drawing/2014/main" id="{96A1D008-16F8-4CBB-A5C5-25F7D0A282B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847"/>
              <a:ext cx="1096" cy="128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 sz="800"/>
            </a:p>
          </p:txBody>
        </p:sp>
        <p:sp>
          <p:nvSpPr>
            <p:cNvPr id="70715" name="Oval 59">
              <a:extLst>
                <a:ext uri="{FF2B5EF4-FFF2-40B4-BE49-F238E27FC236}">
                  <a16:creationId xmlns:a16="http://schemas.microsoft.com/office/drawing/2014/main" id="{B38A9248-1BAA-403D-B3AA-DDF8026776B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847"/>
              <a:ext cx="1096" cy="1284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endParaRPr lang="ru-RU" sz="800" dirty="0"/>
            </a:p>
          </p:txBody>
        </p:sp>
      </p:grpSp>
      <p:grpSp>
        <p:nvGrpSpPr>
          <p:cNvPr id="70716" name="Group 60">
            <a:extLst>
              <a:ext uri="{FF2B5EF4-FFF2-40B4-BE49-F238E27FC236}">
                <a16:creationId xmlns:a16="http://schemas.microsoft.com/office/drawing/2014/main" id="{AD48A2F7-587A-433D-9DE2-131DBC6050F0}"/>
              </a:ext>
            </a:extLst>
          </p:cNvPr>
          <p:cNvGrpSpPr>
            <a:grpSpLocks/>
          </p:cNvGrpSpPr>
          <p:nvPr/>
        </p:nvGrpSpPr>
        <p:grpSpPr bwMode="auto">
          <a:xfrm>
            <a:off x="1589387" y="2243497"/>
            <a:ext cx="381000" cy="381000"/>
            <a:chOff x="2078" y="1680"/>
            <a:chExt cx="1615" cy="1615"/>
          </a:xfrm>
        </p:grpSpPr>
        <p:sp>
          <p:nvSpPr>
            <p:cNvPr id="70717" name="Oval 61">
              <a:extLst>
                <a:ext uri="{FF2B5EF4-FFF2-40B4-BE49-F238E27FC236}">
                  <a16:creationId xmlns:a16="http://schemas.microsoft.com/office/drawing/2014/main" id="{AC8EEE5C-3E7D-4E0B-8744-7158F08AB3D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18" name="Oval 62">
              <a:extLst>
                <a:ext uri="{FF2B5EF4-FFF2-40B4-BE49-F238E27FC236}">
                  <a16:creationId xmlns:a16="http://schemas.microsoft.com/office/drawing/2014/main" id="{82B1EB22-17DF-4E03-9092-9276F4DBDEA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19" name="Oval 63">
              <a:extLst>
                <a:ext uri="{FF2B5EF4-FFF2-40B4-BE49-F238E27FC236}">
                  <a16:creationId xmlns:a16="http://schemas.microsoft.com/office/drawing/2014/main" id="{9E1670C8-F8BC-4F1F-B13C-975D55B1AA2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0" name="Oval 64">
              <a:extLst>
                <a:ext uri="{FF2B5EF4-FFF2-40B4-BE49-F238E27FC236}">
                  <a16:creationId xmlns:a16="http://schemas.microsoft.com/office/drawing/2014/main" id="{FA54E0EA-DE02-4693-A823-99DE43570D5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1" name="Oval 65">
              <a:extLst>
                <a:ext uri="{FF2B5EF4-FFF2-40B4-BE49-F238E27FC236}">
                  <a16:creationId xmlns:a16="http://schemas.microsoft.com/office/drawing/2014/main" id="{D8EFB88B-EC83-4E24-AF81-D2A2071B7AC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22" name="Oval 66">
              <a:extLst>
                <a:ext uri="{FF2B5EF4-FFF2-40B4-BE49-F238E27FC236}">
                  <a16:creationId xmlns:a16="http://schemas.microsoft.com/office/drawing/2014/main" id="{A59AE064-0174-4CCF-A928-08A1BC809F6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48BE67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70723" name="Group 67">
            <a:extLst>
              <a:ext uri="{FF2B5EF4-FFF2-40B4-BE49-F238E27FC236}">
                <a16:creationId xmlns:a16="http://schemas.microsoft.com/office/drawing/2014/main" id="{4EE8682C-75B0-43E9-B554-418EA3EA5D01}"/>
              </a:ext>
            </a:extLst>
          </p:cNvPr>
          <p:cNvGrpSpPr>
            <a:grpSpLocks/>
          </p:cNvGrpSpPr>
          <p:nvPr/>
        </p:nvGrpSpPr>
        <p:grpSpPr bwMode="auto">
          <a:xfrm>
            <a:off x="1983862" y="2846905"/>
            <a:ext cx="381000" cy="381000"/>
            <a:chOff x="2078" y="1680"/>
            <a:chExt cx="1615" cy="1615"/>
          </a:xfrm>
        </p:grpSpPr>
        <p:sp>
          <p:nvSpPr>
            <p:cNvPr id="70724" name="Oval 68">
              <a:extLst>
                <a:ext uri="{FF2B5EF4-FFF2-40B4-BE49-F238E27FC236}">
                  <a16:creationId xmlns:a16="http://schemas.microsoft.com/office/drawing/2014/main" id="{0E8BA1D8-EE19-4A55-9282-E26DA0CD1D5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25" name="Oval 69">
              <a:extLst>
                <a:ext uri="{FF2B5EF4-FFF2-40B4-BE49-F238E27FC236}">
                  <a16:creationId xmlns:a16="http://schemas.microsoft.com/office/drawing/2014/main" id="{B08691B0-12CE-4800-917C-DD29D3603C0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26" name="Oval 70">
              <a:extLst>
                <a:ext uri="{FF2B5EF4-FFF2-40B4-BE49-F238E27FC236}">
                  <a16:creationId xmlns:a16="http://schemas.microsoft.com/office/drawing/2014/main" id="{A9673706-8263-42B9-9158-19ED7FAA70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7" name="Oval 71">
              <a:extLst>
                <a:ext uri="{FF2B5EF4-FFF2-40B4-BE49-F238E27FC236}">
                  <a16:creationId xmlns:a16="http://schemas.microsoft.com/office/drawing/2014/main" id="{967A45EF-2D4F-4E5A-BFF8-CA957596AAF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8" name="Oval 72">
              <a:extLst>
                <a:ext uri="{FF2B5EF4-FFF2-40B4-BE49-F238E27FC236}">
                  <a16:creationId xmlns:a16="http://schemas.microsoft.com/office/drawing/2014/main" id="{A63F840C-3CDD-4345-B3E6-4127DBDD601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29" name="Oval 73">
              <a:extLst>
                <a:ext uri="{FF2B5EF4-FFF2-40B4-BE49-F238E27FC236}">
                  <a16:creationId xmlns:a16="http://schemas.microsoft.com/office/drawing/2014/main" id="{DA04C994-2716-4D82-A2A8-FC357B98A76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70730" name="Group 74">
            <a:extLst>
              <a:ext uri="{FF2B5EF4-FFF2-40B4-BE49-F238E27FC236}">
                <a16:creationId xmlns:a16="http://schemas.microsoft.com/office/drawing/2014/main" id="{842081FD-3B7D-4247-900F-8F6C8D843A17}"/>
              </a:ext>
            </a:extLst>
          </p:cNvPr>
          <p:cNvGrpSpPr>
            <a:grpSpLocks/>
          </p:cNvGrpSpPr>
          <p:nvPr/>
        </p:nvGrpSpPr>
        <p:grpSpPr bwMode="auto">
          <a:xfrm>
            <a:off x="2095480" y="3390263"/>
            <a:ext cx="381000" cy="381000"/>
            <a:chOff x="2078" y="1680"/>
            <a:chExt cx="1615" cy="1615"/>
          </a:xfrm>
        </p:grpSpPr>
        <p:sp>
          <p:nvSpPr>
            <p:cNvPr id="70731" name="Oval 75">
              <a:extLst>
                <a:ext uri="{FF2B5EF4-FFF2-40B4-BE49-F238E27FC236}">
                  <a16:creationId xmlns:a16="http://schemas.microsoft.com/office/drawing/2014/main" id="{1F1EE65F-E9C0-40F1-87FF-DD52CCF9C9F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32" name="Oval 76">
              <a:extLst>
                <a:ext uri="{FF2B5EF4-FFF2-40B4-BE49-F238E27FC236}">
                  <a16:creationId xmlns:a16="http://schemas.microsoft.com/office/drawing/2014/main" id="{1D108E3A-D3C9-4663-A1EF-AAA4F9E5EB1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33" name="Oval 77">
              <a:extLst>
                <a:ext uri="{FF2B5EF4-FFF2-40B4-BE49-F238E27FC236}">
                  <a16:creationId xmlns:a16="http://schemas.microsoft.com/office/drawing/2014/main" id="{252A8FC2-BF40-4B0F-88CD-5EA3D929E02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34" name="Oval 78">
              <a:extLst>
                <a:ext uri="{FF2B5EF4-FFF2-40B4-BE49-F238E27FC236}">
                  <a16:creationId xmlns:a16="http://schemas.microsoft.com/office/drawing/2014/main" id="{3602790A-224E-4369-B9BB-00687B8B1DA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35" name="Oval 79">
              <a:extLst>
                <a:ext uri="{FF2B5EF4-FFF2-40B4-BE49-F238E27FC236}">
                  <a16:creationId xmlns:a16="http://schemas.microsoft.com/office/drawing/2014/main" id="{E74FEF9F-61DC-4380-A8D8-340D9CB2337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36" name="Oval 80">
              <a:extLst>
                <a:ext uri="{FF2B5EF4-FFF2-40B4-BE49-F238E27FC236}">
                  <a16:creationId xmlns:a16="http://schemas.microsoft.com/office/drawing/2014/main" id="{DC3E72B9-E373-4DF6-A9F3-A18EAEE1D72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8D67E1"/>
                </a:gs>
                <a:gs pos="100000">
                  <a:srgbClr val="8D67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70737" name="Group 81">
            <a:extLst>
              <a:ext uri="{FF2B5EF4-FFF2-40B4-BE49-F238E27FC236}">
                <a16:creationId xmlns:a16="http://schemas.microsoft.com/office/drawing/2014/main" id="{3A8C6CCB-04AC-48F2-8C0C-BE4F95F8136F}"/>
              </a:ext>
            </a:extLst>
          </p:cNvPr>
          <p:cNvGrpSpPr>
            <a:grpSpLocks/>
          </p:cNvGrpSpPr>
          <p:nvPr/>
        </p:nvGrpSpPr>
        <p:grpSpPr bwMode="auto">
          <a:xfrm>
            <a:off x="2110776" y="3952960"/>
            <a:ext cx="355600" cy="381000"/>
            <a:chOff x="2078" y="1680"/>
            <a:chExt cx="1615" cy="1615"/>
          </a:xfrm>
        </p:grpSpPr>
        <p:sp>
          <p:nvSpPr>
            <p:cNvPr id="70738" name="Oval 82">
              <a:extLst>
                <a:ext uri="{FF2B5EF4-FFF2-40B4-BE49-F238E27FC236}">
                  <a16:creationId xmlns:a16="http://schemas.microsoft.com/office/drawing/2014/main" id="{C8E81BAE-C8E3-4062-9C61-56C0A9777C0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39" name="Oval 83">
              <a:extLst>
                <a:ext uri="{FF2B5EF4-FFF2-40B4-BE49-F238E27FC236}">
                  <a16:creationId xmlns:a16="http://schemas.microsoft.com/office/drawing/2014/main" id="{AF62E9C1-A944-431A-823F-E7C46DC06A2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40" name="Oval 84">
              <a:extLst>
                <a:ext uri="{FF2B5EF4-FFF2-40B4-BE49-F238E27FC236}">
                  <a16:creationId xmlns:a16="http://schemas.microsoft.com/office/drawing/2014/main" id="{659BD064-7491-407A-9F35-CD217A121DA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41" name="Oval 85">
              <a:extLst>
                <a:ext uri="{FF2B5EF4-FFF2-40B4-BE49-F238E27FC236}">
                  <a16:creationId xmlns:a16="http://schemas.microsoft.com/office/drawing/2014/main" id="{5ADCD546-032D-4085-B6FC-988D7C65666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E35E23">
                    <a:gamma/>
                    <a:shade val="0"/>
                    <a:invGamma/>
                  </a:srgbClr>
                </a:gs>
                <a:gs pos="100000">
                  <a:srgbClr val="E35E23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42" name="Oval 86">
              <a:extLst>
                <a:ext uri="{FF2B5EF4-FFF2-40B4-BE49-F238E27FC236}">
                  <a16:creationId xmlns:a16="http://schemas.microsoft.com/office/drawing/2014/main" id="{9B8487AD-B4BB-47F6-BC75-F90EF755746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43" name="Oval 87">
              <a:extLst>
                <a:ext uri="{FF2B5EF4-FFF2-40B4-BE49-F238E27FC236}">
                  <a16:creationId xmlns:a16="http://schemas.microsoft.com/office/drawing/2014/main" id="{0B44D2DA-8732-40A6-825A-525CB3F2D56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E35E23"/>
                </a:gs>
                <a:gs pos="100000">
                  <a:srgbClr val="E35E23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48" name="Group 53">
            <a:extLst>
              <a:ext uri="{FF2B5EF4-FFF2-40B4-BE49-F238E27FC236}">
                <a16:creationId xmlns:a16="http://schemas.microsoft.com/office/drawing/2014/main" id="{BF1CF860-00A1-4DDA-B0FA-13A0DCCEEB86}"/>
              </a:ext>
            </a:extLst>
          </p:cNvPr>
          <p:cNvGrpSpPr>
            <a:grpSpLocks/>
          </p:cNvGrpSpPr>
          <p:nvPr/>
        </p:nvGrpSpPr>
        <p:grpSpPr bwMode="auto">
          <a:xfrm>
            <a:off x="1120333" y="5568860"/>
            <a:ext cx="381000" cy="381000"/>
            <a:chOff x="2078" y="1680"/>
            <a:chExt cx="1615" cy="1615"/>
          </a:xfrm>
        </p:grpSpPr>
        <p:sp>
          <p:nvSpPr>
            <p:cNvPr id="49" name="Oval 54">
              <a:extLst>
                <a:ext uri="{FF2B5EF4-FFF2-40B4-BE49-F238E27FC236}">
                  <a16:creationId xmlns:a16="http://schemas.microsoft.com/office/drawing/2014/main" id="{3BD944BE-94BC-4A67-9DD9-299C1E97B03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" name="Oval 55">
              <a:extLst>
                <a:ext uri="{FF2B5EF4-FFF2-40B4-BE49-F238E27FC236}">
                  <a16:creationId xmlns:a16="http://schemas.microsoft.com/office/drawing/2014/main" id="{3419B764-8587-42A8-B227-57883483EA2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" name="Oval 56">
              <a:extLst>
                <a:ext uri="{FF2B5EF4-FFF2-40B4-BE49-F238E27FC236}">
                  <a16:creationId xmlns:a16="http://schemas.microsoft.com/office/drawing/2014/main" id="{051D43E7-993B-425F-9E91-82F413F6090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52" name="Oval 57">
              <a:extLst>
                <a:ext uri="{FF2B5EF4-FFF2-40B4-BE49-F238E27FC236}">
                  <a16:creationId xmlns:a16="http://schemas.microsoft.com/office/drawing/2014/main" id="{828F02B7-BD34-41B0-9E99-7A6D3A0B7C1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53" name="Oval 58">
              <a:extLst>
                <a:ext uri="{FF2B5EF4-FFF2-40B4-BE49-F238E27FC236}">
                  <a16:creationId xmlns:a16="http://schemas.microsoft.com/office/drawing/2014/main" id="{2595BE77-468F-4828-939F-5189A776E78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54" name="Oval 59">
              <a:extLst>
                <a:ext uri="{FF2B5EF4-FFF2-40B4-BE49-F238E27FC236}">
                  <a16:creationId xmlns:a16="http://schemas.microsoft.com/office/drawing/2014/main" id="{C3A5D9E3-08EE-4672-8C83-C57FC9FB4F3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55" name="AutoShape 48">
            <a:extLst>
              <a:ext uri="{FF2B5EF4-FFF2-40B4-BE49-F238E27FC236}">
                <a16:creationId xmlns:a16="http://schemas.microsoft.com/office/drawing/2014/main" id="{F327993F-0806-416C-82AF-F33FCBA8E544}"/>
              </a:ext>
            </a:extLst>
          </p:cNvPr>
          <p:cNvSpPr>
            <a:spLocks noChangeArrowheads="1"/>
          </p:cNvSpPr>
          <p:nvPr/>
        </p:nvSpPr>
        <p:spPr bwMode="gray">
          <a:xfrm>
            <a:off x="2346460" y="4555614"/>
            <a:ext cx="2657588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Ветвления                6 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grpSp>
        <p:nvGrpSpPr>
          <p:cNvPr id="56" name="Group 60">
            <a:extLst>
              <a:ext uri="{FF2B5EF4-FFF2-40B4-BE49-F238E27FC236}">
                <a16:creationId xmlns:a16="http://schemas.microsoft.com/office/drawing/2014/main" id="{48FA65F9-DC87-436B-A3C6-1ED2DAD43AEB}"/>
              </a:ext>
            </a:extLst>
          </p:cNvPr>
          <p:cNvGrpSpPr>
            <a:grpSpLocks/>
          </p:cNvGrpSpPr>
          <p:nvPr/>
        </p:nvGrpSpPr>
        <p:grpSpPr bwMode="auto">
          <a:xfrm>
            <a:off x="1739936" y="5078688"/>
            <a:ext cx="381000" cy="381000"/>
            <a:chOff x="2078" y="1680"/>
            <a:chExt cx="1615" cy="1615"/>
          </a:xfrm>
        </p:grpSpPr>
        <p:sp>
          <p:nvSpPr>
            <p:cNvPr id="57" name="Oval 61">
              <a:extLst>
                <a:ext uri="{FF2B5EF4-FFF2-40B4-BE49-F238E27FC236}">
                  <a16:creationId xmlns:a16="http://schemas.microsoft.com/office/drawing/2014/main" id="{6885DB32-A4A0-438B-9E4E-D639F90DA0F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Oval 62">
              <a:extLst>
                <a:ext uri="{FF2B5EF4-FFF2-40B4-BE49-F238E27FC236}">
                  <a16:creationId xmlns:a16="http://schemas.microsoft.com/office/drawing/2014/main" id="{4C524F8F-C4A5-477D-915E-A2450BA3E3F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9" name="Oval 63">
              <a:extLst>
                <a:ext uri="{FF2B5EF4-FFF2-40B4-BE49-F238E27FC236}">
                  <a16:creationId xmlns:a16="http://schemas.microsoft.com/office/drawing/2014/main" id="{4DF48C08-931E-4C1F-AFBF-3E15A568530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0" name="Oval 64">
              <a:extLst>
                <a:ext uri="{FF2B5EF4-FFF2-40B4-BE49-F238E27FC236}">
                  <a16:creationId xmlns:a16="http://schemas.microsoft.com/office/drawing/2014/main" id="{D4278A0C-408E-4C86-8C49-A0CA0206A9B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1" name="Oval 65">
              <a:extLst>
                <a:ext uri="{FF2B5EF4-FFF2-40B4-BE49-F238E27FC236}">
                  <a16:creationId xmlns:a16="http://schemas.microsoft.com/office/drawing/2014/main" id="{EAE59638-5EAE-45DC-897D-CC5EE185336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62" name="Oval 66">
              <a:extLst>
                <a:ext uri="{FF2B5EF4-FFF2-40B4-BE49-F238E27FC236}">
                  <a16:creationId xmlns:a16="http://schemas.microsoft.com/office/drawing/2014/main" id="{B176A203-6ECB-42EF-99F5-18DA9CF8E9F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48BE67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63" name="AutoShape 48">
            <a:extLst>
              <a:ext uri="{FF2B5EF4-FFF2-40B4-BE49-F238E27FC236}">
                <a16:creationId xmlns:a16="http://schemas.microsoft.com/office/drawing/2014/main" id="{4EE13855-9BCC-4161-8124-658F7081373A}"/>
              </a:ext>
            </a:extLst>
          </p:cNvPr>
          <p:cNvSpPr>
            <a:spLocks noChangeArrowheads="1"/>
          </p:cNvSpPr>
          <p:nvPr/>
        </p:nvSpPr>
        <p:spPr bwMode="gray">
          <a:xfrm>
            <a:off x="2059532" y="5120209"/>
            <a:ext cx="2527460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Цикл </a:t>
            </a:r>
            <a:r>
              <a:rPr lang="en-US" altLang="ru-RU" b="1" dirty="0">
                <a:solidFill>
                  <a:schemeClr val="tx2"/>
                </a:solidFill>
              </a:rPr>
              <a:t>“</a:t>
            </a:r>
            <a:r>
              <a:rPr lang="ru-RU" altLang="ru-RU" b="1" dirty="0">
                <a:solidFill>
                  <a:schemeClr val="tx2"/>
                </a:solidFill>
              </a:rPr>
              <a:t>для…</a:t>
            </a:r>
            <a:r>
              <a:rPr lang="en-US" altLang="ru-RU" b="1" dirty="0">
                <a:solidFill>
                  <a:schemeClr val="tx2"/>
                </a:solidFill>
              </a:rPr>
              <a:t>”</a:t>
            </a:r>
            <a:r>
              <a:rPr lang="ru-RU" altLang="ru-RU" b="1" dirty="0">
                <a:solidFill>
                  <a:schemeClr val="tx2"/>
                </a:solidFill>
              </a:rPr>
              <a:t>         7</a:t>
            </a:r>
          </a:p>
        </p:txBody>
      </p:sp>
      <p:grpSp>
        <p:nvGrpSpPr>
          <p:cNvPr id="64" name="Group 67">
            <a:extLst>
              <a:ext uri="{FF2B5EF4-FFF2-40B4-BE49-F238E27FC236}">
                <a16:creationId xmlns:a16="http://schemas.microsoft.com/office/drawing/2014/main" id="{287C9724-9CEC-4EF4-8044-337E6ED54E3E}"/>
              </a:ext>
            </a:extLst>
          </p:cNvPr>
          <p:cNvGrpSpPr>
            <a:grpSpLocks/>
          </p:cNvGrpSpPr>
          <p:nvPr/>
        </p:nvGrpSpPr>
        <p:grpSpPr bwMode="auto">
          <a:xfrm>
            <a:off x="1987634" y="4461481"/>
            <a:ext cx="381000" cy="381000"/>
            <a:chOff x="2078" y="1680"/>
            <a:chExt cx="1615" cy="1615"/>
          </a:xfrm>
        </p:grpSpPr>
        <p:sp>
          <p:nvSpPr>
            <p:cNvPr id="65" name="Oval 68">
              <a:extLst>
                <a:ext uri="{FF2B5EF4-FFF2-40B4-BE49-F238E27FC236}">
                  <a16:creationId xmlns:a16="http://schemas.microsoft.com/office/drawing/2014/main" id="{CD15544E-1B0E-499D-9602-2773C7A5C4F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6" name="Oval 69">
              <a:extLst>
                <a:ext uri="{FF2B5EF4-FFF2-40B4-BE49-F238E27FC236}">
                  <a16:creationId xmlns:a16="http://schemas.microsoft.com/office/drawing/2014/main" id="{0A7CBCA0-3DA0-4EF8-B77A-1D152B725A6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" name="Oval 70">
              <a:extLst>
                <a:ext uri="{FF2B5EF4-FFF2-40B4-BE49-F238E27FC236}">
                  <a16:creationId xmlns:a16="http://schemas.microsoft.com/office/drawing/2014/main" id="{DFC02EF4-12E4-4A2F-B463-00B1BFBEA77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8" name="Oval 71">
              <a:extLst>
                <a:ext uri="{FF2B5EF4-FFF2-40B4-BE49-F238E27FC236}">
                  <a16:creationId xmlns:a16="http://schemas.microsoft.com/office/drawing/2014/main" id="{7787E071-AFA0-42D1-9C35-5B4AB8D2998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9" name="Oval 72">
              <a:extLst>
                <a:ext uri="{FF2B5EF4-FFF2-40B4-BE49-F238E27FC236}">
                  <a16:creationId xmlns:a16="http://schemas.microsoft.com/office/drawing/2014/main" id="{7AFCA5FB-058C-44D2-81FD-97621E33405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" name="Oval 73">
              <a:extLst>
                <a:ext uri="{FF2B5EF4-FFF2-40B4-BE49-F238E27FC236}">
                  <a16:creationId xmlns:a16="http://schemas.microsoft.com/office/drawing/2014/main" id="{57620C1A-FD6E-4B9D-A808-D77B816869A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71" name="AutoShape 48">
            <a:extLst>
              <a:ext uri="{FF2B5EF4-FFF2-40B4-BE49-F238E27FC236}">
                <a16:creationId xmlns:a16="http://schemas.microsoft.com/office/drawing/2014/main" id="{A118E906-2FCF-45DF-A1BD-FDBC783121EE}"/>
              </a:ext>
            </a:extLst>
          </p:cNvPr>
          <p:cNvSpPr>
            <a:spLocks noChangeArrowheads="1"/>
          </p:cNvSpPr>
          <p:nvPr/>
        </p:nvSpPr>
        <p:spPr bwMode="gray">
          <a:xfrm>
            <a:off x="1437546" y="5652407"/>
            <a:ext cx="2630398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Строки                      8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4" name="AutoShape 50">
            <a:extLst>
              <a:ext uri="{FF2B5EF4-FFF2-40B4-BE49-F238E27FC236}">
                <a16:creationId xmlns:a16="http://schemas.microsoft.com/office/drawing/2014/main" id="{92346EC2-D273-4090-A483-DC93A940EFE6}"/>
              </a:ext>
            </a:extLst>
          </p:cNvPr>
          <p:cNvSpPr>
            <a:spLocks noChangeArrowheads="1"/>
          </p:cNvSpPr>
          <p:nvPr/>
        </p:nvSpPr>
        <p:spPr bwMode="gray">
          <a:xfrm>
            <a:off x="6240529" y="2322355"/>
            <a:ext cx="2834102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1">
                <a:lumMod val="8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Функции. Рекурсия </a:t>
            </a:r>
            <a:r>
              <a:rPr lang="en-US" altLang="ru-RU" b="1" dirty="0">
                <a:solidFill>
                  <a:schemeClr val="tx2"/>
                </a:solidFill>
              </a:rPr>
              <a:t>  </a:t>
            </a:r>
            <a:r>
              <a:rPr lang="ru-RU" altLang="ru-RU" b="1" dirty="0">
                <a:solidFill>
                  <a:schemeClr val="tx2"/>
                </a:solidFill>
              </a:rPr>
              <a:t>11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5" name="AutoShape 51">
            <a:extLst>
              <a:ext uri="{FF2B5EF4-FFF2-40B4-BE49-F238E27FC236}">
                <a16:creationId xmlns:a16="http://schemas.microsoft.com/office/drawing/2014/main" id="{F2C1611B-58EE-4A9F-9D7B-FB2000BDA521}"/>
              </a:ext>
            </a:extLst>
          </p:cNvPr>
          <p:cNvSpPr>
            <a:spLocks noChangeArrowheads="1"/>
          </p:cNvSpPr>
          <p:nvPr/>
        </p:nvSpPr>
        <p:spPr bwMode="gray">
          <a:xfrm>
            <a:off x="6244238" y="1763906"/>
            <a:ext cx="2830393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Списки (массивы)    10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6" name="AutoShape 52">
            <a:extLst>
              <a:ext uri="{FF2B5EF4-FFF2-40B4-BE49-F238E27FC236}">
                <a16:creationId xmlns:a16="http://schemas.microsoft.com/office/drawing/2014/main" id="{C200E260-7DE1-4D07-95FC-9D7CC2798336}"/>
              </a:ext>
            </a:extLst>
          </p:cNvPr>
          <p:cNvSpPr>
            <a:spLocks noChangeArrowheads="1"/>
          </p:cNvSpPr>
          <p:nvPr/>
        </p:nvSpPr>
        <p:spPr bwMode="gray">
          <a:xfrm>
            <a:off x="6232118" y="1195955"/>
            <a:ext cx="2842513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Цикл</a:t>
            </a:r>
            <a:r>
              <a:rPr lang="en-US" altLang="ru-RU" b="1" dirty="0">
                <a:solidFill>
                  <a:schemeClr val="tx2"/>
                </a:solidFill>
              </a:rPr>
              <a:t> “</a:t>
            </a:r>
            <a:r>
              <a:rPr lang="ru-RU" altLang="ru-RU" b="1" dirty="0">
                <a:solidFill>
                  <a:schemeClr val="tx2"/>
                </a:solidFill>
              </a:rPr>
              <a:t>пока…</a:t>
            </a:r>
            <a:r>
              <a:rPr lang="en-US" altLang="ru-RU" b="1" dirty="0">
                <a:solidFill>
                  <a:schemeClr val="tx2"/>
                </a:solidFill>
              </a:rPr>
              <a:t>”</a:t>
            </a:r>
            <a:r>
              <a:rPr lang="ru-RU" altLang="ru-RU" b="1" dirty="0">
                <a:solidFill>
                  <a:schemeClr val="tx2"/>
                </a:solidFill>
              </a:rPr>
              <a:t>            9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grpSp>
        <p:nvGrpSpPr>
          <p:cNvPr id="77" name="Group 53">
            <a:extLst>
              <a:ext uri="{FF2B5EF4-FFF2-40B4-BE49-F238E27FC236}">
                <a16:creationId xmlns:a16="http://schemas.microsoft.com/office/drawing/2014/main" id="{38FD3006-D5E6-46D4-9207-DCD27C151B4B}"/>
              </a:ext>
            </a:extLst>
          </p:cNvPr>
          <p:cNvGrpSpPr>
            <a:grpSpLocks/>
          </p:cNvGrpSpPr>
          <p:nvPr/>
        </p:nvGrpSpPr>
        <p:grpSpPr bwMode="auto">
          <a:xfrm>
            <a:off x="5838739" y="1190362"/>
            <a:ext cx="381000" cy="381000"/>
            <a:chOff x="2078" y="1680"/>
            <a:chExt cx="1615" cy="1615"/>
          </a:xfrm>
        </p:grpSpPr>
        <p:sp>
          <p:nvSpPr>
            <p:cNvPr id="78" name="Oval 54">
              <a:extLst>
                <a:ext uri="{FF2B5EF4-FFF2-40B4-BE49-F238E27FC236}">
                  <a16:creationId xmlns:a16="http://schemas.microsoft.com/office/drawing/2014/main" id="{082EBCB7-D1C6-41E8-899C-5058A458079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55">
              <a:extLst>
                <a:ext uri="{FF2B5EF4-FFF2-40B4-BE49-F238E27FC236}">
                  <a16:creationId xmlns:a16="http://schemas.microsoft.com/office/drawing/2014/main" id="{51C8668D-62FB-4D05-9D8A-2A7A9A46DEE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Oval 56">
              <a:extLst>
                <a:ext uri="{FF2B5EF4-FFF2-40B4-BE49-F238E27FC236}">
                  <a16:creationId xmlns:a16="http://schemas.microsoft.com/office/drawing/2014/main" id="{6F7CA9F5-BA2D-4FEF-BFAD-9210C73F8A8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81" name="Oval 57">
              <a:extLst>
                <a:ext uri="{FF2B5EF4-FFF2-40B4-BE49-F238E27FC236}">
                  <a16:creationId xmlns:a16="http://schemas.microsoft.com/office/drawing/2014/main" id="{302237E5-A3C8-4B65-9623-D72229F86A1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82" name="Oval 58">
              <a:extLst>
                <a:ext uri="{FF2B5EF4-FFF2-40B4-BE49-F238E27FC236}">
                  <a16:creationId xmlns:a16="http://schemas.microsoft.com/office/drawing/2014/main" id="{F5EC8F21-1FC9-473B-BCEE-9E210ED96F6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83" name="Oval 59">
              <a:extLst>
                <a:ext uri="{FF2B5EF4-FFF2-40B4-BE49-F238E27FC236}">
                  <a16:creationId xmlns:a16="http://schemas.microsoft.com/office/drawing/2014/main" id="{6D3D7486-0AFA-4990-9421-89A8C958155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84" name="Group 60">
            <a:extLst>
              <a:ext uri="{FF2B5EF4-FFF2-40B4-BE49-F238E27FC236}">
                <a16:creationId xmlns:a16="http://schemas.microsoft.com/office/drawing/2014/main" id="{D2CBB616-6957-4982-B638-F62FADDC9D84}"/>
              </a:ext>
            </a:extLst>
          </p:cNvPr>
          <p:cNvGrpSpPr>
            <a:grpSpLocks/>
          </p:cNvGrpSpPr>
          <p:nvPr/>
        </p:nvGrpSpPr>
        <p:grpSpPr bwMode="auto">
          <a:xfrm>
            <a:off x="5838621" y="1770504"/>
            <a:ext cx="381000" cy="381000"/>
            <a:chOff x="2078" y="1680"/>
            <a:chExt cx="1615" cy="1615"/>
          </a:xfrm>
        </p:grpSpPr>
        <p:sp>
          <p:nvSpPr>
            <p:cNvPr id="85" name="Oval 61">
              <a:extLst>
                <a:ext uri="{FF2B5EF4-FFF2-40B4-BE49-F238E27FC236}">
                  <a16:creationId xmlns:a16="http://schemas.microsoft.com/office/drawing/2014/main" id="{F2791D54-1549-4F39-B0AA-F78D52F9492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" name="Oval 62">
              <a:extLst>
                <a:ext uri="{FF2B5EF4-FFF2-40B4-BE49-F238E27FC236}">
                  <a16:creationId xmlns:a16="http://schemas.microsoft.com/office/drawing/2014/main" id="{846932BE-2192-4E6D-A1EF-12BC83E062D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7" name="Oval 63">
              <a:extLst>
                <a:ext uri="{FF2B5EF4-FFF2-40B4-BE49-F238E27FC236}">
                  <a16:creationId xmlns:a16="http://schemas.microsoft.com/office/drawing/2014/main" id="{74CDA7A5-8686-46F0-AA30-D033061F341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88" name="Oval 64">
              <a:extLst>
                <a:ext uri="{FF2B5EF4-FFF2-40B4-BE49-F238E27FC236}">
                  <a16:creationId xmlns:a16="http://schemas.microsoft.com/office/drawing/2014/main" id="{13B634D5-A2D0-430B-BAF2-6204B177D83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89" name="Oval 65">
              <a:extLst>
                <a:ext uri="{FF2B5EF4-FFF2-40B4-BE49-F238E27FC236}">
                  <a16:creationId xmlns:a16="http://schemas.microsoft.com/office/drawing/2014/main" id="{95FBF51C-A12D-477E-80F2-9680D721B26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90" name="Oval 66">
              <a:extLst>
                <a:ext uri="{FF2B5EF4-FFF2-40B4-BE49-F238E27FC236}">
                  <a16:creationId xmlns:a16="http://schemas.microsoft.com/office/drawing/2014/main" id="{C6FCEDAE-1780-4A5B-9F62-135E5E04A05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48BE67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112" name="Group 53">
            <a:extLst>
              <a:ext uri="{FF2B5EF4-FFF2-40B4-BE49-F238E27FC236}">
                <a16:creationId xmlns:a16="http://schemas.microsoft.com/office/drawing/2014/main" id="{9641D4A9-31FA-42F7-B11A-AB1B561A258E}"/>
              </a:ext>
            </a:extLst>
          </p:cNvPr>
          <p:cNvGrpSpPr>
            <a:grpSpLocks/>
          </p:cNvGrpSpPr>
          <p:nvPr/>
        </p:nvGrpSpPr>
        <p:grpSpPr bwMode="auto">
          <a:xfrm>
            <a:off x="5926637" y="5175363"/>
            <a:ext cx="381000" cy="381000"/>
            <a:chOff x="2078" y="1680"/>
            <a:chExt cx="1615" cy="1615"/>
          </a:xfrm>
        </p:grpSpPr>
        <p:sp>
          <p:nvSpPr>
            <p:cNvPr id="113" name="Oval 54">
              <a:extLst>
                <a:ext uri="{FF2B5EF4-FFF2-40B4-BE49-F238E27FC236}">
                  <a16:creationId xmlns:a16="http://schemas.microsoft.com/office/drawing/2014/main" id="{04BD3AA8-50E2-4AFB-9434-4FEC4107C46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4" name="Oval 55">
              <a:extLst>
                <a:ext uri="{FF2B5EF4-FFF2-40B4-BE49-F238E27FC236}">
                  <a16:creationId xmlns:a16="http://schemas.microsoft.com/office/drawing/2014/main" id="{A2FE8FC2-7091-45C8-9BEA-9C8C079747A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5" name="Oval 56">
              <a:extLst>
                <a:ext uri="{FF2B5EF4-FFF2-40B4-BE49-F238E27FC236}">
                  <a16:creationId xmlns:a16="http://schemas.microsoft.com/office/drawing/2014/main" id="{16453323-6480-4CF7-B605-3618A82726F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16" name="Oval 57">
              <a:extLst>
                <a:ext uri="{FF2B5EF4-FFF2-40B4-BE49-F238E27FC236}">
                  <a16:creationId xmlns:a16="http://schemas.microsoft.com/office/drawing/2014/main" id="{890291D8-7C18-4353-85FB-17C9E794BE9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17" name="Oval 58">
              <a:extLst>
                <a:ext uri="{FF2B5EF4-FFF2-40B4-BE49-F238E27FC236}">
                  <a16:creationId xmlns:a16="http://schemas.microsoft.com/office/drawing/2014/main" id="{6078512F-7029-4CE2-9FD5-E81799D7729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18" name="Oval 59">
              <a:extLst>
                <a:ext uri="{FF2B5EF4-FFF2-40B4-BE49-F238E27FC236}">
                  <a16:creationId xmlns:a16="http://schemas.microsoft.com/office/drawing/2014/main" id="{F329E2DE-C7D0-41DA-BEA7-116695CB001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ln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119" name="AutoShape 48">
            <a:extLst>
              <a:ext uri="{FF2B5EF4-FFF2-40B4-BE49-F238E27FC236}">
                <a16:creationId xmlns:a16="http://schemas.microsoft.com/office/drawing/2014/main" id="{5CB067AD-913E-4F27-974D-079EE50EC905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54323" y="4202791"/>
            <a:ext cx="2720310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rgbClr val="8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accent2">
                    <a:lumMod val="50000"/>
                  </a:schemeClr>
                </a:solidFill>
              </a:rPr>
              <a:t>Матрицы</a:t>
            </a:r>
            <a:endParaRPr lang="en-US" alt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120" name="Group 60">
            <a:extLst>
              <a:ext uri="{FF2B5EF4-FFF2-40B4-BE49-F238E27FC236}">
                <a16:creationId xmlns:a16="http://schemas.microsoft.com/office/drawing/2014/main" id="{2D44EDDC-631D-45B6-95F7-D18910529B19}"/>
              </a:ext>
            </a:extLst>
          </p:cNvPr>
          <p:cNvGrpSpPr>
            <a:grpSpLocks/>
          </p:cNvGrpSpPr>
          <p:nvPr/>
        </p:nvGrpSpPr>
        <p:grpSpPr bwMode="auto">
          <a:xfrm>
            <a:off x="5896847" y="4653573"/>
            <a:ext cx="381000" cy="381000"/>
            <a:chOff x="2078" y="1680"/>
            <a:chExt cx="1615" cy="1615"/>
          </a:xfrm>
        </p:grpSpPr>
        <p:sp>
          <p:nvSpPr>
            <p:cNvPr id="121" name="Oval 61">
              <a:extLst>
                <a:ext uri="{FF2B5EF4-FFF2-40B4-BE49-F238E27FC236}">
                  <a16:creationId xmlns:a16="http://schemas.microsoft.com/office/drawing/2014/main" id="{F0C0AC91-331E-47DB-9AB1-1C66D02283A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62">
              <a:extLst>
                <a:ext uri="{FF2B5EF4-FFF2-40B4-BE49-F238E27FC236}">
                  <a16:creationId xmlns:a16="http://schemas.microsoft.com/office/drawing/2014/main" id="{9AD61848-06D5-44EA-81BA-EE317B08D2A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63">
              <a:extLst>
                <a:ext uri="{FF2B5EF4-FFF2-40B4-BE49-F238E27FC236}">
                  <a16:creationId xmlns:a16="http://schemas.microsoft.com/office/drawing/2014/main" id="{C2CA0F2F-FB74-4043-9BC0-0283AAAAB8B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24" name="Oval 64">
              <a:extLst>
                <a:ext uri="{FF2B5EF4-FFF2-40B4-BE49-F238E27FC236}">
                  <a16:creationId xmlns:a16="http://schemas.microsoft.com/office/drawing/2014/main" id="{00AED349-DD6F-46D6-9662-8DAAC669084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25" name="Oval 65">
              <a:extLst>
                <a:ext uri="{FF2B5EF4-FFF2-40B4-BE49-F238E27FC236}">
                  <a16:creationId xmlns:a16="http://schemas.microsoft.com/office/drawing/2014/main" id="{FB6EF9C0-EE62-4B92-AB3E-F39267531C2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26" name="Oval 66">
              <a:extLst>
                <a:ext uri="{FF2B5EF4-FFF2-40B4-BE49-F238E27FC236}">
                  <a16:creationId xmlns:a16="http://schemas.microsoft.com/office/drawing/2014/main" id="{DB6DFB36-B0AF-4013-842B-1DE02DA2815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ln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127" name="AutoShape 48">
            <a:extLst>
              <a:ext uri="{FF2B5EF4-FFF2-40B4-BE49-F238E27FC236}">
                <a16:creationId xmlns:a16="http://schemas.microsoft.com/office/drawing/2014/main" id="{7F1163D2-DD01-4EFD-A935-03E3BE42F3A6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98639" y="5193691"/>
            <a:ext cx="2686322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rgbClr val="8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accent2">
                    <a:lumMod val="50000"/>
                  </a:schemeClr>
                </a:solidFill>
              </a:rPr>
              <a:t>* Множества</a:t>
            </a:r>
            <a:endParaRPr lang="en-US" alt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128" name="Group 67">
            <a:extLst>
              <a:ext uri="{FF2B5EF4-FFF2-40B4-BE49-F238E27FC236}">
                <a16:creationId xmlns:a16="http://schemas.microsoft.com/office/drawing/2014/main" id="{F6324910-CA91-4081-9CC2-23D94DEC1E54}"/>
              </a:ext>
            </a:extLst>
          </p:cNvPr>
          <p:cNvGrpSpPr>
            <a:grpSpLocks/>
          </p:cNvGrpSpPr>
          <p:nvPr/>
        </p:nvGrpSpPr>
        <p:grpSpPr bwMode="auto">
          <a:xfrm>
            <a:off x="5875143" y="4159581"/>
            <a:ext cx="381000" cy="381000"/>
            <a:chOff x="2078" y="1680"/>
            <a:chExt cx="1615" cy="1615"/>
          </a:xfrm>
        </p:grpSpPr>
        <p:sp>
          <p:nvSpPr>
            <p:cNvPr id="129" name="Oval 68">
              <a:extLst>
                <a:ext uri="{FF2B5EF4-FFF2-40B4-BE49-F238E27FC236}">
                  <a16:creationId xmlns:a16="http://schemas.microsoft.com/office/drawing/2014/main" id="{062617ED-9217-48DD-B884-C7B271CDDB7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0" name="Oval 69">
              <a:extLst>
                <a:ext uri="{FF2B5EF4-FFF2-40B4-BE49-F238E27FC236}">
                  <a16:creationId xmlns:a16="http://schemas.microsoft.com/office/drawing/2014/main" id="{93FC47C5-0261-4B91-B5E2-B2301D344C4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1" name="Oval 70">
              <a:extLst>
                <a:ext uri="{FF2B5EF4-FFF2-40B4-BE49-F238E27FC236}">
                  <a16:creationId xmlns:a16="http://schemas.microsoft.com/office/drawing/2014/main" id="{01A20CAB-4BD8-498A-86A8-F9C7E0BD4F4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32" name="Oval 71">
              <a:extLst>
                <a:ext uri="{FF2B5EF4-FFF2-40B4-BE49-F238E27FC236}">
                  <a16:creationId xmlns:a16="http://schemas.microsoft.com/office/drawing/2014/main" id="{7A898E84-CA20-4443-BAF3-B1E3ABE2EEA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33" name="Oval 72">
              <a:extLst>
                <a:ext uri="{FF2B5EF4-FFF2-40B4-BE49-F238E27FC236}">
                  <a16:creationId xmlns:a16="http://schemas.microsoft.com/office/drawing/2014/main" id="{F9388C5D-18A9-473A-B13F-AE095A241CC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34" name="Oval 73">
              <a:extLst>
                <a:ext uri="{FF2B5EF4-FFF2-40B4-BE49-F238E27FC236}">
                  <a16:creationId xmlns:a16="http://schemas.microsoft.com/office/drawing/2014/main" id="{A62ECB15-1FCB-4840-ACBB-4FB3A260A59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ln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135" name="AutoShape 48">
            <a:extLst>
              <a:ext uri="{FF2B5EF4-FFF2-40B4-BE49-F238E27FC236}">
                <a16:creationId xmlns:a16="http://schemas.microsoft.com/office/drawing/2014/main" id="{C38EE543-2368-4756-B949-E09A382BD6B5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88311" y="4713514"/>
            <a:ext cx="2686322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rgbClr val="8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accent2">
                    <a:lumMod val="50000"/>
                  </a:schemeClr>
                </a:solidFill>
              </a:rPr>
              <a:t>* Словари</a:t>
            </a:r>
            <a:endParaRPr lang="en-US" alt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136" name="Group 74">
            <a:extLst>
              <a:ext uri="{FF2B5EF4-FFF2-40B4-BE49-F238E27FC236}">
                <a16:creationId xmlns:a16="http://schemas.microsoft.com/office/drawing/2014/main" id="{86826F2E-638A-43E8-8619-A234CD567AC0}"/>
              </a:ext>
            </a:extLst>
          </p:cNvPr>
          <p:cNvGrpSpPr>
            <a:grpSpLocks/>
          </p:cNvGrpSpPr>
          <p:nvPr/>
        </p:nvGrpSpPr>
        <p:grpSpPr bwMode="auto">
          <a:xfrm>
            <a:off x="2912430" y="6126240"/>
            <a:ext cx="381000" cy="381000"/>
            <a:chOff x="2078" y="1680"/>
            <a:chExt cx="1615" cy="1615"/>
          </a:xfrm>
        </p:grpSpPr>
        <p:sp>
          <p:nvSpPr>
            <p:cNvPr id="137" name="Oval 75">
              <a:extLst>
                <a:ext uri="{FF2B5EF4-FFF2-40B4-BE49-F238E27FC236}">
                  <a16:creationId xmlns:a16="http://schemas.microsoft.com/office/drawing/2014/main" id="{E51E0B06-A657-48F6-B7CD-A4FFBE13FD1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8" name="Oval 76">
              <a:extLst>
                <a:ext uri="{FF2B5EF4-FFF2-40B4-BE49-F238E27FC236}">
                  <a16:creationId xmlns:a16="http://schemas.microsoft.com/office/drawing/2014/main" id="{BFB503FD-55AC-4CF5-ABD5-670111CA227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9" name="Oval 77">
              <a:extLst>
                <a:ext uri="{FF2B5EF4-FFF2-40B4-BE49-F238E27FC236}">
                  <a16:creationId xmlns:a16="http://schemas.microsoft.com/office/drawing/2014/main" id="{70AE73E0-06A0-4B41-9A89-4D5B0AB0088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0" name="Oval 78">
              <a:extLst>
                <a:ext uri="{FF2B5EF4-FFF2-40B4-BE49-F238E27FC236}">
                  <a16:creationId xmlns:a16="http://schemas.microsoft.com/office/drawing/2014/main" id="{83604367-6AAF-4C8D-8961-48198090059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1" name="Oval 79">
              <a:extLst>
                <a:ext uri="{FF2B5EF4-FFF2-40B4-BE49-F238E27FC236}">
                  <a16:creationId xmlns:a16="http://schemas.microsoft.com/office/drawing/2014/main" id="{E067D89C-2F02-4AED-B5C3-A8F505C3F7B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42" name="Oval 80">
              <a:extLst>
                <a:ext uri="{FF2B5EF4-FFF2-40B4-BE49-F238E27FC236}">
                  <a16:creationId xmlns:a16="http://schemas.microsoft.com/office/drawing/2014/main" id="{A439C7AE-B020-4678-B661-BE88792043F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 dirty="0"/>
            </a:p>
          </p:txBody>
        </p:sp>
      </p:grpSp>
      <p:sp>
        <p:nvSpPr>
          <p:cNvPr id="143" name="AutoShape 49">
            <a:extLst>
              <a:ext uri="{FF2B5EF4-FFF2-40B4-BE49-F238E27FC236}">
                <a16:creationId xmlns:a16="http://schemas.microsoft.com/office/drawing/2014/main" id="{880B867A-D604-4BDC-9773-A35426F58F25}"/>
              </a:ext>
            </a:extLst>
          </p:cNvPr>
          <p:cNvSpPr>
            <a:spLocks noChangeArrowheads="1"/>
          </p:cNvSpPr>
          <p:nvPr/>
        </p:nvSpPr>
        <p:spPr bwMode="gray">
          <a:xfrm>
            <a:off x="3311119" y="6115830"/>
            <a:ext cx="3417579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  <a:hlinkClick r:id="rId3" action="ppaction://hlinksldjump"/>
              </a:rPr>
              <a:t>Информационные ресурсы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grpSp>
        <p:nvGrpSpPr>
          <p:cNvPr id="144" name="Group 74">
            <a:extLst>
              <a:ext uri="{FF2B5EF4-FFF2-40B4-BE49-F238E27FC236}">
                <a16:creationId xmlns:a16="http://schemas.microsoft.com/office/drawing/2014/main" id="{38FB7C8B-821F-46A4-B2FF-F89DE73D2A28}"/>
              </a:ext>
            </a:extLst>
          </p:cNvPr>
          <p:cNvGrpSpPr>
            <a:grpSpLocks/>
          </p:cNvGrpSpPr>
          <p:nvPr/>
        </p:nvGrpSpPr>
        <p:grpSpPr bwMode="auto">
          <a:xfrm>
            <a:off x="6760391" y="6116118"/>
            <a:ext cx="381000" cy="381000"/>
            <a:chOff x="2078" y="1680"/>
            <a:chExt cx="1615" cy="1615"/>
          </a:xfrm>
        </p:grpSpPr>
        <p:sp>
          <p:nvSpPr>
            <p:cNvPr id="145" name="Oval 75">
              <a:extLst>
                <a:ext uri="{FF2B5EF4-FFF2-40B4-BE49-F238E27FC236}">
                  <a16:creationId xmlns:a16="http://schemas.microsoft.com/office/drawing/2014/main" id="{1A1DD7D7-1981-423A-9DEB-977943F23E7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6" name="Oval 76">
              <a:extLst>
                <a:ext uri="{FF2B5EF4-FFF2-40B4-BE49-F238E27FC236}">
                  <a16:creationId xmlns:a16="http://schemas.microsoft.com/office/drawing/2014/main" id="{44E7B528-E29A-4827-BCF4-A3E5A0A20B5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7" name="Oval 77">
              <a:extLst>
                <a:ext uri="{FF2B5EF4-FFF2-40B4-BE49-F238E27FC236}">
                  <a16:creationId xmlns:a16="http://schemas.microsoft.com/office/drawing/2014/main" id="{2F2FF9C9-837A-4E26-B7FB-CE05444F547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8" name="Oval 78">
              <a:extLst>
                <a:ext uri="{FF2B5EF4-FFF2-40B4-BE49-F238E27FC236}">
                  <a16:creationId xmlns:a16="http://schemas.microsoft.com/office/drawing/2014/main" id="{931978BA-A59C-4F74-913A-29367359A00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9" name="Oval 79">
              <a:extLst>
                <a:ext uri="{FF2B5EF4-FFF2-40B4-BE49-F238E27FC236}">
                  <a16:creationId xmlns:a16="http://schemas.microsoft.com/office/drawing/2014/main" id="{0546091A-7F90-442F-98BE-EAFB8236E19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50" name="Oval 80">
              <a:extLst>
                <a:ext uri="{FF2B5EF4-FFF2-40B4-BE49-F238E27FC236}">
                  <a16:creationId xmlns:a16="http://schemas.microsoft.com/office/drawing/2014/main" id="{A686EBB4-880B-4B04-93DD-A786654B5B1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 dirty="0"/>
            </a:p>
          </p:txBody>
        </p:sp>
      </p:grpSp>
      <p:pic>
        <p:nvPicPr>
          <p:cNvPr id="151" name="Рисунок 150">
            <a:extLst>
              <a:ext uri="{FF2B5EF4-FFF2-40B4-BE49-F238E27FC236}">
                <a16:creationId xmlns:a16="http://schemas.microsoft.com/office/drawing/2014/main" id="{80B20E71-D85D-4832-8332-85800AF466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161" name="AutoShape 50">
            <a:extLst>
              <a:ext uri="{FF2B5EF4-FFF2-40B4-BE49-F238E27FC236}">
                <a16:creationId xmlns:a16="http://schemas.microsoft.com/office/drawing/2014/main" id="{CD3CD1FA-B0E5-41F1-A4C5-7D9D09D409D0}"/>
              </a:ext>
            </a:extLst>
          </p:cNvPr>
          <p:cNvSpPr>
            <a:spLocks noChangeArrowheads="1"/>
          </p:cNvSpPr>
          <p:nvPr/>
        </p:nvSpPr>
        <p:spPr bwMode="gray">
          <a:xfrm>
            <a:off x="6187513" y="3673998"/>
            <a:ext cx="2887119" cy="365174"/>
          </a:xfrm>
          <a:prstGeom prst="roundRect">
            <a:avLst>
              <a:gd name="adj" fmla="val 50000"/>
            </a:avLst>
          </a:prstGeom>
          <a:noFill/>
          <a:ln w="28575" algn="ctr">
            <a:noFill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rgbClr val="C00000"/>
                </a:solidFill>
              </a:rPr>
              <a:t>Внеурочная </a:t>
            </a:r>
            <a:r>
              <a:rPr lang="ru-RU" altLang="ru-RU" b="1" dirty="0" err="1">
                <a:solidFill>
                  <a:srgbClr val="C00000"/>
                </a:solidFill>
              </a:rPr>
              <a:t>деят-ность</a:t>
            </a:r>
            <a:endParaRPr lang="en-US" altLang="ru-RU" b="1" dirty="0">
              <a:solidFill>
                <a:srgbClr val="C00000"/>
              </a:solidFill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E11F821-5FF1-4E34-8D48-8036FEA08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2</a:t>
            </a:fld>
            <a:endParaRPr lang="en-US" altLang="ru-RU"/>
          </a:p>
        </p:txBody>
      </p:sp>
      <p:grpSp>
        <p:nvGrpSpPr>
          <p:cNvPr id="152" name="Group 74">
            <a:extLst>
              <a:ext uri="{FF2B5EF4-FFF2-40B4-BE49-F238E27FC236}">
                <a16:creationId xmlns:a16="http://schemas.microsoft.com/office/drawing/2014/main" id="{204D6A42-0153-4C37-8679-726CC14FFB07}"/>
              </a:ext>
            </a:extLst>
          </p:cNvPr>
          <p:cNvGrpSpPr>
            <a:grpSpLocks/>
          </p:cNvGrpSpPr>
          <p:nvPr/>
        </p:nvGrpSpPr>
        <p:grpSpPr bwMode="auto">
          <a:xfrm>
            <a:off x="5846940" y="2345646"/>
            <a:ext cx="381000" cy="381000"/>
            <a:chOff x="2078" y="1680"/>
            <a:chExt cx="1615" cy="1615"/>
          </a:xfrm>
        </p:grpSpPr>
        <p:sp>
          <p:nvSpPr>
            <p:cNvPr id="162" name="Oval 75">
              <a:extLst>
                <a:ext uri="{FF2B5EF4-FFF2-40B4-BE49-F238E27FC236}">
                  <a16:creationId xmlns:a16="http://schemas.microsoft.com/office/drawing/2014/main" id="{FCBFDDDC-0E2E-47DA-9F34-158195A6DA9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3" name="Oval 76">
              <a:extLst>
                <a:ext uri="{FF2B5EF4-FFF2-40B4-BE49-F238E27FC236}">
                  <a16:creationId xmlns:a16="http://schemas.microsoft.com/office/drawing/2014/main" id="{AD2980C2-2D3F-461B-8B5A-3D8EE860215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" name="Oval 77">
              <a:extLst>
                <a:ext uri="{FF2B5EF4-FFF2-40B4-BE49-F238E27FC236}">
                  <a16:creationId xmlns:a16="http://schemas.microsoft.com/office/drawing/2014/main" id="{2CCDEF99-BB1C-4206-A485-27BB6C9B5CE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65" name="Oval 78">
              <a:extLst>
                <a:ext uri="{FF2B5EF4-FFF2-40B4-BE49-F238E27FC236}">
                  <a16:creationId xmlns:a16="http://schemas.microsoft.com/office/drawing/2014/main" id="{810410CF-241F-4A6C-8A7B-CC406289F00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66" name="Oval 79">
              <a:extLst>
                <a:ext uri="{FF2B5EF4-FFF2-40B4-BE49-F238E27FC236}">
                  <a16:creationId xmlns:a16="http://schemas.microsoft.com/office/drawing/2014/main" id="{71143901-7D32-4AB9-8CF3-D32628F22A1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67" name="Oval 80">
              <a:extLst>
                <a:ext uri="{FF2B5EF4-FFF2-40B4-BE49-F238E27FC236}">
                  <a16:creationId xmlns:a16="http://schemas.microsoft.com/office/drawing/2014/main" id="{0A421722-B5B6-4F53-A8FA-A09B09D8C5C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8D67E1"/>
                </a:gs>
                <a:gs pos="100000">
                  <a:srgbClr val="8D67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168" name="Group 74">
            <a:extLst>
              <a:ext uri="{FF2B5EF4-FFF2-40B4-BE49-F238E27FC236}">
                <a16:creationId xmlns:a16="http://schemas.microsoft.com/office/drawing/2014/main" id="{2ED2D65D-CE25-4E94-A035-3CCB4B907125}"/>
              </a:ext>
            </a:extLst>
          </p:cNvPr>
          <p:cNvGrpSpPr>
            <a:grpSpLocks/>
          </p:cNvGrpSpPr>
          <p:nvPr/>
        </p:nvGrpSpPr>
        <p:grpSpPr bwMode="auto">
          <a:xfrm>
            <a:off x="5865535" y="2924261"/>
            <a:ext cx="381000" cy="381000"/>
            <a:chOff x="2078" y="1680"/>
            <a:chExt cx="1615" cy="1615"/>
          </a:xfrm>
        </p:grpSpPr>
        <p:sp>
          <p:nvSpPr>
            <p:cNvPr id="169" name="Oval 75">
              <a:extLst>
                <a:ext uri="{FF2B5EF4-FFF2-40B4-BE49-F238E27FC236}">
                  <a16:creationId xmlns:a16="http://schemas.microsoft.com/office/drawing/2014/main" id="{EF5842AE-C6A4-40D8-A56D-06F64CE2403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0" name="Oval 76">
              <a:extLst>
                <a:ext uri="{FF2B5EF4-FFF2-40B4-BE49-F238E27FC236}">
                  <a16:creationId xmlns:a16="http://schemas.microsoft.com/office/drawing/2014/main" id="{9966892A-4857-413D-BE7E-E49F1245CBB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1" name="Oval 77">
              <a:extLst>
                <a:ext uri="{FF2B5EF4-FFF2-40B4-BE49-F238E27FC236}">
                  <a16:creationId xmlns:a16="http://schemas.microsoft.com/office/drawing/2014/main" id="{2ED15980-5135-42E4-AFEF-5634D05644F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72" name="Oval 78">
              <a:extLst>
                <a:ext uri="{FF2B5EF4-FFF2-40B4-BE49-F238E27FC236}">
                  <a16:creationId xmlns:a16="http://schemas.microsoft.com/office/drawing/2014/main" id="{DDC3FA79-A7F2-459F-A3DE-AFEEEC8B673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73" name="Oval 79">
              <a:extLst>
                <a:ext uri="{FF2B5EF4-FFF2-40B4-BE49-F238E27FC236}">
                  <a16:creationId xmlns:a16="http://schemas.microsoft.com/office/drawing/2014/main" id="{4DB6A0DE-5CBA-4885-8B71-625DA5DA32B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74" name="Oval 80">
              <a:extLst>
                <a:ext uri="{FF2B5EF4-FFF2-40B4-BE49-F238E27FC236}">
                  <a16:creationId xmlns:a16="http://schemas.microsoft.com/office/drawing/2014/main" id="{4816D3A5-C9C8-4C04-B282-E1FAB5141E0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 dirty="0"/>
            </a:p>
          </p:txBody>
        </p:sp>
      </p:grpSp>
      <p:sp>
        <p:nvSpPr>
          <p:cNvPr id="175" name="AutoShape 51">
            <a:extLst>
              <a:ext uri="{FF2B5EF4-FFF2-40B4-BE49-F238E27FC236}">
                <a16:creationId xmlns:a16="http://schemas.microsoft.com/office/drawing/2014/main" id="{F0C8E4EB-6939-42F1-A57C-4D6F4FE0BBEB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10021" y="2932961"/>
            <a:ext cx="2774940" cy="595487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2000" b="1" dirty="0">
                <a:solidFill>
                  <a:srgbClr val="FF0000"/>
                </a:solidFill>
              </a:rPr>
              <a:t>Практикум и зачёт</a:t>
            </a:r>
          </a:p>
          <a:p>
            <a:pPr algn="ctr" eaLnBrk="0" hangingPunct="0"/>
            <a:r>
              <a:rPr lang="ru-RU" altLang="ru-RU" sz="2000" b="1" dirty="0">
                <a:solidFill>
                  <a:srgbClr val="FF0000"/>
                </a:solidFill>
              </a:rPr>
              <a:t>12-14</a:t>
            </a:r>
            <a:endParaRPr lang="en-US" alt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7845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>
            <a:extLst>
              <a:ext uri="{FF2B5EF4-FFF2-40B4-BE49-F238E27FC236}">
                <a16:creationId xmlns:a16="http://schemas.microsoft.com/office/drawing/2014/main" id="{5FE02B47-D821-4A42-AA04-C70A5B9EAF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Основы синтаксиса. Типы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638E7D-CB20-40C5-A911-FD7CA1F9B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C64290-473E-47DD-A072-467070E21C9C}"/>
              </a:ext>
            </a:extLst>
          </p:cNvPr>
          <p:cNvSpPr txBox="1"/>
          <p:nvPr/>
        </p:nvSpPr>
        <p:spPr>
          <a:xfrm>
            <a:off x="252000" y="972000"/>
            <a:ext cx="8712000" cy="4647426"/>
          </a:xfrm>
          <a:prstGeom prst="rect">
            <a:avLst/>
          </a:prstGeom>
          <a:noFill/>
          <a:effectLst>
            <a:softEdge rad="635000"/>
          </a:effectLst>
        </p:spPr>
        <p:txBody>
          <a:bodyPr wrap="square" rtlCol="0">
            <a:spAutoFit/>
          </a:bodyPr>
          <a:lstStyle/>
          <a:p>
            <a:pPr algn="l"/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вопросы («дерево понятий»)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Идентификаторы в 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Python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/>
              <a:t>Зарезервированные (ключевые) слова – </a:t>
            </a:r>
            <a:r>
              <a:rPr lang="ru-RU" i="1" dirty="0"/>
              <a:t>команда</a:t>
            </a:r>
            <a:r>
              <a:rPr lang="en-US" i="1" dirty="0"/>
              <a:t>: </a:t>
            </a:r>
            <a:r>
              <a:rPr lang="en-US" b="1" dirty="0"/>
              <a:t>help(“Keywords”)</a:t>
            </a:r>
            <a:endParaRPr lang="ru-RU" b="1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ru-RU" sz="1200" b="1" dirty="0">
              <a:solidFill>
                <a:srgbClr val="00206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Отступы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dirty="0"/>
              <a:t>Многострочные выражения</a:t>
            </a:r>
          </a:p>
          <a:p>
            <a:pPr algn="l"/>
            <a:endParaRPr lang="ru-RU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Переменные в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Python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ru-RU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Команда присваивания.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Типы данных.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Преобразование типов данных</a:t>
            </a:r>
          </a:p>
          <a:p>
            <a:pPr algn="l"/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ru-RU" sz="1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ru-RU" sz="1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Практическая работа  - 2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 - 2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767159DB-A53B-4319-922B-F355D4F9E7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7882145"/>
              </p:ext>
            </p:extLst>
          </p:nvPr>
        </p:nvGraphicFramePr>
        <p:xfrm>
          <a:off x="5004048" y="2895642"/>
          <a:ext cx="4032447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2447">
                  <a:extLst>
                    <a:ext uri="{9D8B030D-6E8A-4147-A177-3AD203B41FA5}">
                      <a16:colId xmlns:a16="http://schemas.microsoft.com/office/drawing/2014/main" val="41873839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Встроенные типы данных 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86198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Числовой тип данных 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95333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Строковый тип данных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9934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Логический тип данных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78329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Списки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88445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Кортежи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89372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Словари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71807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Сеты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3986274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53DB6C92-4FD4-4A02-B58B-87BECA88562F}"/>
              </a:ext>
            </a:extLst>
          </p:cNvPr>
          <p:cNvSpPr txBox="1"/>
          <p:nvPr/>
        </p:nvSpPr>
        <p:spPr>
          <a:xfrm>
            <a:off x="5017256" y="5907545"/>
            <a:ext cx="4032447" cy="400110"/>
          </a:xfrm>
          <a:prstGeom prst="rect">
            <a:avLst/>
          </a:prstGeom>
          <a:noFill/>
          <a:ln>
            <a:solidFill>
              <a:srgbClr val="6344B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Типы можно преобразовывать!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7BC3404-C818-4913-AEC6-0AEFACE2B8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763" b="95251" l="9524" r="90110">
                        <a14:foregroundMark x1="20513" y1="35092" x2="20513" y2="35092"/>
                        <a14:foregroundMark x1="22711" y1="21108" x2="22711" y2="21108"/>
                        <a14:foregroundMark x1="18681" y1="13984" x2="18681" y2="13984"/>
                        <a14:foregroundMark x1="15385" y1="12929" x2="15385" y2="12929"/>
                        <a14:foregroundMark x1="21612" y1="53034" x2="21612" y2="53034"/>
                        <a14:foregroundMark x1="21612" y1="53034" x2="21612" y2="53034"/>
                        <a14:foregroundMark x1="26007" y1="19261" x2="23810" y2="36148"/>
                        <a14:foregroundMark x1="13187" y1="10290" x2="21245" y2="24538"/>
                        <a14:foregroundMark x1="20147" y1="78364" x2="21978" y2="86280"/>
                        <a14:foregroundMark x1="12454" y1="78628" x2="14286" y2="85224"/>
                        <a14:foregroundMark x1="90110" y1="93404" x2="78755" y2="92876"/>
                        <a14:foregroundMark x1="58974" y1="95251" x2="52381" y2="947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2451" y="970324"/>
            <a:ext cx="1008111" cy="1925318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56745D31-3217-4ED9-981D-806FDDD9D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3</a:t>
            </a:fld>
            <a:endParaRPr lang="en-US" alt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EDD8B0C-1F18-43DF-8A44-673317B446CE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2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9975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D1B394-B674-4949-BB7F-CE4A3D3D2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Идентификаторы в </a:t>
            </a:r>
            <a:r>
              <a:rPr lang="en-US" b="1" dirty="0">
                <a:solidFill>
                  <a:srgbClr val="FF0000"/>
                </a:solidFill>
              </a:rPr>
              <a:t>Python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5D75197-A542-4D4A-B770-BF4EDF8669BC}"/>
              </a:ext>
            </a:extLst>
          </p:cNvPr>
          <p:cNvSpPr/>
          <p:nvPr/>
        </p:nvSpPr>
        <p:spPr>
          <a:xfrm>
            <a:off x="252000" y="972000"/>
            <a:ext cx="8712000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chemeClr val="tx1">
                    <a:lumMod val="75000"/>
                  </a:schemeClr>
                </a:solidFill>
                <a:latin typeface="PTSansRegular"/>
              </a:rPr>
              <a:t>Идентификаторы в </a:t>
            </a:r>
            <a:r>
              <a:rPr lang="ru-RU" sz="2000" b="1" dirty="0" err="1">
                <a:solidFill>
                  <a:schemeClr val="tx1">
                    <a:lumMod val="75000"/>
                  </a:schemeClr>
                </a:solidFill>
                <a:latin typeface="PTSansRegular"/>
              </a:rPr>
              <a:t>Python</a:t>
            </a:r>
            <a:r>
              <a:rPr lang="ru-RU" sz="2000" dirty="0">
                <a:solidFill>
                  <a:schemeClr val="tx1">
                    <a:lumMod val="75000"/>
                  </a:schemeClr>
                </a:solidFill>
                <a:latin typeface="PTSansRegular"/>
              </a:rPr>
              <a:t> это имена,  используемые для обозначения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tx1">
                    <a:lumMod val="75000"/>
                  </a:schemeClr>
                </a:solidFill>
                <a:latin typeface="PTSansRegular"/>
              </a:rPr>
              <a:t>переменной,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tx1">
                    <a:lumMod val="75000"/>
                  </a:schemeClr>
                </a:solidFill>
                <a:latin typeface="PTSansRegular"/>
              </a:rPr>
              <a:t>функции,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tx1">
                    <a:lumMod val="75000"/>
                  </a:schemeClr>
                </a:solidFill>
                <a:latin typeface="PTSansRegular"/>
              </a:rPr>
              <a:t>класса,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tx1">
                    <a:lumMod val="75000"/>
                  </a:schemeClr>
                </a:solidFill>
                <a:latin typeface="PTSansRegular"/>
              </a:rPr>
              <a:t>модуля или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tx1">
                    <a:lumMod val="75000"/>
                  </a:schemeClr>
                </a:solidFill>
                <a:latin typeface="PTSansRegular"/>
              </a:rPr>
              <a:t>другого объекта.</a:t>
            </a:r>
          </a:p>
          <a:p>
            <a:pPr algn="just"/>
            <a:r>
              <a:rPr lang="ru-RU" sz="2000" dirty="0">
                <a:solidFill>
                  <a:schemeClr val="tx1">
                    <a:lumMod val="75000"/>
                  </a:schemeClr>
                </a:solidFill>
                <a:latin typeface="PTSansRegular"/>
              </a:rPr>
              <a:t>Идентификатор должен </a:t>
            </a:r>
            <a:r>
              <a:rPr lang="ru-RU" sz="2000" b="1" dirty="0">
                <a:solidFill>
                  <a:schemeClr val="tx1">
                    <a:lumMod val="75000"/>
                  </a:schemeClr>
                </a:solidFill>
                <a:latin typeface="PTSansRegular"/>
              </a:rPr>
              <a:t>начинаться с буквы </a:t>
            </a:r>
            <a:r>
              <a:rPr lang="ru-RU" sz="2000" dirty="0">
                <a:solidFill>
                  <a:schemeClr val="tx1">
                    <a:lumMod val="75000"/>
                  </a:schemeClr>
                </a:solidFill>
                <a:latin typeface="PTSansRegular"/>
              </a:rPr>
              <a:t>(от a до Z) или </a:t>
            </a:r>
            <a:r>
              <a:rPr lang="ru-RU" sz="2000" b="1" dirty="0">
                <a:solidFill>
                  <a:schemeClr val="tx1">
                    <a:lumMod val="75000"/>
                  </a:schemeClr>
                </a:solidFill>
                <a:latin typeface="PTSansRegular"/>
              </a:rPr>
              <a:t>со знака подчеркивания (_)</a:t>
            </a:r>
            <a:r>
              <a:rPr lang="ru-RU" sz="2000" dirty="0">
                <a:solidFill>
                  <a:schemeClr val="tx1">
                    <a:lumMod val="75000"/>
                  </a:schemeClr>
                </a:solidFill>
                <a:latin typeface="PTSansRegular"/>
              </a:rPr>
              <a:t>, после которых может идти произвольное количество букв, знаков подчеркивания и чисел (от 0 до 9).</a:t>
            </a:r>
          </a:p>
          <a:p>
            <a:pPr algn="just"/>
            <a:endParaRPr lang="ru-RU" sz="2000" dirty="0">
              <a:solidFill>
                <a:schemeClr val="tx1">
                  <a:lumMod val="75000"/>
                </a:schemeClr>
              </a:solidFill>
              <a:latin typeface="PTSansRegular"/>
            </a:endParaRPr>
          </a:p>
          <a:p>
            <a:pPr algn="just"/>
            <a:r>
              <a:rPr lang="ru-RU" sz="2000" dirty="0">
                <a:solidFill>
                  <a:schemeClr val="tx1">
                    <a:lumMod val="75000"/>
                  </a:schemeClr>
                </a:solidFill>
                <a:latin typeface="PTSansRegular"/>
              </a:rPr>
              <a:t>В </a:t>
            </a:r>
            <a:r>
              <a:rPr lang="ru-RU" sz="2000" b="1" dirty="0" err="1">
                <a:solidFill>
                  <a:schemeClr val="tx1">
                    <a:lumMod val="75000"/>
                  </a:schemeClr>
                </a:solidFill>
                <a:latin typeface="PTSansRegular"/>
              </a:rPr>
              <a:t>Python</a:t>
            </a:r>
            <a:r>
              <a:rPr lang="ru-RU" sz="2000" dirty="0">
                <a:solidFill>
                  <a:schemeClr val="tx1">
                    <a:lumMod val="75000"/>
                  </a:schemeClr>
                </a:solidFill>
                <a:latin typeface="PTSansRegular"/>
              </a:rPr>
              <a:t> </a:t>
            </a:r>
            <a:r>
              <a:rPr lang="ru-RU" sz="2000" b="1" dirty="0">
                <a:solidFill>
                  <a:schemeClr val="tx1">
                    <a:lumMod val="75000"/>
                  </a:schemeClr>
                </a:solidFill>
                <a:latin typeface="PTSansRegular"/>
              </a:rPr>
              <a:t>недопустимо использование знаков препинания </a:t>
            </a:r>
            <a:r>
              <a:rPr lang="ru-RU" sz="2000" dirty="0">
                <a:solidFill>
                  <a:schemeClr val="tx1">
                    <a:lumMod val="75000"/>
                  </a:schemeClr>
                </a:solidFill>
                <a:latin typeface="PTSansRegular"/>
              </a:rPr>
              <a:t>или </a:t>
            </a:r>
            <a:r>
              <a:rPr lang="ru-RU" sz="2000" b="1" dirty="0">
                <a:solidFill>
                  <a:schemeClr val="tx1">
                    <a:lumMod val="75000"/>
                  </a:schemeClr>
                </a:solidFill>
                <a:latin typeface="PTSansRegular"/>
              </a:rPr>
              <a:t>специальных символов</a:t>
            </a:r>
            <a:r>
              <a:rPr lang="ru-RU" sz="2000" dirty="0">
                <a:solidFill>
                  <a:schemeClr val="tx1">
                    <a:lumMod val="75000"/>
                  </a:schemeClr>
                </a:solidFill>
                <a:latin typeface="PTSansRegular"/>
              </a:rPr>
              <a:t>, таких как @, $ или %, </a:t>
            </a:r>
            <a:r>
              <a:rPr lang="ru-RU" sz="2000" b="1" dirty="0">
                <a:solidFill>
                  <a:schemeClr val="tx1">
                    <a:lumMod val="75000"/>
                  </a:schemeClr>
                </a:solidFill>
                <a:latin typeface="PTSansRegular"/>
              </a:rPr>
              <a:t>ключевых слов </a:t>
            </a:r>
            <a:r>
              <a:rPr lang="ru-RU" sz="2000" dirty="0">
                <a:solidFill>
                  <a:schemeClr val="tx1">
                    <a:lumMod val="75000"/>
                  </a:schemeClr>
                </a:solidFill>
                <a:latin typeface="PTSansRegular"/>
              </a:rPr>
              <a:t>в качестве идентификаторов.</a:t>
            </a:r>
          </a:p>
          <a:p>
            <a:pPr algn="just"/>
            <a:endParaRPr lang="ru-RU" sz="2000" dirty="0">
              <a:solidFill>
                <a:schemeClr val="tx1">
                  <a:lumMod val="75000"/>
                </a:schemeClr>
              </a:solidFill>
              <a:latin typeface="PTSansRegular"/>
            </a:endParaRPr>
          </a:p>
          <a:p>
            <a:pPr algn="l"/>
            <a:r>
              <a:rPr lang="ru-RU" sz="2000" dirty="0">
                <a:solidFill>
                  <a:schemeClr val="tx1">
                    <a:lumMod val="75000"/>
                  </a:schemeClr>
                </a:solidFill>
                <a:latin typeface="PTSansRegular"/>
              </a:rPr>
              <a:t>Кроме того, </a:t>
            </a:r>
            <a:r>
              <a:rPr lang="ru-RU" sz="2000" b="1" dirty="0" err="1">
                <a:solidFill>
                  <a:schemeClr val="tx1">
                    <a:lumMod val="75000"/>
                  </a:schemeClr>
                </a:solidFill>
                <a:latin typeface="PTSansRegular"/>
              </a:rPr>
              <a:t>Python</a:t>
            </a:r>
            <a:r>
              <a:rPr lang="ru-RU" sz="2000" dirty="0">
                <a:solidFill>
                  <a:schemeClr val="tx1">
                    <a:lumMod val="75000"/>
                  </a:schemeClr>
                </a:solidFill>
                <a:latin typeface="PTSansRegular"/>
              </a:rPr>
              <a:t> </a:t>
            </a:r>
            <a:r>
              <a:rPr lang="ru-RU" sz="2000" b="1" dirty="0">
                <a:solidFill>
                  <a:schemeClr val="tx1">
                    <a:lumMod val="75000"/>
                  </a:schemeClr>
                </a:solidFill>
                <a:latin typeface="PTSansRegular"/>
              </a:rPr>
              <a:t>чувствителен к регистру</a:t>
            </a:r>
            <a:r>
              <a:rPr lang="ru-RU" sz="2000" dirty="0">
                <a:solidFill>
                  <a:schemeClr val="tx1">
                    <a:lumMod val="75000"/>
                  </a:schemeClr>
                </a:solidFill>
                <a:latin typeface="PTSansRegular"/>
              </a:rPr>
              <a:t>, то есть </a:t>
            </a:r>
            <a:r>
              <a:rPr lang="ru-RU" sz="2000" i="1" dirty="0" err="1">
                <a:solidFill>
                  <a:schemeClr val="tx1">
                    <a:lumMod val="75000"/>
                  </a:schemeClr>
                </a:solidFill>
                <a:latin typeface="PTSansRegular"/>
              </a:rPr>
              <a:t>cat</a:t>
            </a:r>
            <a:r>
              <a:rPr lang="ru-RU" sz="2000" dirty="0">
                <a:solidFill>
                  <a:schemeClr val="tx1">
                    <a:lumMod val="75000"/>
                  </a:schemeClr>
                </a:solidFill>
                <a:latin typeface="PTSansRegular"/>
              </a:rPr>
              <a:t> и </a:t>
            </a:r>
            <a:r>
              <a:rPr lang="ru-RU" sz="2000" i="1" dirty="0" err="1">
                <a:solidFill>
                  <a:schemeClr val="tx1">
                    <a:lumMod val="75000"/>
                  </a:schemeClr>
                </a:solidFill>
                <a:latin typeface="PTSansRegular"/>
              </a:rPr>
              <a:t>Cat</a:t>
            </a:r>
            <a:r>
              <a:rPr lang="ru-RU" sz="2000" dirty="0">
                <a:solidFill>
                  <a:schemeClr val="tx1">
                    <a:lumMod val="75000"/>
                  </a:schemeClr>
                </a:solidFill>
                <a:latin typeface="PTSansRegular"/>
              </a:rPr>
              <a:t> - это два разных имени.</a:t>
            </a:r>
          </a:p>
          <a:p>
            <a:pPr algn="just"/>
            <a:endParaRPr lang="ru-RU" dirty="0">
              <a:solidFill>
                <a:schemeClr val="tx1">
                  <a:lumMod val="75000"/>
                </a:schemeClr>
              </a:solidFill>
              <a:latin typeface="PTSansRegular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3485E40-A563-47D5-A400-FC4D8CD8E9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034F6DD1-706E-4952-89A3-86F2F8BCF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4</a:t>
            </a:fld>
            <a:endParaRPr lang="en-US" alt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E5D82CE-5DED-462C-8450-97D7E6EC20A3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2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209A22F-29B3-419A-B96A-E5FF11BF0658}"/>
              </a:ext>
            </a:extLst>
          </p:cNvPr>
          <p:cNvSpPr txBox="1"/>
          <p:nvPr/>
        </p:nvSpPr>
        <p:spPr>
          <a:xfrm>
            <a:off x="4090811" y="1340768"/>
            <a:ext cx="4896544" cy="180049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Ключевые (зарезервированные) слова:</a:t>
            </a:r>
          </a:p>
          <a:p>
            <a:pPr algn="l"/>
            <a:r>
              <a:rPr lang="en-US" dirty="0"/>
              <a:t>if	else	break	return	for</a:t>
            </a:r>
          </a:p>
          <a:p>
            <a:pPr algn="l"/>
            <a:r>
              <a:rPr lang="en-US" dirty="0"/>
              <a:t>def	and	class	in	False</a:t>
            </a:r>
          </a:p>
          <a:p>
            <a:pPr algn="l"/>
            <a:r>
              <a:rPr lang="en-US" dirty="0"/>
              <a:t>True	None	from	import	is</a:t>
            </a:r>
          </a:p>
          <a:p>
            <a:pPr algn="l"/>
            <a:endParaRPr lang="en-US" sz="700" dirty="0"/>
          </a:p>
          <a:p>
            <a:pPr algn="ctr"/>
            <a:r>
              <a:rPr lang="en-US" sz="1600" dirty="0"/>
              <a:t>(</a:t>
            </a:r>
            <a:r>
              <a:rPr lang="ru-RU" sz="1600" dirty="0"/>
              <a:t>Подробнее можно </a:t>
            </a:r>
            <a:r>
              <a:rPr lang="ru-RU" sz="1600" dirty="0">
                <a:hlinkClick r:id="rId3"/>
              </a:rPr>
              <a:t>посмотреть тут</a:t>
            </a:r>
            <a:r>
              <a:rPr lang="en-US" sz="1600" dirty="0"/>
              <a:t> </a:t>
            </a:r>
            <a:r>
              <a:rPr lang="ru-RU" sz="1600" dirty="0"/>
              <a:t>или набрать команды</a:t>
            </a:r>
            <a:r>
              <a:rPr lang="en-US" sz="1600" dirty="0"/>
              <a:t>:</a:t>
            </a:r>
            <a:r>
              <a:rPr lang="ru-RU" sz="1600" dirty="0"/>
              <a:t> </a:t>
            </a:r>
            <a:r>
              <a:rPr lang="en-US" sz="1600" b="1" dirty="0">
                <a:solidFill>
                  <a:srgbClr val="008000"/>
                </a:solidFill>
              </a:rPr>
              <a:t>&gt;&gt;&gt;help(‘keyword’</a:t>
            </a:r>
            <a:r>
              <a:rPr lang="ru-RU" sz="1600" b="1" dirty="0">
                <a:solidFill>
                  <a:srgbClr val="008000"/>
                </a:solidFill>
              </a:rPr>
              <a:t> </a:t>
            </a:r>
            <a:r>
              <a:rPr lang="ru-RU" sz="1600" b="1" dirty="0">
                <a:solidFill>
                  <a:schemeClr val="tx2"/>
                </a:solidFill>
              </a:rPr>
              <a:t>и</a:t>
            </a:r>
            <a:r>
              <a:rPr lang="ru-RU" sz="1600" b="1" dirty="0">
                <a:solidFill>
                  <a:srgbClr val="008000"/>
                </a:solidFill>
              </a:rPr>
              <a:t> </a:t>
            </a:r>
            <a:r>
              <a:rPr lang="en-US" sz="1600" b="1" dirty="0">
                <a:solidFill>
                  <a:srgbClr val="008000"/>
                </a:solidFill>
              </a:rPr>
              <a:t>help(‘keywords’))</a:t>
            </a:r>
            <a:endParaRPr lang="ru-RU" sz="1600" b="1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917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D1B394-B674-4949-BB7F-CE4A3D3D2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Идентификаторы в </a:t>
            </a:r>
            <a:r>
              <a:rPr lang="en-US" b="1" dirty="0">
                <a:solidFill>
                  <a:srgbClr val="FF0000"/>
                </a:solidFill>
              </a:rPr>
              <a:t>Python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5D75197-A542-4D4A-B770-BF4EDF8669BC}"/>
              </a:ext>
            </a:extLst>
          </p:cNvPr>
          <p:cNvSpPr/>
          <p:nvPr/>
        </p:nvSpPr>
        <p:spPr>
          <a:xfrm>
            <a:off x="252000" y="972000"/>
            <a:ext cx="8712000" cy="5400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2000" dirty="0">
                <a:solidFill>
                  <a:schemeClr val="tx1">
                    <a:lumMod val="75000"/>
                  </a:schemeClr>
                </a:solidFill>
                <a:latin typeface="PTSansRegular"/>
              </a:rPr>
              <a:t>В </a:t>
            </a:r>
            <a:r>
              <a:rPr lang="ru-RU" sz="2000" dirty="0" err="1">
                <a:solidFill>
                  <a:schemeClr val="tx1">
                    <a:lumMod val="75000"/>
                  </a:schemeClr>
                </a:solidFill>
                <a:latin typeface="PTSansRegular"/>
              </a:rPr>
              <a:t>Python</a:t>
            </a:r>
            <a:r>
              <a:rPr lang="ru-RU" sz="2000" dirty="0">
                <a:solidFill>
                  <a:schemeClr val="tx1">
                    <a:lumMod val="75000"/>
                  </a:schemeClr>
                </a:solidFill>
                <a:latin typeface="PTSansRegular"/>
              </a:rPr>
              <a:t> существует следующая договоренность для названия идентификаторов:</a:t>
            </a:r>
          </a:p>
          <a:p>
            <a:pPr algn="l"/>
            <a:endParaRPr lang="ru-RU" sz="2000" dirty="0">
              <a:solidFill>
                <a:schemeClr val="tx1">
                  <a:lumMod val="75000"/>
                </a:schemeClr>
              </a:solidFill>
              <a:latin typeface="PTSansRegular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>
                    <a:lumMod val="75000"/>
                  </a:schemeClr>
                </a:solidFill>
                <a:latin typeface="PTSansRegular"/>
              </a:rPr>
              <a:t>Имена </a:t>
            </a:r>
            <a:r>
              <a:rPr lang="ru-RU" sz="2000" b="1" dirty="0">
                <a:solidFill>
                  <a:schemeClr val="tx1">
                    <a:lumMod val="75000"/>
                  </a:schemeClr>
                </a:solidFill>
                <a:latin typeface="PTSansRegular"/>
              </a:rPr>
              <a:t>классов начинаются с большой буквы</a:t>
            </a:r>
            <a:r>
              <a:rPr lang="ru-RU" sz="2000" dirty="0">
                <a:solidFill>
                  <a:schemeClr val="tx1">
                    <a:lumMod val="75000"/>
                  </a:schemeClr>
                </a:solidFill>
                <a:latin typeface="PTSansRegular"/>
              </a:rPr>
              <a:t>, все остальные идентификаторы - с маленькой.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ru-RU" sz="2000" dirty="0">
              <a:solidFill>
                <a:schemeClr val="tx1">
                  <a:lumMod val="75000"/>
                </a:schemeClr>
              </a:solidFill>
              <a:latin typeface="PTSansRegular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>
                    <a:lumMod val="75000"/>
                  </a:schemeClr>
                </a:solidFill>
                <a:latin typeface="PTSansRegular"/>
              </a:rPr>
              <a:t>Использования </a:t>
            </a:r>
            <a:r>
              <a:rPr lang="ru-RU" sz="2000" b="1" dirty="0">
                <a:solidFill>
                  <a:schemeClr val="tx1">
                    <a:lumMod val="75000"/>
                  </a:schemeClr>
                </a:solidFill>
                <a:latin typeface="PTSansRegular"/>
              </a:rPr>
              <a:t>знака подчеркивания</a:t>
            </a:r>
            <a:r>
              <a:rPr lang="ru-RU" sz="2000" dirty="0">
                <a:solidFill>
                  <a:schemeClr val="tx1">
                    <a:lumMod val="75000"/>
                  </a:schemeClr>
                </a:solidFill>
                <a:latin typeface="PTSansRegular"/>
              </a:rPr>
              <a:t> в качестве первого символа идентификатора означает, что данный идентификатор является </a:t>
            </a:r>
            <a:r>
              <a:rPr lang="ru-RU" sz="2000" b="1" dirty="0">
                <a:solidFill>
                  <a:schemeClr val="tx1">
                    <a:lumMod val="75000"/>
                  </a:schemeClr>
                </a:solidFill>
                <a:latin typeface="PTSansRegular"/>
              </a:rPr>
              <a:t>частным</a:t>
            </a:r>
            <a:r>
              <a:rPr lang="ru-RU" sz="2000" dirty="0">
                <a:solidFill>
                  <a:schemeClr val="tx1">
                    <a:lumMod val="75000"/>
                  </a:schemeClr>
                </a:solidFill>
                <a:latin typeface="PTSansRegular"/>
              </a:rPr>
              <a:t> (закрытым от использования вне класса).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ru-RU" sz="2000" dirty="0">
              <a:solidFill>
                <a:schemeClr val="tx1">
                  <a:lumMod val="75000"/>
                </a:schemeClr>
              </a:solidFill>
              <a:latin typeface="PTSansRegular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>
                    <a:lumMod val="75000"/>
                  </a:schemeClr>
                </a:solidFill>
                <a:latin typeface="PTSansRegular"/>
              </a:rPr>
              <a:t>Если идентификатор начинается и заканчивается </a:t>
            </a:r>
            <a:r>
              <a:rPr lang="ru-RU" sz="2000" b="1" dirty="0">
                <a:solidFill>
                  <a:schemeClr val="tx1">
                    <a:lumMod val="75000"/>
                  </a:schemeClr>
                </a:solidFill>
                <a:latin typeface="PTSansRegular"/>
              </a:rPr>
              <a:t>двумя знаками подчеркивания</a:t>
            </a:r>
            <a:r>
              <a:rPr lang="ru-RU" sz="2000" dirty="0">
                <a:solidFill>
                  <a:schemeClr val="tx1">
                    <a:lumMod val="75000"/>
                  </a:schemeClr>
                </a:solidFill>
                <a:latin typeface="PTSansRegular"/>
              </a:rPr>
              <a:t> (например, __</a:t>
            </a:r>
            <a:r>
              <a:rPr lang="ru-RU" sz="2000" dirty="0" err="1">
                <a:solidFill>
                  <a:schemeClr val="tx1">
                    <a:lumMod val="75000"/>
                  </a:schemeClr>
                </a:solidFill>
                <a:latin typeface="PTSansRegular"/>
              </a:rPr>
              <a:t>init</a:t>
            </a:r>
            <a:r>
              <a:rPr lang="ru-RU" sz="2000" dirty="0">
                <a:solidFill>
                  <a:schemeClr val="tx1">
                    <a:lumMod val="75000"/>
                  </a:schemeClr>
                </a:solidFill>
                <a:latin typeface="PTSansRegular"/>
              </a:rPr>
              <a:t>__ ), то он является </a:t>
            </a:r>
            <a:r>
              <a:rPr lang="ru-RU" sz="2000" b="1" dirty="0">
                <a:solidFill>
                  <a:schemeClr val="tx1">
                    <a:lumMod val="75000"/>
                  </a:schemeClr>
                </a:solidFill>
                <a:latin typeface="PTSansRegular"/>
              </a:rPr>
              <a:t>специальным</a:t>
            </a:r>
            <a:r>
              <a:rPr lang="ru-RU" sz="2000" dirty="0">
                <a:solidFill>
                  <a:schemeClr val="tx1">
                    <a:lumMod val="75000"/>
                  </a:schemeClr>
                </a:solidFill>
                <a:latin typeface="PTSansRegular"/>
              </a:rPr>
              <a:t> именем, определенным внутри языка.</a:t>
            </a:r>
          </a:p>
          <a:p>
            <a:pPr algn="just">
              <a:buFont typeface="Arial" panose="020B0604020202020204" pitchFamily="34" charset="0"/>
              <a:buChar char="•"/>
            </a:pPr>
            <a:endParaRPr lang="ru-RU" sz="2000" b="0" i="0" dirty="0">
              <a:solidFill>
                <a:srgbClr val="000000"/>
              </a:solidFill>
              <a:effectLst/>
              <a:latin typeface="PTSansRegular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79F1123-2FF2-443C-8D9D-B575659DE7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50196BE-C32B-4EBC-81F6-5F3BEB64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D8674-0D9E-409A-A4B7-1F131DB92A76}" type="slidenum">
              <a:rPr lang="en-US" altLang="ru-RU" smtClean="0"/>
              <a:pPr/>
              <a:t>5</a:t>
            </a:fld>
            <a:endParaRPr lang="en-US" alt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5DEA897-43D4-43EC-B52B-93B6F61C98A1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2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57667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Величины в</a:t>
            </a:r>
            <a:r>
              <a:rPr lang="en-US" altLang="ru-RU" b="1" dirty="0">
                <a:solidFill>
                  <a:srgbClr val="FF0000"/>
                </a:solidFill>
              </a:rPr>
              <a:t> Python</a:t>
            </a:r>
            <a:r>
              <a:rPr lang="ru-RU" altLang="ru-RU" b="1" dirty="0">
                <a:solidFill>
                  <a:srgbClr val="FF0000"/>
                </a:solidFill>
              </a:rPr>
              <a:t> 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8712000" cy="5400000"/>
          </a:xfrm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endParaRPr lang="ru-RU" altLang="ru-RU" sz="16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600" dirty="0"/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600" dirty="0"/>
              <a:t>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9B9171C-F6F5-4ABE-A03E-C610402DA1F4}"/>
              </a:ext>
            </a:extLst>
          </p:cNvPr>
          <p:cNvSpPr txBox="1"/>
          <p:nvPr/>
        </p:nvSpPr>
        <p:spPr>
          <a:xfrm>
            <a:off x="457200" y="980729"/>
            <a:ext cx="8507288" cy="52014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2000" b="1" dirty="0">
              <a:solidFill>
                <a:srgbClr val="660033"/>
              </a:solidFill>
            </a:endParaRPr>
          </a:p>
          <a:p>
            <a:pPr algn="l"/>
            <a:r>
              <a:rPr lang="ru-RU" sz="2400" b="1" dirty="0">
                <a:solidFill>
                  <a:srgbClr val="660033"/>
                </a:solidFill>
              </a:rPr>
              <a:t>Переменные величины:</a:t>
            </a:r>
          </a:p>
          <a:p>
            <a:pPr indent="180975" algn="l">
              <a:buFont typeface="Arial" pitchFamily="34" charset="0"/>
              <a:buChar char="•"/>
            </a:pPr>
            <a:r>
              <a:rPr lang="ru-RU" sz="2400" b="1" dirty="0">
                <a:solidFill>
                  <a:srgbClr val="C00000"/>
                </a:solidFill>
              </a:rPr>
              <a:t>Имя (идентификатор): </a:t>
            </a:r>
          </a:p>
          <a:p>
            <a:pPr indent="180975" algn="l"/>
            <a:r>
              <a:rPr lang="ru-RU" sz="2400" b="1" dirty="0">
                <a:solidFill>
                  <a:schemeClr val="tx1"/>
                </a:solidFill>
              </a:rPr>
              <a:t>латинские буквы,  цифры, _ (знак подчёркивания) и их сочетания.</a:t>
            </a:r>
          </a:p>
          <a:p>
            <a:pPr indent="180975" algn="l">
              <a:buFont typeface="Arial" pitchFamily="34" charset="0"/>
              <a:buChar char="•"/>
            </a:pPr>
            <a:r>
              <a:rPr lang="ru-RU" sz="2400" b="1" dirty="0">
                <a:solidFill>
                  <a:srgbClr val="C00000"/>
                </a:solidFill>
              </a:rPr>
              <a:t>Тип: </a:t>
            </a:r>
          </a:p>
          <a:p>
            <a:pPr lvl="1" indent="180975" algn="l">
              <a:buFont typeface="Arial" pitchFamily="34" charset="0"/>
              <a:buChar char="•"/>
            </a:pPr>
            <a:r>
              <a:rPr lang="ru-RU" sz="2400" b="1" dirty="0">
                <a:solidFill>
                  <a:schemeClr val="tx1"/>
                </a:solidFill>
              </a:rPr>
              <a:t>числовые, </a:t>
            </a:r>
          </a:p>
          <a:p>
            <a:pPr lvl="1" indent="180975" algn="l">
              <a:buFont typeface="Arial" pitchFamily="34" charset="0"/>
              <a:buChar char="•"/>
            </a:pPr>
            <a:r>
              <a:rPr lang="ru-RU" sz="2400" b="1" dirty="0">
                <a:solidFill>
                  <a:schemeClr val="tx1"/>
                </a:solidFill>
              </a:rPr>
              <a:t>ст</a:t>
            </a:r>
            <a:r>
              <a:rPr lang="ru-RU" sz="2400" b="1" dirty="0">
                <a:solidFill>
                  <a:srgbClr val="1D528D"/>
                </a:solidFill>
              </a:rPr>
              <a:t>рок</a:t>
            </a:r>
            <a:r>
              <a:rPr lang="ru-RU" sz="2400" b="1" dirty="0">
                <a:solidFill>
                  <a:schemeClr val="tx1"/>
                </a:solidFill>
              </a:rPr>
              <a:t>овые, </a:t>
            </a:r>
          </a:p>
          <a:p>
            <a:pPr lvl="1" indent="180975" algn="l">
              <a:buFont typeface="Arial" pitchFamily="34" charset="0"/>
              <a:buChar char="•"/>
            </a:pPr>
            <a:r>
              <a:rPr lang="ru-RU" sz="2400" b="1" dirty="0">
                <a:solidFill>
                  <a:schemeClr val="tx1"/>
                </a:solidFill>
              </a:rPr>
              <a:t>Логические и др.</a:t>
            </a:r>
          </a:p>
          <a:p>
            <a:pPr indent="180975" algn="l">
              <a:buFont typeface="Arial" pitchFamily="34" charset="0"/>
              <a:buChar char="•"/>
            </a:pPr>
            <a:r>
              <a:rPr lang="ru-RU" sz="2400" b="1" dirty="0">
                <a:solidFill>
                  <a:srgbClr val="C00000"/>
                </a:solidFill>
              </a:rPr>
              <a:t>Значение</a:t>
            </a:r>
            <a:r>
              <a:rPr lang="ru-RU" sz="2400" b="1" dirty="0">
                <a:solidFill>
                  <a:schemeClr val="tx1"/>
                </a:solidFill>
              </a:rPr>
              <a:t> </a:t>
            </a:r>
            <a:r>
              <a:rPr lang="ru-RU" sz="2000" b="1" dirty="0">
                <a:solidFill>
                  <a:schemeClr val="tx1"/>
                </a:solidFill>
              </a:rPr>
              <a:t>(может меняться).</a:t>
            </a:r>
          </a:p>
          <a:p>
            <a:pPr indent="180975" algn="l"/>
            <a:endParaRPr lang="ru-RU" sz="2400" b="1" dirty="0">
              <a:solidFill>
                <a:schemeClr val="tx1"/>
              </a:solidFill>
            </a:endParaRPr>
          </a:p>
          <a:p>
            <a:pPr algn="l"/>
            <a:r>
              <a:rPr lang="ru-RU" sz="2400" b="1" dirty="0">
                <a:solidFill>
                  <a:srgbClr val="660033"/>
                </a:solidFill>
              </a:rPr>
              <a:t>Постоянные величины:</a:t>
            </a:r>
          </a:p>
          <a:p>
            <a:pPr indent="180975" algn="l">
              <a:buFont typeface="Arial" pitchFamily="34" charset="0"/>
              <a:buChar char="•"/>
            </a:pPr>
            <a:r>
              <a:rPr lang="ru-RU" sz="2400" b="1" dirty="0">
                <a:solidFill>
                  <a:srgbClr val="C00000"/>
                </a:solidFill>
              </a:rPr>
              <a:t>Имя</a:t>
            </a:r>
            <a:r>
              <a:rPr lang="ru-RU" sz="2400" b="1" dirty="0">
                <a:solidFill>
                  <a:schemeClr val="tx1"/>
                </a:solidFill>
              </a:rPr>
              <a:t> </a:t>
            </a:r>
            <a:r>
              <a:rPr lang="ru-RU" sz="2000" b="1" dirty="0">
                <a:solidFill>
                  <a:schemeClr val="tx1"/>
                </a:solidFill>
              </a:rPr>
              <a:t>(латинские буквы, буквы и цифры).</a:t>
            </a:r>
            <a:endParaRPr lang="ru-RU" sz="2400" b="1" dirty="0">
              <a:solidFill>
                <a:schemeClr val="tx1"/>
              </a:solidFill>
            </a:endParaRPr>
          </a:p>
          <a:p>
            <a:pPr indent="180975" algn="l">
              <a:buFont typeface="Arial" pitchFamily="34" charset="0"/>
              <a:buChar char="•"/>
            </a:pPr>
            <a:r>
              <a:rPr lang="ru-RU" sz="2400" b="1" dirty="0">
                <a:solidFill>
                  <a:srgbClr val="C00000"/>
                </a:solidFill>
              </a:rPr>
              <a:t>Значение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(не меняется).</a:t>
            </a:r>
            <a:endParaRPr lang="ru-RU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97F5F3D-DB75-4E10-94E0-E3C41ACF965F}"/>
              </a:ext>
            </a:extLst>
          </p:cNvPr>
          <p:cNvSpPr txBox="1"/>
          <p:nvPr/>
        </p:nvSpPr>
        <p:spPr>
          <a:xfrm>
            <a:off x="6300192" y="1556792"/>
            <a:ext cx="2664296" cy="3816429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71463" indent="-271463" defTabSz="722313"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dirty="0">
                <a:solidFill>
                  <a:srgbClr val="660033"/>
                </a:solidFill>
                <a:latin typeface="Cambria" panose="02040503050406030204" pitchFamily="18" charset="0"/>
              </a:rPr>
              <a:t>Какие имена правильные?</a:t>
            </a:r>
            <a:endParaRPr lang="en-US" sz="2000" b="1" dirty="0">
              <a:solidFill>
                <a:srgbClr val="660033"/>
              </a:solidFill>
              <a:latin typeface="Perpetua"/>
            </a:endParaRPr>
          </a:p>
          <a:p>
            <a:pPr marL="271463" indent="-271463" defTabSz="722313" fontAlgn="auto">
              <a:spcBef>
                <a:spcPts val="0"/>
              </a:spcBef>
              <a:spcAft>
                <a:spcPts val="0"/>
              </a:spcAft>
            </a:pPr>
            <a:endParaRPr lang="ru-RU" sz="1000" dirty="0">
              <a:solidFill>
                <a:prstClr val="black"/>
              </a:solidFill>
              <a:latin typeface="Cambria" panose="02040503050406030204" pitchFamily="18" charset="0"/>
            </a:endParaRPr>
          </a:p>
          <a:p>
            <a:pPr marL="457200" indent="-457200" algn="l" defTabSz="722313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b="1" dirty="0">
                <a:solidFill>
                  <a:srgbClr val="C00000"/>
                </a:solidFill>
                <a:latin typeface="Cambria" panose="020405030504060302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Perpetua"/>
              </a:rPr>
              <a:t>abc</a:t>
            </a:r>
            <a:endParaRPr lang="ru-RU" sz="2400" b="1" dirty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pPr marL="457200" indent="-457200" algn="l" defTabSz="722313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400" b="1" dirty="0">
                <a:solidFill>
                  <a:srgbClr val="C00000"/>
                </a:solidFill>
                <a:latin typeface="Perpetua"/>
              </a:rPr>
              <a:t> “shool_10”    </a:t>
            </a:r>
            <a:endParaRPr lang="ru-RU" sz="2400" b="1" dirty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pPr marL="457200" indent="-457200" algn="l" defTabSz="722313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>
                <a:solidFill>
                  <a:srgbClr val="C00000"/>
                </a:solidFill>
                <a:latin typeface="Cambria" panose="02040503050406030204" pitchFamily="18" charset="0"/>
              </a:rPr>
              <a:t>ФИО</a:t>
            </a:r>
          </a:p>
          <a:p>
            <a:pPr marL="457200" indent="-457200" algn="l" defTabSz="722313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>
                <a:solidFill>
                  <a:srgbClr val="C00000"/>
                </a:solidFill>
                <a:latin typeface="Cambria" panose="02040503050406030204" pitchFamily="18" charset="0"/>
              </a:rPr>
              <a:t>5</a:t>
            </a:r>
            <a:r>
              <a:rPr lang="en-US" sz="2400" b="1" dirty="0" err="1">
                <a:solidFill>
                  <a:srgbClr val="C00000"/>
                </a:solidFill>
                <a:latin typeface="Perpetua"/>
              </a:rPr>
              <a:t>ugol</a:t>
            </a:r>
            <a:endParaRPr lang="en-US" sz="2400" b="1" dirty="0">
              <a:solidFill>
                <a:srgbClr val="C00000"/>
              </a:solidFill>
              <a:latin typeface="Perpetua"/>
            </a:endParaRPr>
          </a:p>
          <a:p>
            <a:pPr marL="457200" indent="-457200" algn="l" defTabSz="722313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400" b="1" dirty="0" err="1">
                <a:solidFill>
                  <a:srgbClr val="C00000"/>
                </a:solidFill>
                <a:latin typeface="Perpetua"/>
              </a:rPr>
              <a:t>El_Books</a:t>
            </a:r>
            <a:endParaRPr lang="en-US" sz="2400" b="1" dirty="0">
              <a:solidFill>
                <a:srgbClr val="C00000"/>
              </a:solidFill>
              <a:latin typeface="Perpetua"/>
            </a:endParaRPr>
          </a:p>
          <a:p>
            <a:pPr marL="457200" indent="-457200" algn="l" defTabSz="722313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400" b="1" dirty="0">
                <a:solidFill>
                  <a:srgbClr val="C00000"/>
                </a:solidFill>
                <a:latin typeface="Perpetua"/>
              </a:rPr>
              <a:t>X+Y</a:t>
            </a:r>
          </a:p>
          <a:p>
            <a:pPr marL="457200" indent="-457200" algn="l" defTabSz="722313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400" b="1" dirty="0">
                <a:solidFill>
                  <a:srgbClr val="C00000"/>
                </a:solidFill>
                <a:latin typeface="Perpetua"/>
              </a:rPr>
              <a:t>F1</a:t>
            </a:r>
          </a:p>
          <a:p>
            <a:pPr marL="457200" indent="-457200" algn="l" defTabSz="722313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400" b="1" dirty="0">
                <a:solidFill>
                  <a:srgbClr val="C00000"/>
                </a:solidFill>
                <a:latin typeface="Perpetua"/>
              </a:rPr>
              <a:t>summa chisel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F67642F-7814-4C52-91E7-53B5F32441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6</a:t>
            </a:fld>
            <a:endParaRPr lang="en-US" alt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F6ACAAC-511C-4072-8686-5B5DC5632918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2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4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 rctx="PPT">
                                        <p:cTn id="44" dur="indefinite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5" dur="indefinite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mph" presetSubtype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 rctx="PPT">
                                        <p:cTn id="47" dur="indefinite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8" dur="indefinite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mph" presetSubtype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 rctx="PPT">
                                        <p:cTn id="50" dur="indefinite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51" dur="indefinite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mph" presetSubtype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 rctx="PPT">
                                        <p:cTn id="53" dur="indefinite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54" dur="indefinite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mph" presetSubtype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 rctx="PPT">
                                        <p:cTn id="56" dur="indefinite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57" dur="indefinite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Команда присваивания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8712000" cy="5400000"/>
          </a:xfrm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endParaRPr lang="ru-RU" altLang="ru-RU" sz="16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600" dirty="0"/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600" dirty="0"/>
              <a:t>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9B9171C-F6F5-4ABE-A03E-C610402DA1F4}"/>
              </a:ext>
            </a:extLst>
          </p:cNvPr>
          <p:cNvSpPr txBox="1"/>
          <p:nvPr/>
        </p:nvSpPr>
        <p:spPr>
          <a:xfrm>
            <a:off x="252000" y="980729"/>
            <a:ext cx="8712488" cy="526297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US" sz="2400" b="1" dirty="0">
                <a:solidFill>
                  <a:srgbClr val="C00000"/>
                </a:solidFill>
              </a:rPr>
              <a:t>Name </a:t>
            </a:r>
            <a:r>
              <a:rPr lang="ru-RU" sz="2400" b="1" dirty="0">
                <a:solidFill>
                  <a:srgbClr val="C00000"/>
                </a:solidFill>
              </a:rPr>
              <a:t> = значение </a:t>
            </a:r>
          </a:p>
          <a:p>
            <a:pPr algn="l"/>
            <a:endParaRPr lang="ru-RU" sz="1200" b="1" dirty="0">
              <a:solidFill>
                <a:srgbClr val="3333CC"/>
              </a:solidFill>
            </a:endParaRPr>
          </a:p>
          <a:p>
            <a:pPr algn="l"/>
            <a:r>
              <a:rPr lang="ru-RU" sz="2400" b="1" dirty="0">
                <a:solidFill>
                  <a:srgbClr val="1D528D"/>
                </a:solidFill>
              </a:rPr>
              <a:t>«Значение» может быть</a:t>
            </a:r>
            <a:r>
              <a:rPr lang="en-US" sz="2400" b="1" dirty="0">
                <a:solidFill>
                  <a:srgbClr val="1D528D"/>
                </a:solidFill>
              </a:rPr>
              <a:t>:</a:t>
            </a:r>
            <a:r>
              <a:rPr lang="ru-RU" sz="2400" b="1" dirty="0">
                <a:solidFill>
                  <a:srgbClr val="1D528D"/>
                </a:solidFill>
              </a:rPr>
              <a:t>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1D528D"/>
                </a:solidFill>
              </a:rPr>
              <a:t>числом </a:t>
            </a:r>
            <a:r>
              <a:rPr lang="ru-RU" sz="2400" dirty="0">
                <a:solidFill>
                  <a:srgbClr val="1D528D"/>
                </a:solidFill>
              </a:rPr>
              <a:t>(целым, вещественным, комплексным – «что за зверь такой? </a:t>
            </a:r>
            <a:r>
              <a:rPr lang="ru-RU" sz="2400" dirty="0">
                <a:solidFill>
                  <a:srgbClr val="1D528D"/>
                </a:solidFill>
                <a:sym typeface="Wingdings" panose="05000000000000000000" pitchFamily="2" charset="2"/>
              </a:rPr>
              <a:t>),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1D528D"/>
                </a:solidFill>
                <a:sym typeface="Wingdings" panose="05000000000000000000" pitchFamily="2" charset="2"/>
              </a:rPr>
              <a:t>строкой </a:t>
            </a:r>
            <a:r>
              <a:rPr lang="ru-RU" sz="2400" dirty="0">
                <a:solidFill>
                  <a:srgbClr val="1D528D"/>
                </a:solidFill>
                <a:sym typeface="Wingdings" panose="05000000000000000000" pitchFamily="2" charset="2"/>
              </a:rPr>
              <a:t>(символами в кавычках или апострофах),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1D528D"/>
                </a:solidFill>
              </a:rPr>
              <a:t>логическим значением </a:t>
            </a:r>
            <a:r>
              <a:rPr lang="ru-RU" sz="2400" dirty="0">
                <a:solidFill>
                  <a:srgbClr val="1D528D"/>
                </a:solidFill>
              </a:rPr>
              <a:t>(истина-ложь)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1D528D"/>
                </a:solidFill>
              </a:rPr>
              <a:t>сложным выражением, </a:t>
            </a:r>
            <a:r>
              <a:rPr lang="ru-RU" sz="2400" dirty="0">
                <a:solidFill>
                  <a:srgbClr val="1D528D"/>
                </a:solidFill>
              </a:rPr>
              <a:t>в которое входят другие переменные.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1D528D"/>
                </a:solidFill>
              </a:rPr>
              <a:t>И др. - см. встроенные типы.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ru-RU" sz="1200" b="1" dirty="0">
              <a:solidFill>
                <a:srgbClr val="1D528D"/>
              </a:solidFill>
            </a:endParaRPr>
          </a:p>
          <a:p>
            <a:pPr algn="l"/>
            <a:endParaRPr lang="ru-RU" sz="2400" b="1" dirty="0">
              <a:solidFill>
                <a:srgbClr val="C00000"/>
              </a:solidFill>
            </a:endParaRPr>
          </a:p>
          <a:p>
            <a:pPr algn="l"/>
            <a:endParaRPr lang="ru-RU" sz="2400" b="1" dirty="0">
              <a:solidFill>
                <a:srgbClr val="C00000"/>
              </a:solidFill>
            </a:endParaRPr>
          </a:p>
          <a:p>
            <a:pPr algn="l"/>
            <a:endParaRPr lang="ru-RU" sz="2400" b="1" dirty="0">
              <a:solidFill>
                <a:srgbClr val="C00000"/>
              </a:solidFill>
            </a:endParaRPr>
          </a:p>
          <a:p>
            <a:pPr algn="l"/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F67642F-7814-4C52-91E7-53B5F32441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7</a:t>
            </a:fld>
            <a:endParaRPr lang="en-US" alt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F6ACAAC-511C-4072-8686-5B5DC5632918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2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EAC3C42-5B6D-482A-B8ED-4293BE4B1616}"/>
              </a:ext>
            </a:extLst>
          </p:cNvPr>
          <p:cNvSpPr txBox="1"/>
          <p:nvPr/>
        </p:nvSpPr>
        <p:spPr>
          <a:xfrm>
            <a:off x="755576" y="4738678"/>
            <a:ext cx="8064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2" algn="l"/>
            <a:r>
              <a:rPr lang="en-US" sz="2400" dirty="0">
                <a:solidFill>
                  <a:srgbClr val="1D528D"/>
                </a:solidFill>
              </a:rPr>
              <a:t>a =  25		city = ‘Kostroma’</a:t>
            </a:r>
          </a:p>
          <a:p>
            <a:pPr lvl="2" algn="l"/>
            <a:r>
              <a:rPr lang="en-US" sz="2400" dirty="0">
                <a:solidFill>
                  <a:srgbClr val="1D528D"/>
                </a:solidFill>
              </a:rPr>
              <a:t>sum = 14.5		d = b * b – 4 * a * c</a:t>
            </a:r>
            <a:endParaRPr lang="ru-RU" sz="2400" dirty="0">
              <a:solidFill>
                <a:srgbClr val="1D528D"/>
              </a:solidFill>
            </a:endParaRPr>
          </a:p>
          <a:p>
            <a:pPr lvl="2" algn="l"/>
            <a:r>
              <a:rPr lang="en-US" sz="2400" dirty="0">
                <a:solidFill>
                  <a:srgbClr val="1D528D"/>
                </a:solidFill>
              </a:rPr>
              <a:t>c = False		color = [‘red’, ‘green’, ‘blue’]</a:t>
            </a:r>
          </a:p>
        </p:txBody>
      </p:sp>
    </p:spTree>
    <p:extLst>
      <p:ext uri="{BB962C8B-B14F-4D97-AF65-F5344CB8AC3E}">
        <p14:creationId xmlns:p14="http://schemas.microsoft.com/office/powerpoint/2010/main" val="11649763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Величины в</a:t>
            </a:r>
            <a:r>
              <a:rPr lang="en-US" altLang="ru-RU" b="1" dirty="0">
                <a:solidFill>
                  <a:srgbClr val="FF0000"/>
                </a:solidFill>
              </a:rPr>
              <a:t> Python</a:t>
            </a:r>
            <a:r>
              <a:rPr lang="ru-RU" altLang="ru-RU" b="1" dirty="0">
                <a:solidFill>
                  <a:srgbClr val="FF0000"/>
                </a:solidFill>
              </a:rPr>
              <a:t> 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8712000" cy="5400000"/>
          </a:xfrm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endParaRPr lang="ru-RU" altLang="ru-RU" sz="1600" dirty="0"/>
          </a:p>
          <a:p>
            <a:pPr marL="57150" indent="0">
              <a:lnSpc>
                <a:spcPct val="80000"/>
              </a:lnSpc>
              <a:buNone/>
            </a:pPr>
            <a:endParaRPr lang="ru-RU" altLang="ru-RU" sz="1600" dirty="0"/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600" dirty="0"/>
              <a:t>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9B9171C-F6F5-4ABE-A03E-C610402DA1F4}"/>
              </a:ext>
            </a:extLst>
          </p:cNvPr>
          <p:cNvSpPr txBox="1"/>
          <p:nvPr/>
        </p:nvSpPr>
        <p:spPr>
          <a:xfrm>
            <a:off x="268681" y="1118696"/>
            <a:ext cx="4432748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ru-RU" sz="2000" b="1" dirty="0">
                <a:solidFill>
                  <a:srgbClr val="FF0000"/>
                </a:solidFill>
              </a:rPr>
              <a:t>Целый</a:t>
            </a:r>
            <a:r>
              <a:rPr lang="ru-RU" sz="2000" b="1" dirty="0">
                <a:solidFill>
                  <a:srgbClr val="660033"/>
                </a:solidFill>
              </a:rPr>
              <a:t> тип данных (</a:t>
            </a:r>
            <a:r>
              <a:rPr lang="en-US" sz="2000" b="1" dirty="0">
                <a:solidFill>
                  <a:srgbClr val="660033"/>
                </a:solidFill>
              </a:rPr>
              <a:t>integer)</a:t>
            </a:r>
            <a:r>
              <a:rPr lang="ru-RU" sz="2000" b="1" dirty="0">
                <a:solidFill>
                  <a:srgbClr val="660033"/>
                </a:solidFill>
              </a:rPr>
              <a:t>,</a:t>
            </a:r>
          </a:p>
          <a:p>
            <a:pPr algn="l"/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например, 15, 2478, -128, 0, 671.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E8C096-3777-4B1E-9B28-90A2EEA641C4}"/>
              </a:ext>
            </a:extLst>
          </p:cNvPr>
          <p:cNvSpPr txBox="1"/>
          <p:nvPr/>
        </p:nvSpPr>
        <p:spPr>
          <a:xfrm>
            <a:off x="275974" y="1973278"/>
            <a:ext cx="4432748" cy="163121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ru-RU" sz="2000" b="1" dirty="0">
                <a:solidFill>
                  <a:srgbClr val="FF0000"/>
                </a:solidFill>
              </a:rPr>
              <a:t>Вещественный</a:t>
            </a:r>
            <a:r>
              <a:rPr lang="ru-RU" sz="2000" b="1" dirty="0">
                <a:solidFill>
                  <a:srgbClr val="660033"/>
                </a:solidFill>
              </a:rPr>
              <a:t> тип данных  -  числа с плавающей точкой (</a:t>
            </a:r>
            <a:r>
              <a:rPr lang="en-US" sz="2000" b="1" dirty="0">
                <a:solidFill>
                  <a:srgbClr val="660033"/>
                </a:solidFill>
              </a:rPr>
              <a:t>float point)</a:t>
            </a:r>
            <a:r>
              <a:rPr lang="ru-RU" sz="2000" b="1" dirty="0">
                <a:solidFill>
                  <a:srgbClr val="660033"/>
                </a:solidFill>
              </a:rPr>
              <a:t> </a:t>
            </a:r>
          </a:p>
          <a:p>
            <a:pPr algn="l"/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например, 1.285б, 0.0005б365, .00003.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1D60CD6-5AA1-4C57-A9FB-F8514332F6E0}"/>
              </a:ext>
            </a:extLst>
          </p:cNvPr>
          <p:cNvSpPr txBox="1"/>
          <p:nvPr/>
        </p:nvSpPr>
        <p:spPr>
          <a:xfrm>
            <a:off x="268681" y="3732452"/>
            <a:ext cx="4432748" cy="163121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ru-RU" sz="2000" b="1" dirty="0">
                <a:solidFill>
                  <a:srgbClr val="FF0000"/>
                </a:solidFill>
              </a:rPr>
              <a:t>Строки</a:t>
            </a:r>
            <a:r>
              <a:rPr lang="ru-RU" sz="2000" b="1" dirty="0">
                <a:solidFill>
                  <a:srgbClr val="660033"/>
                </a:solidFill>
              </a:rPr>
              <a:t> (</a:t>
            </a:r>
            <a:r>
              <a:rPr lang="en-US" sz="2000" b="1" dirty="0">
                <a:solidFill>
                  <a:srgbClr val="660033"/>
                </a:solidFill>
              </a:rPr>
              <a:t>string)</a:t>
            </a:r>
            <a:r>
              <a:rPr lang="ru-RU" sz="2000" b="1" dirty="0">
                <a:solidFill>
                  <a:srgbClr val="660033"/>
                </a:solidFill>
              </a:rPr>
              <a:t> – набор символов</a:t>
            </a:r>
            <a:r>
              <a:rPr lang="en-US" sz="2000" b="1" dirty="0">
                <a:solidFill>
                  <a:srgbClr val="660033"/>
                </a:solidFill>
              </a:rPr>
              <a:t>;</a:t>
            </a:r>
            <a:r>
              <a:rPr lang="ru-RU" sz="2000" b="1" dirty="0">
                <a:solidFill>
                  <a:srgbClr val="660033"/>
                </a:solidFill>
              </a:rPr>
              <a:t> </a:t>
            </a:r>
            <a:endParaRPr lang="en-US" sz="2000" b="1" dirty="0">
              <a:solidFill>
                <a:srgbClr val="660033"/>
              </a:solidFill>
            </a:endParaRPr>
          </a:p>
          <a:p>
            <a:pPr algn="l"/>
            <a:r>
              <a:rPr lang="ru-RU" sz="2000" b="1" dirty="0">
                <a:solidFill>
                  <a:srgbClr val="660033"/>
                </a:solidFill>
              </a:rPr>
              <a:t>значение записываются в кавычках (или апострофах)</a:t>
            </a:r>
          </a:p>
          <a:p>
            <a:pPr algn="l"/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например, 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</a:rPr>
              <a:t>‘school’, ‘2018’, ‘25.58’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A3E70AE-ABE7-4DA2-91AE-DCC886EAEAFC}"/>
              </a:ext>
            </a:extLst>
          </p:cNvPr>
          <p:cNvSpPr txBox="1"/>
          <p:nvPr/>
        </p:nvSpPr>
        <p:spPr>
          <a:xfrm>
            <a:off x="4932040" y="1469128"/>
            <a:ext cx="410445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7030A0"/>
                </a:solidFill>
              </a:rPr>
              <a:t>Преобразование типов</a:t>
            </a:r>
          </a:p>
          <a:p>
            <a:pPr algn="l"/>
            <a:r>
              <a:rPr lang="en-US" sz="2400" b="1" dirty="0" err="1">
                <a:solidFill>
                  <a:srgbClr val="FF0000"/>
                </a:solidFill>
              </a:rPr>
              <a:t>int</a:t>
            </a:r>
            <a:r>
              <a:rPr lang="en-US" sz="2400" b="1" dirty="0">
                <a:solidFill>
                  <a:srgbClr val="FF0000"/>
                </a:solidFill>
              </a:rPr>
              <a:t>() </a:t>
            </a:r>
            <a:r>
              <a:rPr lang="en-US" sz="2400" b="1" dirty="0"/>
              <a:t>– </a:t>
            </a:r>
            <a:r>
              <a:rPr lang="ru-RU" sz="2400" b="1" dirty="0"/>
              <a:t>преобразование числа в целый тип.</a:t>
            </a:r>
            <a:r>
              <a:rPr lang="en-US" sz="2400" b="1" dirty="0"/>
              <a:t> </a:t>
            </a:r>
          </a:p>
          <a:p>
            <a:pPr algn="l"/>
            <a:r>
              <a:rPr lang="en-US" sz="2400" b="1" dirty="0">
                <a:solidFill>
                  <a:srgbClr val="FF0000"/>
                </a:solidFill>
              </a:rPr>
              <a:t>float()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/>
              <a:t>– преобразование числа в вещественный тип</a:t>
            </a:r>
            <a:endParaRPr lang="en-US" sz="2400" b="1" dirty="0"/>
          </a:p>
          <a:p>
            <a:pPr algn="l"/>
            <a:r>
              <a:rPr lang="en-US" sz="2400" b="1" dirty="0" err="1">
                <a:solidFill>
                  <a:srgbClr val="FF0000"/>
                </a:solidFill>
              </a:rPr>
              <a:t>str</a:t>
            </a:r>
            <a:r>
              <a:rPr lang="en-US" sz="2400" b="1" dirty="0">
                <a:solidFill>
                  <a:srgbClr val="FF0000"/>
                </a:solidFill>
              </a:rPr>
              <a:t>()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/>
              <a:t>– преобразование в строковый тип.</a:t>
            </a:r>
          </a:p>
          <a:p>
            <a:pPr algn="l"/>
            <a:r>
              <a:rPr lang="en-US" sz="2400" b="1" dirty="0">
                <a:solidFill>
                  <a:srgbClr val="FF0000"/>
                </a:solidFill>
              </a:rPr>
              <a:t>bool() </a:t>
            </a:r>
            <a:r>
              <a:rPr lang="en-US" sz="2400" b="1" dirty="0"/>
              <a:t>– </a:t>
            </a:r>
            <a:r>
              <a:rPr lang="ru-RU" sz="2400" b="1" dirty="0"/>
              <a:t>преобразование в логический тип.</a:t>
            </a:r>
          </a:p>
          <a:p>
            <a:endParaRPr lang="ru-RU" sz="2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3984C60-1E1D-4D2A-B1D7-60AC53EF4D88}"/>
              </a:ext>
            </a:extLst>
          </p:cNvPr>
          <p:cNvSpPr txBox="1"/>
          <p:nvPr/>
        </p:nvSpPr>
        <p:spPr>
          <a:xfrm>
            <a:off x="4924747" y="5356337"/>
            <a:ext cx="4033020" cy="1015663"/>
          </a:xfrm>
          <a:prstGeom prst="rect">
            <a:avLst/>
          </a:prstGeom>
          <a:noFill/>
          <a:ln>
            <a:solidFill>
              <a:srgbClr val="333399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sz="2000" b="1" dirty="0">
                <a:solidFill>
                  <a:srgbClr val="FF0000"/>
                </a:solidFill>
              </a:rPr>
              <a:t>print(type()) 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en-US" sz="2000" dirty="0"/>
              <a:t> </a:t>
            </a:r>
            <a:r>
              <a:rPr lang="en-US" sz="2000" dirty="0">
                <a:solidFill>
                  <a:srgbClr val="008000"/>
                </a:solidFill>
              </a:rPr>
              <a:t>#</a:t>
            </a:r>
            <a:r>
              <a:rPr lang="ru-RU" sz="2000" dirty="0">
                <a:solidFill>
                  <a:srgbClr val="008000"/>
                </a:solidFill>
              </a:rPr>
              <a:t> вывод класса типа величины,  размещённой во внутренних скобках.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908B18A-73B7-4218-B41D-B0A531A267E9}"/>
              </a:ext>
            </a:extLst>
          </p:cNvPr>
          <p:cNvSpPr txBox="1"/>
          <p:nvPr/>
        </p:nvSpPr>
        <p:spPr>
          <a:xfrm>
            <a:off x="268681" y="5554900"/>
            <a:ext cx="4440041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ru-RU" sz="2000" b="1" dirty="0">
                <a:solidFill>
                  <a:srgbClr val="FF0000"/>
                </a:solidFill>
              </a:rPr>
              <a:t>Логический</a:t>
            </a:r>
            <a:r>
              <a:rPr lang="ru-RU" sz="2000" b="1" dirty="0">
                <a:solidFill>
                  <a:srgbClr val="660033"/>
                </a:solidFill>
              </a:rPr>
              <a:t> тип данных (</a:t>
            </a:r>
            <a:r>
              <a:rPr lang="en-US" sz="2000" b="1" dirty="0">
                <a:solidFill>
                  <a:srgbClr val="660033"/>
                </a:solidFill>
              </a:rPr>
              <a:t>bool)</a:t>
            </a:r>
            <a:r>
              <a:rPr lang="ru-RU" sz="2000" b="1" dirty="0">
                <a:solidFill>
                  <a:srgbClr val="660033"/>
                </a:solidFill>
              </a:rPr>
              <a:t>: </a:t>
            </a:r>
            <a:r>
              <a:rPr lang="en-US" sz="2000" b="1" dirty="0">
                <a:solidFill>
                  <a:srgbClr val="660033"/>
                </a:solidFill>
              </a:rPr>
              <a:t>True, False</a:t>
            </a:r>
            <a:endParaRPr lang="ru-RU" sz="2000" b="1" dirty="0">
              <a:solidFill>
                <a:srgbClr val="660033"/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1121D31-DCCC-4720-AE75-294AAE9DE3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8</a:t>
            </a:fld>
            <a:endParaRPr lang="en-US" altLang="ru-RU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03D9FCC-E1C3-4329-85E2-773C44A024A7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2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3666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Практическая работа 2.1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8712000" cy="5400000"/>
          </a:xfrm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endParaRPr lang="ru-RU" altLang="ru-RU" sz="800" dirty="0"/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1800" dirty="0"/>
              <a:t>Задания и результаты запишите в тетрадь. (Во 2-й таблице опечаток нет!!! </a:t>
            </a:r>
            <a:r>
              <a:rPr lang="ru-RU" altLang="ru-RU" sz="1800" dirty="0">
                <a:sym typeface="Wingdings" panose="05000000000000000000" pitchFamily="2" charset="2"/>
              </a:rPr>
              <a:t></a:t>
            </a:r>
            <a:r>
              <a:rPr lang="ru-RU" altLang="ru-RU" sz="1800" dirty="0"/>
              <a:t>)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>
                <a:solidFill>
                  <a:srgbClr val="FF0000"/>
                </a:solidFill>
              </a:rPr>
              <a:t>Загрузите среду программирования </a:t>
            </a:r>
            <a:r>
              <a:rPr lang="en-US" altLang="ru-RU" sz="2000" dirty="0">
                <a:solidFill>
                  <a:srgbClr val="FF0000"/>
                </a:solidFill>
              </a:rPr>
              <a:t>IDLE </a:t>
            </a:r>
            <a:r>
              <a:rPr lang="ru-RU" altLang="ru-RU" sz="2000" dirty="0"/>
              <a:t>(Пуск – </a:t>
            </a:r>
            <a:r>
              <a:rPr lang="en-US" altLang="ru-RU" sz="2000" dirty="0"/>
              <a:t>Python 3.6 – IDLE – </a:t>
            </a:r>
            <a:r>
              <a:rPr lang="ru-RU" altLang="ru-RU" sz="2000" dirty="0"/>
              <a:t>должно появиться белое окно с</a:t>
            </a:r>
            <a:r>
              <a:rPr lang="en-US" altLang="ru-RU" sz="2000" dirty="0"/>
              <a:t> </a:t>
            </a:r>
            <a:r>
              <a:rPr lang="ru-RU" altLang="ru-RU" sz="2000" dirty="0"/>
              <a:t>с информацией о </a:t>
            </a:r>
            <a:r>
              <a:rPr lang="en-US" altLang="ru-RU" sz="2000" dirty="0"/>
              <a:t>Python </a:t>
            </a:r>
            <a:r>
              <a:rPr lang="ru-RU" altLang="ru-RU" sz="2000" dirty="0"/>
              <a:t>и приглашением </a:t>
            </a:r>
            <a:r>
              <a:rPr lang="en-US" altLang="ru-RU" sz="2000" dirty="0">
                <a:solidFill>
                  <a:srgbClr val="C00000"/>
                </a:solidFill>
              </a:rPr>
              <a:t>&gt;&gt;&gt;</a:t>
            </a:r>
            <a:r>
              <a:rPr lang="ru-RU" altLang="ru-RU" sz="2000" dirty="0"/>
              <a:t>)</a:t>
            </a:r>
          </a:p>
          <a:p>
            <a:pPr marL="57150" indent="0">
              <a:lnSpc>
                <a:spcPct val="80000"/>
              </a:lnSpc>
              <a:buNone/>
            </a:pPr>
            <a:endParaRPr lang="en-US" altLang="ru-RU" sz="500" dirty="0"/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>
                <a:solidFill>
                  <a:srgbClr val="002060"/>
                </a:solidFill>
              </a:rPr>
              <a:t>Используя оператор вывода</a:t>
            </a:r>
            <a:r>
              <a:rPr lang="ru-RU" altLang="ru-RU" sz="2000" b="1" dirty="0">
                <a:solidFill>
                  <a:srgbClr val="002060"/>
                </a:solidFill>
              </a:rPr>
              <a:t> </a:t>
            </a:r>
            <a:r>
              <a:rPr lang="en-US" altLang="ru-RU" sz="2000" b="1" dirty="0">
                <a:solidFill>
                  <a:srgbClr val="002060"/>
                </a:solidFill>
              </a:rPr>
              <a:t>print() </a:t>
            </a:r>
            <a:r>
              <a:rPr lang="ru-RU" altLang="ru-RU" sz="2000" dirty="0">
                <a:solidFill>
                  <a:srgbClr val="002060"/>
                </a:solidFill>
              </a:rPr>
              <a:t>и функцию </a:t>
            </a:r>
            <a:r>
              <a:rPr lang="en-US" altLang="ru-RU" sz="2000" b="1" dirty="0">
                <a:solidFill>
                  <a:srgbClr val="FF0000"/>
                </a:solidFill>
              </a:rPr>
              <a:t>type()</a:t>
            </a:r>
            <a:r>
              <a:rPr lang="ru-RU" altLang="ru-RU" sz="2000" b="1" dirty="0">
                <a:solidFill>
                  <a:srgbClr val="002060"/>
                </a:solidFill>
              </a:rPr>
              <a:t>, в интерактивном </a:t>
            </a:r>
            <a:r>
              <a:rPr lang="ru-RU" altLang="ru-RU" sz="2000" dirty="0">
                <a:solidFill>
                  <a:srgbClr val="002060"/>
                </a:solidFill>
              </a:rPr>
              <a:t>или</a:t>
            </a:r>
            <a:r>
              <a:rPr lang="ru-RU" altLang="ru-RU" sz="2000" b="1" dirty="0">
                <a:solidFill>
                  <a:srgbClr val="002060"/>
                </a:solidFill>
              </a:rPr>
              <a:t> в программном режиме </a:t>
            </a:r>
            <a:r>
              <a:rPr lang="en-US" altLang="ru-RU" sz="2000" b="1" dirty="0">
                <a:solidFill>
                  <a:srgbClr val="002060"/>
                </a:solidFill>
              </a:rPr>
              <a:t>IDLE</a:t>
            </a:r>
            <a:r>
              <a:rPr lang="ru-RU" altLang="ru-RU" sz="2000" b="1" dirty="0">
                <a:solidFill>
                  <a:srgbClr val="002060"/>
                </a:solidFill>
              </a:rPr>
              <a:t> </a:t>
            </a:r>
            <a:r>
              <a:rPr lang="ru-RU" altLang="ru-RU" sz="2000" dirty="0">
                <a:solidFill>
                  <a:srgbClr val="002060"/>
                </a:solidFill>
              </a:rPr>
              <a:t>о</a:t>
            </a:r>
            <a:r>
              <a:rPr lang="ru-RU" altLang="ru-RU" sz="2000" dirty="0"/>
              <a:t>пределите основные типы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1600" dirty="0"/>
              <a:t> </a:t>
            </a:r>
            <a:endParaRPr lang="ru-RU" altLang="ru-RU" sz="16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6822FE18-4945-49F3-B05F-ECF0E45335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9662216"/>
              </p:ext>
            </p:extLst>
          </p:nvPr>
        </p:nvGraphicFramePr>
        <p:xfrm>
          <a:off x="685581" y="3483339"/>
          <a:ext cx="3839195" cy="291084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2450549">
                  <a:extLst>
                    <a:ext uri="{9D8B030D-6E8A-4147-A177-3AD203B41FA5}">
                      <a16:colId xmlns:a16="http://schemas.microsoft.com/office/drawing/2014/main" val="852564206"/>
                    </a:ext>
                  </a:extLst>
                </a:gridCol>
                <a:gridCol w="1388646">
                  <a:extLst>
                    <a:ext uri="{9D8B030D-6E8A-4147-A177-3AD203B41FA5}">
                      <a16:colId xmlns:a16="http://schemas.microsoft.com/office/drawing/2014/main" val="3723158666"/>
                    </a:ext>
                  </a:extLst>
                </a:gridCol>
              </a:tblGrid>
              <a:tr h="337866">
                <a:tc>
                  <a:txBody>
                    <a:bodyPr/>
                    <a:lstStyle/>
                    <a:p>
                      <a:r>
                        <a:rPr lang="ru-RU" sz="1700" dirty="0"/>
                        <a:t>Команда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700" dirty="0"/>
                        <a:t>class</a:t>
                      </a:r>
                      <a:endParaRPr lang="ru-RU" sz="17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5066641"/>
                  </a:ext>
                </a:extLst>
              </a:tr>
              <a:tr h="345158">
                <a:tc>
                  <a:txBody>
                    <a:bodyPr/>
                    <a:lstStyle/>
                    <a:p>
                      <a:r>
                        <a:rPr lang="en-US" sz="1700" dirty="0"/>
                        <a:t>print(type(8))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0409752"/>
                  </a:ext>
                </a:extLst>
              </a:tr>
              <a:tr h="34515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/>
                        <a:t>print(type(8.0))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8887680"/>
                  </a:ext>
                </a:extLst>
              </a:tr>
              <a:tr h="34515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/>
                        <a:t>print(type(‘8’))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3002799"/>
                  </a:ext>
                </a:extLst>
              </a:tr>
              <a:tr h="34515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/>
                        <a:t>print(type(“8”))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0957230"/>
                  </a:ext>
                </a:extLst>
              </a:tr>
              <a:tr h="34515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/>
                        <a:t>print(type(‘one’))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2300929"/>
                  </a:ext>
                </a:extLst>
              </a:tr>
              <a:tr h="34515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/>
                        <a:t>print(type(2 == 2))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4654331"/>
                  </a:ext>
                </a:extLst>
              </a:tr>
              <a:tr h="34515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/>
                        <a:t>print(type(3 &gt; 5))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9986541"/>
                  </a:ext>
                </a:extLst>
              </a:tr>
            </a:tbl>
          </a:graphicData>
        </a:graphic>
      </p:graphicFrame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08849084-1CE8-4DC3-ACA3-AD963FFAAA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2995827"/>
              </p:ext>
            </p:extLst>
          </p:nvPr>
        </p:nvGraphicFramePr>
        <p:xfrm>
          <a:off x="4644008" y="3569547"/>
          <a:ext cx="4051324" cy="2802453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2585952">
                  <a:extLst>
                    <a:ext uri="{9D8B030D-6E8A-4147-A177-3AD203B41FA5}">
                      <a16:colId xmlns:a16="http://schemas.microsoft.com/office/drawing/2014/main" val="852564206"/>
                    </a:ext>
                  </a:extLst>
                </a:gridCol>
                <a:gridCol w="1465372">
                  <a:extLst>
                    <a:ext uri="{9D8B030D-6E8A-4147-A177-3AD203B41FA5}">
                      <a16:colId xmlns:a16="http://schemas.microsoft.com/office/drawing/2014/main" val="3723158666"/>
                    </a:ext>
                  </a:extLst>
                </a:gridCol>
              </a:tblGrid>
              <a:tr h="364053">
                <a:tc>
                  <a:txBody>
                    <a:bodyPr/>
                    <a:lstStyle/>
                    <a:p>
                      <a:r>
                        <a:rPr lang="ru-RU" sz="1700" dirty="0"/>
                        <a:t>Команда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700" dirty="0"/>
                        <a:t>class</a:t>
                      </a:r>
                      <a:endParaRPr lang="ru-RU" sz="17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5066641"/>
                  </a:ext>
                </a:extLst>
              </a:tr>
              <a:tr h="603843">
                <a:tc>
                  <a:txBody>
                    <a:bodyPr/>
                    <a:lstStyle/>
                    <a:p>
                      <a:r>
                        <a:rPr lang="en-US" sz="1700" dirty="0"/>
                        <a:t>X = 5</a:t>
                      </a:r>
                    </a:p>
                    <a:p>
                      <a:r>
                        <a:rPr lang="en-US" sz="1700" dirty="0"/>
                        <a:t>print(type(X))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0409752"/>
                  </a:ext>
                </a:extLst>
              </a:tr>
              <a:tr h="60384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/>
                        <a:t>x = 4.35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/>
                        <a:t>print(type(X))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8887680"/>
                  </a:ext>
                </a:extLst>
              </a:tr>
              <a:tr h="60384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/>
                        <a:t>x = “</a:t>
                      </a:r>
                      <a:r>
                        <a:rPr lang="ru-RU" sz="1700" dirty="0"/>
                        <a:t>2018</a:t>
                      </a:r>
                      <a:r>
                        <a:rPr lang="en-US" sz="1700" dirty="0"/>
                        <a:t>”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/>
                        <a:t>print(type(x))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3002799"/>
                  </a:ext>
                </a:extLst>
              </a:tr>
              <a:tr h="60384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/>
                        <a:t>x = 10 </a:t>
                      </a:r>
                      <a:r>
                        <a:rPr lang="ru-RU" sz="1700" dirty="0"/>
                        <a:t>==</a:t>
                      </a:r>
                      <a:r>
                        <a:rPr lang="en-US" sz="1700" dirty="0"/>
                        <a:t> 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/>
                        <a:t>print(type(x))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7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0957230"/>
                  </a:ext>
                </a:extLst>
              </a:tr>
            </a:tbl>
          </a:graphicData>
        </a:graphic>
      </p:graphicFrame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0B07FD22-AF1E-438B-A2DE-BA943EF85E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9</a:t>
            </a:fld>
            <a:endParaRPr lang="en-US" alt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BDC03CA-D65F-4A40-9F28-885C8F0CDBFB}"/>
              </a:ext>
            </a:extLst>
          </p:cNvPr>
          <p:cNvSpPr txBox="1"/>
          <p:nvPr/>
        </p:nvSpPr>
        <p:spPr>
          <a:xfrm>
            <a:off x="2173122" y="3114007"/>
            <a:ext cx="496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6344B0"/>
                </a:solidFill>
              </a:rPr>
              <a:t>значений                                        величин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8BBE8CE-86A8-4B15-96E3-44BAB10C9033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2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A388A85-4050-43B0-9741-1682B543D5FA}"/>
              </a:ext>
            </a:extLst>
          </p:cNvPr>
          <p:cNvSpPr/>
          <p:nvPr/>
        </p:nvSpPr>
        <p:spPr bwMode="auto">
          <a:xfrm>
            <a:off x="2742824" y="3841680"/>
            <a:ext cx="1752976" cy="2552499"/>
          </a:xfrm>
          <a:prstGeom prst="rect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>
              <a:lnSpc>
                <a:spcPts val="2160"/>
              </a:lnSpc>
              <a:spcBef>
                <a:spcPts val="600"/>
              </a:spcBef>
            </a:pPr>
            <a:r>
              <a:rPr lang="en-US" b="1" dirty="0"/>
              <a:t>&lt;class '</a:t>
            </a:r>
            <a:r>
              <a:rPr lang="en-US" b="1" dirty="0" err="1"/>
              <a:t>int</a:t>
            </a:r>
            <a:r>
              <a:rPr lang="en-US" b="1" dirty="0"/>
              <a:t>’&gt;</a:t>
            </a:r>
          </a:p>
          <a:p>
            <a:pPr algn="l">
              <a:lnSpc>
                <a:spcPts val="2160"/>
              </a:lnSpc>
              <a:spcBef>
                <a:spcPts val="600"/>
              </a:spcBef>
            </a:pPr>
            <a:r>
              <a:rPr lang="en-US" b="1" dirty="0"/>
              <a:t>&lt;class 'float’&gt;</a:t>
            </a:r>
          </a:p>
          <a:p>
            <a:pPr algn="l">
              <a:lnSpc>
                <a:spcPts val="2160"/>
              </a:lnSpc>
              <a:spcBef>
                <a:spcPts val="600"/>
              </a:spcBef>
            </a:pPr>
            <a:r>
              <a:rPr lang="en-US" b="1" dirty="0"/>
              <a:t>&lt;class 'str’&gt;</a:t>
            </a:r>
          </a:p>
          <a:p>
            <a:pPr algn="l">
              <a:lnSpc>
                <a:spcPts val="2160"/>
              </a:lnSpc>
              <a:spcBef>
                <a:spcPts val="600"/>
              </a:spcBef>
            </a:pPr>
            <a:r>
              <a:rPr lang="en-US" b="1" dirty="0"/>
              <a:t>&lt;class 'str’&gt;</a:t>
            </a:r>
          </a:p>
          <a:p>
            <a:pPr algn="l">
              <a:lnSpc>
                <a:spcPts val="2160"/>
              </a:lnSpc>
              <a:spcBef>
                <a:spcPts val="600"/>
              </a:spcBef>
            </a:pPr>
            <a:r>
              <a:rPr lang="en-US" b="1" dirty="0"/>
              <a:t>&lt;class 'str’&gt;</a:t>
            </a:r>
          </a:p>
          <a:p>
            <a:pPr algn="l">
              <a:lnSpc>
                <a:spcPts val="2160"/>
              </a:lnSpc>
              <a:spcBef>
                <a:spcPts val="600"/>
              </a:spcBef>
            </a:pPr>
            <a:r>
              <a:rPr lang="en-US" b="1" dirty="0"/>
              <a:t>&lt;class 'bool’&gt;</a:t>
            </a:r>
          </a:p>
          <a:p>
            <a:pPr algn="l">
              <a:lnSpc>
                <a:spcPts val="2160"/>
              </a:lnSpc>
              <a:spcBef>
                <a:spcPts val="600"/>
              </a:spcBef>
            </a:pPr>
            <a:r>
              <a:rPr lang="en-US" b="1" dirty="0"/>
              <a:t>&lt;class 'bool</a:t>
            </a:r>
            <a:r>
              <a:rPr lang="en-US" dirty="0"/>
              <a:t>'&gt;</a:t>
            </a:r>
          </a:p>
          <a:p>
            <a:pPr algn="l">
              <a:lnSpc>
                <a:spcPts val="2160"/>
              </a:lnSpc>
            </a:pPr>
            <a:endParaRPr lang="en-US" dirty="0"/>
          </a:p>
          <a:p>
            <a:pPr algn="l"/>
            <a:endParaRPr lang="en-US" dirty="0"/>
          </a:p>
          <a:p>
            <a:pPr algn="l"/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23950774-6886-4AAD-AA16-AB9EC3BF0C51}"/>
              </a:ext>
            </a:extLst>
          </p:cNvPr>
          <p:cNvSpPr/>
          <p:nvPr/>
        </p:nvSpPr>
        <p:spPr bwMode="auto">
          <a:xfrm>
            <a:off x="6948264" y="3933056"/>
            <a:ext cx="1747068" cy="2434767"/>
          </a:xfrm>
          <a:prstGeom prst="rect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en-US" b="1" dirty="0"/>
          </a:p>
          <a:p>
            <a:pPr algn="l"/>
            <a:r>
              <a:rPr lang="en-US" b="1" dirty="0"/>
              <a:t>&lt;class '</a:t>
            </a:r>
            <a:r>
              <a:rPr lang="en-US" b="1" dirty="0" err="1"/>
              <a:t>int</a:t>
            </a:r>
            <a:r>
              <a:rPr lang="en-US" b="1" dirty="0"/>
              <a:t>’&gt;</a:t>
            </a:r>
          </a:p>
          <a:p>
            <a:pPr algn="l"/>
            <a:endParaRPr lang="en-US" b="1" dirty="0"/>
          </a:p>
          <a:p>
            <a:pPr algn="l"/>
            <a:r>
              <a:rPr lang="en-US" b="1" dirty="0"/>
              <a:t>&lt;class '</a:t>
            </a:r>
            <a:r>
              <a:rPr lang="en-US" b="1" dirty="0" err="1"/>
              <a:t>int</a:t>
            </a:r>
            <a:r>
              <a:rPr lang="en-US" b="1" dirty="0"/>
              <a:t>’&gt;</a:t>
            </a:r>
          </a:p>
          <a:p>
            <a:pPr algn="l"/>
            <a:endParaRPr lang="en-US" b="1" dirty="0"/>
          </a:p>
          <a:p>
            <a:pPr algn="l"/>
            <a:r>
              <a:rPr lang="en-US" b="1" dirty="0"/>
              <a:t>&lt;class 'str’&gt;</a:t>
            </a:r>
          </a:p>
          <a:p>
            <a:pPr algn="l"/>
            <a:endParaRPr lang="en-US" b="1" dirty="0"/>
          </a:p>
          <a:p>
            <a:pPr algn="l"/>
            <a:r>
              <a:rPr lang="en-US" b="1" dirty="0"/>
              <a:t>&lt;class 'bool’&gt;</a:t>
            </a:r>
          </a:p>
          <a:p>
            <a:pPr algn="l"/>
            <a:endParaRPr lang="en-US" dirty="0"/>
          </a:p>
          <a:p>
            <a:pPr algn="l"/>
            <a:endParaRPr lang="en-US" dirty="0"/>
          </a:p>
          <a:p>
            <a:pPr algn="l"/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107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theme/theme1.xml><?xml version="1.0" encoding="utf-8"?>
<a:theme xmlns:a="http://schemas.openxmlformats.org/drawingml/2006/main" name="sample">
  <a:themeElements>
    <a:clrScheme name="Другая 2">
      <a:dk1>
        <a:srgbClr val="1D528D"/>
      </a:dk1>
      <a:lt1>
        <a:srgbClr val="FFFFFF"/>
      </a:lt1>
      <a:dk2>
        <a:srgbClr val="000000"/>
      </a:dk2>
      <a:lt2>
        <a:srgbClr val="C0C0C0"/>
      </a:lt2>
      <a:accent1>
        <a:srgbClr val="1B9AD9"/>
      </a:accent1>
      <a:accent2>
        <a:srgbClr val="1DB3AC"/>
      </a:accent2>
      <a:accent3>
        <a:srgbClr val="FFFFFF"/>
      </a:accent3>
      <a:accent4>
        <a:srgbClr val="174578"/>
      </a:accent4>
      <a:accent5>
        <a:srgbClr val="ABCAE9"/>
      </a:accent5>
      <a:accent6>
        <a:srgbClr val="19A29B"/>
      </a:accent6>
      <a:hlink>
        <a:srgbClr val="3333FF"/>
      </a:hlink>
      <a:folHlink>
        <a:srgbClr val="7030A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sample 1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1B9AD9"/>
        </a:accent1>
        <a:accent2>
          <a:srgbClr val="1DB3AC"/>
        </a:accent2>
        <a:accent3>
          <a:srgbClr val="FFFFFF"/>
        </a:accent3>
        <a:accent4>
          <a:srgbClr val="174578"/>
        </a:accent4>
        <a:accent5>
          <a:srgbClr val="ABCAE9"/>
        </a:accent5>
        <a:accent6>
          <a:srgbClr val="19A29B"/>
        </a:accent6>
        <a:hlink>
          <a:srgbClr val="99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003366"/>
        </a:dk1>
        <a:lt1>
          <a:srgbClr val="FFFFFF"/>
        </a:lt1>
        <a:dk2>
          <a:srgbClr val="000000"/>
        </a:dk2>
        <a:lt2>
          <a:srgbClr val="C0C0C0"/>
        </a:lt2>
        <a:accent1>
          <a:srgbClr val="3556A7"/>
        </a:accent1>
        <a:accent2>
          <a:srgbClr val="C78DD7"/>
        </a:accent2>
        <a:accent3>
          <a:srgbClr val="FFFFFF"/>
        </a:accent3>
        <a:accent4>
          <a:srgbClr val="002A56"/>
        </a:accent4>
        <a:accent5>
          <a:srgbClr val="AEB4D0"/>
        </a:accent5>
        <a:accent6>
          <a:srgbClr val="B47FC3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399D72"/>
        </a:accent1>
        <a:accent2>
          <a:srgbClr val="FF9900"/>
        </a:accent2>
        <a:accent3>
          <a:srgbClr val="FFFFFF"/>
        </a:accent3>
        <a:accent4>
          <a:srgbClr val="174578"/>
        </a:accent4>
        <a:accent5>
          <a:srgbClr val="AECCBC"/>
        </a:accent5>
        <a:accent6>
          <a:srgbClr val="E78A00"/>
        </a:accent6>
        <a:hlink>
          <a:srgbClr val="99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синие разводы</Template>
  <TotalTime>9917</TotalTime>
  <Words>1248</Words>
  <Application>Microsoft Office PowerPoint</Application>
  <PresentationFormat>Экран (4:3)</PresentationFormat>
  <Paragraphs>277</Paragraphs>
  <Slides>13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2" baseType="lpstr">
      <vt:lpstr>Arial</vt:lpstr>
      <vt:lpstr>Calibri</vt:lpstr>
      <vt:lpstr>Cambria</vt:lpstr>
      <vt:lpstr>Perpetua</vt:lpstr>
      <vt:lpstr>PTSansRegular</vt:lpstr>
      <vt:lpstr>Verdana</vt:lpstr>
      <vt:lpstr>Wingdings</vt:lpstr>
      <vt:lpstr>sample</vt:lpstr>
      <vt:lpstr>Image</vt:lpstr>
      <vt:lpstr>Презентация PowerPoint</vt:lpstr>
      <vt:lpstr>Основные темы</vt:lpstr>
      <vt:lpstr>Основы синтаксиса. Типы</vt:lpstr>
      <vt:lpstr>Идентификаторы в Python</vt:lpstr>
      <vt:lpstr>Идентификаторы в Python</vt:lpstr>
      <vt:lpstr>Величины в Python </vt:lpstr>
      <vt:lpstr>Команда присваивания</vt:lpstr>
      <vt:lpstr>Величины в Python </vt:lpstr>
      <vt:lpstr>Практическая работа 2.1</vt:lpstr>
      <vt:lpstr>Практическая работа 2.2</vt:lpstr>
      <vt:lpstr>Домашнее задание 2</vt:lpstr>
      <vt:lpstr>Информационные ресурсы</vt:lpstr>
      <vt:lpstr>Презентация PowerPoint</vt:lpstr>
    </vt:vector>
  </TitlesOfParts>
  <Company>Guilddesign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Знакомимся с  Python</dc:title>
  <dc:creator>Лидия Расторгуева</dc:creator>
  <cp:lastModifiedBy>Расторгуева Лидия Николаевна</cp:lastModifiedBy>
  <cp:revision>1032</cp:revision>
  <dcterms:created xsi:type="dcterms:W3CDTF">2018-01-06T22:24:33Z</dcterms:created>
  <dcterms:modified xsi:type="dcterms:W3CDTF">2018-03-27T15:16:30Z</dcterms:modified>
</cp:coreProperties>
</file>