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410" r:id="rId3"/>
    <p:sldId id="385" r:id="rId4"/>
    <p:sldId id="386" r:id="rId5"/>
    <p:sldId id="411" r:id="rId6"/>
    <p:sldId id="387" r:id="rId7"/>
    <p:sldId id="388" r:id="rId8"/>
    <p:sldId id="389" r:id="rId9"/>
    <p:sldId id="390" r:id="rId10"/>
    <p:sldId id="391" r:id="rId11"/>
    <p:sldId id="392" r:id="rId12"/>
    <p:sldId id="393" r:id="rId13"/>
    <p:sldId id="395" r:id="rId14"/>
    <p:sldId id="396" r:id="rId15"/>
    <p:sldId id="397" r:id="rId16"/>
    <p:sldId id="398" r:id="rId17"/>
    <p:sldId id="293" r:id="rId18"/>
    <p:sldId id="277" r:id="rId19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B61E48F-7128-401B-9F12-C330220278B3}">
          <p14:sldIdLst>
            <p14:sldId id="256"/>
            <p14:sldId id="410"/>
          </p14:sldIdLst>
        </p14:section>
        <p14:section name="Раздел без заголовка" id="{1EE108FB-0618-4739-8D43-9860F4A72A55}">
          <p14:sldIdLst/>
        </p14:section>
        <p14:section name="Раздел без заголовка" id="{4CA7B8AC-FCBC-4EDB-99A4-49BB199756EE}">
          <p14:sldIdLst>
            <p14:sldId id="385"/>
            <p14:sldId id="386"/>
            <p14:sldId id="411"/>
            <p14:sldId id="387"/>
            <p14:sldId id="388"/>
            <p14:sldId id="389"/>
            <p14:sldId id="390"/>
            <p14:sldId id="391"/>
            <p14:sldId id="392"/>
            <p14:sldId id="393"/>
            <p14:sldId id="395"/>
            <p14:sldId id="396"/>
            <p14:sldId id="397"/>
            <p14:sldId id="398"/>
            <p14:sldId id="293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идия Расторгуева" initials="ЛР" lastIdx="11" clrIdx="0">
    <p:extLst>
      <p:ext uri="{19B8F6BF-5375-455C-9EA6-DF929625EA0E}">
        <p15:presenceInfo xmlns:p15="http://schemas.microsoft.com/office/powerpoint/2012/main" userId="2a69201496228ebd" providerId="Windows Live"/>
      </p:ext>
    </p:extLst>
  </p:cmAuthor>
  <p:cmAuthor id="2" name="Расторгуева Лидия Николаевна" initials="РЛН" lastIdx="4" clrIdx="1">
    <p:extLst>
      <p:ext uri="{19B8F6BF-5375-455C-9EA6-DF929625EA0E}">
        <p15:presenceInfo xmlns:p15="http://schemas.microsoft.com/office/powerpoint/2012/main" userId="S-1-5-21-2964851449-3210635027-1966346831-10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008000"/>
    <a:srgbClr val="521D8D"/>
    <a:srgbClr val="33CCCC"/>
    <a:srgbClr val="1D2A8D"/>
    <a:srgbClr val="6344B0"/>
    <a:srgbClr val="1D528D"/>
    <a:srgbClr val="FFFFFF"/>
    <a:srgbClr val="3333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6051" autoAdjust="0"/>
  </p:normalViewPr>
  <p:slideViewPr>
    <p:cSldViewPr>
      <p:cViewPr varScale="1">
        <p:scale>
          <a:sx n="92" d="100"/>
          <a:sy n="92" d="100"/>
        </p:scale>
        <p:origin x="78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97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118"/>
    </p:cViewPr>
  </p:sorterViewPr>
  <p:notesViewPr>
    <p:cSldViewPr>
      <p:cViewPr varScale="1">
        <p:scale>
          <a:sx n="78" d="100"/>
          <a:sy n="78" d="100"/>
        </p:scale>
        <p:origin x="2046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Relationship Id="rId27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47E99599-CAB1-4A16-8A56-7231B302E7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78E4840-4C04-4A94-833D-A5223D6121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80988A-DD41-49A1-AF9E-83AD683122DA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F9CDC1F-00BE-4422-B895-63DC6EDCD5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2C00FC4-0501-4669-8ABA-3A4288294A5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1ABC8-1906-4538-8D22-E9DA5CBB4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67398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23E6C-E4E2-42B2-BF04-07E6603F8538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06443-D178-4A2B-81C8-1A692E990C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51595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C6B6D58-B353-4AC2-9024-F2957384B22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white">
          <a:xfrm>
            <a:off x="3048000" y="457200"/>
            <a:ext cx="5867400" cy="1752600"/>
          </a:xfrm>
        </p:spPr>
        <p:txBody>
          <a:bodyPr/>
          <a:lstStyle>
            <a:lvl1pPr>
              <a:defRPr sz="4000" b="1"/>
            </a:lvl1pPr>
          </a:lstStyle>
          <a:p>
            <a:pPr lvl="0"/>
            <a:r>
              <a:rPr lang="ru-RU" altLang="ru-RU" noProof="0"/>
              <a:t>Образец заголовка</a:t>
            </a:r>
            <a:endParaRPr lang="en-US" altLang="ru-RU" noProof="0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CC918DF-158F-49C1-99FD-F0E6458B489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 bwMode="white">
          <a:xfrm>
            <a:off x="1934745" y="4913925"/>
            <a:ext cx="5688632" cy="1004888"/>
          </a:xfrm>
          <a:ln>
            <a:noFill/>
          </a:ln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 b="1"/>
            </a:lvl1pPr>
          </a:lstStyle>
          <a:p>
            <a:pPr lvl="0"/>
            <a:r>
              <a:rPr lang="ru-RU" altLang="ru-RU" noProof="0" dirty="0"/>
              <a:t>Л.Н. Расторгуева</a:t>
            </a:r>
          </a:p>
          <a:p>
            <a:pPr lvl="0"/>
            <a:r>
              <a:rPr lang="ru-RU" altLang="ru-RU" noProof="0" dirty="0" err="1"/>
              <a:t>г.Шарья</a:t>
            </a:r>
            <a:endParaRPr lang="ru-RU" altLang="ru-RU" noProof="0" dirty="0"/>
          </a:p>
          <a:p>
            <a:pPr lvl="0"/>
            <a:r>
              <a:rPr lang="ru-RU" altLang="ru-RU" noProof="0" dirty="0"/>
              <a:t>2018</a:t>
            </a:r>
            <a:endParaRPr lang="en-US" altLang="ru-RU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22CD1-30F2-4C93-AFF2-3C7D565E3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5E767FE-1F5C-47FC-A65F-92A55AFF9E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BB77CD-842E-4C79-84C0-17B6AE6BF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F16FE-7374-4C85-8A2A-A4D1597AB3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6194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9489273-F142-4532-B09D-BC45582369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6172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C37F4B4-C9C4-4F27-A4A7-4837C4595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6172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E3B30D-3531-44FA-8284-046D30A35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9EEF5-1FE7-4920-8C9A-8A14DADD3F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56977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81BB2B-5252-41CD-B8AC-E0DE4632D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>
            <a:extLst>
              <a:ext uri="{FF2B5EF4-FFF2-40B4-BE49-F238E27FC236}">
                <a16:creationId xmlns:a16="http://schemas.microsoft.com/office/drawing/2014/main" id="{8E9D644E-B40A-4D25-9061-C6634727967B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r>
              <a:rPr lang="ru-RU"/>
              <a:t>Вставка таблицы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CB85DA-6DED-4855-9EDE-BE8E7054A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9000" y="644683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fld id="{54839DA4-5176-4DC8-9592-1683F863D67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89228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E8B35E-CF97-4DCD-BC63-EB1575364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A5290A-5C2B-435F-8136-455AEA8FE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624D00-F402-438A-8CF5-C742F01F6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CCFA0A-9511-44F7-8FFF-8D1A9DC2670F}" type="slidenum">
              <a:rPr lang="en-US" altLang="ru-RU"/>
              <a:pPr/>
              <a:t>‹#›</a:t>
            </a:fld>
            <a:endParaRPr lang="en-US" alt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EB1274-2D63-4DBA-A835-C164B0CAB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628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A8FD1A-7CB8-44BF-899D-51169A43D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B021BD-F2E9-4022-8B45-BCA8379B6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0075" y="4589463"/>
            <a:ext cx="7910513" cy="154463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2E5809-1C31-44DC-9644-207560F07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57D9C-84EF-4F8C-992C-9D90EB51031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15420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32358A-B747-4866-B2F7-05FB20C83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C2393E-6DF2-447F-AA2B-B91549BBFA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92D75AE-E134-4668-B5EC-23D5F9A75F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13B10D-1289-4D0E-9E88-D920623CA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7E3E4B-D8C0-4155-B127-4536E64F005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57118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6F7CEE-D989-45B7-A7A3-CD4BE161C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8B79BB-2BCA-4FF9-9531-C886C856D5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03457EC-4E0A-4B03-8C0E-2989A4116F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6D417F4-C5D8-4726-8990-08B516F698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5A83B3F-3B1E-4711-9225-CE99C2EEE0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FA35B1E-9711-4893-BF04-F622C1CAD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AAFBA-55E4-48C0-B048-E9E510545C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65067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7340BA-6D0F-4596-AFDC-BBDF8BE03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4E60293-FE67-4F94-B11C-7D76C1B20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4D8674-0D9E-409A-A4B7-1F131DB92A7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32644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6A11A1C-0EDE-4F83-8F39-08CB7BB71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18FF0-F8DF-49ED-9192-CB0BB85A73E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6206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B1685C-E5DC-4754-84D0-23C3C17E3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AEC710-01C4-47BC-BDD4-9827EA649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41D85A9-5A18-4B3A-93BD-EEF4DFF59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E06A7B7-E634-4B09-8BDF-2C6D0D49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B64C3-F324-4915-B520-45264EE836F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39052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22D3D6-63EE-4178-8509-00C6A8D85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D17F1FB-8ECD-41C8-BBA1-B1600EFD21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AF6075-0C31-41BF-A55E-568BEC2B36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E7B9C5-DE40-487C-8205-6A02918F6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0F7CB-BC42-483F-AEAE-C2D15BF10FE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8715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2" name="Object 18">
            <a:extLst>
              <a:ext uri="{FF2B5EF4-FFF2-40B4-BE49-F238E27FC236}">
                <a16:creationId xmlns:a16="http://schemas.microsoft.com/office/drawing/2014/main" id="{169E9349-803D-4370-94CD-5A03EBFCB9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-26988"/>
          <a:ext cx="91440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Image" r:id="rId15" imgW="6450794" imgH="952045" progId="">
                  <p:embed/>
                </p:oleObj>
              </mc:Choice>
              <mc:Fallback>
                <p:oleObj name="Image" r:id="rId15" imgW="6450794" imgH="952045" progId="">
                  <p:embed/>
                  <p:pic>
                    <p:nvPicPr>
                      <p:cNvPr id="0" name="Picture 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26988"/>
                        <a:ext cx="9144000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1B9A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1D528D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C0C0C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>
            <a:extLst>
              <a:ext uri="{FF2B5EF4-FFF2-40B4-BE49-F238E27FC236}">
                <a16:creationId xmlns:a16="http://schemas.microsoft.com/office/drawing/2014/main" id="{F968B096-F857-4C04-8309-DB16678B81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79513" y="947842"/>
            <a:ext cx="8856984" cy="53419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41EFA06-8B24-4634-940F-F90A8D396A8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46838"/>
            <a:ext cx="2133600" cy="25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chemeClr val="tx2"/>
                </a:solidFill>
                <a:latin typeface="+mn-lt"/>
              </a:defRPr>
            </a:lvl1pPr>
          </a:lstStyle>
          <a:p>
            <a:fld id="{8DC73B02-A3D2-41C3-AE1D-9CD697C3375A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DA32A352-9F0A-4823-A952-F3494136DB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152400"/>
            <a:ext cx="82296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заголовка</a:t>
            </a:r>
            <a:endParaRPr lang="en-US" alt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938727-B744-4E5F-AA1B-0387BFE92AA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E5F1080-2D2D-477E-BA71-1162CBB160D1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457200" y="6446838"/>
            <a:ext cx="2133785" cy="30482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C8C286-FFD5-4BA7-8AE4-EE59AC181E01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5940152" y="6481887"/>
            <a:ext cx="2895851" cy="292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 kern="1200">
          <a:solidFill>
            <a:srgbClr val="FF0000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informatics.mccme.ru/course/view.php?id=2264&amp;edit=off&amp;sesskey=h5LJinYBaX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Python" TargetMode="External"/><Relationship Id="rId13" Type="http://schemas.openxmlformats.org/officeDocument/2006/relationships/hyperlink" Target="http://samplecode.ru/?a=c&amp;i=12" TargetMode="External"/><Relationship Id="rId3" Type="http://schemas.openxmlformats.org/officeDocument/2006/relationships/hyperlink" Target="http://pythontutor.ru/" TargetMode="External"/><Relationship Id="rId7" Type="http://schemas.openxmlformats.org/officeDocument/2006/relationships/hyperlink" Target="https://commons.wikimedia.org/wiki/Category:Guido_van_Rossum" TargetMode="External"/><Relationship Id="rId12" Type="http://schemas.openxmlformats.org/officeDocument/2006/relationships/hyperlink" Target="https://wiki.python.org/moin/SchoolsUsingPython" TargetMode="External"/><Relationship Id="rId17" Type="http://schemas.openxmlformats.org/officeDocument/2006/relationships/slide" Target="slide2.xml"/><Relationship Id="rId2" Type="http://schemas.openxmlformats.org/officeDocument/2006/relationships/hyperlink" Target="http://informatics.mccme.ru/" TargetMode="Externa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&#1048;&#1089;&#1090;&#1086;&#1088;&#1080;&#1103;_&#1103;&#1079;&#1099;&#1082;&#1072;_&#1087;&#1088;&#1086;&#1075;&#1088;&#1072;&#1084;&#1084;&#1080;&#1088;&#1086;&#1074;&#1072;&#1085;&#1080;&#1103;_Python" TargetMode="External"/><Relationship Id="rId11" Type="http://schemas.openxmlformats.org/officeDocument/2006/relationships/hyperlink" Target="https://pythlife.blogspot.ru/2012/09/blog-post_5355.html" TargetMode="External"/><Relationship Id="rId5" Type="http://schemas.openxmlformats.org/officeDocument/2006/relationships/hyperlink" Target="http://pythonicway.com/" TargetMode="External"/><Relationship Id="rId15" Type="http://schemas.openxmlformats.org/officeDocument/2006/relationships/hyperlink" Target="https://www.programiz.com/python-programming" TargetMode="External"/><Relationship Id="rId10" Type="http://schemas.openxmlformats.org/officeDocument/2006/relationships/hyperlink" Target="https://pythonworld.ru/samouchitel-python" TargetMode="External"/><Relationship Id="rId4" Type="http://schemas.openxmlformats.org/officeDocument/2006/relationships/hyperlink" Target="http://kpolyakov.spb.ru/school/probook/python.htm" TargetMode="External"/><Relationship Id="rId9" Type="http://schemas.openxmlformats.org/officeDocument/2006/relationships/hyperlink" Target="http://younglinux.info/python/introductionpython.php" TargetMode="External"/><Relationship Id="rId14" Type="http://schemas.openxmlformats.org/officeDocument/2006/relationships/hyperlink" Target="https://habrahabr.ru/post/150302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do-info.ru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93F4037C-A463-41BD-96BF-6BE2728DD9D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491880" y="4806953"/>
            <a:ext cx="2736304" cy="1068288"/>
          </a:xfrm>
          <a:ln>
            <a:noFill/>
          </a:ln>
        </p:spPr>
        <p:txBody>
          <a:bodyPr/>
          <a:lstStyle/>
          <a:p>
            <a:r>
              <a:rPr lang="ru-RU" altLang="ru-RU" dirty="0"/>
              <a:t>Л.Н. Расторгуева</a:t>
            </a:r>
          </a:p>
          <a:p>
            <a:r>
              <a:rPr lang="ru-RU" altLang="ru-RU" dirty="0" err="1"/>
              <a:t>г.Шарья</a:t>
            </a:r>
            <a:endParaRPr lang="ru-RU" altLang="ru-RU" dirty="0"/>
          </a:p>
          <a:p>
            <a:r>
              <a:rPr lang="ru-RU" altLang="ru-RU" dirty="0"/>
              <a:t>2018 год</a:t>
            </a:r>
            <a:endParaRPr lang="en-US" alt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E6711D-A375-4631-835F-52AECD983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546623"/>
            <a:ext cx="2720330" cy="27203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147F2C6-AB91-4BA2-98D0-9930485B41CA}"/>
              </a:ext>
            </a:extLst>
          </p:cNvPr>
          <p:cNvSpPr txBox="1"/>
          <p:nvPr/>
        </p:nvSpPr>
        <p:spPr>
          <a:xfrm>
            <a:off x="4391980" y="6237312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ФГОС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3BDD6D-DBF4-46A3-9BDD-BCB5A0F03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692" y="56905"/>
            <a:ext cx="8444408" cy="2160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6017"/>
            <a:ext cx="8306544" cy="546344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 Срезы (</a:t>
            </a:r>
            <a:r>
              <a:rPr lang="en-US" altLang="ru-RU" b="1" dirty="0">
                <a:solidFill>
                  <a:srgbClr val="FF0000"/>
                </a:solidFill>
              </a:rPr>
              <a:t>slices)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52000" y="972000"/>
            <a:ext cx="8712000" cy="4801314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lvl="0" algn="l"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задать срез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тремя параметрами S[</a:t>
            </a:r>
            <a:r>
              <a:rPr lang="ru-RU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a:b:d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то третий параметр задает шаг, как в случае с функцией </a:t>
            </a:r>
            <a:r>
              <a:rPr lang="ru-RU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range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то есть будут взяты символы с индексами a, a + d, a + 2 * d и т. д. При задании значения третьего параметра, равному 2, в срез попадет каждый второй символ, а если взять значение среза, равное -1, то символы будут идти в обратном порядке. Например, можно перевернуть строку срезом S[::-1].</a:t>
            </a:r>
          </a:p>
          <a:p>
            <a:pPr lvl="0" algn="l">
              <a:defRPr/>
            </a:pP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 = '</a:t>
            </a:r>
            <a:r>
              <a:rPr lang="en-US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abcdefg</a:t>
            </a: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0AC7DF-206B-4F4E-80B2-DC4776D03606}"/>
              </a:ext>
            </a:extLst>
          </p:cNvPr>
          <p:cNvSpPr txBox="1"/>
          <p:nvPr/>
        </p:nvSpPr>
        <p:spPr>
          <a:xfrm>
            <a:off x="4713543" y="3389961"/>
            <a:ext cx="4095824" cy="2308324"/>
          </a:xfrm>
          <a:prstGeom prst="rect">
            <a:avLst/>
          </a:prstGeom>
          <a:noFill/>
          <a:ln>
            <a:solidFill>
              <a:srgbClr val="6344B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3-й параметр среза аналогичен 3-му параметру функции </a:t>
            </a:r>
            <a:r>
              <a:rPr lang="ru-RU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range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():</a:t>
            </a:r>
            <a:endParaRPr lang="ru-RU" dirty="0"/>
          </a:p>
          <a:p>
            <a:pPr algn="l"/>
            <a:endParaRPr lang="ru-RU" dirty="0"/>
          </a:p>
          <a:p>
            <a:pPr algn="l"/>
            <a:r>
              <a:rPr lang="en-US" dirty="0"/>
              <a:t>s =</a:t>
            </a:r>
            <a:r>
              <a:rPr lang="ru-RU" dirty="0"/>
              <a:t> </a:t>
            </a:r>
            <a:r>
              <a:rPr lang="en-US" dirty="0"/>
              <a:t>'</a:t>
            </a:r>
            <a:r>
              <a:rPr lang="en-US" dirty="0" err="1"/>
              <a:t>abcdefghijklm</a:t>
            </a:r>
            <a:r>
              <a:rPr lang="en-US" dirty="0"/>
              <a:t>’</a:t>
            </a:r>
            <a:endParaRPr lang="ru-RU" dirty="0"/>
          </a:p>
          <a:p>
            <a:pPr algn="l"/>
            <a:r>
              <a:rPr lang="en-US" dirty="0"/>
              <a:t>print(s[0:10:2])</a:t>
            </a:r>
          </a:p>
          <a:p>
            <a:pPr algn="l"/>
            <a:endParaRPr lang="ru-RU" dirty="0"/>
          </a:p>
          <a:p>
            <a:pPr algn="l"/>
            <a:r>
              <a:rPr lang="en-US" dirty="0"/>
              <a:t>for </a:t>
            </a:r>
            <a:r>
              <a:rPr lang="en-US" dirty="0" err="1"/>
              <a:t>i</a:t>
            </a:r>
            <a:r>
              <a:rPr lang="en-US" dirty="0"/>
              <a:t> in range(0, 10, 2):    </a:t>
            </a:r>
            <a:endParaRPr lang="ru-RU" dirty="0"/>
          </a:p>
          <a:p>
            <a:pPr algn="l"/>
            <a:r>
              <a:rPr lang="ru-RU" dirty="0"/>
              <a:t>	</a:t>
            </a:r>
            <a:r>
              <a:rPr lang="en-US" dirty="0"/>
              <a:t>print(</a:t>
            </a:r>
            <a:r>
              <a:rPr lang="en-US" dirty="0" err="1"/>
              <a:t>i</a:t>
            </a:r>
            <a:r>
              <a:rPr lang="en-US" dirty="0"/>
              <a:t>, s[</a:t>
            </a:r>
            <a:r>
              <a:rPr lang="en-US" dirty="0" err="1"/>
              <a:t>i</a:t>
            </a:r>
            <a:r>
              <a:rPr lang="en-US" dirty="0"/>
              <a:t>])</a:t>
            </a:r>
          </a:p>
        </p:txBody>
      </p:sp>
      <p:sp>
        <p:nvSpPr>
          <p:cNvPr id="3" name="Выноска: стрелка вправо 2">
            <a:extLst>
              <a:ext uri="{FF2B5EF4-FFF2-40B4-BE49-F238E27FC236}">
                <a16:creationId xmlns:a16="http://schemas.microsoft.com/office/drawing/2014/main" id="{5459C240-38B2-4725-A895-4B6C8575DF88}"/>
              </a:ext>
            </a:extLst>
          </p:cNvPr>
          <p:cNvSpPr/>
          <p:nvPr/>
        </p:nvSpPr>
        <p:spPr bwMode="auto">
          <a:xfrm>
            <a:off x="323528" y="4007098"/>
            <a:ext cx="2052228" cy="1222102"/>
          </a:xfrm>
          <a:prstGeom prst="rightArrowCallout">
            <a:avLst>
              <a:gd name="adj1" fmla="val 24084"/>
              <a:gd name="adj2" fmla="val 12042"/>
              <a:gd name="adj3" fmla="val 25000"/>
              <a:gd name="adj4" fmla="val 80375"/>
            </a:avLst>
          </a:prstGeom>
          <a:ln w="28575">
            <a:solidFill>
              <a:srgbClr val="333399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</a:rPr>
              <a:t>Исследуйте в интерактивном режиме – что выводится на экран?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8B47AEA-7AB0-406C-B99A-52DD1AFD0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10</a:t>
            </a:fld>
            <a:endParaRPr lang="en-US" alt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EF2ED6-9B18-4DCD-B2DA-FA966F4F9E1C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8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EEA7DD-DD42-4939-BBFB-DCB2CDE6CCF8}"/>
              </a:ext>
            </a:extLst>
          </p:cNvPr>
          <p:cNvSpPr txBox="1"/>
          <p:nvPr/>
        </p:nvSpPr>
        <p:spPr>
          <a:xfrm>
            <a:off x="2750398" y="2909989"/>
            <a:ext cx="1583317" cy="3416320"/>
          </a:xfrm>
          <a:prstGeom prst="rect">
            <a:avLst/>
          </a:prstGeom>
          <a:noFill/>
          <a:ln>
            <a:solidFill>
              <a:srgbClr val="521D8D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print(s[0])</a:t>
            </a:r>
          </a:p>
          <a:p>
            <a:pPr algn="l"/>
            <a:r>
              <a:rPr lang="en-US" dirty="0"/>
              <a:t>print(s[1])</a:t>
            </a:r>
          </a:p>
          <a:p>
            <a:pPr algn="l"/>
            <a:r>
              <a:rPr lang="en-US" dirty="0"/>
              <a:t>print(s[-1])</a:t>
            </a:r>
          </a:p>
          <a:p>
            <a:pPr algn="l"/>
            <a:r>
              <a:rPr lang="en-US" dirty="0"/>
              <a:t>print(s[1:3])</a:t>
            </a:r>
          </a:p>
          <a:p>
            <a:pPr algn="l"/>
            <a:r>
              <a:rPr lang="en-US" dirty="0"/>
              <a:t>print(s[1:-1])</a:t>
            </a:r>
          </a:p>
          <a:p>
            <a:pPr algn="l"/>
            <a:r>
              <a:rPr lang="en-US" dirty="0"/>
              <a:t>print(s[:3])</a:t>
            </a:r>
          </a:p>
          <a:p>
            <a:pPr algn="l"/>
            <a:r>
              <a:rPr lang="en-US" dirty="0"/>
              <a:t>print(s[2:])</a:t>
            </a:r>
          </a:p>
          <a:p>
            <a:pPr algn="l"/>
            <a:r>
              <a:rPr lang="en-US" dirty="0"/>
              <a:t>print(s[:-1])</a:t>
            </a:r>
          </a:p>
          <a:p>
            <a:pPr algn="l"/>
            <a:r>
              <a:rPr lang="en-US" dirty="0"/>
              <a:t>print(s[:-1])</a:t>
            </a:r>
          </a:p>
          <a:p>
            <a:pPr algn="l"/>
            <a:r>
              <a:rPr lang="en-US" dirty="0"/>
              <a:t>print(s[1::2])</a:t>
            </a:r>
          </a:p>
          <a:p>
            <a:pPr algn="l"/>
            <a:r>
              <a:rPr lang="en-US" dirty="0"/>
              <a:t>print(s[1::2])</a:t>
            </a:r>
          </a:p>
          <a:p>
            <a:pPr algn="l"/>
            <a:r>
              <a:rPr lang="en-US" dirty="0"/>
              <a:t>print(s[::-11])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1762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6017"/>
            <a:ext cx="8306544" cy="546344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 Методы </a:t>
            </a:r>
            <a:r>
              <a:rPr lang="en-US" altLang="ru-RU" b="1" dirty="0">
                <a:solidFill>
                  <a:srgbClr val="FF0000"/>
                </a:solidFill>
              </a:rPr>
              <a:t>find </a:t>
            </a:r>
            <a:r>
              <a:rPr lang="ru-RU" altLang="ru-RU" b="1" dirty="0">
                <a:solidFill>
                  <a:srgbClr val="FF0000"/>
                </a:solidFill>
              </a:rPr>
              <a:t>и </a:t>
            </a:r>
            <a:r>
              <a:rPr lang="en-US" altLang="ru-RU" b="1" dirty="0" err="1">
                <a:solidFill>
                  <a:srgbClr val="FF0000"/>
                </a:solidFill>
              </a:rPr>
              <a:t>rfind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323528" y="985247"/>
            <a:ext cx="8820472" cy="2800767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lvl="0" algn="l"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- это функция, применяемая к объекту,</a:t>
            </a: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>
                <a:solidFill>
                  <a:srgbClr val="0070C0"/>
                </a:solidFill>
              </a:rPr>
              <a:t>в данном случае - к строке. </a:t>
            </a:r>
            <a:endParaRPr lang="en-US" sz="2400" dirty="0">
              <a:solidFill>
                <a:srgbClr val="0070C0"/>
              </a:solidFill>
            </a:endParaRPr>
          </a:p>
          <a:p>
            <a:pPr lvl="0" algn="l">
              <a:defRPr/>
            </a:pPr>
            <a:endParaRPr lang="en-US" sz="11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вызывается в виде </a:t>
            </a:r>
            <a:r>
              <a:rPr lang="ru-RU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Имя_объекта.Имя_метода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(параметры). </a:t>
            </a:r>
            <a:endParaRPr 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endParaRPr lang="en-US" sz="1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ru-RU" sz="2400" dirty="0">
                <a:solidFill>
                  <a:srgbClr val="0070C0"/>
                </a:solidFill>
              </a:rPr>
              <a:t>Например, </a:t>
            </a:r>
            <a:r>
              <a:rPr lang="ru-RU" sz="2400" dirty="0" err="1">
                <a:solidFill>
                  <a:srgbClr val="0070C0"/>
                </a:solidFill>
              </a:rPr>
              <a:t>S.find</a:t>
            </a:r>
            <a:r>
              <a:rPr lang="ru-RU" sz="2400" dirty="0">
                <a:solidFill>
                  <a:srgbClr val="0070C0"/>
                </a:solidFill>
              </a:rPr>
              <a:t>("e") - это применение к строке S метода </a:t>
            </a:r>
            <a:r>
              <a:rPr lang="ru-RU" sz="2400" dirty="0" err="1">
                <a:solidFill>
                  <a:srgbClr val="0070C0"/>
                </a:solidFill>
              </a:rPr>
              <a:t>find</a:t>
            </a:r>
            <a:r>
              <a:rPr lang="ru-RU" sz="2400" dirty="0">
                <a:solidFill>
                  <a:srgbClr val="0070C0"/>
                </a:solidFill>
              </a:rPr>
              <a:t> с одним параметром "e".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84872B-75B6-40C8-A21A-E78AEC71DBB1}"/>
              </a:ext>
            </a:extLst>
          </p:cNvPr>
          <p:cNvSpPr txBox="1"/>
          <p:nvPr/>
        </p:nvSpPr>
        <p:spPr>
          <a:xfrm>
            <a:off x="345628" y="3838745"/>
            <a:ext cx="825881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</a:t>
            </a:r>
            <a:r>
              <a:rPr lang="ru-RU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find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находит в данной строке (к которой применяется метод) данную подстроку (которая передается в качестве параметра). </a:t>
            </a:r>
            <a:r>
              <a:rPr lang="ru-RU" dirty="0">
                <a:solidFill>
                  <a:srgbClr val="0070C0"/>
                </a:solidFill>
              </a:rPr>
              <a:t>Функция </a:t>
            </a:r>
            <a:r>
              <a:rPr lang="ru-RU" b="1" dirty="0">
                <a:solidFill>
                  <a:srgbClr val="0070C0"/>
                </a:solidFill>
              </a:rPr>
              <a:t>возвращает индекс первого вхождения </a:t>
            </a:r>
            <a:r>
              <a:rPr lang="ru-RU" dirty="0">
                <a:solidFill>
                  <a:srgbClr val="0070C0"/>
                </a:solidFill>
              </a:rPr>
              <a:t>искомой подстроки. Если же подстрока не найдена, то метод возвращает значение -1.</a:t>
            </a:r>
          </a:p>
          <a:p>
            <a:pPr lvl="0" algn="l">
              <a:defRPr/>
            </a:pPr>
            <a:endParaRPr lang="ru-RU" sz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en-US" dirty="0">
                <a:solidFill>
                  <a:srgbClr val="0070C0"/>
                </a:solidFill>
              </a:rPr>
              <a:t>S = 'Hello’</a:t>
            </a:r>
          </a:p>
          <a:p>
            <a:pPr lvl="0" algn="l">
              <a:defRPr/>
            </a:pPr>
            <a:r>
              <a:rPr lang="en-US" dirty="0">
                <a:solidFill>
                  <a:srgbClr val="0070C0"/>
                </a:solidFill>
              </a:rPr>
              <a:t>print(</a:t>
            </a:r>
            <a:r>
              <a:rPr lang="en-US" dirty="0" err="1">
                <a:solidFill>
                  <a:srgbClr val="0070C0"/>
                </a:solidFill>
              </a:rPr>
              <a:t>S.find</a:t>
            </a:r>
            <a:r>
              <a:rPr lang="en-US" dirty="0">
                <a:solidFill>
                  <a:srgbClr val="0070C0"/>
                </a:solidFill>
              </a:rPr>
              <a:t>('e’))    </a:t>
            </a:r>
            <a:r>
              <a:rPr lang="en-US" dirty="0">
                <a:solidFill>
                  <a:srgbClr val="008000"/>
                </a:solidFill>
              </a:rPr>
              <a:t># </a:t>
            </a:r>
            <a:r>
              <a:rPr lang="ru-RU" dirty="0">
                <a:solidFill>
                  <a:srgbClr val="008000"/>
                </a:solidFill>
              </a:rPr>
              <a:t>вернёт 1</a:t>
            </a:r>
            <a:endParaRPr lang="en-US" dirty="0">
              <a:solidFill>
                <a:srgbClr val="008000"/>
              </a:solidFill>
            </a:endParaRPr>
          </a:p>
          <a:p>
            <a:pPr lvl="0" algn="l">
              <a:defRPr/>
            </a:pPr>
            <a:r>
              <a:rPr lang="en-US" dirty="0">
                <a:solidFill>
                  <a:srgbClr val="0070C0"/>
                </a:solidFill>
              </a:rPr>
              <a:t>print(</a:t>
            </a:r>
            <a:r>
              <a:rPr lang="en-US" dirty="0" err="1">
                <a:solidFill>
                  <a:srgbClr val="0070C0"/>
                </a:solidFill>
              </a:rPr>
              <a:t>S.find</a:t>
            </a:r>
            <a:r>
              <a:rPr lang="en-US" dirty="0">
                <a:solidFill>
                  <a:srgbClr val="0070C0"/>
                </a:solidFill>
              </a:rPr>
              <a:t>('ll’))     </a:t>
            </a:r>
            <a:r>
              <a:rPr lang="en-US" dirty="0">
                <a:solidFill>
                  <a:srgbClr val="008000"/>
                </a:solidFill>
              </a:rPr>
              <a:t># </a:t>
            </a:r>
            <a:r>
              <a:rPr lang="ru-RU" dirty="0">
                <a:solidFill>
                  <a:srgbClr val="008000"/>
                </a:solidFill>
              </a:rPr>
              <a:t>вернёт 2</a:t>
            </a:r>
            <a:endParaRPr lang="en-US" dirty="0">
              <a:solidFill>
                <a:srgbClr val="008000"/>
              </a:solidFill>
            </a:endParaRPr>
          </a:p>
          <a:p>
            <a:pPr lvl="0" algn="l">
              <a:defRPr/>
            </a:pPr>
            <a:r>
              <a:rPr lang="en-US" dirty="0">
                <a:solidFill>
                  <a:srgbClr val="0070C0"/>
                </a:solidFill>
              </a:rPr>
              <a:t>print(</a:t>
            </a:r>
            <a:r>
              <a:rPr lang="en-US" dirty="0" err="1">
                <a:solidFill>
                  <a:srgbClr val="0070C0"/>
                </a:solidFill>
              </a:rPr>
              <a:t>S.find</a:t>
            </a:r>
            <a:r>
              <a:rPr lang="en-US" dirty="0">
                <a:solidFill>
                  <a:srgbClr val="0070C0"/>
                </a:solidFill>
              </a:rPr>
              <a:t>('L’))     </a:t>
            </a:r>
            <a:r>
              <a:rPr lang="en-US" dirty="0">
                <a:solidFill>
                  <a:srgbClr val="008000"/>
                </a:solidFill>
              </a:rPr>
              <a:t># </a:t>
            </a:r>
            <a:r>
              <a:rPr lang="ru-RU" dirty="0">
                <a:solidFill>
                  <a:srgbClr val="008000"/>
                </a:solidFill>
              </a:rPr>
              <a:t>вернёт -1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DCE6082-4FE2-48F0-A26D-93295298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11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6352F1-E0B9-4C2E-B72F-446DAAFAFD1E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8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928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6017"/>
            <a:ext cx="8306544" cy="546344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 Методы </a:t>
            </a:r>
            <a:r>
              <a:rPr lang="en-US" altLang="ru-RU" b="1" dirty="0">
                <a:solidFill>
                  <a:srgbClr val="FF0000"/>
                </a:solidFill>
              </a:rPr>
              <a:t>find </a:t>
            </a:r>
            <a:r>
              <a:rPr lang="ru-RU" altLang="ru-RU" b="1" dirty="0">
                <a:solidFill>
                  <a:srgbClr val="FF0000"/>
                </a:solidFill>
              </a:rPr>
              <a:t>и </a:t>
            </a:r>
            <a:r>
              <a:rPr lang="en-US" altLang="ru-RU" b="1" dirty="0" err="1">
                <a:solidFill>
                  <a:srgbClr val="FF0000"/>
                </a:solidFill>
              </a:rPr>
              <a:t>rfind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52000" y="972000"/>
            <a:ext cx="8712000" cy="4893647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lvl="0" algn="l">
              <a:defRPr/>
            </a:pPr>
            <a:r>
              <a:rPr lang="ru-RU" sz="2400" dirty="0">
                <a:solidFill>
                  <a:srgbClr val="1D528D"/>
                </a:solidFill>
              </a:rPr>
              <a:t>Аналогично, </a:t>
            </a: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</a:t>
            </a:r>
            <a:r>
              <a:rPr lang="ru-RU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rfind</a:t>
            </a: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возвращает индекс последнего вхождения данной строки (“поиск справа”).</a:t>
            </a:r>
          </a:p>
          <a:p>
            <a:pPr lvl="0" algn="l"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lvl="0" algn="l">
              <a:defRPr/>
            </a:pPr>
            <a:r>
              <a:rPr lang="en-US" sz="2400" dirty="0">
                <a:solidFill>
                  <a:srgbClr val="1D528D"/>
                </a:solidFill>
              </a:rPr>
              <a:t>S = 'Hello’</a:t>
            </a:r>
          </a:p>
          <a:p>
            <a:pPr lvl="0" algn="l">
              <a:defRPr/>
            </a:pPr>
            <a:r>
              <a:rPr lang="en-US" sz="2400" dirty="0">
                <a:solidFill>
                  <a:srgbClr val="1D528D"/>
                </a:solidFill>
              </a:rPr>
              <a:t>print(</a:t>
            </a:r>
            <a:r>
              <a:rPr lang="en-US" sz="2400" dirty="0" err="1">
                <a:solidFill>
                  <a:srgbClr val="1D528D"/>
                </a:solidFill>
              </a:rPr>
              <a:t>S.find</a:t>
            </a:r>
            <a:r>
              <a:rPr lang="en-US" sz="2400" dirty="0">
                <a:solidFill>
                  <a:srgbClr val="1D528D"/>
                </a:solidFill>
              </a:rPr>
              <a:t>('l’))    </a:t>
            </a:r>
            <a:r>
              <a:rPr lang="en-US" sz="2400" dirty="0">
                <a:solidFill>
                  <a:srgbClr val="008000"/>
                </a:solidFill>
              </a:rPr>
              <a:t># </a:t>
            </a:r>
            <a:r>
              <a:rPr lang="ru-RU" sz="2400" dirty="0">
                <a:solidFill>
                  <a:srgbClr val="008000"/>
                </a:solidFill>
              </a:rPr>
              <a:t>вернёт 2</a:t>
            </a:r>
            <a:endParaRPr lang="en-US" sz="2400" dirty="0">
              <a:solidFill>
                <a:srgbClr val="008000"/>
              </a:solidFill>
            </a:endParaRPr>
          </a:p>
          <a:p>
            <a:pPr lvl="0" algn="l">
              <a:defRPr/>
            </a:pPr>
            <a:r>
              <a:rPr lang="en-US" sz="2400" dirty="0">
                <a:solidFill>
                  <a:srgbClr val="1D528D"/>
                </a:solidFill>
              </a:rPr>
              <a:t>print(</a:t>
            </a:r>
            <a:r>
              <a:rPr lang="en-US" sz="2400" dirty="0" err="1">
                <a:solidFill>
                  <a:srgbClr val="1D528D"/>
                </a:solidFill>
              </a:rPr>
              <a:t>S.rfind</a:t>
            </a:r>
            <a:r>
              <a:rPr lang="en-US" sz="2400" dirty="0">
                <a:solidFill>
                  <a:srgbClr val="1D528D"/>
                </a:solidFill>
              </a:rPr>
              <a:t>('l’))   </a:t>
            </a:r>
            <a:r>
              <a:rPr lang="en-US" sz="2400" dirty="0">
                <a:solidFill>
                  <a:srgbClr val="008000"/>
                </a:solidFill>
              </a:rPr>
              <a:t># </a:t>
            </a:r>
            <a:r>
              <a:rPr lang="ru-RU" sz="2400" dirty="0">
                <a:solidFill>
                  <a:srgbClr val="008000"/>
                </a:solidFill>
              </a:rPr>
              <a:t>вернёт 3</a:t>
            </a:r>
            <a:endParaRPr lang="en-US" sz="2400" dirty="0">
              <a:solidFill>
                <a:srgbClr val="008000"/>
              </a:solidFill>
            </a:endParaRPr>
          </a:p>
          <a:p>
            <a:pPr lvl="0" algn="l">
              <a:defRPr/>
            </a:pPr>
            <a:endParaRPr lang="ru-RU" sz="1200" dirty="0">
              <a:solidFill>
                <a:srgbClr val="1D528D"/>
              </a:solidFill>
            </a:endParaRPr>
          </a:p>
          <a:p>
            <a:pPr lvl="0" algn="l">
              <a:defRPr/>
            </a:pPr>
            <a:r>
              <a:rPr lang="ru-RU" sz="2400" dirty="0">
                <a:solidFill>
                  <a:srgbClr val="1D528D"/>
                </a:solidFill>
              </a:rPr>
              <a:t>Если в методе </a:t>
            </a:r>
            <a:r>
              <a:rPr lang="ru-RU" sz="2400" dirty="0" err="1">
                <a:solidFill>
                  <a:srgbClr val="1D528D"/>
                </a:solidFill>
              </a:rPr>
              <a:t>find</a:t>
            </a:r>
            <a:r>
              <a:rPr lang="ru-RU" sz="2400" dirty="0">
                <a:solidFill>
                  <a:srgbClr val="1D528D"/>
                </a:solidFill>
              </a:rPr>
              <a:t> три параметра </a:t>
            </a:r>
            <a:r>
              <a:rPr lang="ru-RU" sz="2400" dirty="0" err="1">
                <a:solidFill>
                  <a:srgbClr val="1D528D"/>
                </a:solidFill>
              </a:rPr>
              <a:t>S.find</a:t>
            </a:r>
            <a:r>
              <a:rPr lang="ru-RU" sz="2400" dirty="0">
                <a:solidFill>
                  <a:srgbClr val="1D528D"/>
                </a:solidFill>
              </a:rPr>
              <a:t>(T, a, b), то поиск подстроки </a:t>
            </a:r>
            <a:r>
              <a:rPr lang="en-US" sz="2400" dirty="0">
                <a:solidFill>
                  <a:srgbClr val="1D528D"/>
                </a:solidFill>
              </a:rPr>
              <a:t>T </a:t>
            </a:r>
            <a:r>
              <a:rPr lang="ru-RU" sz="2400" dirty="0">
                <a:solidFill>
                  <a:srgbClr val="1D528D"/>
                </a:solidFill>
              </a:rPr>
              <a:t>будет осуществляться в срезе S[</a:t>
            </a:r>
            <a:r>
              <a:rPr lang="ru-RU" sz="2400" dirty="0" err="1">
                <a:solidFill>
                  <a:srgbClr val="1D528D"/>
                </a:solidFill>
              </a:rPr>
              <a:t>a:b</a:t>
            </a:r>
            <a:r>
              <a:rPr lang="ru-RU" sz="2400" dirty="0">
                <a:solidFill>
                  <a:srgbClr val="1D528D"/>
                </a:solidFill>
              </a:rPr>
              <a:t>]. </a:t>
            </a:r>
            <a:endParaRPr lang="en-US" sz="2400" dirty="0">
              <a:solidFill>
                <a:srgbClr val="1D528D"/>
              </a:solidFill>
            </a:endParaRPr>
          </a:p>
          <a:p>
            <a:pPr lvl="0" algn="l">
              <a:defRPr/>
            </a:pPr>
            <a:r>
              <a:rPr lang="ru-RU" sz="2400" dirty="0">
                <a:solidFill>
                  <a:srgbClr val="1D528D"/>
                </a:solidFill>
              </a:rPr>
              <a:t>Если указать только два параметра </a:t>
            </a:r>
            <a:r>
              <a:rPr lang="ru-RU" sz="2400" dirty="0" err="1">
                <a:solidFill>
                  <a:srgbClr val="1D528D"/>
                </a:solidFill>
              </a:rPr>
              <a:t>S.find</a:t>
            </a:r>
            <a:r>
              <a:rPr lang="ru-RU" sz="2400" dirty="0">
                <a:solidFill>
                  <a:srgbClr val="1D528D"/>
                </a:solidFill>
              </a:rPr>
              <a:t>(T, a), то поиск будет осуществляться в срезе S[a:], то есть начиная с символа с индексом a и до конца строки. </a:t>
            </a:r>
          </a:p>
          <a:p>
            <a:pPr lvl="0" algn="l">
              <a:defRPr/>
            </a:pPr>
            <a:r>
              <a:rPr lang="ru-RU" sz="2400" dirty="0">
                <a:solidFill>
                  <a:srgbClr val="1D528D"/>
                </a:solidFill>
              </a:rPr>
              <a:t>(Метод </a:t>
            </a:r>
            <a:r>
              <a:rPr lang="ru-RU" sz="2400" dirty="0" err="1">
                <a:solidFill>
                  <a:srgbClr val="1D528D"/>
                </a:solidFill>
              </a:rPr>
              <a:t>S.find</a:t>
            </a:r>
            <a:r>
              <a:rPr lang="ru-RU" sz="2400" dirty="0">
                <a:solidFill>
                  <a:srgbClr val="1D528D"/>
                </a:solidFill>
              </a:rPr>
              <a:t>(T, a, b) возвращает индекс </a:t>
            </a:r>
            <a:r>
              <a:rPr lang="ru-RU" sz="2400" b="1" dirty="0">
                <a:solidFill>
                  <a:srgbClr val="1D528D"/>
                </a:solidFill>
              </a:rPr>
              <a:t>в строке </a:t>
            </a:r>
            <a:r>
              <a:rPr lang="ru-RU" sz="2400" dirty="0">
                <a:solidFill>
                  <a:srgbClr val="1D528D"/>
                </a:solidFill>
              </a:rPr>
              <a:t>S, а не индекс относительно </a:t>
            </a: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среза.)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266307E-9E32-44DB-948C-1B9968095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12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7ED3B6-4184-4998-ACB9-9D1EE9036BC2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8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527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6017"/>
            <a:ext cx="8306544" cy="546344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Метод </a:t>
            </a:r>
            <a:r>
              <a:rPr lang="en-US" altLang="ru-RU" b="1" dirty="0">
                <a:solidFill>
                  <a:srgbClr val="FF0000"/>
                </a:solidFill>
              </a:rPr>
              <a:t>replace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52000" y="972000"/>
            <a:ext cx="8712000" cy="5400000"/>
          </a:xfrm>
          <a:prstGeom prst="rect">
            <a:avLst/>
          </a:prstGeom>
          <a:noFill/>
          <a:ln>
            <a:solidFill>
              <a:srgbClr val="3333CC"/>
            </a:solidFill>
          </a:ln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lvl="0" algn="l">
              <a:defRPr/>
            </a:pPr>
            <a:r>
              <a:rPr lang="ru-RU" sz="2400" dirty="0">
                <a:solidFill>
                  <a:srgbClr val="0070C0"/>
                </a:solidFill>
              </a:rPr>
              <a:t>Метод </a:t>
            </a:r>
            <a:r>
              <a:rPr lang="ru-RU" sz="2400" b="1" dirty="0" err="1">
                <a:solidFill>
                  <a:srgbClr val="FF0000"/>
                </a:solidFill>
              </a:rPr>
              <a:t>replace</a:t>
            </a:r>
            <a:r>
              <a:rPr lang="ru-RU" sz="2400" dirty="0">
                <a:solidFill>
                  <a:srgbClr val="0070C0"/>
                </a:solidFill>
              </a:rPr>
              <a:t> заменяет все вхождения одной строки на другую. </a:t>
            </a:r>
            <a:endParaRPr lang="en-US" sz="2400" dirty="0">
              <a:solidFill>
                <a:srgbClr val="0070C0"/>
              </a:solidFill>
            </a:endParaRPr>
          </a:p>
          <a:p>
            <a:pPr lvl="0" algn="l">
              <a:defRPr/>
            </a:pPr>
            <a:r>
              <a:rPr lang="ru-RU" sz="2400" dirty="0">
                <a:solidFill>
                  <a:srgbClr val="0070C0"/>
                </a:solidFill>
              </a:rPr>
              <a:t>Формат: </a:t>
            </a:r>
            <a:r>
              <a:rPr lang="ru-RU" sz="2400" b="1" dirty="0" err="1">
                <a:solidFill>
                  <a:srgbClr val="FF0000"/>
                </a:solidFill>
              </a:rPr>
              <a:t>S.replace</a:t>
            </a:r>
            <a:r>
              <a:rPr lang="ru-RU" sz="2400" b="1" dirty="0">
                <a:solidFill>
                  <a:srgbClr val="FF0000"/>
                </a:solidFill>
              </a:rPr>
              <a:t>(</a:t>
            </a:r>
            <a:r>
              <a:rPr lang="ru-RU" sz="2400" b="1" dirty="0" err="1">
                <a:solidFill>
                  <a:srgbClr val="FF0000"/>
                </a:solidFill>
              </a:rPr>
              <a:t>old</a:t>
            </a:r>
            <a:r>
              <a:rPr lang="ru-RU" sz="2400" b="1" dirty="0">
                <a:solidFill>
                  <a:srgbClr val="FF0000"/>
                </a:solidFill>
              </a:rPr>
              <a:t>, </a:t>
            </a:r>
            <a:r>
              <a:rPr lang="ru-RU" sz="2400" b="1" dirty="0" err="1">
                <a:solidFill>
                  <a:srgbClr val="FF0000"/>
                </a:solidFill>
              </a:rPr>
              <a:t>new</a:t>
            </a:r>
            <a:r>
              <a:rPr lang="ru-RU" sz="2400" b="1" dirty="0">
                <a:solidFill>
                  <a:srgbClr val="FF0000"/>
                </a:solidFill>
              </a:rPr>
              <a:t>) </a:t>
            </a:r>
            <a:r>
              <a:rPr lang="en-US" sz="2400" dirty="0">
                <a:solidFill>
                  <a:srgbClr val="0070C0"/>
                </a:solidFill>
              </a:rPr>
              <a:t>-</a:t>
            </a:r>
            <a:r>
              <a:rPr lang="ru-RU" sz="2400" dirty="0">
                <a:solidFill>
                  <a:srgbClr val="0070C0"/>
                </a:solidFill>
              </a:rPr>
              <a:t> заменить в строке S все вхождения подстроки </a:t>
            </a:r>
            <a:r>
              <a:rPr lang="ru-RU" sz="2400" dirty="0" err="1">
                <a:solidFill>
                  <a:srgbClr val="0070C0"/>
                </a:solidFill>
              </a:rPr>
              <a:t>old</a:t>
            </a:r>
            <a:r>
              <a:rPr lang="ru-RU" sz="2400" dirty="0">
                <a:solidFill>
                  <a:srgbClr val="0070C0"/>
                </a:solidFill>
              </a:rPr>
              <a:t> на подстроку </a:t>
            </a:r>
            <a:r>
              <a:rPr lang="ru-RU" sz="2400" dirty="0" err="1">
                <a:solidFill>
                  <a:srgbClr val="0070C0"/>
                </a:solidFill>
              </a:rPr>
              <a:t>new</a:t>
            </a:r>
            <a:r>
              <a:rPr lang="ru-RU" sz="2400" dirty="0">
                <a:solidFill>
                  <a:srgbClr val="0070C0"/>
                </a:solidFill>
              </a:rPr>
              <a:t>. </a:t>
            </a:r>
            <a:endParaRPr lang="en-US" sz="2400" dirty="0">
              <a:solidFill>
                <a:srgbClr val="0070C0"/>
              </a:solidFill>
            </a:endParaRPr>
          </a:p>
          <a:p>
            <a:pPr lvl="0" algn="l">
              <a:defRPr/>
            </a:pPr>
            <a:endParaRPr lang="en-US" sz="2400" dirty="0">
              <a:solidFill>
                <a:srgbClr val="0070C0"/>
              </a:solidFill>
            </a:endParaRPr>
          </a:p>
          <a:p>
            <a:pPr lvl="0" algn="l">
              <a:defRPr/>
            </a:pPr>
            <a:r>
              <a:rPr lang="ru-RU" sz="2400" dirty="0">
                <a:solidFill>
                  <a:srgbClr val="333399"/>
                </a:solidFill>
              </a:rPr>
              <a:t>Пример:</a:t>
            </a:r>
          </a:p>
          <a:p>
            <a:pPr lvl="0" algn="l">
              <a:defRPr/>
            </a:pPr>
            <a:r>
              <a:rPr lang="en-US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print('</a:t>
            </a:r>
            <a:r>
              <a:rPr lang="en-US" sz="2400" dirty="0" err="1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Hello'.replace</a:t>
            </a:r>
            <a:r>
              <a:rPr lang="en-US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('l', 'L’))   </a:t>
            </a:r>
            <a:r>
              <a:rPr lang="en-US" sz="24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 </a:t>
            </a:r>
            <a:r>
              <a:rPr lang="ru-RU" sz="24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вернёт '</a:t>
            </a:r>
            <a:r>
              <a:rPr lang="en-US" sz="2400" dirty="0" err="1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HeLLo</a:t>
            </a:r>
            <a:r>
              <a:rPr lang="en-US" sz="24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</a:p>
          <a:p>
            <a:pPr lvl="0" algn="l">
              <a:defRPr/>
            </a:pPr>
            <a:endParaRPr lang="ru-RU" sz="2400" dirty="0"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методу </a:t>
            </a:r>
            <a:r>
              <a:rPr lang="ru-RU" sz="2400" dirty="0" err="1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replace</a:t>
            </a: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задать еще один параметр: </a:t>
            </a:r>
            <a:r>
              <a:rPr lang="ru-RU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S.replace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old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count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то заменены будут не все вхождения, а только не больше, чем первые </a:t>
            </a:r>
            <a:r>
              <a:rPr lang="ru-RU" sz="2400" dirty="0" err="1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count</a:t>
            </a: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из них.</a:t>
            </a:r>
            <a:endParaRPr lang="en-US" sz="2400" dirty="0"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endParaRPr lang="ru-RU" sz="2400" dirty="0"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en-US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print('</a:t>
            </a:r>
            <a:r>
              <a:rPr lang="en-US" sz="2400" dirty="0" err="1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Abrakadabra</a:t>
            </a:r>
            <a:r>
              <a:rPr lang="en-US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'.replace('a', 'A', 2))  </a:t>
            </a:r>
            <a:r>
              <a:rPr lang="en-US" sz="24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 </a:t>
            </a:r>
            <a:r>
              <a:rPr lang="ru-RU" sz="24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вернёт '</a:t>
            </a:r>
            <a:r>
              <a:rPr lang="en-US" sz="2400" dirty="0" err="1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AbrAkAdabra</a:t>
            </a:r>
            <a:r>
              <a:rPr lang="en-US" sz="24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'</a:t>
            </a:r>
            <a:endParaRPr lang="ru-RU" sz="24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017644A-714C-475D-98E2-0ECD60DB6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13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BF64D3-400E-40CB-8C09-767F4825887B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8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4564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6017"/>
            <a:ext cx="8306544" cy="546344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Метод </a:t>
            </a:r>
            <a:r>
              <a:rPr lang="en-US" altLang="ru-RU" b="1" dirty="0">
                <a:solidFill>
                  <a:srgbClr val="FF0000"/>
                </a:solidFill>
              </a:rPr>
              <a:t>count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52000" y="972000"/>
            <a:ext cx="8712000" cy="4524315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lvl="0" algn="l">
              <a:defRPr/>
            </a:pP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count</a:t>
            </a:r>
            <a:r>
              <a:rPr lang="en-US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одсчитывает</a:t>
            </a: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количество вхождений одной строки в другую строку. </a:t>
            </a:r>
            <a:endParaRPr lang="en-US" sz="2400" dirty="0"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Простейшая форма вызова </a:t>
            </a:r>
            <a:r>
              <a:rPr lang="ru-RU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S.count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(T)  </a:t>
            </a: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возвращает число вхождений строки T внутри строки S. </a:t>
            </a:r>
            <a:endParaRPr lang="en-US" sz="2400" dirty="0"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этом подсчитываются только непересекающиеся вхождения, например:</a:t>
            </a:r>
            <a:endParaRPr lang="en-US" sz="2400" dirty="0"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endParaRPr lang="ru-RU" sz="2400" dirty="0"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en-US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print('</a:t>
            </a:r>
            <a:r>
              <a:rPr lang="en-US" sz="2400" dirty="0" err="1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Abracadabra'.count</a:t>
            </a:r>
            <a:r>
              <a:rPr lang="en-US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('a’))    </a:t>
            </a:r>
            <a:r>
              <a:rPr lang="en-US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 </a:t>
            </a:r>
            <a:r>
              <a:rPr lang="ru-RU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вернёт 4</a:t>
            </a:r>
            <a:endParaRPr lang="en-US" sz="24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en-US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print(('a' * 10).count('aa’))           </a:t>
            </a:r>
            <a:r>
              <a:rPr lang="en-US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 </a:t>
            </a:r>
            <a:r>
              <a:rPr lang="ru-RU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вернёт 5</a:t>
            </a:r>
            <a:endParaRPr lang="en-US" sz="24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endParaRPr lang="ru-RU" sz="24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указании трех параметров </a:t>
            </a:r>
            <a:r>
              <a:rPr lang="ru-RU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S.count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(T, a, b), </a:t>
            </a: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будет выполнен подсчет числа вхождений строки T в срезе S[</a:t>
            </a:r>
            <a:r>
              <a:rPr lang="ru-RU" sz="2400" dirty="0" err="1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a:b</a:t>
            </a: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1A0658C-A32A-4DEC-8331-0A3246F68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14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63AFFA-B41A-4C93-80BD-83D3CD960E11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8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8138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Практическая работа 8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Пусть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/>
              <a:t>S</a:t>
            </a:r>
            <a:r>
              <a:rPr lang="ru-RU" altLang="ru-RU" sz="1800" dirty="0"/>
              <a:t>1</a:t>
            </a:r>
            <a:r>
              <a:rPr lang="en-US" altLang="ru-RU" sz="1800" dirty="0"/>
              <a:t> = ‘</a:t>
            </a:r>
            <a:r>
              <a:rPr lang="ru-RU" altLang="ru-RU" sz="1800" dirty="0"/>
              <a:t>Кто владеет информацией, </a:t>
            </a:r>
            <a:r>
              <a:rPr lang="en-US" altLang="ru-RU" sz="1800" dirty="0"/>
              <a:t>‘</a:t>
            </a: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/>
              <a:t>S2 = ‘</a:t>
            </a:r>
            <a:r>
              <a:rPr lang="ru-RU" altLang="ru-RU" sz="1800" dirty="0"/>
              <a:t>тот владеет миром!</a:t>
            </a:r>
            <a:r>
              <a:rPr lang="en-US" altLang="ru-RU" sz="1800" dirty="0"/>
              <a:t>’</a:t>
            </a:r>
          </a:p>
          <a:p>
            <a:pPr marL="57150" indent="0">
              <a:lnSpc>
                <a:spcPct val="80000"/>
              </a:lnSpc>
              <a:buNone/>
            </a:pPr>
            <a:endParaRPr lang="en-US" altLang="ru-RU" sz="105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1. Найдите </a:t>
            </a:r>
            <a:endParaRPr lang="en-US" altLang="ru-RU" sz="1800" dirty="0"/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/>
              <a:t>S = S1 + S2</a:t>
            </a:r>
            <a:r>
              <a:rPr lang="ru-RU" altLang="ru-RU" sz="1800" dirty="0"/>
              <a:t> 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2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(Далее исследуете строку </a:t>
            </a:r>
            <a:r>
              <a:rPr lang="en-US" altLang="ru-RU" sz="1800" dirty="0"/>
              <a:t>S)</a:t>
            </a: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2. Определите:</a:t>
            </a:r>
          </a:p>
          <a:p>
            <a:pPr lvl="1">
              <a:lnSpc>
                <a:spcPct val="80000"/>
              </a:lnSpc>
            </a:pPr>
            <a:r>
              <a:rPr lang="ru-RU" altLang="ru-RU" sz="1800" dirty="0"/>
              <a:t>Длину </a:t>
            </a:r>
            <a:r>
              <a:rPr lang="en-US" altLang="ru-RU" sz="1800" dirty="0"/>
              <a:t>S</a:t>
            </a:r>
          </a:p>
          <a:p>
            <a:pPr lvl="1">
              <a:lnSpc>
                <a:spcPct val="80000"/>
              </a:lnSpc>
            </a:pPr>
            <a:r>
              <a:rPr lang="en-US" altLang="ru-RU" sz="1800" dirty="0"/>
              <a:t>1-</a:t>
            </a:r>
            <a:r>
              <a:rPr lang="ru-RU" altLang="ru-RU" sz="1800" dirty="0"/>
              <a:t>е вхождение подстроки «владеет» в строку </a:t>
            </a:r>
            <a:r>
              <a:rPr lang="en-US" altLang="ru-RU" sz="1800" dirty="0"/>
              <a:t>S</a:t>
            </a:r>
            <a:endParaRPr lang="ru-RU" altLang="ru-RU" sz="1800" dirty="0"/>
          </a:p>
          <a:p>
            <a:pPr lvl="1">
              <a:lnSpc>
                <a:spcPct val="80000"/>
              </a:lnSpc>
            </a:pPr>
            <a:r>
              <a:rPr lang="ru-RU" altLang="ru-RU" sz="1800" dirty="0"/>
              <a:t>2-е вхождение подстроки «владеет» в строку </a:t>
            </a:r>
            <a:r>
              <a:rPr lang="en-US" altLang="ru-RU" sz="1800" dirty="0"/>
              <a:t>S</a:t>
            </a:r>
          </a:p>
          <a:p>
            <a:pPr lvl="1">
              <a:lnSpc>
                <a:spcPct val="80000"/>
              </a:lnSpc>
            </a:pPr>
            <a:r>
              <a:rPr lang="ru-RU" altLang="ru-RU" sz="1800" dirty="0"/>
              <a:t>количество букв «о» в строке </a:t>
            </a:r>
            <a:r>
              <a:rPr lang="en-US" altLang="ru-RU" sz="1800" dirty="0"/>
              <a:t>S</a:t>
            </a: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en-US" altLang="ru-RU" sz="11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3. Замените в слове «информацией» буквосочетание «инфо» на «ИНФО»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4. Оставьте в строке только 1-ю букву; только последний символ.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5. Каково значение среза </a:t>
            </a:r>
            <a:r>
              <a:rPr lang="en-US" altLang="ru-RU" sz="1800" dirty="0"/>
              <a:t>S[10:20:2]?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/>
              <a:t>6.</a:t>
            </a:r>
            <a:r>
              <a:rPr lang="ru-RU" altLang="ru-RU" sz="1800" dirty="0"/>
              <a:t> Переверните строку.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b="1" dirty="0">
                <a:solidFill>
                  <a:srgbClr val="008000"/>
                </a:solidFill>
              </a:rPr>
              <a:t>(Выполните ПР_8 в программном режиме – обязательно сохраните.)</a:t>
            </a:r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b="1" dirty="0">
              <a:solidFill>
                <a:srgbClr val="00800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05A9562-4EFD-44F5-8101-5F98E2B41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15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6F2B8-9AD3-417A-94A5-400BDC127CB9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8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0F4200-5DC8-4345-9CE3-174401FD611E}"/>
              </a:ext>
            </a:extLst>
          </p:cNvPr>
          <p:cNvSpPr txBox="1"/>
          <p:nvPr/>
        </p:nvSpPr>
        <p:spPr>
          <a:xfrm>
            <a:off x="4495800" y="1556792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b="1" dirty="0">
                <a:solidFill>
                  <a:srgbClr val="008000"/>
                </a:solidFill>
              </a:rPr>
              <a:t>Примеры из краткой теории тоже желательно проверить, можно в интерактивном режиме.</a:t>
            </a:r>
          </a:p>
        </p:txBody>
      </p:sp>
    </p:spTree>
    <p:extLst>
      <p:ext uri="{BB962C8B-B14F-4D97-AF65-F5344CB8AC3E}">
        <p14:creationId xmlns:p14="http://schemas.microsoft.com/office/powerpoint/2010/main" val="37217492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Домашнее задание</a:t>
            </a:r>
            <a:r>
              <a:rPr lang="en-US" altLang="ru-RU" b="1" dirty="0">
                <a:solidFill>
                  <a:srgbClr val="FF0000"/>
                </a:solidFill>
              </a:rPr>
              <a:t> </a:t>
            </a:r>
            <a:r>
              <a:rPr lang="ru-RU" altLang="ru-RU" b="1" dirty="0">
                <a:solidFill>
                  <a:srgbClr val="FF0000"/>
                </a:solidFill>
              </a:rPr>
              <a:t>8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en-US" altLang="ru-RU" sz="2000" dirty="0">
              <a:latin typeface="+mj-lt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+mj-lt"/>
              </a:rPr>
              <a:t>На сайте «Дистанционная подготовка по информатике» в курсе </a:t>
            </a:r>
            <a:r>
              <a:rPr lang="en-US" altLang="ru-RU" sz="2000" dirty="0">
                <a:latin typeface="+mj-lt"/>
                <a:hlinkClick r:id="rId2"/>
              </a:rPr>
              <a:t>“</a:t>
            </a:r>
            <a:r>
              <a:rPr lang="en-US" altLang="ru-RU" sz="2000" dirty="0" err="1">
                <a:latin typeface="+mj-lt"/>
                <a:hlinkClick r:id="rId2"/>
              </a:rPr>
              <a:t>Pyth_On</a:t>
            </a:r>
            <a:r>
              <a:rPr lang="en-US" altLang="ru-RU" sz="2000" dirty="0">
                <a:latin typeface="+mj-lt"/>
                <a:hlinkClick r:id="rId2"/>
              </a:rPr>
              <a:t>”</a:t>
            </a:r>
            <a:r>
              <a:rPr lang="ru-RU" altLang="ru-RU" sz="2000" dirty="0">
                <a:latin typeface="+mj-lt"/>
                <a:hlinkClick r:id="rId2"/>
              </a:rPr>
              <a:t> </a:t>
            </a:r>
            <a:r>
              <a:rPr lang="ru-RU" altLang="ru-RU" sz="2000" dirty="0">
                <a:latin typeface="+mj-lt"/>
              </a:rPr>
              <a:t>решить задачи в разделе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b="1" dirty="0">
                <a:latin typeface="+mj-lt"/>
              </a:rPr>
              <a:t>«Строки»: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>
                <a:latin typeface="+mj-lt"/>
              </a:rPr>
              <a:t>B, C, D</a:t>
            </a:r>
            <a:r>
              <a:rPr lang="ru-RU" altLang="ru-RU" sz="2000" b="1" dirty="0">
                <a:latin typeface="+mj-lt"/>
              </a:rPr>
              <a:t> </a:t>
            </a:r>
            <a:r>
              <a:rPr lang="en-US" altLang="ru-RU" sz="2000" b="1" dirty="0">
                <a:latin typeface="+mj-lt"/>
              </a:rPr>
              <a:t>– </a:t>
            </a:r>
            <a:r>
              <a:rPr lang="ru-RU" altLang="ru-RU" sz="2000" b="1" dirty="0">
                <a:latin typeface="+mj-lt"/>
              </a:rPr>
              <a:t>на 3 балла,</a:t>
            </a:r>
            <a:endParaRPr lang="en-US" altLang="ru-RU" sz="2000" b="1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>
                <a:latin typeface="+mj-lt"/>
              </a:rPr>
              <a:t>E, F, G, H – </a:t>
            </a:r>
            <a:r>
              <a:rPr lang="ru-RU" altLang="ru-RU" sz="2000" b="1" dirty="0">
                <a:latin typeface="+mj-lt"/>
              </a:rPr>
              <a:t>на 4 балла,</a:t>
            </a:r>
            <a:endParaRPr lang="en-US" altLang="ru-RU" sz="2000" b="1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>
                <a:latin typeface="+mj-lt"/>
              </a:rPr>
              <a:t>I, J, K, L, M, N </a:t>
            </a:r>
            <a:r>
              <a:rPr lang="ru-RU" altLang="ru-RU" sz="2000" b="1" dirty="0">
                <a:latin typeface="+mj-lt"/>
              </a:rPr>
              <a:t>- на 5 баллов </a:t>
            </a:r>
            <a:r>
              <a:rPr lang="en-US" altLang="ru-RU" sz="2000" b="1" dirty="0">
                <a:latin typeface="+mj-lt"/>
              </a:rPr>
              <a:t>(</a:t>
            </a:r>
            <a:r>
              <a:rPr lang="ru-RU" altLang="ru-RU" sz="2000" b="1" dirty="0">
                <a:latin typeface="+mj-lt"/>
              </a:rPr>
              <a:t>любые </a:t>
            </a:r>
            <a:r>
              <a:rPr lang="en-US" altLang="ru-RU" sz="2000" b="1" dirty="0">
                <a:latin typeface="+mj-lt"/>
              </a:rPr>
              <a:t>4</a:t>
            </a:r>
            <a:r>
              <a:rPr lang="ru-RU" altLang="ru-RU" sz="2000" b="1" dirty="0">
                <a:latin typeface="+mj-lt"/>
              </a:rPr>
              <a:t>).</a:t>
            </a:r>
            <a:endParaRPr lang="en-US" altLang="ru-RU" sz="2000" b="1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>
                <a:latin typeface="+mj-lt"/>
              </a:rPr>
              <a:t>*A – </a:t>
            </a:r>
            <a:r>
              <a:rPr lang="ru-RU" altLang="ru-RU" sz="2000" b="1" dirty="0">
                <a:latin typeface="+mj-lt"/>
              </a:rPr>
              <a:t>дополнительные 2 балла (бонусы)</a:t>
            </a:r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1400" dirty="0">
              <a:latin typeface="+mj-lt"/>
            </a:endParaRPr>
          </a:p>
          <a:p>
            <a:pPr marL="2228850" lvl="5" indent="0">
              <a:lnSpc>
                <a:spcPct val="80000"/>
              </a:lnSpc>
              <a:buNone/>
            </a:pPr>
            <a:endParaRPr lang="en-US" altLang="ru-RU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2000" b="1" dirty="0"/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2000" b="1" dirty="0"/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9" name="Управляющая кнопка: &quot;На главную&quot; 8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FB08B100-018B-4EA1-A191-CEE813A6943E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96313A-AE4D-4E2D-991A-8B85630570B7}"/>
              </a:ext>
            </a:extLst>
          </p:cNvPr>
          <p:cNvSpPr txBox="1"/>
          <p:nvPr/>
        </p:nvSpPr>
        <p:spPr>
          <a:xfrm>
            <a:off x="5194493" y="3780116"/>
            <a:ext cx="3528392" cy="1200329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ВАЖНО!</a:t>
            </a:r>
          </a:p>
          <a:p>
            <a:r>
              <a:rPr lang="ru-RU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Будьте готовы ЗАЩИТИТЬ устно своё решение любой задачи</a:t>
            </a:r>
            <a:r>
              <a:rPr lang="ru-RU" dirty="0"/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E10380-3218-41EB-AA99-11329AB8086F}"/>
              </a:ext>
            </a:extLst>
          </p:cNvPr>
          <p:cNvSpPr txBox="1"/>
          <p:nvPr/>
        </p:nvSpPr>
        <p:spPr>
          <a:xfrm>
            <a:off x="4155751" y="5162276"/>
            <a:ext cx="4595703" cy="1077218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altLang="ru-RU" sz="1600" b="1" dirty="0">
                <a:solidFill>
                  <a:srgbClr val="FF0000"/>
                </a:solidFill>
              </a:rPr>
              <a:t>Примечание: </a:t>
            </a:r>
            <a:endParaRPr lang="en-US" altLang="ru-RU" sz="1600" b="1" dirty="0">
              <a:solidFill>
                <a:srgbClr val="FF0000"/>
              </a:solidFill>
            </a:endParaRPr>
          </a:p>
          <a:p>
            <a:pPr algn="l"/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в случае затруднений обращаемся куда?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</a:t>
            </a: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endParaRPr lang="en-US" altLang="ru-RU" sz="1600" dirty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Правильно, на</a:t>
            </a:r>
            <a:r>
              <a:rPr lang="ru-RU" altLang="ru-RU" sz="1600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</a:rPr>
              <a:t>форумы</a:t>
            </a:r>
            <a:r>
              <a:rPr lang="en-US" altLang="ru-RU" sz="1600" b="1" dirty="0">
                <a:solidFill>
                  <a:srgbClr val="FF0000"/>
                </a:solidFill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</a:rPr>
              <a:t>взаимопомощи</a:t>
            </a: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курсов: 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</a:t>
            </a: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Знакомимся с 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Python”</a:t>
            </a: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или 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“Pyth_On” </a:t>
            </a:r>
            <a:endParaRPr lang="ru-RU" altLang="ru-RU" sz="11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86BA54-9281-44D9-9441-81BBC82B1CC3}"/>
              </a:ext>
            </a:extLst>
          </p:cNvPr>
          <p:cNvSpPr txBox="1"/>
          <p:nvPr/>
        </p:nvSpPr>
        <p:spPr>
          <a:xfrm>
            <a:off x="399809" y="3948434"/>
            <a:ext cx="4625089" cy="1200329"/>
          </a:xfrm>
          <a:prstGeom prst="rect">
            <a:avLst/>
          </a:prstGeom>
          <a:noFill/>
          <a:ln>
            <a:solidFill>
              <a:srgbClr val="6344B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dirty="0">
                <a:solidFill>
                  <a:schemeClr val="tx2"/>
                </a:solidFill>
              </a:rPr>
              <a:t>На сайте </a:t>
            </a:r>
            <a:r>
              <a:rPr lang="en-US" dirty="0">
                <a:solidFill>
                  <a:schemeClr val="tx2"/>
                </a:solidFill>
              </a:rPr>
              <a:t>Info </a:t>
            </a:r>
            <a:r>
              <a:rPr lang="ru-RU" dirty="0">
                <a:solidFill>
                  <a:schemeClr val="tx2"/>
                </a:solidFill>
              </a:rPr>
              <a:t>просмотрите </a:t>
            </a:r>
            <a:r>
              <a:rPr lang="ru-RU" b="1" dirty="0">
                <a:solidFill>
                  <a:schemeClr val="tx2"/>
                </a:solidFill>
              </a:rPr>
              <a:t>теоретический материал </a:t>
            </a:r>
            <a:r>
              <a:rPr lang="ru-RU" dirty="0">
                <a:solidFill>
                  <a:schemeClr val="tx2"/>
                </a:solidFill>
              </a:rPr>
              <a:t>к следующему уроку – он вам знаком из основной школы </a:t>
            </a:r>
            <a:r>
              <a:rPr lang="ru-RU" b="1" dirty="0">
                <a:solidFill>
                  <a:srgbClr val="FF0000"/>
                </a:solidFill>
              </a:rPr>
              <a:t>(цикл </a:t>
            </a:r>
            <a:r>
              <a:rPr lang="en-US" b="1" dirty="0">
                <a:solidFill>
                  <a:srgbClr val="FF0000"/>
                </a:solidFill>
              </a:rPr>
              <a:t> while)</a:t>
            </a:r>
            <a:r>
              <a:rPr lang="ru-RU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741AFBF-6337-4B74-8D89-DFFC93F75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16</a:t>
            </a:fld>
            <a:endParaRPr lang="en-US" alt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B40511-FD45-462D-AA39-E1F3E39149A4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8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82522C-0150-4863-981F-C2EBD71F2457}"/>
              </a:ext>
            </a:extLst>
          </p:cNvPr>
          <p:cNvSpPr txBox="1"/>
          <p:nvPr/>
        </p:nvSpPr>
        <p:spPr>
          <a:xfrm>
            <a:off x="8280168" y="97200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ighlight>
                  <a:srgbClr val="C0C0C0"/>
                </a:highlight>
              </a:rPr>
              <a:t>§ 66</a:t>
            </a:r>
          </a:p>
        </p:txBody>
      </p:sp>
    </p:spTree>
    <p:extLst>
      <p:ext uri="{BB962C8B-B14F-4D97-AF65-F5344CB8AC3E}">
        <p14:creationId xmlns:p14="http://schemas.microsoft.com/office/powerpoint/2010/main" val="20613872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Информационные ресурсы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2"/>
              </a:rPr>
              <a:t>http://informatics.mccme.ru/</a:t>
            </a:r>
            <a:r>
              <a:rPr lang="ru-RU" altLang="ru-RU" sz="1800" dirty="0"/>
              <a:t> - Дистанционная подготовка по информатике.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3"/>
              </a:rPr>
              <a:t>http://pythontutor.ru/</a:t>
            </a:r>
            <a:r>
              <a:rPr lang="ru-RU" altLang="ru-RU" sz="1800" dirty="0"/>
              <a:t> - Интерактивный учебник языка Питон.</a:t>
            </a:r>
            <a:r>
              <a:rPr lang="en-US" altLang="ru-RU" sz="1800" dirty="0">
                <a:hlinkClick r:id="rId4"/>
              </a:rPr>
              <a:t> http://kpolyakov.spb.ru/school/probook/python.htm</a:t>
            </a:r>
            <a:r>
              <a:rPr lang="ru-RU" altLang="ru-RU" sz="1800" dirty="0"/>
              <a:t> - Материалы для изучающих язык </a:t>
            </a:r>
            <a:r>
              <a:rPr lang="en-US" altLang="ru-RU" sz="1800" dirty="0"/>
              <a:t>Python.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5"/>
              </a:rPr>
              <a:t>http://pythonicway.com/</a:t>
            </a:r>
            <a:r>
              <a:rPr lang="ru-RU" altLang="ru-RU" sz="1800" dirty="0"/>
              <a:t> - </a:t>
            </a:r>
            <a:r>
              <a:rPr lang="en-US" altLang="ru-RU" sz="1800" dirty="0"/>
              <a:t>pythonic way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6"/>
              </a:rPr>
              <a:t>https://ru.wikipedia.org/wiki/</a:t>
            </a:r>
            <a:r>
              <a:rPr lang="ru-RU" altLang="ru-RU" sz="1800" dirty="0" err="1">
                <a:hlinkClick r:id="rId6"/>
              </a:rPr>
              <a:t>История_языка_программирования</a:t>
            </a:r>
            <a:r>
              <a:rPr lang="ru-RU" altLang="ru-RU" sz="1800" dirty="0">
                <a:hlinkClick r:id="rId6"/>
              </a:rPr>
              <a:t>_</a:t>
            </a:r>
            <a:r>
              <a:rPr lang="en-US" altLang="ru-RU" sz="1800" dirty="0">
                <a:hlinkClick r:id="rId6"/>
              </a:rPr>
              <a:t>Python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7"/>
              </a:rPr>
              <a:t>https://commons.wikimedia.org/wiki/Category:Guido_van_Rossum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8"/>
              </a:rPr>
              <a:t>https://ru.wikipedia.org/wiki/Python</a:t>
            </a:r>
            <a:r>
              <a:rPr lang="ru-RU" altLang="ru-RU" sz="1800" dirty="0"/>
              <a:t> - Википедия. </a:t>
            </a:r>
            <a:r>
              <a:rPr lang="en-US" altLang="ru-RU" sz="1800" dirty="0"/>
              <a:t>Python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9"/>
              </a:rPr>
              <a:t>http://younglinux.info/python/introductionpython.php</a:t>
            </a:r>
            <a:r>
              <a:rPr lang="ru-RU" altLang="ru-RU" sz="1800" dirty="0"/>
              <a:t> - Лаборатория юного </a:t>
            </a:r>
            <a:r>
              <a:rPr lang="ru-RU" altLang="ru-RU" sz="1800" dirty="0" err="1"/>
              <a:t>линуксоида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0"/>
              </a:rPr>
              <a:t>https://pythonworld.ru/samouchitel-python</a:t>
            </a:r>
            <a:r>
              <a:rPr lang="ru-RU" altLang="ru-RU" sz="1800" dirty="0"/>
              <a:t> - Питон 3 для начинающих..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1"/>
              </a:rPr>
              <a:t>https://pythlife.blogspot.ru/2012/09/blog-post_5355.html</a:t>
            </a:r>
            <a:r>
              <a:rPr lang="ru-RU" altLang="ru-RU" sz="1800" dirty="0"/>
              <a:t> - Покоряем Python</a:t>
            </a:r>
            <a:r>
              <a:rPr lang="en-US" altLang="ru-RU" sz="1800" dirty="0"/>
              <a:t> </a:t>
            </a:r>
            <a:r>
              <a:rPr lang="ru-RU" altLang="ru-RU" sz="1800" dirty="0"/>
              <a:t>- уроки для начинающих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2"/>
              </a:rPr>
              <a:t>https://wiki.python.org/moin/SchoolsUsingPython</a:t>
            </a:r>
            <a:r>
              <a:rPr lang="en-US" altLang="ru-RU" sz="1800" dirty="0"/>
              <a:t> - </a:t>
            </a:r>
            <a:r>
              <a:rPr lang="ru-RU" altLang="ru-RU" sz="1800" dirty="0"/>
              <a:t>Школы, использующие </a:t>
            </a:r>
            <a:r>
              <a:rPr lang="en-US" altLang="ru-RU" sz="1800" dirty="0"/>
              <a:t>Python.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3"/>
              </a:rPr>
              <a:t>http://samplecode.ru/?a=c&amp;i=12</a:t>
            </a:r>
            <a:r>
              <a:rPr lang="en-US" altLang="ru-RU" sz="1800" dirty="0"/>
              <a:t> Sample Code – </a:t>
            </a:r>
            <a:r>
              <a:rPr lang="ru-RU" altLang="ru-RU" sz="1800" dirty="0"/>
              <a:t>коды некоторых задач на разных языках программирования.</a:t>
            </a:r>
            <a:endParaRPr lang="en-US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4"/>
              </a:rPr>
              <a:t>https://habrahabr.ru/post/150302/</a:t>
            </a:r>
            <a:r>
              <a:rPr lang="en-US" altLang="ru-RU" sz="1800" dirty="0"/>
              <a:t> - </a:t>
            </a:r>
            <a:r>
              <a:rPr lang="ru-RU" altLang="ru-RU" sz="1800" dirty="0"/>
              <a:t>Учим </a:t>
            </a:r>
            <a:r>
              <a:rPr lang="en-US" altLang="ru-RU" sz="1800" dirty="0"/>
              <a:t>Python</a:t>
            </a:r>
            <a:r>
              <a:rPr lang="ru-RU" altLang="ru-RU" sz="1800" dirty="0"/>
              <a:t> качественно – </a:t>
            </a:r>
            <a:r>
              <a:rPr lang="ru-RU" altLang="ru-RU" sz="1800" dirty="0" err="1"/>
              <a:t>Хабрахабр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5"/>
              </a:rPr>
              <a:t>https://www.programiz.com/python-programming</a:t>
            </a:r>
            <a:r>
              <a:rPr lang="ru-RU" altLang="ru-RU" sz="1800" dirty="0"/>
              <a:t> - </a:t>
            </a:r>
            <a:r>
              <a:rPr lang="en-US" altLang="ru-RU" sz="1800" dirty="0"/>
              <a:t>PROGRAMIZ: </a:t>
            </a:r>
            <a:r>
              <a:rPr lang="ru-RU" altLang="ru-RU" sz="1800" dirty="0"/>
              <a:t>Простейшие обучающие программы для начинающих</a:t>
            </a:r>
            <a:r>
              <a:rPr lang="en-US" altLang="ru-RU" sz="1800" dirty="0"/>
              <a:t>.</a:t>
            </a:r>
          </a:p>
          <a:p>
            <a:pPr marL="566738" lvl="1" indent="-390525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en-US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DDCD9E-96C6-4C64-B8A7-7D58198FE5A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43ED97B-1679-4113-B488-FE881ACBF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17</a:t>
            </a:fld>
            <a:endParaRPr lang="en-US" altLang="ru-RU"/>
          </a:p>
        </p:txBody>
      </p:sp>
      <p:sp>
        <p:nvSpPr>
          <p:cNvPr id="6" name="Управляющая кнопка: &quot;На главную&quot; 5">
            <a:hlinkClick r:id="rId17" action="ppaction://hlinksldjump" highlightClick="1"/>
            <a:extLst>
              <a:ext uri="{FF2B5EF4-FFF2-40B4-BE49-F238E27FC236}">
                <a16:creationId xmlns:a16="http://schemas.microsoft.com/office/drawing/2014/main" id="{8D24D5C0-31A8-4A4A-A129-9D721ED04259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140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2">
            <a:extLst>
              <a:ext uri="{FF2B5EF4-FFF2-40B4-BE49-F238E27FC236}">
                <a16:creationId xmlns:a16="http://schemas.microsoft.com/office/drawing/2014/main" id="{B5577A5B-D323-4F22-9191-63185AF885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848" y="5536640"/>
            <a:ext cx="2664296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ru-RU" sz="1400" b="1" dirty="0">
                <a:latin typeface="Verdana" panose="020B0604030504040204" pitchFamily="34" charset="0"/>
                <a:hlinkClick r:id="rId2"/>
              </a:rPr>
              <a:t>http://do-info.ru</a:t>
            </a:r>
            <a:endParaRPr lang="en-US" altLang="ru-RU" sz="1400" b="1" dirty="0">
              <a:latin typeface="Verdana" panose="020B0604030504040204" pitchFamily="34" charset="0"/>
            </a:endParaRPr>
          </a:p>
        </p:txBody>
      </p:sp>
      <p:sp>
        <p:nvSpPr>
          <p:cNvPr id="89092" name="WordArt 4">
            <a:extLst>
              <a:ext uri="{FF2B5EF4-FFF2-40B4-BE49-F238E27FC236}">
                <a16:creationId xmlns:a16="http://schemas.microsoft.com/office/drawing/2014/main" id="{1535D58F-EA5D-4AF1-93E1-DA870103AD92}"/>
              </a:ext>
            </a:extLst>
          </p:cNvPr>
          <p:cNvSpPr>
            <a:spLocks noChangeArrowheads="1" noChangeShapeType="1" noTextEdit="1"/>
          </p:cNvSpPr>
          <p:nvPr/>
        </p:nvSpPr>
        <p:spPr bwMode="gray">
          <a:xfrm>
            <a:off x="1692275" y="2997200"/>
            <a:ext cx="5759450" cy="863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chemeClr val="tx2">
                      <a:alpha val="50000"/>
                    </a:schemeClr>
                  </a:outerShdw>
                </a:effectLst>
                <a:cs typeface="Arial" panose="020B0604020202020204" pitchFamily="34" charset="0"/>
              </a:rPr>
              <a:t>Thank You !</a:t>
            </a:r>
            <a:endParaRPr lang="ru-RU" sz="3600" b="1" kern="1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63500" dir="2212194" algn="ctr" rotWithShape="0">
                  <a:schemeClr val="tx2">
                    <a:alpha val="50000"/>
                  </a:scheme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56212E-5AEB-494D-A079-8D1F6F4762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88640"/>
            <a:ext cx="2360290" cy="236029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87D5D8-1BE9-46DD-99B5-5F745ADF0B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723280"/>
            <a:ext cx="824351" cy="81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528B6D84-D8FA-4FD9-BC6E-F9EF9A508B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Основные темы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0659" name="Text Box 3">
            <a:extLst>
              <a:ext uri="{FF2B5EF4-FFF2-40B4-BE49-F238E27FC236}">
                <a16:creationId xmlns:a16="http://schemas.microsoft.com/office/drawing/2014/main" id="{0D201D78-8E17-4DC4-BAFB-6D0D7DF3A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endParaRPr lang="ru-RU" altLang="ru-RU"/>
          </a:p>
        </p:txBody>
      </p:sp>
      <p:sp>
        <p:nvSpPr>
          <p:cNvPr id="70702" name="AutoShape 46">
            <a:extLst>
              <a:ext uri="{FF2B5EF4-FFF2-40B4-BE49-F238E27FC236}">
                <a16:creationId xmlns:a16="http://schemas.microsoft.com/office/drawing/2014/main" id="{DDC7DEB0-8997-4A55-AC90-748B16C6AA1A}"/>
              </a:ext>
            </a:extLst>
          </p:cNvPr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2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0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3" name="AutoShape 47">
            <a:extLst>
              <a:ext uri="{FF2B5EF4-FFF2-40B4-BE49-F238E27FC236}">
                <a16:creationId xmlns:a16="http://schemas.microsoft.com/office/drawing/2014/main" id="{E1CC169A-3521-4A85-8C08-99BE8391D8BF}"/>
              </a:ext>
            </a:extLst>
          </p:cNvPr>
          <p:cNvSpPr>
            <a:spLocks noChangeArrowheads="1"/>
          </p:cNvSpPr>
          <p:nvPr/>
        </p:nvSpPr>
        <p:spPr bwMode="ltGray">
          <a:xfrm rot="5400000" flipH="1">
            <a:off x="-2016918" y="19105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4"/>
                  <a:pt x="10856" y="10769"/>
                  <a:pt x="10856" y="10800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799"/>
                </a:cubicBezTo>
                <a:close/>
              </a:path>
            </a:pathLst>
          </a:custGeom>
          <a:gradFill rotWithShape="1">
            <a:gsLst>
              <a:gs pos="0">
                <a:srgbClr val="1B9AD9">
                  <a:alpha val="36000"/>
                </a:srgbClr>
              </a:gs>
              <a:gs pos="100000">
                <a:srgbClr val="1B9AD9">
                  <a:gamma/>
                  <a:tint val="3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4" name="AutoShape 48">
            <a:extLst>
              <a:ext uri="{FF2B5EF4-FFF2-40B4-BE49-F238E27FC236}">
                <a16:creationId xmlns:a16="http://schemas.microsoft.com/office/drawing/2014/main" id="{A937696B-F6BB-402C-B46F-EB8384D26B49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11357" y="3974428"/>
            <a:ext cx="2952625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Вычисления в </a:t>
            </a:r>
            <a:r>
              <a:rPr lang="en-US" altLang="ru-RU" b="1" dirty="0">
                <a:solidFill>
                  <a:schemeClr val="tx2"/>
                </a:solidFill>
              </a:rPr>
              <a:t>Python</a:t>
            </a:r>
            <a:r>
              <a:rPr lang="ru-RU" altLang="ru-RU" b="1" dirty="0">
                <a:solidFill>
                  <a:schemeClr val="tx2"/>
                </a:solidFill>
              </a:rPr>
              <a:t> 5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5" name="AutoShape 49">
            <a:extLst>
              <a:ext uri="{FF2B5EF4-FFF2-40B4-BE49-F238E27FC236}">
                <a16:creationId xmlns:a16="http://schemas.microsoft.com/office/drawing/2014/main" id="{90371C5E-A6BF-4070-AE34-49CE959243C0}"/>
              </a:ext>
            </a:extLst>
          </p:cNvPr>
          <p:cNvSpPr>
            <a:spLocks noChangeArrowheads="1"/>
          </p:cNvSpPr>
          <p:nvPr/>
        </p:nvSpPr>
        <p:spPr bwMode="gray">
          <a:xfrm>
            <a:off x="2437512" y="3383576"/>
            <a:ext cx="3604519" cy="398106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Целочисленная математика 4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6" name="AutoShape 50">
            <a:extLst>
              <a:ext uri="{FF2B5EF4-FFF2-40B4-BE49-F238E27FC236}">
                <a16:creationId xmlns:a16="http://schemas.microsoft.com/office/drawing/2014/main" id="{FB33F560-F156-4CA6-889D-BFB159C1198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952852" y="2249847"/>
            <a:ext cx="319521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Основы синтаксиса        2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7" name="AutoShape 51">
            <a:extLst>
              <a:ext uri="{FF2B5EF4-FFF2-40B4-BE49-F238E27FC236}">
                <a16:creationId xmlns:a16="http://schemas.microsoft.com/office/drawing/2014/main" id="{A0DF4DFF-EFDA-49A5-8501-7C3E78A65FBF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038" y="2834679"/>
            <a:ext cx="3108336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Ввод-вывод данных   </a:t>
            </a:r>
            <a:r>
              <a:rPr lang="en-US" altLang="ru-RU" b="1" dirty="0">
                <a:solidFill>
                  <a:schemeClr val="tx2"/>
                </a:solidFill>
              </a:rPr>
              <a:t>  </a:t>
            </a:r>
            <a:r>
              <a:rPr lang="ru-RU" altLang="ru-RU" b="1" dirty="0">
                <a:solidFill>
                  <a:schemeClr val="tx2"/>
                </a:solidFill>
              </a:rPr>
              <a:t>3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8" name="AutoShape 52">
            <a:extLst>
              <a:ext uri="{FF2B5EF4-FFF2-40B4-BE49-F238E27FC236}">
                <a16:creationId xmlns:a16="http://schemas.microsoft.com/office/drawing/2014/main" id="{D7D7CCC7-7350-455D-B465-898FA24613A4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79393" y="1713868"/>
            <a:ext cx="3424324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sz="1600" b="1" dirty="0">
                <a:solidFill>
                  <a:schemeClr val="tx2"/>
                </a:solidFill>
              </a:rPr>
              <a:t>Всему начало есть. Введение </a:t>
            </a:r>
            <a:r>
              <a:rPr lang="ru-RU" altLang="ru-RU" b="1" dirty="0">
                <a:solidFill>
                  <a:schemeClr val="tx2"/>
                </a:solidFill>
              </a:rPr>
              <a:t>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0709" name="Group 53">
            <a:extLst>
              <a:ext uri="{FF2B5EF4-FFF2-40B4-BE49-F238E27FC236}">
                <a16:creationId xmlns:a16="http://schemas.microsoft.com/office/drawing/2014/main" id="{5824BCCD-D00D-4F6B-9E78-F561D9D8C6C5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1730375"/>
            <a:ext cx="381000" cy="381000"/>
            <a:chOff x="2078" y="1680"/>
            <a:chExt cx="1615" cy="1615"/>
          </a:xfrm>
        </p:grpSpPr>
        <p:sp>
          <p:nvSpPr>
            <p:cNvPr id="70710" name="Oval 54">
              <a:extLst>
                <a:ext uri="{FF2B5EF4-FFF2-40B4-BE49-F238E27FC236}">
                  <a16:creationId xmlns:a16="http://schemas.microsoft.com/office/drawing/2014/main" id="{3A7ABE76-9A18-4C60-B6A4-0886C098E04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1" name="Oval 55">
              <a:extLst>
                <a:ext uri="{FF2B5EF4-FFF2-40B4-BE49-F238E27FC236}">
                  <a16:creationId xmlns:a16="http://schemas.microsoft.com/office/drawing/2014/main" id="{3A95D0F5-41F2-492D-BC55-19704280C11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2" name="Oval 56">
              <a:extLst>
                <a:ext uri="{FF2B5EF4-FFF2-40B4-BE49-F238E27FC236}">
                  <a16:creationId xmlns:a16="http://schemas.microsoft.com/office/drawing/2014/main" id="{699C6605-7F7D-4505-B102-39B296BE61F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3" name="Oval 57">
              <a:extLst>
                <a:ext uri="{FF2B5EF4-FFF2-40B4-BE49-F238E27FC236}">
                  <a16:creationId xmlns:a16="http://schemas.microsoft.com/office/drawing/2014/main" id="{25D19706-AE46-4070-BF45-B5E6067824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4" name="Oval 58">
              <a:extLst>
                <a:ext uri="{FF2B5EF4-FFF2-40B4-BE49-F238E27FC236}">
                  <a16:creationId xmlns:a16="http://schemas.microsoft.com/office/drawing/2014/main" id="{96A1D008-16F8-4CBB-A5C5-25F7D0A282B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5" name="Oval 59">
              <a:extLst>
                <a:ext uri="{FF2B5EF4-FFF2-40B4-BE49-F238E27FC236}">
                  <a16:creationId xmlns:a16="http://schemas.microsoft.com/office/drawing/2014/main" id="{B38A9248-1BAA-403D-B3AA-DDF8026776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endParaRPr lang="ru-RU" sz="800" dirty="0"/>
            </a:p>
          </p:txBody>
        </p:sp>
      </p:grpSp>
      <p:grpSp>
        <p:nvGrpSpPr>
          <p:cNvPr id="70716" name="Group 60">
            <a:extLst>
              <a:ext uri="{FF2B5EF4-FFF2-40B4-BE49-F238E27FC236}">
                <a16:creationId xmlns:a16="http://schemas.microsoft.com/office/drawing/2014/main" id="{AD48A2F7-587A-433D-9DE2-131DBC6050F0}"/>
              </a:ext>
            </a:extLst>
          </p:cNvPr>
          <p:cNvGrpSpPr>
            <a:grpSpLocks/>
          </p:cNvGrpSpPr>
          <p:nvPr/>
        </p:nvGrpSpPr>
        <p:grpSpPr bwMode="auto">
          <a:xfrm>
            <a:off x="1589387" y="2243497"/>
            <a:ext cx="381000" cy="381000"/>
            <a:chOff x="2078" y="1680"/>
            <a:chExt cx="1615" cy="1615"/>
          </a:xfrm>
        </p:grpSpPr>
        <p:sp>
          <p:nvSpPr>
            <p:cNvPr id="70717" name="Oval 61">
              <a:extLst>
                <a:ext uri="{FF2B5EF4-FFF2-40B4-BE49-F238E27FC236}">
                  <a16:creationId xmlns:a16="http://schemas.microsoft.com/office/drawing/2014/main" id="{AC8EEE5C-3E7D-4E0B-8744-7158F08AB3D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8" name="Oval 62">
              <a:extLst>
                <a:ext uri="{FF2B5EF4-FFF2-40B4-BE49-F238E27FC236}">
                  <a16:creationId xmlns:a16="http://schemas.microsoft.com/office/drawing/2014/main" id="{82B1EB22-17DF-4E03-9092-9276F4DBDEA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9" name="Oval 63">
              <a:extLst>
                <a:ext uri="{FF2B5EF4-FFF2-40B4-BE49-F238E27FC236}">
                  <a16:creationId xmlns:a16="http://schemas.microsoft.com/office/drawing/2014/main" id="{9E1670C8-F8BC-4F1F-B13C-975D55B1A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0" name="Oval 64">
              <a:extLst>
                <a:ext uri="{FF2B5EF4-FFF2-40B4-BE49-F238E27FC236}">
                  <a16:creationId xmlns:a16="http://schemas.microsoft.com/office/drawing/2014/main" id="{FA54E0EA-DE02-4693-A823-99DE43570D5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1" name="Oval 65">
              <a:extLst>
                <a:ext uri="{FF2B5EF4-FFF2-40B4-BE49-F238E27FC236}">
                  <a16:creationId xmlns:a16="http://schemas.microsoft.com/office/drawing/2014/main" id="{D8EFB88B-EC83-4E24-AF81-D2A2071B7AC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2" name="Oval 66">
              <a:extLst>
                <a:ext uri="{FF2B5EF4-FFF2-40B4-BE49-F238E27FC236}">
                  <a16:creationId xmlns:a16="http://schemas.microsoft.com/office/drawing/2014/main" id="{A59AE064-0174-4CCF-A928-08A1BC809F6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23" name="Group 67">
            <a:extLst>
              <a:ext uri="{FF2B5EF4-FFF2-40B4-BE49-F238E27FC236}">
                <a16:creationId xmlns:a16="http://schemas.microsoft.com/office/drawing/2014/main" id="{4EE8682C-75B0-43E9-B554-418EA3EA5D01}"/>
              </a:ext>
            </a:extLst>
          </p:cNvPr>
          <p:cNvGrpSpPr>
            <a:grpSpLocks/>
          </p:cNvGrpSpPr>
          <p:nvPr/>
        </p:nvGrpSpPr>
        <p:grpSpPr bwMode="auto">
          <a:xfrm>
            <a:off x="1983862" y="2846905"/>
            <a:ext cx="381000" cy="381000"/>
            <a:chOff x="2078" y="1680"/>
            <a:chExt cx="1615" cy="1615"/>
          </a:xfrm>
        </p:grpSpPr>
        <p:sp>
          <p:nvSpPr>
            <p:cNvPr id="70724" name="Oval 68">
              <a:extLst>
                <a:ext uri="{FF2B5EF4-FFF2-40B4-BE49-F238E27FC236}">
                  <a16:creationId xmlns:a16="http://schemas.microsoft.com/office/drawing/2014/main" id="{0E8BA1D8-EE19-4A55-9282-E26DA0CD1D5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5" name="Oval 69">
              <a:extLst>
                <a:ext uri="{FF2B5EF4-FFF2-40B4-BE49-F238E27FC236}">
                  <a16:creationId xmlns:a16="http://schemas.microsoft.com/office/drawing/2014/main" id="{B08691B0-12CE-4800-917C-DD29D3603C0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6" name="Oval 70">
              <a:extLst>
                <a:ext uri="{FF2B5EF4-FFF2-40B4-BE49-F238E27FC236}">
                  <a16:creationId xmlns:a16="http://schemas.microsoft.com/office/drawing/2014/main" id="{A9673706-8263-42B9-9158-19ED7FAA70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7" name="Oval 71">
              <a:extLst>
                <a:ext uri="{FF2B5EF4-FFF2-40B4-BE49-F238E27FC236}">
                  <a16:creationId xmlns:a16="http://schemas.microsoft.com/office/drawing/2014/main" id="{967A45EF-2D4F-4E5A-BFF8-CA957596AA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8" name="Oval 72">
              <a:extLst>
                <a:ext uri="{FF2B5EF4-FFF2-40B4-BE49-F238E27FC236}">
                  <a16:creationId xmlns:a16="http://schemas.microsoft.com/office/drawing/2014/main" id="{A63F840C-3CDD-4345-B3E6-4127DBDD60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9" name="Oval 73">
              <a:extLst>
                <a:ext uri="{FF2B5EF4-FFF2-40B4-BE49-F238E27FC236}">
                  <a16:creationId xmlns:a16="http://schemas.microsoft.com/office/drawing/2014/main" id="{DA04C994-2716-4D82-A2A8-FC357B98A7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0" name="Group 74">
            <a:extLst>
              <a:ext uri="{FF2B5EF4-FFF2-40B4-BE49-F238E27FC236}">
                <a16:creationId xmlns:a16="http://schemas.microsoft.com/office/drawing/2014/main" id="{842081FD-3B7D-4247-900F-8F6C8D843A17}"/>
              </a:ext>
            </a:extLst>
          </p:cNvPr>
          <p:cNvGrpSpPr>
            <a:grpSpLocks/>
          </p:cNvGrpSpPr>
          <p:nvPr/>
        </p:nvGrpSpPr>
        <p:grpSpPr bwMode="auto">
          <a:xfrm>
            <a:off x="2095480" y="3390263"/>
            <a:ext cx="381000" cy="381000"/>
            <a:chOff x="2078" y="1680"/>
            <a:chExt cx="1615" cy="1615"/>
          </a:xfrm>
        </p:grpSpPr>
        <p:sp>
          <p:nvSpPr>
            <p:cNvPr id="70731" name="Oval 75">
              <a:extLst>
                <a:ext uri="{FF2B5EF4-FFF2-40B4-BE49-F238E27FC236}">
                  <a16:creationId xmlns:a16="http://schemas.microsoft.com/office/drawing/2014/main" id="{1F1EE65F-E9C0-40F1-87FF-DD52CCF9C9F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2" name="Oval 76">
              <a:extLst>
                <a:ext uri="{FF2B5EF4-FFF2-40B4-BE49-F238E27FC236}">
                  <a16:creationId xmlns:a16="http://schemas.microsoft.com/office/drawing/2014/main" id="{1D108E3A-D3C9-4663-A1EF-AAA4F9E5E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3" name="Oval 77">
              <a:extLst>
                <a:ext uri="{FF2B5EF4-FFF2-40B4-BE49-F238E27FC236}">
                  <a16:creationId xmlns:a16="http://schemas.microsoft.com/office/drawing/2014/main" id="{252A8FC2-BF40-4B0F-88CD-5EA3D929E02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4" name="Oval 78">
              <a:extLst>
                <a:ext uri="{FF2B5EF4-FFF2-40B4-BE49-F238E27FC236}">
                  <a16:creationId xmlns:a16="http://schemas.microsoft.com/office/drawing/2014/main" id="{3602790A-224E-4369-B9BB-00687B8B1DA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5" name="Oval 79">
              <a:extLst>
                <a:ext uri="{FF2B5EF4-FFF2-40B4-BE49-F238E27FC236}">
                  <a16:creationId xmlns:a16="http://schemas.microsoft.com/office/drawing/2014/main" id="{E74FEF9F-61DC-4380-A8D8-340D9CB2337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36" name="Oval 80">
              <a:extLst>
                <a:ext uri="{FF2B5EF4-FFF2-40B4-BE49-F238E27FC236}">
                  <a16:creationId xmlns:a16="http://schemas.microsoft.com/office/drawing/2014/main" id="{DC3E72B9-E373-4DF6-A9F3-A18EAEE1D72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7" name="Group 81">
            <a:extLst>
              <a:ext uri="{FF2B5EF4-FFF2-40B4-BE49-F238E27FC236}">
                <a16:creationId xmlns:a16="http://schemas.microsoft.com/office/drawing/2014/main" id="{3A8C6CCB-04AC-48F2-8C0C-BE4F95F8136F}"/>
              </a:ext>
            </a:extLst>
          </p:cNvPr>
          <p:cNvGrpSpPr>
            <a:grpSpLocks/>
          </p:cNvGrpSpPr>
          <p:nvPr/>
        </p:nvGrpSpPr>
        <p:grpSpPr bwMode="auto">
          <a:xfrm>
            <a:off x="2110776" y="3952960"/>
            <a:ext cx="355600" cy="381000"/>
            <a:chOff x="2078" y="1680"/>
            <a:chExt cx="1615" cy="1615"/>
          </a:xfrm>
        </p:grpSpPr>
        <p:sp>
          <p:nvSpPr>
            <p:cNvPr id="70738" name="Oval 82">
              <a:extLst>
                <a:ext uri="{FF2B5EF4-FFF2-40B4-BE49-F238E27FC236}">
                  <a16:creationId xmlns:a16="http://schemas.microsoft.com/office/drawing/2014/main" id="{C8E81BAE-C8E3-4062-9C61-56C0A9777C0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9" name="Oval 83">
              <a:extLst>
                <a:ext uri="{FF2B5EF4-FFF2-40B4-BE49-F238E27FC236}">
                  <a16:creationId xmlns:a16="http://schemas.microsoft.com/office/drawing/2014/main" id="{AF62E9C1-A944-431A-823F-E7C46DC06A2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40" name="Oval 84">
              <a:extLst>
                <a:ext uri="{FF2B5EF4-FFF2-40B4-BE49-F238E27FC236}">
                  <a16:creationId xmlns:a16="http://schemas.microsoft.com/office/drawing/2014/main" id="{659BD064-7491-407A-9F35-CD217A121DA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1" name="Oval 85">
              <a:extLst>
                <a:ext uri="{FF2B5EF4-FFF2-40B4-BE49-F238E27FC236}">
                  <a16:creationId xmlns:a16="http://schemas.microsoft.com/office/drawing/2014/main" id="{5ADCD546-032D-4085-B6FC-988D7C65666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2" name="Oval 86">
              <a:extLst>
                <a:ext uri="{FF2B5EF4-FFF2-40B4-BE49-F238E27FC236}">
                  <a16:creationId xmlns:a16="http://schemas.microsoft.com/office/drawing/2014/main" id="{9B8487AD-B4BB-47F6-BC75-F90EF755746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43" name="Oval 87">
              <a:extLst>
                <a:ext uri="{FF2B5EF4-FFF2-40B4-BE49-F238E27FC236}">
                  <a16:creationId xmlns:a16="http://schemas.microsoft.com/office/drawing/2014/main" id="{0B44D2DA-8732-40A6-825A-525CB3F2D5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48" name="Group 53">
            <a:extLst>
              <a:ext uri="{FF2B5EF4-FFF2-40B4-BE49-F238E27FC236}">
                <a16:creationId xmlns:a16="http://schemas.microsoft.com/office/drawing/2014/main" id="{BF1CF860-00A1-4DDA-B0FA-13A0DCCEEB86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5568860"/>
            <a:ext cx="381000" cy="381000"/>
            <a:chOff x="2078" y="1680"/>
            <a:chExt cx="1615" cy="1615"/>
          </a:xfrm>
        </p:grpSpPr>
        <p:sp>
          <p:nvSpPr>
            <p:cNvPr id="49" name="Oval 54">
              <a:extLst>
                <a:ext uri="{FF2B5EF4-FFF2-40B4-BE49-F238E27FC236}">
                  <a16:creationId xmlns:a16="http://schemas.microsoft.com/office/drawing/2014/main" id="{3BD944BE-94BC-4A67-9DD9-299C1E97B03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Oval 55">
              <a:extLst>
                <a:ext uri="{FF2B5EF4-FFF2-40B4-BE49-F238E27FC236}">
                  <a16:creationId xmlns:a16="http://schemas.microsoft.com/office/drawing/2014/main" id="{3419B764-8587-42A8-B227-57883483E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56">
              <a:extLst>
                <a:ext uri="{FF2B5EF4-FFF2-40B4-BE49-F238E27FC236}">
                  <a16:creationId xmlns:a16="http://schemas.microsoft.com/office/drawing/2014/main" id="{051D43E7-993B-425F-9E91-82F413F609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2" name="Oval 57">
              <a:extLst>
                <a:ext uri="{FF2B5EF4-FFF2-40B4-BE49-F238E27FC236}">
                  <a16:creationId xmlns:a16="http://schemas.microsoft.com/office/drawing/2014/main" id="{828F02B7-BD34-41B0-9E99-7A6D3A0B7C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3" name="Oval 58">
              <a:extLst>
                <a:ext uri="{FF2B5EF4-FFF2-40B4-BE49-F238E27FC236}">
                  <a16:creationId xmlns:a16="http://schemas.microsoft.com/office/drawing/2014/main" id="{2595BE77-468F-4828-939F-5189A776E78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54" name="Oval 59">
              <a:extLst>
                <a:ext uri="{FF2B5EF4-FFF2-40B4-BE49-F238E27FC236}">
                  <a16:creationId xmlns:a16="http://schemas.microsoft.com/office/drawing/2014/main" id="{C3A5D9E3-08EE-4672-8C83-C57FC9FB4F3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55" name="AutoShape 48">
            <a:extLst>
              <a:ext uri="{FF2B5EF4-FFF2-40B4-BE49-F238E27FC236}">
                <a16:creationId xmlns:a16="http://schemas.microsoft.com/office/drawing/2014/main" id="{F327993F-0806-416C-82AF-F33FCBA8E54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460" y="4555614"/>
            <a:ext cx="265758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Ветвления                6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56" name="Group 60">
            <a:extLst>
              <a:ext uri="{FF2B5EF4-FFF2-40B4-BE49-F238E27FC236}">
                <a16:creationId xmlns:a16="http://schemas.microsoft.com/office/drawing/2014/main" id="{48FA65F9-DC87-436B-A3C6-1ED2DAD43AEB}"/>
              </a:ext>
            </a:extLst>
          </p:cNvPr>
          <p:cNvGrpSpPr>
            <a:grpSpLocks/>
          </p:cNvGrpSpPr>
          <p:nvPr/>
        </p:nvGrpSpPr>
        <p:grpSpPr bwMode="auto">
          <a:xfrm>
            <a:off x="1739936" y="5078688"/>
            <a:ext cx="381000" cy="381000"/>
            <a:chOff x="2078" y="1680"/>
            <a:chExt cx="1615" cy="1615"/>
          </a:xfrm>
        </p:grpSpPr>
        <p:sp>
          <p:nvSpPr>
            <p:cNvPr id="57" name="Oval 61">
              <a:extLst>
                <a:ext uri="{FF2B5EF4-FFF2-40B4-BE49-F238E27FC236}">
                  <a16:creationId xmlns:a16="http://schemas.microsoft.com/office/drawing/2014/main" id="{6885DB32-A4A0-438B-9E4E-D639F90DA0F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Oval 62">
              <a:extLst>
                <a:ext uri="{FF2B5EF4-FFF2-40B4-BE49-F238E27FC236}">
                  <a16:creationId xmlns:a16="http://schemas.microsoft.com/office/drawing/2014/main" id="{4C524F8F-C4A5-477D-915E-A2450BA3E3F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Oval 63">
              <a:extLst>
                <a:ext uri="{FF2B5EF4-FFF2-40B4-BE49-F238E27FC236}">
                  <a16:creationId xmlns:a16="http://schemas.microsoft.com/office/drawing/2014/main" id="{4DF48C08-931E-4C1F-AFBF-3E15A56853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0" name="Oval 64">
              <a:extLst>
                <a:ext uri="{FF2B5EF4-FFF2-40B4-BE49-F238E27FC236}">
                  <a16:creationId xmlns:a16="http://schemas.microsoft.com/office/drawing/2014/main" id="{D4278A0C-408E-4C86-8C49-A0CA0206A9B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1" name="Oval 65">
              <a:extLst>
                <a:ext uri="{FF2B5EF4-FFF2-40B4-BE49-F238E27FC236}">
                  <a16:creationId xmlns:a16="http://schemas.microsoft.com/office/drawing/2014/main" id="{EAE59638-5EAE-45DC-897D-CC5EE18533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62" name="Oval 66">
              <a:extLst>
                <a:ext uri="{FF2B5EF4-FFF2-40B4-BE49-F238E27FC236}">
                  <a16:creationId xmlns:a16="http://schemas.microsoft.com/office/drawing/2014/main" id="{B176A203-6ECB-42EF-99F5-18DA9CF8E9F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63" name="AutoShape 48">
            <a:extLst>
              <a:ext uri="{FF2B5EF4-FFF2-40B4-BE49-F238E27FC236}">
                <a16:creationId xmlns:a16="http://schemas.microsoft.com/office/drawing/2014/main" id="{4EE13855-9BCC-4161-8124-658F7081373A}"/>
              </a:ext>
            </a:extLst>
          </p:cNvPr>
          <p:cNvSpPr>
            <a:spLocks noChangeArrowheads="1"/>
          </p:cNvSpPr>
          <p:nvPr/>
        </p:nvSpPr>
        <p:spPr bwMode="gray">
          <a:xfrm>
            <a:off x="2059532" y="5120209"/>
            <a:ext cx="252746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 </a:t>
            </a:r>
            <a:r>
              <a:rPr lang="en-US" altLang="ru-RU" b="1" dirty="0">
                <a:solidFill>
                  <a:schemeClr val="tx2"/>
                </a:solidFill>
              </a:rPr>
              <a:t>“</a:t>
            </a:r>
            <a:r>
              <a:rPr lang="ru-RU" altLang="ru-RU" b="1" dirty="0">
                <a:solidFill>
                  <a:schemeClr val="tx2"/>
                </a:solidFill>
              </a:rPr>
              <a:t>для…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7</a:t>
            </a:r>
          </a:p>
        </p:txBody>
      </p:sp>
      <p:grpSp>
        <p:nvGrpSpPr>
          <p:cNvPr id="64" name="Group 67">
            <a:extLst>
              <a:ext uri="{FF2B5EF4-FFF2-40B4-BE49-F238E27FC236}">
                <a16:creationId xmlns:a16="http://schemas.microsoft.com/office/drawing/2014/main" id="{287C9724-9CEC-4EF4-8044-337E6ED54E3E}"/>
              </a:ext>
            </a:extLst>
          </p:cNvPr>
          <p:cNvGrpSpPr>
            <a:grpSpLocks/>
          </p:cNvGrpSpPr>
          <p:nvPr/>
        </p:nvGrpSpPr>
        <p:grpSpPr bwMode="auto">
          <a:xfrm>
            <a:off x="1987634" y="4461481"/>
            <a:ext cx="381000" cy="381000"/>
            <a:chOff x="2078" y="1680"/>
            <a:chExt cx="1615" cy="1615"/>
          </a:xfrm>
        </p:grpSpPr>
        <p:sp>
          <p:nvSpPr>
            <p:cNvPr id="65" name="Oval 68">
              <a:extLst>
                <a:ext uri="{FF2B5EF4-FFF2-40B4-BE49-F238E27FC236}">
                  <a16:creationId xmlns:a16="http://schemas.microsoft.com/office/drawing/2014/main" id="{CD15544E-1B0E-499D-9602-2773C7A5C4F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Oval 69">
              <a:extLst>
                <a:ext uri="{FF2B5EF4-FFF2-40B4-BE49-F238E27FC236}">
                  <a16:creationId xmlns:a16="http://schemas.microsoft.com/office/drawing/2014/main" id="{0A7CBCA0-3DA0-4EF8-B77A-1D152B725A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Oval 70">
              <a:extLst>
                <a:ext uri="{FF2B5EF4-FFF2-40B4-BE49-F238E27FC236}">
                  <a16:creationId xmlns:a16="http://schemas.microsoft.com/office/drawing/2014/main" id="{DFC02EF4-12E4-4A2F-B463-00B1BFBEA77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8" name="Oval 71">
              <a:extLst>
                <a:ext uri="{FF2B5EF4-FFF2-40B4-BE49-F238E27FC236}">
                  <a16:creationId xmlns:a16="http://schemas.microsoft.com/office/drawing/2014/main" id="{7787E071-AFA0-42D1-9C35-5B4AB8D2998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9" name="Oval 72">
              <a:extLst>
                <a:ext uri="{FF2B5EF4-FFF2-40B4-BE49-F238E27FC236}">
                  <a16:creationId xmlns:a16="http://schemas.microsoft.com/office/drawing/2014/main" id="{7AFCA5FB-058C-44D2-81FD-97621E33405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" name="Oval 73">
              <a:extLst>
                <a:ext uri="{FF2B5EF4-FFF2-40B4-BE49-F238E27FC236}">
                  <a16:creationId xmlns:a16="http://schemas.microsoft.com/office/drawing/2014/main" id="{57620C1A-FD6E-4B9D-A808-D77B816869A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71" name="AutoShape 48">
            <a:extLst>
              <a:ext uri="{FF2B5EF4-FFF2-40B4-BE49-F238E27FC236}">
                <a16:creationId xmlns:a16="http://schemas.microsoft.com/office/drawing/2014/main" id="{A118E906-2FCF-45DF-A1BD-FDBC783121EE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37546" y="5652407"/>
            <a:ext cx="263039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2" action="ppaction://hlinksldjump"/>
              </a:rPr>
              <a:t>Строки</a:t>
            </a:r>
            <a:r>
              <a:rPr lang="ru-RU" altLang="ru-RU" b="1" dirty="0">
                <a:solidFill>
                  <a:schemeClr val="tx2"/>
                </a:solidFill>
              </a:rPr>
              <a:t>                      8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4" name="AutoShape 50">
            <a:extLst>
              <a:ext uri="{FF2B5EF4-FFF2-40B4-BE49-F238E27FC236}">
                <a16:creationId xmlns:a16="http://schemas.microsoft.com/office/drawing/2014/main" id="{92346EC2-D273-4090-A483-DC93A940EFE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0529" y="2322355"/>
            <a:ext cx="283410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Функции. Рекурсия   11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5" name="AutoShape 51">
            <a:extLst>
              <a:ext uri="{FF2B5EF4-FFF2-40B4-BE49-F238E27FC236}">
                <a16:creationId xmlns:a16="http://schemas.microsoft.com/office/drawing/2014/main" id="{F2C1611B-58EE-4A9F-9D7B-FB2000BDA521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4238" y="1763906"/>
            <a:ext cx="283039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Списки (массивы)    10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6" name="AutoShape 52">
            <a:extLst>
              <a:ext uri="{FF2B5EF4-FFF2-40B4-BE49-F238E27FC236}">
                <a16:creationId xmlns:a16="http://schemas.microsoft.com/office/drawing/2014/main" id="{C200E260-7DE1-4D07-95FC-9D7CC279833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32118" y="1195955"/>
            <a:ext cx="284251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</a:t>
            </a:r>
            <a:r>
              <a:rPr lang="en-US" altLang="ru-RU" b="1" dirty="0">
                <a:solidFill>
                  <a:schemeClr val="tx2"/>
                </a:solidFill>
              </a:rPr>
              <a:t> “</a:t>
            </a:r>
            <a:r>
              <a:rPr lang="ru-RU" altLang="ru-RU" b="1" dirty="0">
                <a:solidFill>
                  <a:schemeClr val="tx2"/>
                </a:solidFill>
              </a:rPr>
              <a:t>пока…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   9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7" name="Group 53">
            <a:extLst>
              <a:ext uri="{FF2B5EF4-FFF2-40B4-BE49-F238E27FC236}">
                <a16:creationId xmlns:a16="http://schemas.microsoft.com/office/drawing/2014/main" id="{38FD3006-D5E6-46D4-9207-DCD27C151B4B}"/>
              </a:ext>
            </a:extLst>
          </p:cNvPr>
          <p:cNvGrpSpPr>
            <a:grpSpLocks/>
          </p:cNvGrpSpPr>
          <p:nvPr/>
        </p:nvGrpSpPr>
        <p:grpSpPr bwMode="auto">
          <a:xfrm>
            <a:off x="5838739" y="1190362"/>
            <a:ext cx="381000" cy="381000"/>
            <a:chOff x="2078" y="1680"/>
            <a:chExt cx="1615" cy="1615"/>
          </a:xfrm>
        </p:grpSpPr>
        <p:sp>
          <p:nvSpPr>
            <p:cNvPr id="78" name="Oval 54">
              <a:extLst>
                <a:ext uri="{FF2B5EF4-FFF2-40B4-BE49-F238E27FC236}">
                  <a16:creationId xmlns:a16="http://schemas.microsoft.com/office/drawing/2014/main" id="{082EBCB7-D1C6-41E8-899C-5058A45807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55">
              <a:extLst>
                <a:ext uri="{FF2B5EF4-FFF2-40B4-BE49-F238E27FC236}">
                  <a16:creationId xmlns:a16="http://schemas.microsoft.com/office/drawing/2014/main" id="{51C8668D-62FB-4D05-9D8A-2A7A9A46DEE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Oval 56">
              <a:extLst>
                <a:ext uri="{FF2B5EF4-FFF2-40B4-BE49-F238E27FC236}">
                  <a16:creationId xmlns:a16="http://schemas.microsoft.com/office/drawing/2014/main" id="{6F7CA9F5-BA2D-4FEF-BFAD-9210C73F8A8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1" name="Oval 57">
              <a:extLst>
                <a:ext uri="{FF2B5EF4-FFF2-40B4-BE49-F238E27FC236}">
                  <a16:creationId xmlns:a16="http://schemas.microsoft.com/office/drawing/2014/main" id="{302237E5-A3C8-4B65-9623-D72229F86A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2" name="Oval 58">
              <a:extLst>
                <a:ext uri="{FF2B5EF4-FFF2-40B4-BE49-F238E27FC236}">
                  <a16:creationId xmlns:a16="http://schemas.microsoft.com/office/drawing/2014/main" id="{F5EC8F21-1FC9-473B-BCEE-9E210ED96F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83" name="Oval 59">
              <a:extLst>
                <a:ext uri="{FF2B5EF4-FFF2-40B4-BE49-F238E27FC236}">
                  <a16:creationId xmlns:a16="http://schemas.microsoft.com/office/drawing/2014/main" id="{6D3D7486-0AFA-4990-9421-89A8C958155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84" name="Group 60">
            <a:extLst>
              <a:ext uri="{FF2B5EF4-FFF2-40B4-BE49-F238E27FC236}">
                <a16:creationId xmlns:a16="http://schemas.microsoft.com/office/drawing/2014/main" id="{D2CBB616-6957-4982-B638-F62FADDC9D84}"/>
              </a:ext>
            </a:extLst>
          </p:cNvPr>
          <p:cNvGrpSpPr>
            <a:grpSpLocks/>
          </p:cNvGrpSpPr>
          <p:nvPr/>
        </p:nvGrpSpPr>
        <p:grpSpPr bwMode="auto">
          <a:xfrm>
            <a:off x="5838621" y="1770504"/>
            <a:ext cx="381000" cy="381000"/>
            <a:chOff x="2078" y="1680"/>
            <a:chExt cx="1615" cy="1615"/>
          </a:xfrm>
        </p:grpSpPr>
        <p:sp>
          <p:nvSpPr>
            <p:cNvPr id="85" name="Oval 61">
              <a:extLst>
                <a:ext uri="{FF2B5EF4-FFF2-40B4-BE49-F238E27FC236}">
                  <a16:creationId xmlns:a16="http://schemas.microsoft.com/office/drawing/2014/main" id="{F2791D54-1549-4F39-B0AA-F78D52F9492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Oval 62">
              <a:extLst>
                <a:ext uri="{FF2B5EF4-FFF2-40B4-BE49-F238E27FC236}">
                  <a16:creationId xmlns:a16="http://schemas.microsoft.com/office/drawing/2014/main" id="{846932BE-2192-4E6D-A1EF-12BC83E062D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Oval 63">
              <a:extLst>
                <a:ext uri="{FF2B5EF4-FFF2-40B4-BE49-F238E27FC236}">
                  <a16:creationId xmlns:a16="http://schemas.microsoft.com/office/drawing/2014/main" id="{74CDA7A5-8686-46F0-AA30-D033061F34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8" name="Oval 64">
              <a:extLst>
                <a:ext uri="{FF2B5EF4-FFF2-40B4-BE49-F238E27FC236}">
                  <a16:creationId xmlns:a16="http://schemas.microsoft.com/office/drawing/2014/main" id="{13B634D5-A2D0-430B-BAF2-6204B177D8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9" name="Oval 65">
              <a:extLst>
                <a:ext uri="{FF2B5EF4-FFF2-40B4-BE49-F238E27FC236}">
                  <a16:creationId xmlns:a16="http://schemas.microsoft.com/office/drawing/2014/main" id="{95FBF51C-A12D-477E-80F2-9680D721B2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90" name="Oval 66">
              <a:extLst>
                <a:ext uri="{FF2B5EF4-FFF2-40B4-BE49-F238E27FC236}">
                  <a16:creationId xmlns:a16="http://schemas.microsoft.com/office/drawing/2014/main" id="{C6FCEDAE-1780-4A5B-9F62-135E5E04A0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12" name="Group 53">
            <a:extLst>
              <a:ext uri="{FF2B5EF4-FFF2-40B4-BE49-F238E27FC236}">
                <a16:creationId xmlns:a16="http://schemas.microsoft.com/office/drawing/2014/main" id="{9641D4A9-31FA-42F7-B11A-AB1B561A258E}"/>
              </a:ext>
            </a:extLst>
          </p:cNvPr>
          <p:cNvGrpSpPr>
            <a:grpSpLocks/>
          </p:cNvGrpSpPr>
          <p:nvPr/>
        </p:nvGrpSpPr>
        <p:grpSpPr bwMode="auto">
          <a:xfrm>
            <a:off x="5926637" y="5175363"/>
            <a:ext cx="381000" cy="381000"/>
            <a:chOff x="2078" y="1680"/>
            <a:chExt cx="1615" cy="1615"/>
          </a:xfrm>
        </p:grpSpPr>
        <p:sp>
          <p:nvSpPr>
            <p:cNvPr id="113" name="Oval 54">
              <a:extLst>
                <a:ext uri="{FF2B5EF4-FFF2-40B4-BE49-F238E27FC236}">
                  <a16:creationId xmlns:a16="http://schemas.microsoft.com/office/drawing/2014/main" id="{04BD3AA8-50E2-4AFB-9434-4FEC4107C46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" name="Oval 55">
              <a:extLst>
                <a:ext uri="{FF2B5EF4-FFF2-40B4-BE49-F238E27FC236}">
                  <a16:creationId xmlns:a16="http://schemas.microsoft.com/office/drawing/2014/main" id="{A2FE8FC2-7091-45C8-9BEA-9C8C079747A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5" name="Oval 56">
              <a:extLst>
                <a:ext uri="{FF2B5EF4-FFF2-40B4-BE49-F238E27FC236}">
                  <a16:creationId xmlns:a16="http://schemas.microsoft.com/office/drawing/2014/main" id="{16453323-6480-4CF7-B605-3618A82726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6" name="Oval 57">
              <a:extLst>
                <a:ext uri="{FF2B5EF4-FFF2-40B4-BE49-F238E27FC236}">
                  <a16:creationId xmlns:a16="http://schemas.microsoft.com/office/drawing/2014/main" id="{890291D8-7C18-4353-85FB-17C9E794BE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7" name="Oval 58">
              <a:extLst>
                <a:ext uri="{FF2B5EF4-FFF2-40B4-BE49-F238E27FC236}">
                  <a16:creationId xmlns:a16="http://schemas.microsoft.com/office/drawing/2014/main" id="{6078512F-7029-4CE2-9FD5-E81799D772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18" name="Oval 59">
              <a:extLst>
                <a:ext uri="{FF2B5EF4-FFF2-40B4-BE49-F238E27FC236}">
                  <a16:creationId xmlns:a16="http://schemas.microsoft.com/office/drawing/2014/main" id="{F329E2DE-C7D0-41DA-BEA7-116695CB00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19" name="AutoShape 48">
            <a:extLst>
              <a:ext uri="{FF2B5EF4-FFF2-40B4-BE49-F238E27FC236}">
                <a16:creationId xmlns:a16="http://schemas.microsoft.com/office/drawing/2014/main" id="{5CB067AD-913E-4F27-974D-079EE50EC90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54323" y="4202791"/>
            <a:ext cx="272031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Матрицы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0" name="Group 60">
            <a:extLst>
              <a:ext uri="{FF2B5EF4-FFF2-40B4-BE49-F238E27FC236}">
                <a16:creationId xmlns:a16="http://schemas.microsoft.com/office/drawing/2014/main" id="{2D44EDDC-631D-45B6-95F7-D18910529B19}"/>
              </a:ext>
            </a:extLst>
          </p:cNvPr>
          <p:cNvGrpSpPr>
            <a:grpSpLocks/>
          </p:cNvGrpSpPr>
          <p:nvPr/>
        </p:nvGrpSpPr>
        <p:grpSpPr bwMode="auto">
          <a:xfrm>
            <a:off x="5896847" y="4653573"/>
            <a:ext cx="381000" cy="381000"/>
            <a:chOff x="2078" y="1680"/>
            <a:chExt cx="1615" cy="1615"/>
          </a:xfrm>
        </p:grpSpPr>
        <p:sp>
          <p:nvSpPr>
            <p:cNvPr id="121" name="Oval 61">
              <a:extLst>
                <a:ext uri="{FF2B5EF4-FFF2-40B4-BE49-F238E27FC236}">
                  <a16:creationId xmlns:a16="http://schemas.microsoft.com/office/drawing/2014/main" id="{F0C0AC91-331E-47DB-9AB1-1C66D02283A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62">
              <a:extLst>
                <a:ext uri="{FF2B5EF4-FFF2-40B4-BE49-F238E27FC236}">
                  <a16:creationId xmlns:a16="http://schemas.microsoft.com/office/drawing/2014/main" id="{9AD61848-06D5-44EA-81BA-EE317B08D2A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63">
              <a:extLst>
                <a:ext uri="{FF2B5EF4-FFF2-40B4-BE49-F238E27FC236}">
                  <a16:creationId xmlns:a16="http://schemas.microsoft.com/office/drawing/2014/main" id="{C2CA0F2F-FB74-4043-9BC0-0283AAAAB8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4" name="Oval 64">
              <a:extLst>
                <a:ext uri="{FF2B5EF4-FFF2-40B4-BE49-F238E27FC236}">
                  <a16:creationId xmlns:a16="http://schemas.microsoft.com/office/drawing/2014/main" id="{00AED349-DD6F-46D6-9662-8DAAC669084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5" name="Oval 65">
              <a:extLst>
                <a:ext uri="{FF2B5EF4-FFF2-40B4-BE49-F238E27FC236}">
                  <a16:creationId xmlns:a16="http://schemas.microsoft.com/office/drawing/2014/main" id="{FB6EF9C0-EE62-4B92-AB3E-F39267531C2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26" name="Oval 66">
              <a:extLst>
                <a:ext uri="{FF2B5EF4-FFF2-40B4-BE49-F238E27FC236}">
                  <a16:creationId xmlns:a16="http://schemas.microsoft.com/office/drawing/2014/main" id="{DB6DFB36-B0AF-4013-842B-1DE02DA281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27" name="AutoShape 48">
            <a:extLst>
              <a:ext uri="{FF2B5EF4-FFF2-40B4-BE49-F238E27FC236}">
                <a16:creationId xmlns:a16="http://schemas.microsoft.com/office/drawing/2014/main" id="{7F1163D2-DD01-4EFD-A935-03E3BE42F3A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8639" y="5193691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Множества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8" name="Group 67">
            <a:extLst>
              <a:ext uri="{FF2B5EF4-FFF2-40B4-BE49-F238E27FC236}">
                <a16:creationId xmlns:a16="http://schemas.microsoft.com/office/drawing/2014/main" id="{F6324910-CA91-4081-9CC2-23D94DEC1E54}"/>
              </a:ext>
            </a:extLst>
          </p:cNvPr>
          <p:cNvGrpSpPr>
            <a:grpSpLocks/>
          </p:cNvGrpSpPr>
          <p:nvPr/>
        </p:nvGrpSpPr>
        <p:grpSpPr bwMode="auto">
          <a:xfrm>
            <a:off x="5875143" y="4159581"/>
            <a:ext cx="381000" cy="381000"/>
            <a:chOff x="2078" y="1680"/>
            <a:chExt cx="1615" cy="1615"/>
          </a:xfrm>
        </p:grpSpPr>
        <p:sp>
          <p:nvSpPr>
            <p:cNvPr id="129" name="Oval 68">
              <a:extLst>
                <a:ext uri="{FF2B5EF4-FFF2-40B4-BE49-F238E27FC236}">
                  <a16:creationId xmlns:a16="http://schemas.microsoft.com/office/drawing/2014/main" id="{062617ED-9217-48DD-B884-C7B271CDDB7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69">
              <a:extLst>
                <a:ext uri="{FF2B5EF4-FFF2-40B4-BE49-F238E27FC236}">
                  <a16:creationId xmlns:a16="http://schemas.microsoft.com/office/drawing/2014/main" id="{93FC47C5-0261-4B91-B5E2-B2301D344C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70">
              <a:extLst>
                <a:ext uri="{FF2B5EF4-FFF2-40B4-BE49-F238E27FC236}">
                  <a16:creationId xmlns:a16="http://schemas.microsoft.com/office/drawing/2014/main" id="{01A20CAB-4BD8-498A-86A8-F9C7E0BD4F4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2" name="Oval 71">
              <a:extLst>
                <a:ext uri="{FF2B5EF4-FFF2-40B4-BE49-F238E27FC236}">
                  <a16:creationId xmlns:a16="http://schemas.microsoft.com/office/drawing/2014/main" id="{7A898E84-CA20-4443-BAF3-B1E3ABE2EE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3" name="Oval 72">
              <a:extLst>
                <a:ext uri="{FF2B5EF4-FFF2-40B4-BE49-F238E27FC236}">
                  <a16:creationId xmlns:a16="http://schemas.microsoft.com/office/drawing/2014/main" id="{F9388C5D-18A9-473A-B13F-AE095A241CC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34" name="Oval 73">
              <a:extLst>
                <a:ext uri="{FF2B5EF4-FFF2-40B4-BE49-F238E27FC236}">
                  <a16:creationId xmlns:a16="http://schemas.microsoft.com/office/drawing/2014/main" id="{A62ECB15-1FCB-4840-ACBB-4FB3A260A59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35" name="AutoShape 48">
            <a:extLst>
              <a:ext uri="{FF2B5EF4-FFF2-40B4-BE49-F238E27FC236}">
                <a16:creationId xmlns:a16="http://schemas.microsoft.com/office/drawing/2014/main" id="{C38EE543-2368-4756-B949-E09A382BD6B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88311" y="4713514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Словари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36" name="Group 74">
            <a:extLst>
              <a:ext uri="{FF2B5EF4-FFF2-40B4-BE49-F238E27FC236}">
                <a16:creationId xmlns:a16="http://schemas.microsoft.com/office/drawing/2014/main" id="{86826F2E-638A-43E8-8619-A234CD567AC0}"/>
              </a:ext>
            </a:extLst>
          </p:cNvPr>
          <p:cNvGrpSpPr>
            <a:grpSpLocks/>
          </p:cNvGrpSpPr>
          <p:nvPr/>
        </p:nvGrpSpPr>
        <p:grpSpPr bwMode="auto">
          <a:xfrm>
            <a:off x="2912430" y="6126240"/>
            <a:ext cx="381000" cy="381000"/>
            <a:chOff x="2078" y="1680"/>
            <a:chExt cx="1615" cy="1615"/>
          </a:xfrm>
        </p:grpSpPr>
        <p:sp>
          <p:nvSpPr>
            <p:cNvPr id="137" name="Oval 75">
              <a:extLst>
                <a:ext uri="{FF2B5EF4-FFF2-40B4-BE49-F238E27FC236}">
                  <a16:creationId xmlns:a16="http://schemas.microsoft.com/office/drawing/2014/main" id="{E51E0B06-A657-48F6-B7CD-A4FFBE13FD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8" name="Oval 76">
              <a:extLst>
                <a:ext uri="{FF2B5EF4-FFF2-40B4-BE49-F238E27FC236}">
                  <a16:creationId xmlns:a16="http://schemas.microsoft.com/office/drawing/2014/main" id="{BFB503FD-55AC-4CF5-ABD5-670111CA227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9" name="Oval 77">
              <a:extLst>
                <a:ext uri="{FF2B5EF4-FFF2-40B4-BE49-F238E27FC236}">
                  <a16:creationId xmlns:a16="http://schemas.microsoft.com/office/drawing/2014/main" id="{70AE73E0-06A0-4B41-9A89-4D5B0AB0088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0" name="Oval 78">
              <a:extLst>
                <a:ext uri="{FF2B5EF4-FFF2-40B4-BE49-F238E27FC236}">
                  <a16:creationId xmlns:a16="http://schemas.microsoft.com/office/drawing/2014/main" id="{83604367-6AAF-4C8D-8961-48198090059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1" name="Oval 79">
              <a:extLst>
                <a:ext uri="{FF2B5EF4-FFF2-40B4-BE49-F238E27FC236}">
                  <a16:creationId xmlns:a16="http://schemas.microsoft.com/office/drawing/2014/main" id="{E067D89C-2F02-4AED-B5C3-A8F505C3F7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42" name="Oval 80">
              <a:extLst>
                <a:ext uri="{FF2B5EF4-FFF2-40B4-BE49-F238E27FC236}">
                  <a16:creationId xmlns:a16="http://schemas.microsoft.com/office/drawing/2014/main" id="{A439C7AE-B020-4678-B661-BE88792043F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43" name="AutoShape 49">
            <a:extLst>
              <a:ext uri="{FF2B5EF4-FFF2-40B4-BE49-F238E27FC236}">
                <a16:creationId xmlns:a16="http://schemas.microsoft.com/office/drawing/2014/main" id="{880B867A-D604-4BDC-9773-A35426F58F25}"/>
              </a:ext>
            </a:extLst>
          </p:cNvPr>
          <p:cNvSpPr>
            <a:spLocks noChangeArrowheads="1"/>
          </p:cNvSpPr>
          <p:nvPr/>
        </p:nvSpPr>
        <p:spPr bwMode="gray">
          <a:xfrm>
            <a:off x="3311119" y="6115830"/>
            <a:ext cx="3417579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3" action="ppaction://hlinksldjump"/>
              </a:rPr>
              <a:t>Информационные ресурсы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144" name="Group 74">
            <a:extLst>
              <a:ext uri="{FF2B5EF4-FFF2-40B4-BE49-F238E27FC236}">
                <a16:creationId xmlns:a16="http://schemas.microsoft.com/office/drawing/2014/main" id="{38FB7C8B-821F-46A4-B2FF-F89DE73D2A28}"/>
              </a:ext>
            </a:extLst>
          </p:cNvPr>
          <p:cNvGrpSpPr>
            <a:grpSpLocks/>
          </p:cNvGrpSpPr>
          <p:nvPr/>
        </p:nvGrpSpPr>
        <p:grpSpPr bwMode="auto">
          <a:xfrm>
            <a:off x="6760391" y="6116118"/>
            <a:ext cx="381000" cy="381000"/>
            <a:chOff x="2078" y="1680"/>
            <a:chExt cx="1615" cy="1615"/>
          </a:xfrm>
        </p:grpSpPr>
        <p:sp>
          <p:nvSpPr>
            <p:cNvPr id="145" name="Oval 75">
              <a:extLst>
                <a:ext uri="{FF2B5EF4-FFF2-40B4-BE49-F238E27FC236}">
                  <a16:creationId xmlns:a16="http://schemas.microsoft.com/office/drawing/2014/main" id="{1A1DD7D7-1981-423A-9DEB-977943F23E7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6" name="Oval 76">
              <a:extLst>
                <a:ext uri="{FF2B5EF4-FFF2-40B4-BE49-F238E27FC236}">
                  <a16:creationId xmlns:a16="http://schemas.microsoft.com/office/drawing/2014/main" id="{44E7B528-E29A-4827-BCF4-A3E5A0A20B5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" name="Oval 77">
              <a:extLst>
                <a:ext uri="{FF2B5EF4-FFF2-40B4-BE49-F238E27FC236}">
                  <a16:creationId xmlns:a16="http://schemas.microsoft.com/office/drawing/2014/main" id="{2F2FF9C9-837A-4E26-B7FB-CE05444F547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8" name="Oval 78">
              <a:extLst>
                <a:ext uri="{FF2B5EF4-FFF2-40B4-BE49-F238E27FC236}">
                  <a16:creationId xmlns:a16="http://schemas.microsoft.com/office/drawing/2014/main" id="{931978BA-A59C-4F74-913A-29367359A00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9" name="Oval 79">
              <a:extLst>
                <a:ext uri="{FF2B5EF4-FFF2-40B4-BE49-F238E27FC236}">
                  <a16:creationId xmlns:a16="http://schemas.microsoft.com/office/drawing/2014/main" id="{0546091A-7F90-442F-98BE-EAFB8236E19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50" name="Oval 80">
              <a:extLst>
                <a:ext uri="{FF2B5EF4-FFF2-40B4-BE49-F238E27FC236}">
                  <a16:creationId xmlns:a16="http://schemas.microsoft.com/office/drawing/2014/main" id="{A686EBB4-880B-4B04-93DD-A786654B5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pic>
        <p:nvPicPr>
          <p:cNvPr id="151" name="Рисунок 150">
            <a:extLst>
              <a:ext uri="{FF2B5EF4-FFF2-40B4-BE49-F238E27FC236}">
                <a16:creationId xmlns:a16="http://schemas.microsoft.com/office/drawing/2014/main" id="{80B20E71-D85D-4832-8332-85800AF466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161" name="AutoShape 50">
            <a:extLst>
              <a:ext uri="{FF2B5EF4-FFF2-40B4-BE49-F238E27FC236}">
                <a16:creationId xmlns:a16="http://schemas.microsoft.com/office/drawing/2014/main" id="{CD3CD1FA-B0E5-41F1-A4C5-7D9D09D409D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187513" y="3673998"/>
            <a:ext cx="2887119" cy="365174"/>
          </a:xfrm>
          <a:prstGeom prst="roundRect">
            <a:avLst>
              <a:gd name="adj" fmla="val 50000"/>
            </a:avLst>
          </a:prstGeom>
          <a:noFill/>
          <a:ln w="28575" algn="ctr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rgbClr val="C00000"/>
                </a:solidFill>
              </a:rPr>
              <a:t>Внеурочная </a:t>
            </a:r>
            <a:r>
              <a:rPr lang="ru-RU" altLang="ru-RU" b="1" dirty="0" err="1">
                <a:solidFill>
                  <a:srgbClr val="C00000"/>
                </a:solidFill>
              </a:rPr>
              <a:t>деят-ность</a:t>
            </a:r>
            <a:endParaRPr lang="en-US" altLang="ru-RU" b="1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E11F821-5FF1-4E34-8D48-8036FEA08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2</a:t>
            </a:fld>
            <a:endParaRPr lang="en-US" altLang="ru-RU"/>
          </a:p>
        </p:txBody>
      </p:sp>
      <p:grpSp>
        <p:nvGrpSpPr>
          <p:cNvPr id="152" name="Group 74">
            <a:extLst>
              <a:ext uri="{FF2B5EF4-FFF2-40B4-BE49-F238E27FC236}">
                <a16:creationId xmlns:a16="http://schemas.microsoft.com/office/drawing/2014/main" id="{204D6A42-0153-4C37-8679-726CC14FFB07}"/>
              </a:ext>
            </a:extLst>
          </p:cNvPr>
          <p:cNvGrpSpPr>
            <a:grpSpLocks/>
          </p:cNvGrpSpPr>
          <p:nvPr/>
        </p:nvGrpSpPr>
        <p:grpSpPr bwMode="auto">
          <a:xfrm>
            <a:off x="5846940" y="2345646"/>
            <a:ext cx="381000" cy="381000"/>
            <a:chOff x="2078" y="1680"/>
            <a:chExt cx="1615" cy="1615"/>
          </a:xfrm>
        </p:grpSpPr>
        <p:sp>
          <p:nvSpPr>
            <p:cNvPr id="162" name="Oval 75">
              <a:extLst>
                <a:ext uri="{FF2B5EF4-FFF2-40B4-BE49-F238E27FC236}">
                  <a16:creationId xmlns:a16="http://schemas.microsoft.com/office/drawing/2014/main" id="{FCBFDDDC-0E2E-47DA-9F34-158195A6DA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" name="Oval 76">
              <a:extLst>
                <a:ext uri="{FF2B5EF4-FFF2-40B4-BE49-F238E27FC236}">
                  <a16:creationId xmlns:a16="http://schemas.microsoft.com/office/drawing/2014/main" id="{AD2980C2-2D3F-461B-8B5A-3D8EE860215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" name="Oval 77">
              <a:extLst>
                <a:ext uri="{FF2B5EF4-FFF2-40B4-BE49-F238E27FC236}">
                  <a16:creationId xmlns:a16="http://schemas.microsoft.com/office/drawing/2014/main" id="{2CCDEF99-BB1C-4206-A485-27BB6C9B5CE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5" name="Oval 78">
              <a:extLst>
                <a:ext uri="{FF2B5EF4-FFF2-40B4-BE49-F238E27FC236}">
                  <a16:creationId xmlns:a16="http://schemas.microsoft.com/office/drawing/2014/main" id="{810410CF-241F-4A6C-8A7B-CC406289F0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6" name="Oval 79">
              <a:extLst>
                <a:ext uri="{FF2B5EF4-FFF2-40B4-BE49-F238E27FC236}">
                  <a16:creationId xmlns:a16="http://schemas.microsoft.com/office/drawing/2014/main" id="{71143901-7D32-4AB9-8CF3-D32628F22A1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67" name="Oval 80">
              <a:extLst>
                <a:ext uri="{FF2B5EF4-FFF2-40B4-BE49-F238E27FC236}">
                  <a16:creationId xmlns:a16="http://schemas.microsoft.com/office/drawing/2014/main" id="{0A421722-B5B6-4F53-A8FA-A09B09D8C5C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68" name="Group 74">
            <a:extLst>
              <a:ext uri="{FF2B5EF4-FFF2-40B4-BE49-F238E27FC236}">
                <a16:creationId xmlns:a16="http://schemas.microsoft.com/office/drawing/2014/main" id="{2ED2D65D-CE25-4E94-A035-3CCB4B907125}"/>
              </a:ext>
            </a:extLst>
          </p:cNvPr>
          <p:cNvGrpSpPr>
            <a:grpSpLocks/>
          </p:cNvGrpSpPr>
          <p:nvPr/>
        </p:nvGrpSpPr>
        <p:grpSpPr bwMode="auto">
          <a:xfrm>
            <a:off x="5865535" y="2924261"/>
            <a:ext cx="381000" cy="381000"/>
            <a:chOff x="2078" y="1680"/>
            <a:chExt cx="1615" cy="1615"/>
          </a:xfrm>
        </p:grpSpPr>
        <p:sp>
          <p:nvSpPr>
            <p:cNvPr id="169" name="Oval 75">
              <a:extLst>
                <a:ext uri="{FF2B5EF4-FFF2-40B4-BE49-F238E27FC236}">
                  <a16:creationId xmlns:a16="http://schemas.microsoft.com/office/drawing/2014/main" id="{EF5842AE-C6A4-40D8-A56D-06F64CE240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0" name="Oval 76">
              <a:extLst>
                <a:ext uri="{FF2B5EF4-FFF2-40B4-BE49-F238E27FC236}">
                  <a16:creationId xmlns:a16="http://schemas.microsoft.com/office/drawing/2014/main" id="{9966892A-4857-413D-BE7E-E49F1245CB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1" name="Oval 77">
              <a:extLst>
                <a:ext uri="{FF2B5EF4-FFF2-40B4-BE49-F238E27FC236}">
                  <a16:creationId xmlns:a16="http://schemas.microsoft.com/office/drawing/2014/main" id="{2ED15980-5135-42E4-AFEF-5634D05644F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2" name="Oval 78">
              <a:extLst>
                <a:ext uri="{FF2B5EF4-FFF2-40B4-BE49-F238E27FC236}">
                  <a16:creationId xmlns:a16="http://schemas.microsoft.com/office/drawing/2014/main" id="{DDC3FA79-A7F2-459F-A3DE-AFEEEC8B673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3" name="Oval 79">
              <a:extLst>
                <a:ext uri="{FF2B5EF4-FFF2-40B4-BE49-F238E27FC236}">
                  <a16:creationId xmlns:a16="http://schemas.microsoft.com/office/drawing/2014/main" id="{4DB6A0DE-5CBA-4885-8B71-625DA5DA32B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74" name="Oval 80">
              <a:extLst>
                <a:ext uri="{FF2B5EF4-FFF2-40B4-BE49-F238E27FC236}">
                  <a16:creationId xmlns:a16="http://schemas.microsoft.com/office/drawing/2014/main" id="{4816D3A5-C9C8-4C04-B282-E1FAB5141E0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75" name="AutoShape 51">
            <a:extLst>
              <a:ext uri="{FF2B5EF4-FFF2-40B4-BE49-F238E27FC236}">
                <a16:creationId xmlns:a16="http://schemas.microsoft.com/office/drawing/2014/main" id="{F0C8E4EB-6939-42F1-A57C-4D6F4FE0BBEB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10021" y="2932961"/>
            <a:ext cx="2774940" cy="595487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Практикум и зачёт</a:t>
            </a:r>
          </a:p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12-14</a:t>
            </a:r>
            <a:endParaRPr lang="en-US" alt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784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6017"/>
            <a:ext cx="8306544" cy="546344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Строки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89888" y="931337"/>
            <a:ext cx="8820472" cy="5463034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Основные вопросы («дерево понятий»)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Строка</a:t>
            </a:r>
          </a:p>
          <a:p>
            <a:pPr lvl="1" algn="l">
              <a:defRPr/>
            </a:pPr>
            <a:r>
              <a:rPr lang="ru-RU" sz="20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Длина строки</a:t>
            </a:r>
          </a:p>
          <a:p>
            <a:pPr lvl="1" algn="l"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Ввод с клавиатуры</a:t>
            </a:r>
          </a:p>
          <a:p>
            <a:pPr lvl="1" algn="l"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Простые операции над </a:t>
            </a:r>
            <a:r>
              <a:rPr lang="ru-RU" sz="20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т</a:t>
            </a:r>
            <a:r>
              <a:rPr lang="ru-RU" sz="20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роками: </a:t>
            </a:r>
          </a:p>
          <a:p>
            <a:pPr marL="1257300" lvl="2" indent="-342900" algn="l"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конкатенация, </a:t>
            </a:r>
          </a:p>
          <a:p>
            <a:pPr marL="1257300" lvl="2" indent="-342900" algn="l"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умножение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0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Срез</a:t>
            </a:r>
          </a:p>
          <a:p>
            <a:pPr lvl="1" algn="l">
              <a:defRPr/>
            </a:pPr>
            <a:r>
              <a:rPr lang="ru-RU" sz="20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срезов</a:t>
            </a:r>
          </a:p>
          <a:p>
            <a:pPr lvl="1" algn="l">
              <a:defRPr/>
            </a:pPr>
            <a:r>
              <a:rPr lang="ru-RU" sz="20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индексы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Методы</a:t>
            </a:r>
          </a:p>
          <a:p>
            <a:pPr lvl="1" algn="l">
              <a:defRPr/>
            </a:pPr>
            <a:r>
              <a:rPr lang="ru-RU" sz="20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</a:t>
            </a:r>
            <a:r>
              <a:rPr lang="en-US" sz="20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find </a:t>
            </a:r>
            <a:r>
              <a:rPr lang="ru-RU" sz="20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en-US" sz="2000" dirty="0" err="1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rfind</a:t>
            </a:r>
            <a:endParaRPr lang="ru-RU" sz="2000" dirty="0"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algn="l">
              <a:defRPr/>
            </a:pPr>
            <a:r>
              <a:rPr lang="ru-RU" sz="20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</a:t>
            </a:r>
            <a:r>
              <a:rPr lang="en-US" sz="20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replace</a:t>
            </a:r>
            <a:endParaRPr lang="ru-RU" sz="2000" dirty="0"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algn="l">
              <a:defRPr/>
            </a:pPr>
            <a:r>
              <a:rPr lang="ru-RU" sz="20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</a:t>
            </a:r>
            <a:r>
              <a:rPr lang="en-US" sz="20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count</a:t>
            </a:r>
          </a:p>
          <a:p>
            <a:pPr lvl="1" algn="l">
              <a:defRPr/>
            </a:pPr>
            <a:r>
              <a:rPr lang="ru-RU" sz="20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Форматы методов</a:t>
            </a:r>
          </a:p>
          <a:p>
            <a:pPr lvl="0" algn="l">
              <a:defRPr/>
            </a:pPr>
            <a:endParaRPr kumimoji="0" lang="ru-RU" sz="4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Практическая работа  - 8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Домашнее задание - 8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FF38F5-480D-43D3-BFAE-F54D303D76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63" b="95251" l="9524" r="90110">
                        <a14:foregroundMark x1="20513" y1="35092" x2="20513" y2="35092"/>
                        <a14:foregroundMark x1="22711" y1="21108" x2="22711" y2="21108"/>
                        <a14:foregroundMark x1="18681" y1="13984" x2="18681" y2="13984"/>
                        <a14:foregroundMark x1="15385" y1="12929" x2="15385" y2="12929"/>
                        <a14:foregroundMark x1="21612" y1="53034" x2="21612" y2="53034"/>
                        <a14:foregroundMark x1="21612" y1="53034" x2="21612" y2="53034"/>
                        <a14:foregroundMark x1="26007" y1="19261" x2="23810" y2="36148"/>
                        <a14:foregroundMark x1="13187" y1="10290" x2="21245" y2="24538"/>
                        <a14:foregroundMark x1="20147" y1="78364" x2="21978" y2="86280"/>
                        <a14:foregroundMark x1="12454" y1="78628" x2="14286" y2="85224"/>
                        <a14:foregroundMark x1="90110" y1="93404" x2="78755" y2="92876"/>
                        <a14:foregroundMark x1="58974" y1="95251" x2="52381" y2="947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372645"/>
            <a:ext cx="2520280" cy="481330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7E344F9-AE69-4110-B135-FC1C16D2F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3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5297B2-EDF4-4663-8CB0-0EA2625ADB37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8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087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6017"/>
            <a:ext cx="8306544" cy="546344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 Основные понятия. Синтаксис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300310" y="1011212"/>
            <a:ext cx="8820472" cy="1938992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l">
              <a:defRPr/>
            </a:pPr>
            <a:r>
              <a:rPr lang="ru-RU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Строка </a:t>
            </a:r>
            <a: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последовательность символов. </a:t>
            </a:r>
          </a:p>
          <a:p>
            <a:pPr lvl="0" algn="l">
              <a:defRPr/>
            </a:pP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Строка считывается со стандартного ввода функцией </a:t>
            </a:r>
            <a:r>
              <a:rPr lang="ru-RU" sz="2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input</a:t>
            </a:r>
            <a: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().</a:t>
            </a:r>
          </a:p>
          <a:p>
            <a:pPr lvl="0" algn="l">
              <a:defRPr/>
            </a:pP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defRPr/>
            </a:pPr>
            <a:r>
              <a:rPr lang="ru-RU" sz="2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len</a:t>
            </a:r>
            <a:r>
              <a:rPr lang="ru-RU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()</a:t>
            </a:r>
            <a: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длина строки – количество символов в строке (пробел – тоже символ!).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C3673D-D79B-4C26-B2A3-F9D1839FB0E2}"/>
              </a:ext>
            </a:extLst>
          </p:cNvPr>
          <p:cNvSpPr txBox="1"/>
          <p:nvPr/>
        </p:nvSpPr>
        <p:spPr>
          <a:xfrm>
            <a:off x="212690" y="4690067"/>
            <a:ext cx="3767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/>
              <a:t>Перевод строки в число осуществляется функцией </a:t>
            </a:r>
            <a:r>
              <a:rPr lang="ru-RU" dirty="0" err="1"/>
              <a:t>int</a:t>
            </a:r>
            <a:r>
              <a:rPr lang="ru-RU" dirty="0"/>
              <a:t>().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DD44A47-AF85-4F0D-B82C-A85C923F0D2B}"/>
              </a:ext>
            </a:extLst>
          </p:cNvPr>
          <p:cNvSpPr txBox="1"/>
          <p:nvPr/>
        </p:nvSpPr>
        <p:spPr>
          <a:xfrm>
            <a:off x="251187" y="5439171"/>
            <a:ext cx="3506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/>
              <a:t>str() преобразование любого другого типа в </a:t>
            </a:r>
            <a:r>
              <a:rPr lang="ru-RU" dirty="0" err="1"/>
              <a:t>Python</a:t>
            </a:r>
            <a:r>
              <a:rPr lang="ru-RU" dirty="0"/>
              <a:t> в строку.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B4D546-A6DB-4F58-8A58-8C912E7A3CE2}"/>
              </a:ext>
            </a:extLst>
          </p:cNvPr>
          <p:cNvSpPr txBox="1"/>
          <p:nvPr/>
        </p:nvSpPr>
        <p:spPr>
          <a:xfrm>
            <a:off x="281363" y="3037477"/>
            <a:ext cx="46506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/>
              <a:t>Простые операции на строками:</a:t>
            </a:r>
          </a:p>
          <a:p>
            <a:pPr marL="271463" indent="-180975" algn="l">
              <a:buFont typeface="Arial" panose="020B0604020202020204" pitchFamily="34" charset="0"/>
              <a:buChar char="•"/>
            </a:pPr>
            <a:r>
              <a:rPr lang="ru-RU" dirty="0"/>
              <a:t>для двух строк определена операция сложения (</a:t>
            </a: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конкатенация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dirty="0"/>
              <a:t> слияние, сцепление)</a:t>
            </a:r>
          </a:p>
          <a:p>
            <a:pPr marL="271463" indent="-180975" algn="l">
              <a:buFont typeface="Arial" panose="020B0604020202020204" pitchFamily="34" charset="0"/>
              <a:buChar char="•"/>
            </a:pPr>
            <a:r>
              <a:rPr lang="ru-RU" dirty="0"/>
              <a:t>операция умножения строки на число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6B49F90-6246-4DD9-8D3C-1F5B32C7233D}"/>
              </a:ext>
            </a:extLst>
          </p:cNvPr>
          <p:cNvSpPr/>
          <p:nvPr/>
        </p:nvSpPr>
        <p:spPr>
          <a:xfrm>
            <a:off x="5379368" y="3197945"/>
            <a:ext cx="33843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000" dirty="0"/>
              <a:t>s = input()</a:t>
            </a:r>
            <a:r>
              <a:rPr lang="ru-RU" sz="2000" dirty="0"/>
              <a:t> </a:t>
            </a:r>
          </a:p>
          <a:p>
            <a:pPr algn="l"/>
            <a:r>
              <a:rPr lang="en-US" sz="2000" dirty="0"/>
              <a:t>print(</a:t>
            </a:r>
            <a:r>
              <a:rPr lang="en-US" sz="2000" dirty="0" err="1"/>
              <a:t>len</a:t>
            </a:r>
            <a:r>
              <a:rPr lang="en-US" sz="2000" dirty="0"/>
              <a:t>(s))</a:t>
            </a:r>
            <a:endParaRPr lang="ru-RU" sz="2000" dirty="0"/>
          </a:p>
          <a:p>
            <a:pPr algn="l"/>
            <a:endParaRPr lang="ru-RU" sz="2000" dirty="0"/>
          </a:p>
          <a:p>
            <a:pPr algn="l"/>
            <a:r>
              <a:rPr lang="en-US" sz="2000" dirty="0"/>
              <a:t>t = input()</a:t>
            </a:r>
            <a:endParaRPr lang="ru-RU" sz="2000" dirty="0"/>
          </a:p>
          <a:p>
            <a:pPr algn="l"/>
            <a:r>
              <a:rPr lang="en-US" sz="2000" dirty="0"/>
              <a:t>number = </a:t>
            </a:r>
            <a:r>
              <a:rPr lang="en-US" sz="2000" dirty="0" err="1"/>
              <a:t>int</a:t>
            </a:r>
            <a:r>
              <a:rPr lang="en-US" sz="2000" dirty="0"/>
              <a:t>(t)</a:t>
            </a:r>
            <a:endParaRPr lang="ru-RU" sz="2000" dirty="0"/>
          </a:p>
          <a:p>
            <a:pPr algn="l"/>
            <a:r>
              <a:rPr lang="en-US" sz="2000" dirty="0"/>
              <a:t>u = str(number)</a:t>
            </a:r>
            <a:endParaRPr lang="ru-RU" sz="2000" dirty="0"/>
          </a:p>
          <a:p>
            <a:pPr algn="l"/>
            <a:endParaRPr lang="ru-RU" sz="2000" dirty="0"/>
          </a:p>
          <a:p>
            <a:pPr algn="l"/>
            <a:r>
              <a:rPr lang="en-US" sz="2000" dirty="0"/>
              <a:t>print(s * 3)</a:t>
            </a:r>
            <a:endParaRPr lang="ru-RU" sz="2000" dirty="0"/>
          </a:p>
          <a:p>
            <a:pPr algn="l"/>
            <a:r>
              <a:rPr lang="en-US" sz="2000" dirty="0"/>
              <a:t>print(s + ' ' + u)</a:t>
            </a:r>
            <a:endParaRPr lang="ru-RU" sz="2000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A2F09C9-C5A6-414D-9B81-05FED05A4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4</a:t>
            </a:fld>
            <a:endParaRPr lang="en-US" alt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EDA418-14CD-4D93-8B1B-CAE36DE56088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8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776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6017"/>
            <a:ext cx="8306544" cy="546344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 Замена символов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300310" y="1011212"/>
            <a:ext cx="8820472" cy="707886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l">
              <a:defRPr/>
            </a:pPr>
            <a:r>
              <a:rPr lang="ru-RU" sz="2000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Строка </a:t>
            </a:r>
            <a: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неизменяемая </a:t>
            </a:r>
            <a:r>
              <a:rPr lang="ru-RU" sz="2000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последовательность символов. </a:t>
            </a:r>
          </a:p>
          <a:p>
            <a:pPr lvl="0" algn="l">
              <a:defRPr/>
            </a:pP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A2F09C9-C5A6-414D-9B81-05FED05A4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5</a:t>
            </a:fld>
            <a:endParaRPr lang="en-US" alt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EDA418-14CD-4D93-8B1B-CAE36DE56088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8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D5EB665-E7C4-4D47-94ED-422612C5BB33}"/>
              </a:ext>
            </a:extLst>
          </p:cNvPr>
          <p:cNvSpPr/>
          <p:nvPr/>
        </p:nvSpPr>
        <p:spPr>
          <a:xfrm>
            <a:off x="305428" y="1480311"/>
            <a:ext cx="86590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/>
              <a:t>print ( "</a:t>
            </a:r>
            <a:r>
              <a:rPr lang="en-US" sz="2400" dirty="0" err="1"/>
              <a:t>Введите</a:t>
            </a:r>
            <a:r>
              <a:rPr lang="en-US" sz="2400" dirty="0"/>
              <a:t> </a:t>
            </a:r>
            <a:r>
              <a:rPr lang="en-US" sz="2400" dirty="0" err="1"/>
              <a:t>строку</a:t>
            </a:r>
            <a:r>
              <a:rPr lang="en-US" sz="2400" dirty="0"/>
              <a:t>:" )</a:t>
            </a:r>
          </a:p>
          <a:p>
            <a:pPr algn="l"/>
            <a:r>
              <a:rPr lang="en-US" sz="2400" dirty="0"/>
              <a:t>s = input()</a:t>
            </a:r>
          </a:p>
          <a:p>
            <a:pPr algn="l"/>
            <a:r>
              <a:rPr lang="en-US" sz="2400" dirty="0"/>
              <a:t>s1 = </a:t>
            </a:r>
            <a:r>
              <a:rPr lang="ru-RU" sz="2400" dirty="0"/>
              <a:t> </a:t>
            </a:r>
            <a:r>
              <a:rPr lang="en-US" sz="2400" dirty="0"/>
              <a:t>“”</a:t>
            </a:r>
            <a:r>
              <a:rPr lang="ru-RU" sz="2400" dirty="0"/>
              <a:t>       </a:t>
            </a:r>
            <a:r>
              <a:rPr lang="en-US" sz="2400" dirty="0">
                <a:solidFill>
                  <a:srgbClr val="008000"/>
                </a:solidFill>
              </a:rPr>
              <a:t># </a:t>
            </a:r>
            <a:r>
              <a:rPr lang="ru-RU" sz="2400" dirty="0">
                <a:solidFill>
                  <a:srgbClr val="008000"/>
                </a:solidFill>
              </a:rPr>
              <a:t>пустая строка (аналогичная роль 0 для чисел)</a:t>
            </a:r>
            <a:endParaRPr lang="en-US" sz="2400" dirty="0">
              <a:solidFill>
                <a:srgbClr val="008000"/>
              </a:solidFill>
            </a:endParaRPr>
          </a:p>
          <a:p>
            <a:pPr algn="l"/>
            <a:r>
              <a:rPr lang="en-US" sz="2400" dirty="0"/>
              <a:t>for c in s:</a:t>
            </a:r>
          </a:p>
          <a:p>
            <a:pPr algn="l"/>
            <a:r>
              <a:rPr lang="ru-RU" sz="2400" dirty="0"/>
              <a:t>    </a:t>
            </a:r>
            <a:r>
              <a:rPr lang="en-US" sz="2400" dirty="0"/>
              <a:t>if c == "а": </a:t>
            </a:r>
          </a:p>
          <a:p>
            <a:pPr algn="l"/>
            <a:r>
              <a:rPr lang="en-US" sz="2400" dirty="0"/>
              <a:t>        c = "б"</a:t>
            </a:r>
          </a:p>
          <a:p>
            <a:pPr algn="l"/>
            <a:r>
              <a:rPr lang="en-US" sz="2400" dirty="0"/>
              <a:t>  </a:t>
            </a:r>
            <a:r>
              <a:rPr lang="ru-RU" sz="2400" dirty="0"/>
              <a:t>  </a:t>
            </a:r>
            <a:r>
              <a:rPr lang="en-US" sz="2400" dirty="0"/>
              <a:t>s1 = s1 + c</a:t>
            </a:r>
          </a:p>
          <a:p>
            <a:pPr algn="l"/>
            <a:r>
              <a:rPr lang="en-US" sz="2400" dirty="0"/>
              <a:t>print ( s1)   # </a:t>
            </a:r>
            <a:r>
              <a:rPr lang="ru-RU" sz="2400" dirty="0"/>
              <a:t>НОВАЯ переменная</a:t>
            </a:r>
            <a:endParaRPr lang="en-US" sz="2400" dirty="0"/>
          </a:p>
          <a:p>
            <a:pPr algn="l"/>
            <a:r>
              <a:rPr lang="en-US" sz="2400" dirty="0"/>
              <a:t>print(s)    #</a:t>
            </a:r>
            <a:r>
              <a:rPr lang="ru-RU" sz="2400" dirty="0"/>
              <a:t>  исходная осталась той же </a:t>
            </a:r>
            <a:endParaRPr lang="en-US" sz="2400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1A0F0F90-7A18-491F-9D0D-443DB0DE9261}"/>
              </a:ext>
            </a:extLst>
          </p:cNvPr>
          <p:cNvSpPr/>
          <p:nvPr/>
        </p:nvSpPr>
        <p:spPr bwMode="auto">
          <a:xfrm flipH="1">
            <a:off x="5533964" y="3468014"/>
            <a:ext cx="3401888" cy="1167807"/>
          </a:xfrm>
          <a:prstGeom prst="homePlat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Убедитесь на практической работе 9</a:t>
            </a:r>
          </a:p>
        </p:txBody>
      </p:sp>
      <p:sp>
        <p:nvSpPr>
          <p:cNvPr id="13" name="Прямоугольник: скругленные противолежащие углы 12">
            <a:extLst>
              <a:ext uri="{FF2B5EF4-FFF2-40B4-BE49-F238E27FC236}">
                <a16:creationId xmlns:a16="http://schemas.microsoft.com/office/drawing/2014/main" id="{3104EA54-8CD6-4E46-AADF-CD15F47FCE9E}"/>
              </a:ext>
            </a:extLst>
          </p:cNvPr>
          <p:cNvSpPr/>
          <p:nvPr/>
        </p:nvSpPr>
        <p:spPr bwMode="auto">
          <a:xfrm>
            <a:off x="5004048" y="4998145"/>
            <a:ext cx="2952328" cy="504056"/>
          </a:xfrm>
          <a:prstGeom prst="round2DiagRect">
            <a:avLst/>
          </a:prstGeom>
          <a:solidFill>
            <a:schemeClr val="accent5">
              <a:alpha val="50000"/>
            </a:schemeClr>
          </a:solidFill>
          <a:ln>
            <a:noFill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‘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абракадабра</a:t>
            </a:r>
            <a:r>
              <a:rPr kumimoji="0" 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’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Прямоугольник: скругленные противолежащие углы 14">
            <a:extLst>
              <a:ext uri="{FF2B5EF4-FFF2-40B4-BE49-F238E27FC236}">
                <a16:creationId xmlns:a16="http://schemas.microsoft.com/office/drawing/2014/main" id="{C4E791B5-4F88-47CB-826E-DBD61FCBCD9B}"/>
              </a:ext>
            </a:extLst>
          </p:cNvPr>
          <p:cNvSpPr/>
          <p:nvPr/>
        </p:nvSpPr>
        <p:spPr bwMode="auto">
          <a:xfrm>
            <a:off x="5004048" y="5663716"/>
            <a:ext cx="2952328" cy="504056"/>
          </a:xfrm>
          <a:prstGeom prst="round2DiagRect">
            <a:avLst/>
          </a:prstGeom>
          <a:solidFill>
            <a:schemeClr val="accent5">
              <a:alpha val="50000"/>
            </a:schemeClr>
          </a:solidFill>
          <a:ln>
            <a:noFill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‘</a:t>
            </a:r>
            <a:r>
              <a:rPr lang="ru-RU" sz="2800" dirty="0" err="1">
                <a:solidFill>
                  <a:schemeClr val="tx1"/>
                </a:solidFill>
                <a:latin typeface="Arial" panose="020B0604020202020204" pitchFamily="34" charset="0"/>
              </a:rPr>
              <a:t>ба</a:t>
            </a:r>
            <a:r>
              <a:rPr kumimoji="0" lang="ru-RU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рбкбдбарб</a:t>
            </a:r>
            <a:r>
              <a:rPr kumimoji="0" 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’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639C611C-004D-40FD-B160-3F26A621DACF}"/>
              </a:ext>
            </a:extLst>
          </p:cNvPr>
          <p:cNvGrpSpPr/>
          <p:nvPr/>
        </p:nvGrpSpPr>
        <p:grpSpPr>
          <a:xfrm>
            <a:off x="2427544" y="4896631"/>
            <a:ext cx="2504496" cy="1550207"/>
            <a:chOff x="2427544" y="4896631"/>
            <a:chExt cx="2504496" cy="1550207"/>
          </a:xfrm>
        </p:grpSpPr>
        <p:grpSp>
          <p:nvGrpSpPr>
            <p:cNvPr id="17" name="Группа 16">
              <a:extLst>
                <a:ext uri="{FF2B5EF4-FFF2-40B4-BE49-F238E27FC236}">
                  <a16:creationId xmlns:a16="http://schemas.microsoft.com/office/drawing/2014/main" id="{6D852C80-74F7-4C6E-8D00-7D8B213B147F}"/>
                </a:ext>
              </a:extLst>
            </p:cNvPr>
            <p:cNvGrpSpPr/>
            <p:nvPr/>
          </p:nvGrpSpPr>
          <p:grpSpPr>
            <a:xfrm>
              <a:off x="2427544" y="4896631"/>
              <a:ext cx="2088232" cy="1550207"/>
              <a:chOff x="2427544" y="4896631"/>
              <a:chExt cx="2088232" cy="1550207"/>
            </a:xfrm>
          </p:grpSpPr>
          <p:sp>
            <p:nvSpPr>
              <p:cNvPr id="14" name="Прямоугольник: загнутый угол 13">
                <a:extLst>
                  <a:ext uri="{FF2B5EF4-FFF2-40B4-BE49-F238E27FC236}">
                    <a16:creationId xmlns:a16="http://schemas.microsoft.com/office/drawing/2014/main" id="{20176D9F-01F7-4004-A4A5-E17106CFEAE4}"/>
                  </a:ext>
                </a:extLst>
              </p:cNvPr>
              <p:cNvSpPr/>
              <p:nvPr/>
            </p:nvSpPr>
            <p:spPr bwMode="auto">
              <a:xfrm>
                <a:off x="2427544" y="4896631"/>
                <a:ext cx="2088232" cy="1550207"/>
              </a:xfrm>
              <a:prstGeom prst="foldedCorner">
                <a:avLst/>
              </a:prstGeom>
              <a:solidFill>
                <a:schemeClr val="accent5">
                  <a:alpha val="50000"/>
                </a:schemeClr>
              </a:solidFill>
              <a:ln>
                <a:noFill/>
              </a:ln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ru-RU" dirty="0"/>
              </a:p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Память</a:t>
                </a:r>
              </a:p>
            </p:txBody>
          </p:sp>
          <p:sp>
            <p:nvSpPr>
              <p:cNvPr id="16" name="Рамка 15">
                <a:extLst>
                  <a:ext uri="{FF2B5EF4-FFF2-40B4-BE49-F238E27FC236}">
                    <a16:creationId xmlns:a16="http://schemas.microsoft.com/office/drawing/2014/main" id="{0652A044-4545-467C-AC21-49701F68007F}"/>
                  </a:ext>
                </a:extLst>
              </p:cNvPr>
              <p:cNvSpPr/>
              <p:nvPr/>
            </p:nvSpPr>
            <p:spPr bwMode="auto">
              <a:xfrm>
                <a:off x="3617537" y="5033197"/>
                <a:ext cx="715888" cy="534057"/>
              </a:xfrm>
              <a:prstGeom prst="fram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2400" dirty="0"/>
                  <a:t>s</a:t>
                </a:r>
                <a:endParaRPr kumimoji="0" lang="ru-RU" sz="2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" name="Рамка 18">
                <a:extLst>
                  <a:ext uri="{FF2B5EF4-FFF2-40B4-BE49-F238E27FC236}">
                    <a16:creationId xmlns:a16="http://schemas.microsoft.com/office/drawing/2014/main" id="{691100F3-6E77-45D6-869F-A56B294AE77A}"/>
                  </a:ext>
                </a:extLst>
              </p:cNvPr>
              <p:cNvSpPr/>
              <p:nvPr/>
            </p:nvSpPr>
            <p:spPr bwMode="auto">
              <a:xfrm>
                <a:off x="3617537" y="5663716"/>
                <a:ext cx="715888" cy="534057"/>
              </a:xfrm>
              <a:prstGeom prst="fram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2400" dirty="0"/>
                  <a:t>s1</a:t>
                </a:r>
                <a:endParaRPr kumimoji="0" lang="ru-RU" sz="2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" name="Стрелка: влево 19">
              <a:extLst>
                <a:ext uri="{FF2B5EF4-FFF2-40B4-BE49-F238E27FC236}">
                  <a16:creationId xmlns:a16="http://schemas.microsoft.com/office/drawing/2014/main" id="{457222BE-349F-4CDF-8E7F-A8FBAB2FF7BB}"/>
                </a:ext>
              </a:extLst>
            </p:cNvPr>
            <p:cNvSpPr/>
            <p:nvPr/>
          </p:nvSpPr>
          <p:spPr bwMode="auto">
            <a:xfrm>
              <a:off x="4427984" y="5033197"/>
              <a:ext cx="504056" cy="412027"/>
            </a:xfrm>
            <a:prstGeom prst="leftArrow">
              <a:avLst/>
            </a:prstGeom>
            <a:ln>
              <a:headEnd type="none" w="med" len="med"/>
              <a:tailEnd type="none" w="med" len="med"/>
            </a:ln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Стрелка: влево 21">
              <a:extLst>
                <a:ext uri="{FF2B5EF4-FFF2-40B4-BE49-F238E27FC236}">
                  <a16:creationId xmlns:a16="http://schemas.microsoft.com/office/drawing/2014/main" id="{2D2BD290-3CA8-4808-94ED-0EDC58BE06D5}"/>
                </a:ext>
              </a:extLst>
            </p:cNvPr>
            <p:cNvSpPr/>
            <p:nvPr/>
          </p:nvSpPr>
          <p:spPr bwMode="auto">
            <a:xfrm>
              <a:off x="4427984" y="5689265"/>
              <a:ext cx="504056" cy="412027"/>
            </a:xfrm>
            <a:prstGeom prst="leftArrow">
              <a:avLst/>
            </a:prstGeom>
            <a:ln>
              <a:headEnd type="none" w="med" len="med"/>
              <a:tailEnd type="none" w="med" len="med"/>
            </a:ln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3893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6017"/>
            <a:ext cx="8306544" cy="546344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 Срезы (</a:t>
            </a:r>
            <a:r>
              <a:rPr lang="en-US" altLang="ru-RU" b="1" dirty="0">
                <a:solidFill>
                  <a:srgbClr val="FF0000"/>
                </a:solidFill>
              </a:rPr>
              <a:t>slices)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52000" y="972000"/>
            <a:ext cx="8712000" cy="3970318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lvl="0" algn="l">
              <a:defRPr/>
            </a:pP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Срез (</a:t>
            </a:r>
            <a:r>
              <a:rPr lang="ru-RU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slice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извлечение (копирование, но НЕ удаление!) из данной строки одного символа или некоторого фрагмента подстроки или подпоследовательности.</a:t>
            </a:r>
          </a:p>
          <a:p>
            <a:pPr lvl="0" algn="l">
              <a:defRPr/>
            </a:pP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Есть три формы срезов:</a:t>
            </a:r>
            <a:endParaRPr lang="en-US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взятие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одного символа 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строки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S[i] 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срез, состоящий из одного символа, который имеет номер i. </a:t>
            </a: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этом считается, что </a:t>
            </a:r>
            <a:r>
              <a:rPr lang="ru-RU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нумерация начинается с числа 0. </a:t>
            </a: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Например:</a:t>
            </a: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</a:t>
            </a:r>
          </a:p>
          <a:p>
            <a:pPr lvl="0" algn="ctr">
              <a:defRPr/>
            </a:pPr>
            <a:r>
              <a:rPr lang="ru-RU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 = '</a:t>
            </a:r>
            <a:r>
              <a:rPr lang="ru-RU" dirty="0" err="1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Hello</a:t>
            </a:r>
            <a:r>
              <a:rPr lang="ru-RU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</a:p>
          <a:p>
            <a:pPr lvl="0" algn="l">
              <a:defRPr/>
            </a:pP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Двойные фигурные скобки 2">
            <a:extLst>
              <a:ext uri="{FF2B5EF4-FFF2-40B4-BE49-F238E27FC236}">
                <a16:creationId xmlns:a16="http://schemas.microsoft.com/office/drawing/2014/main" id="{37779CAD-1E86-4428-9F75-D4A14A747211}"/>
              </a:ext>
            </a:extLst>
          </p:cNvPr>
          <p:cNvSpPr/>
          <p:nvPr/>
        </p:nvSpPr>
        <p:spPr bwMode="auto">
          <a:xfrm>
            <a:off x="3473134" y="4757961"/>
            <a:ext cx="2521260" cy="1152128"/>
          </a:xfrm>
          <a:prstGeom prst="bracePair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Это тоже </a:t>
            </a:r>
            <a:r>
              <a:rPr kumimoji="0" lang="ru-RU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строки</a:t>
            </a: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длины которых = 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BD4646-D5A9-4AF7-BE3A-0A82980848B1}"/>
              </a:ext>
            </a:extLst>
          </p:cNvPr>
          <p:cNvSpPr txBox="1"/>
          <p:nvPr/>
        </p:nvSpPr>
        <p:spPr>
          <a:xfrm>
            <a:off x="6595864" y="4599441"/>
            <a:ext cx="14401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S[-1] == 'o’, </a:t>
            </a: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S[-2] == 'l’, </a:t>
            </a: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S[-3] == 'l’, </a:t>
            </a: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S[-4] == 'e’, </a:t>
            </a: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S[-5] == 'H'.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C4C9CD-C9BD-4280-B5D4-87A381CBAB08}"/>
              </a:ext>
            </a:extLst>
          </p:cNvPr>
          <p:cNvSpPr txBox="1"/>
          <p:nvPr/>
        </p:nvSpPr>
        <p:spPr>
          <a:xfrm>
            <a:off x="1619672" y="4556279"/>
            <a:ext cx="13444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S[0] == 'H’, </a:t>
            </a: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S[1] == 'e’, </a:t>
            </a: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S[2] == 'l’, </a:t>
            </a: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S[3] == 'l’, </a:t>
            </a: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S[4] == 'o'.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0E94DF1-0C05-412B-A65E-C6A9739F8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6</a:t>
            </a:fld>
            <a:endParaRPr lang="en-US" alt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183E4C-9AB5-4453-A1DE-20B40943E102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8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731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6017"/>
            <a:ext cx="8306544" cy="546344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 Срезы (</a:t>
            </a:r>
            <a:r>
              <a:rPr lang="en-US" altLang="ru-RU" b="1" dirty="0">
                <a:solidFill>
                  <a:srgbClr val="FF0000"/>
                </a:solidFill>
              </a:rPr>
              <a:t>slices)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2FD20C9-3A4B-4856-8346-D123D470EBE6}"/>
              </a:ext>
            </a:extLst>
          </p:cNvPr>
          <p:cNvSpPr txBox="1"/>
          <p:nvPr/>
        </p:nvSpPr>
        <p:spPr>
          <a:xfrm>
            <a:off x="428972" y="1090565"/>
            <a:ext cx="8103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/>
              <a:t>Если указать отрицательное значение </a:t>
            </a:r>
            <a:r>
              <a:rPr lang="ru-RU" b="1" dirty="0"/>
              <a:t>индекса,</a:t>
            </a:r>
            <a:r>
              <a:rPr lang="ru-RU" dirty="0"/>
              <a:t> то номер будет отсчитываться с конца, начиная с номера -1.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25EE0F-3BE1-4F7D-939A-B8674EE029CE}"/>
              </a:ext>
            </a:extLst>
          </p:cNvPr>
          <p:cNvSpPr txBox="1"/>
          <p:nvPr/>
        </p:nvSpPr>
        <p:spPr>
          <a:xfrm>
            <a:off x="1378024" y="2779234"/>
            <a:ext cx="6496000" cy="923330"/>
          </a:xfrm>
          <a:prstGeom prst="rect">
            <a:avLst/>
          </a:prstGeom>
          <a:noFill/>
          <a:ln>
            <a:solidFill>
              <a:srgbClr val="333399"/>
            </a:solidFill>
          </a:ln>
        </p:spPr>
        <p:txBody>
          <a:bodyPr wrap="square" rtlCol="0">
            <a:spAutoFit/>
          </a:bodyPr>
          <a:lstStyle/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Строка </a:t>
            </a: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	</a:t>
            </a:r>
            <a:r>
              <a:rPr lang="ru-RU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	e	l	l	o</a:t>
            </a: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Срезы	</a:t>
            </a: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S[0]	S[1]	S[2]	S[3]	S[4]</a:t>
            </a: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Срезы	</a:t>
            </a: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S[-5]	S[-4]	S[-3]	S[-2]	S[-1]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917498-6D99-46E0-9D24-8F2D6CDCB53E}"/>
              </a:ext>
            </a:extLst>
          </p:cNvPr>
          <p:cNvSpPr txBox="1"/>
          <p:nvPr/>
        </p:nvSpPr>
        <p:spPr>
          <a:xfrm>
            <a:off x="201999" y="4106572"/>
            <a:ext cx="83347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/>
              <a:t>Если</a:t>
            </a:r>
            <a:r>
              <a:rPr lang="en-US" dirty="0"/>
              <a:t> </a:t>
            </a:r>
            <a:r>
              <a:rPr lang="ru-RU" dirty="0"/>
              <a:t>номер символа в срезе строки S больше или равен </a:t>
            </a:r>
            <a:r>
              <a:rPr lang="ru-RU" dirty="0" err="1"/>
              <a:t>len</a:t>
            </a:r>
            <a:r>
              <a:rPr lang="ru-RU" dirty="0"/>
              <a:t>(S), или меньше -</a:t>
            </a:r>
            <a:r>
              <a:rPr lang="ru-RU" dirty="0" err="1"/>
              <a:t>len</a:t>
            </a:r>
            <a:r>
              <a:rPr lang="ru-RU" dirty="0"/>
              <a:t>(S), то при обращении к этому символу строки произойдет </a:t>
            </a:r>
            <a:r>
              <a:rPr lang="ru-RU" dirty="0">
                <a:solidFill>
                  <a:srgbClr val="3333CC"/>
                </a:solidFill>
              </a:rPr>
              <a:t>ошибка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IndexError</a:t>
            </a:r>
            <a:r>
              <a:rPr lang="ru-RU" dirty="0">
                <a:solidFill>
                  <a:srgbClr val="FF0000"/>
                </a:solidFill>
              </a:rPr>
              <a:t>: </a:t>
            </a:r>
            <a:r>
              <a:rPr lang="ru-RU" dirty="0" err="1">
                <a:solidFill>
                  <a:srgbClr val="FF0000"/>
                </a:solidFill>
              </a:rPr>
              <a:t>string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index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out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of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range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2F542C-E84E-412D-8E00-89BDDEBBEB39}"/>
              </a:ext>
            </a:extLst>
          </p:cNvPr>
          <p:cNvSpPr txBox="1"/>
          <p:nvPr/>
        </p:nvSpPr>
        <p:spPr>
          <a:xfrm>
            <a:off x="457200" y="1881905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символа 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строке (а также в других структурах данных: списках, кортежах) называются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индексом.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B1560E5-8BF2-494E-986E-514C1CC15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7</a:t>
            </a:fld>
            <a:endParaRPr lang="en-US" alt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5F9585-125A-4303-9E77-591FEB84E293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8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434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6017"/>
            <a:ext cx="8306544" cy="546344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 Срезы (</a:t>
            </a:r>
            <a:r>
              <a:rPr lang="en-US" altLang="ru-RU" b="1" dirty="0">
                <a:solidFill>
                  <a:srgbClr val="FF0000"/>
                </a:solidFill>
              </a:rPr>
              <a:t>slices)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52000" y="972000"/>
            <a:ext cx="8712000" cy="5632311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lvl="0" algn="l"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Срез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двумя параметрами: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S[</a:t>
            </a:r>
            <a:r>
              <a:rPr lang="ru-RU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a:b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возвращает подстроку из </a:t>
            </a: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 – a</a:t>
            </a: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символов, начиная с символа c индексом a, до символа с индексом b, </a:t>
            </a:r>
            <a:r>
              <a:rPr lang="ru-RU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включая его. </a:t>
            </a:r>
            <a:endParaRPr lang="en-US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endParaRPr lang="en-US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Например, </a:t>
            </a:r>
            <a:endParaRPr lang="en-US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endParaRPr lang="en-US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 = ‘Hello’</a:t>
            </a:r>
          </a:p>
          <a:p>
            <a:pPr lvl="0" algn="l">
              <a:defRPr/>
            </a:pPr>
            <a:endParaRPr lang="en-US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S[1:4] == '</a:t>
            </a:r>
            <a:r>
              <a:rPr lang="ru-RU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ell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’, </a:t>
            </a:r>
            <a:endParaRPr lang="en-US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S[-4:-1]</a:t>
            </a: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== ?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S[1:-1] - это строка без первого и последнего символа (срез начинается с символа с индексом 1 и заканчивается индексом -1, не включая его).</a:t>
            </a:r>
          </a:p>
          <a:p>
            <a:pPr lvl="0" algn="l">
              <a:defRPr/>
            </a:pP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использовании такой формы среза ошибки </a:t>
            </a:r>
            <a:r>
              <a:rPr lang="ru-RU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IndexError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никогда не возникает. </a:t>
            </a:r>
          </a:p>
          <a:p>
            <a:pPr lvl="0" algn="l">
              <a:defRPr/>
            </a:pP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Например, срез S[1:5] вернет строку '</a:t>
            </a:r>
            <a:r>
              <a:rPr lang="ru-RU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ello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', таким же будет результат, если сделать второй индекс очень большим, например, S[1:100] (если в строке не более 100 символов).</a:t>
            </a:r>
          </a:p>
          <a:p>
            <a:pPr lvl="0" algn="l">
              <a:defRPr/>
            </a:pP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78DEC689-5790-4605-A8FB-FABAA5F51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8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5B95F1-15D1-4274-9DD3-584219F87A94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8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895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6017"/>
            <a:ext cx="8306544" cy="546344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 Срезы (</a:t>
            </a:r>
            <a:r>
              <a:rPr lang="en-US" altLang="ru-RU" b="1" dirty="0">
                <a:solidFill>
                  <a:srgbClr val="FF0000"/>
                </a:solidFill>
              </a:rPr>
              <a:t>slices)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52000" y="972000"/>
            <a:ext cx="8712000" cy="5400000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lvl="0" algn="l">
              <a:defRPr/>
            </a:pP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опустить второй параметр (но поставить двоеточие), то срез берется до конца строки. Например, чтобы </a:t>
            </a: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удалить</a:t>
            </a: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из строки первый символ (его индекс равен 0), можно взять срез S[1:]. </a:t>
            </a:r>
          </a:p>
          <a:p>
            <a:pPr lvl="0" algn="l">
              <a:defRPr/>
            </a:pP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Аналогично если опустить первый параметр, то можно взять срез от начала строки. То есть удалить из строки последний символ можно при помощи среза S[:-1]. Срез S[:] совпадает с самой строкой S.</a:t>
            </a:r>
          </a:p>
          <a:p>
            <a:pPr lvl="0" algn="l">
              <a:defRPr/>
            </a:pP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ru-RU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Любые операции среза со строкой создают новые строки и никогда не меняют исходную строку.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Python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строки  являются </a:t>
            </a:r>
            <a:r>
              <a:rPr lang="ru-RU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неизменяемыми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их невозможно изменить. Можно лишь в старую переменную присвоить новую строку.</a:t>
            </a:r>
          </a:p>
          <a:p>
            <a:pPr lvl="0" algn="l">
              <a:defRPr/>
            </a:pP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самом деле в </a:t>
            </a: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Python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нет и переменных. </a:t>
            </a:r>
            <a:r>
              <a:rPr lang="ru-RU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Есть лишь имена, которые связаны с какими-нибудь объектами.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Можно сначала связать имя с одним объектом, а потом </a:t>
            </a: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другим. Можно несколько имён связать с одним и тем же объектом.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F14D5D0-D9F2-43D6-BA01-9B342A54C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9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4ACA4B-3A1D-44E7-A430-71E785B244A3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8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725024"/>
      </p:ext>
    </p:extLst>
  </p:cSld>
  <p:clrMapOvr>
    <a:masterClrMapping/>
  </p:clrMapOvr>
</p:sld>
</file>

<file path=ppt/theme/theme1.xml><?xml version="1.0" encoding="utf-8"?>
<a:theme xmlns:a="http://schemas.openxmlformats.org/drawingml/2006/main" name="sample">
  <a:themeElements>
    <a:clrScheme name="Другая 2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1B9AD9"/>
      </a:accent1>
      <a:accent2>
        <a:srgbClr val="1DB3AC"/>
      </a:accent2>
      <a:accent3>
        <a:srgbClr val="FFFFFF"/>
      </a:accent3>
      <a:accent4>
        <a:srgbClr val="174578"/>
      </a:accent4>
      <a:accent5>
        <a:srgbClr val="ABCAE9"/>
      </a:accent5>
      <a:accent6>
        <a:srgbClr val="19A29B"/>
      </a:accent6>
      <a:hlink>
        <a:srgbClr val="3333FF"/>
      </a:hlink>
      <a:folHlink>
        <a:srgbClr val="7030A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1B9AD9"/>
        </a:accent1>
        <a:accent2>
          <a:srgbClr val="1DB3AC"/>
        </a:accent2>
        <a:accent3>
          <a:srgbClr val="FFFFFF"/>
        </a:accent3>
        <a:accent4>
          <a:srgbClr val="174578"/>
        </a:accent4>
        <a:accent5>
          <a:srgbClr val="ABCAE9"/>
        </a:accent5>
        <a:accent6>
          <a:srgbClr val="19A29B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3366"/>
        </a:dk1>
        <a:lt1>
          <a:srgbClr val="FFFFFF"/>
        </a:lt1>
        <a:dk2>
          <a:srgbClr val="000000"/>
        </a:dk2>
        <a:lt2>
          <a:srgbClr val="C0C0C0"/>
        </a:lt2>
        <a:accent1>
          <a:srgbClr val="3556A7"/>
        </a:accent1>
        <a:accent2>
          <a:srgbClr val="C78DD7"/>
        </a:accent2>
        <a:accent3>
          <a:srgbClr val="FFFFFF"/>
        </a:accent3>
        <a:accent4>
          <a:srgbClr val="002A56"/>
        </a:accent4>
        <a:accent5>
          <a:srgbClr val="AEB4D0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399D72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ECCBC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синие разводы</Template>
  <TotalTime>9947</TotalTime>
  <Words>2100</Words>
  <Application>Microsoft Office PowerPoint</Application>
  <PresentationFormat>Экран (4:3)</PresentationFormat>
  <Paragraphs>298</Paragraphs>
  <Slides>18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Verdana</vt:lpstr>
      <vt:lpstr>Wingdings</vt:lpstr>
      <vt:lpstr>sample</vt:lpstr>
      <vt:lpstr>Image</vt:lpstr>
      <vt:lpstr>Презентация PowerPoint</vt:lpstr>
      <vt:lpstr>Основные темы</vt:lpstr>
      <vt:lpstr>Строки</vt:lpstr>
      <vt:lpstr> Основные понятия. Синтаксис</vt:lpstr>
      <vt:lpstr> Замена символов</vt:lpstr>
      <vt:lpstr> Срезы (slices)</vt:lpstr>
      <vt:lpstr> Срезы (slices)</vt:lpstr>
      <vt:lpstr> Срезы (slices)</vt:lpstr>
      <vt:lpstr> Срезы (slices)</vt:lpstr>
      <vt:lpstr> Срезы (slices)</vt:lpstr>
      <vt:lpstr> Методы find и rfind</vt:lpstr>
      <vt:lpstr> Методы find и rfind</vt:lpstr>
      <vt:lpstr>Метод replace</vt:lpstr>
      <vt:lpstr>Метод count</vt:lpstr>
      <vt:lpstr>Практическая работа 8</vt:lpstr>
      <vt:lpstr>Домашнее задание 8</vt:lpstr>
      <vt:lpstr>Информационные ресурсы</vt:lpstr>
      <vt:lpstr>Презентация PowerPoint</vt:lpstr>
    </vt:vector>
  </TitlesOfParts>
  <Company>Guilddesign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Знакомимся с  Python</dc:title>
  <dc:creator>Лидия Расторгуева</dc:creator>
  <cp:lastModifiedBy>Расторгуева Лидия Николаевна</cp:lastModifiedBy>
  <cp:revision>1025</cp:revision>
  <dcterms:created xsi:type="dcterms:W3CDTF">2018-01-06T22:24:33Z</dcterms:created>
  <dcterms:modified xsi:type="dcterms:W3CDTF">2018-03-27T15:21:35Z</dcterms:modified>
</cp:coreProperties>
</file>