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410" r:id="rId3"/>
    <p:sldId id="439" r:id="rId4"/>
    <p:sldId id="440" r:id="rId5"/>
    <p:sldId id="441" r:id="rId6"/>
    <p:sldId id="442" r:id="rId7"/>
    <p:sldId id="443" r:id="rId8"/>
    <p:sldId id="444" r:id="rId9"/>
    <p:sldId id="431" r:id="rId10"/>
    <p:sldId id="432" r:id="rId11"/>
    <p:sldId id="433" r:id="rId12"/>
    <p:sldId id="434" r:id="rId13"/>
    <p:sldId id="435" r:id="rId14"/>
    <p:sldId id="436" r:id="rId15"/>
    <p:sldId id="452" r:id="rId16"/>
    <p:sldId id="438" r:id="rId17"/>
    <p:sldId id="293" r:id="rId18"/>
    <p:sldId id="277" r:id="rId19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439"/>
            <p14:sldId id="440"/>
            <p14:sldId id="441"/>
            <p14:sldId id="442"/>
            <p14:sldId id="443"/>
            <p14:sldId id="444"/>
            <p14:sldId id="431"/>
            <p14:sldId id="432"/>
            <p14:sldId id="433"/>
            <p14:sldId id="434"/>
            <p14:sldId id="435"/>
            <p14:sldId id="436"/>
            <p14:sldId id="452"/>
            <p14:sldId id="438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1D2A8D"/>
    <a:srgbClr val="008000"/>
    <a:srgbClr val="6344B0"/>
    <a:srgbClr val="1D528D"/>
    <a:srgbClr val="3333CC"/>
    <a:srgbClr val="FFFFFF"/>
    <a:srgbClr val="3333FF"/>
    <a:srgbClr val="CCEC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84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3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pythonworld.ru/osnovy/vstroennye-funkcii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Фактические и формальные параметры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7F1BFEB-A5A6-469D-A578-EADC2D1BEC9C}"/>
              </a:ext>
            </a:extLst>
          </p:cNvPr>
          <p:cNvSpPr txBox="1"/>
          <p:nvPr/>
        </p:nvSpPr>
        <p:spPr>
          <a:xfrm>
            <a:off x="311962" y="1074492"/>
            <a:ext cx="74168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>
                <a:solidFill>
                  <a:srgbClr val="FF0000"/>
                </a:solidFill>
              </a:rPr>
              <a:t>Фактические</a:t>
            </a:r>
            <a:r>
              <a:rPr lang="ru-RU" sz="2400" dirty="0"/>
              <a:t> – те, которые передаются из основной программы в функцию или процедуру</a:t>
            </a:r>
          </a:p>
          <a:p>
            <a:pPr algn="l"/>
            <a:endParaRPr lang="ru-RU" sz="2400" dirty="0"/>
          </a:p>
          <a:p>
            <a:pPr algn="l"/>
            <a:r>
              <a:rPr lang="ru-RU" sz="2400" b="1" dirty="0">
                <a:solidFill>
                  <a:srgbClr val="FF0000"/>
                </a:solidFill>
              </a:rPr>
              <a:t>Формальные</a:t>
            </a:r>
            <a:r>
              <a:rPr lang="ru-RU" sz="2400" dirty="0"/>
              <a:t> – те, которые находятся внутри функций и процедур.</a:t>
            </a:r>
          </a:p>
          <a:p>
            <a:pPr algn="l"/>
            <a:endParaRPr lang="ru-RU" sz="2400" dirty="0"/>
          </a:p>
          <a:p>
            <a:pPr algn="l"/>
            <a:r>
              <a:rPr lang="ru-RU" sz="2400" dirty="0"/>
              <a:t>Фактические параметры должны соответствовать формальным </a:t>
            </a:r>
            <a:r>
              <a:rPr lang="ru-RU" sz="2400" b="1" dirty="0"/>
              <a:t>по количеству, порядку следования и типу.</a:t>
            </a:r>
            <a:r>
              <a:rPr lang="en-US" sz="2400" b="1" dirty="0"/>
              <a:t> </a:t>
            </a:r>
            <a:endParaRPr lang="ru-RU" sz="2400" dirty="0"/>
          </a:p>
          <a:p>
            <a:pPr algn="l"/>
            <a:endParaRPr lang="ru-RU" sz="24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ABA6CB8-4EC9-4E83-B827-188C64A38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212114-407F-4FC2-9A16-8A449AF94B50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62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Локальные и глобальные переменные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0A891E-9126-4DC0-8D96-0AE1B49B8A85}"/>
              </a:ext>
            </a:extLst>
          </p:cNvPr>
          <p:cNvSpPr txBox="1"/>
          <p:nvPr/>
        </p:nvSpPr>
        <p:spPr>
          <a:xfrm>
            <a:off x="445059" y="1196752"/>
            <a:ext cx="31683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def </a:t>
            </a:r>
            <a:r>
              <a:rPr lang="en-US" b="1" dirty="0"/>
              <a:t>bid</a:t>
            </a:r>
            <a:r>
              <a:rPr lang="en-US" dirty="0"/>
              <a:t>(</a:t>
            </a:r>
            <a:r>
              <a:rPr lang="en-US" b="1" dirty="0">
                <a:highlight>
                  <a:srgbClr val="FFFF00"/>
                </a:highlight>
              </a:rPr>
              <a:t>a, b</a:t>
            </a:r>
            <a:r>
              <a:rPr lang="en-US" dirty="0"/>
              <a:t>):    </a:t>
            </a:r>
          </a:p>
          <a:p>
            <a:pPr algn="l"/>
            <a:r>
              <a:rPr lang="en-US" dirty="0"/>
              <a:t>    if a &gt; b:        </a:t>
            </a:r>
          </a:p>
          <a:p>
            <a:pPr algn="l"/>
            <a:r>
              <a:rPr lang="en-US" dirty="0"/>
              <a:t>        return a    </a:t>
            </a:r>
          </a:p>
          <a:p>
            <a:pPr algn="l"/>
            <a:r>
              <a:rPr lang="en-US" dirty="0"/>
              <a:t>    else:        </a:t>
            </a:r>
          </a:p>
          <a:p>
            <a:pPr algn="l"/>
            <a:r>
              <a:rPr lang="en-US" dirty="0"/>
              <a:t>        return b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def </a:t>
            </a:r>
            <a:r>
              <a:rPr lang="en-US" b="1" dirty="0"/>
              <a:t>bit</a:t>
            </a:r>
            <a:r>
              <a:rPr lang="en-US" dirty="0"/>
              <a:t>(</a:t>
            </a:r>
            <a:r>
              <a:rPr lang="en-US" b="1" dirty="0">
                <a:highlight>
                  <a:srgbClr val="FFFF00"/>
                </a:highlight>
              </a:rPr>
              <a:t>a, b, c</a:t>
            </a:r>
            <a:r>
              <a:rPr lang="en-US" dirty="0"/>
              <a:t>):    </a:t>
            </a:r>
          </a:p>
          <a:p>
            <a:pPr algn="l"/>
            <a:r>
              <a:rPr lang="en-US" dirty="0"/>
              <a:t>    return </a:t>
            </a:r>
            <a:r>
              <a:rPr lang="en-US" b="1" dirty="0">
                <a:highlight>
                  <a:srgbClr val="C0C0C0"/>
                </a:highlight>
              </a:rPr>
              <a:t>bid</a:t>
            </a:r>
            <a:r>
              <a:rPr lang="en-US" dirty="0"/>
              <a:t>(</a:t>
            </a:r>
            <a:r>
              <a:rPr lang="en-US" b="1" dirty="0">
                <a:highlight>
                  <a:srgbClr val="CCECFF"/>
                </a:highlight>
              </a:rPr>
              <a:t>bid</a:t>
            </a:r>
            <a:r>
              <a:rPr lang="en-US" dirty="0"/>
              <a:t>(</a:t>
            </a:r>
            <a:r>
              <a:rPr lang="en-US" b="1" dirty="0">
                <a:highlight>
                  <a:srgbClr val="FFFF00"/>
                </a:highlight>
              </a:rPr>
              <a:t>a, b</a:t>
            </a:r>
            <a:r>
              <a:rPr lang="en-US" dirty="0"/>
              <a:t>), </a:t>
            </a:r>
            <a:r>
              <a:rPr lang="en-US" dirty="0">
                <a:highlight>
                  <a:srgbClr val="FFFF00"/>
                </a:highlight>
              </a:rPr>
              <a:t>c</a:t>
            </a:r>
            <a:r>
              <a:rPr lang="en-US" dirty="0"/>
              <a:t>)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x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y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z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print(</a:t>
            </a:r>
            <a:r>
              <a:rPr lang="en-US" b="1" dirty="0">
                <a:solidFill>
                  <a:srgbClr val="FF0000"/>
                </a:solidFill>
                <a:highlight>
                  <a:srgbClr val="CCECFF"/>
                </a:highlight>
              </a:rPr>
              <a:t>bit</a:t>
            </a:r>
            <a:r>
              <a:rPr lang="en-US" dirty="0"/>
              <a:t>(</a:t>
            </a:r>
            <a:r>
              <a:rPr lang="en-US" b="1" dirty="0">
                <a:highlight>
                  <a:srgbClr val="99FF99"/>
                </a:highlight>
              </a:rPr>
              <a:t>x, y, z</a:t>
            </a:r>
            <a:r>
              <a:rPr lang="en-US" dirty="0"/>
              <a:t>))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92DA70-DEA5-449B-ACBE-586AC9CF2C38}"/>
              </a:ext>
            </a:extLst>
          </p:cNvPr>
          <p:cNvSpPr txBox="1"/>
          <p:nvPr/>
        </p:nvSpPr>
        <p:spPr>
          <a:xfrm>
            <a:off x="5759151" y="1268760"/>
            <a:ext cx="316911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def </a:t>
            </a:r>
            <a:r>
              <a:rPr lang="en-US" b="1" dirty="0"/>
              <a:t>bid</a:t>
            </a:r>
            <a:r>
              <a:rPr lang="en-US" dirty="0"/>
              <a:t>(</a:t>
            </a:r>
            <a:r>
              <a:rPr lang="en-US" b="1" dirty="0">
                <a:highlight>
                  <a:srgbClr val="FFFF00"/>
                </a:highlight>
              </a:rPr>
              <a:t>a, b</a:t>
            </a:r>
            <a:r>
              <a:rPr lang="en-US" dirty="0"/>
              <a:t>):    </a:t>
            </a:r>
          </a:p>
          <a:p>
            <a:pPr algn="l"/>
            <a:r>
              <a:rPr lang="en-US" dirty="0"/>
              <a:t>    if a &gt; b:        </a:t>
            </a:r>
          </a:p>
          <a:p>
            <a:pPr algn="l"/>
            <a:r>
              <a:rPr lang="en-US" dirty="0"/>
              <a:t>        return a    </a:t>
            </a:r>
          </a:p>
          <a:p>
            <a:pPr algn="l"/>
            <a:r>
              <a:rPr lang="en-US" dirty="0"/>
              <a:t>    else:        </a:t>
            </a:r>
          </a:p>
          <a:p>
            <a:pPr algn="l"/>
            <a:r>
              <a:rPr lang="en-US" dirty="0"/>
              <a:t>        return b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def </a:t>
            </a:r>
            <a:r>
              <a:rPr lang="en-US" b="1" dirty="0"/>
              <a:t>bit</a:t>
            </a:r>
            <a:r>
              <a:rPr lang="en-US" dirty="0"/>
              <a:t>(</a:t>
            </a:r>
            <a:r>
              <a:rPr lang="en-US" b="1" dirty="0">
                <a:highlight>
                  <a:srgbClr val="FFFF00"/>
                </a:highlight>
              </a:rPr>
              <a:t>a, b, c</a:t>
            </a:r>
            <a:r>
              <a:rPr lang="en-US" dirty="0"/>
              <a:t>):    </a:t>
            </a:r>
          </a:p>
          <a:p>
            <a:pPr algn="l"/>
            <a:r>
              <a:rPr lang="en-US" dirty="0"/>
              <a:t>    return </a:t>
            </a:r>
            <a:r>
              <a:rPr lang="en-US" dirty="0">
                <a:highlight>
                  <a:srgbClr val="C0C0C0"/>
                </a:highlight>
              </a:rPr>
              <a:t>bid</a:t>
            </a:r>
            <a:r>
              <a:rPr lang="en-US" dirty="0"/>
              <a:t>(</a:t>
            </a:r>
            <a:r>
              <a:rPr lang="en-US" b="1" dirty="0">
                <a:highlight>
                  <a:srgbClr val="CCECFF"/>
                </a:highlight>
              </a:rPr>
              <a:t>bid</a:t>
            </a:r>
            <a:r>
              <a:rPr lang="en-US" dirty="0"/>
              <a:t>(</a:t>
            </a:r>
            <a:r>
              <a:rPr lang="en-US" dirty="0">
                <a:highlight>
                  <a:srgbClr val="FFFF00"/>
                </a:highlight>
              </a:rPr>
              <a:t>a, b</a:t>
            </a:r>
            <a:r>
              <a:rPr lang="en-US" dirty="0"/>
              <a:t>), </a:t>
            </a:r>
            <a:r>
              <a:rPr lang="en-US" b="1" dirty="0">
                <a:highlight>
                  <a:srgbClr val="FFFF00"/>
                </a:highlight>
              </a:rPr>
              <a:t>c</a:t>
            </a:r>
            <a:r>
              <a:rPr lang="en-US" dirty="0"/>
              <a:t>)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a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b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c = </a:t>
            </a:r>
            <a:r>
              <a:rPr lang="en-US" dirty="0" err="1"/>
              <a:t>int</a:t>
            </a:r>
            <a:r>
              <a:rPr lang="en-US" dirty="0"/>
              <a:t>(input())</a:t>
            </a:r>
          </a:p>
          <a:p>
            <a:pPr algn="l"/>
            <a:r>
              <a:rPr lang="en-US" dirty="0"/>
              <a:t>print(</a:t>
            </a:r>
            <a:r>
              <a:rPr lang="en-US" b="1" dirty="0">
                <a:solidFill>
                  <a:srgbClr val="FF0000"/>
                </a:solidFill>
                <a:highlight>
                  <a:srgbClr val="CCECFF"/>
                </a:highlight>
              </a:rPr>
              <a:t>bit</a:t>
            </a:r>
            <a:r>
              <a:rPr lang="en-US" dirty="0"/>
              <a:t>(</a:t>
            </a:r>
            <a:r>
              <a:rPr lang="en-US" b="1" dirty="0">
                <a:highlight>
                  <a:srgbClr val="99FF99"/>
                </a:highlight>
              </a:rPr>
              <a:t>a, b, c</a:t>
            </a:r>
            <a:r>
              <a:rPr lang="en-US" dirty="0"/>
              <a:t>))</a:t>
            </a: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id="{C6C6F68C-9E99-494E-BB33-A9D7FFDBC13A}"/>
              </a:ext>
            </a:extLst>
          </p:cNvPr>
          <p:cNvSpPr/>
          <p:nvPr/>
        </p:nvSpPr>
        <p:spPr bwMode="auto">
          <a:xfrm>
            <a:off x="3115935" y="1559723"/>
            <a:ext cx="2354422" cy="780167"/>
          </a:xfrm>
          <a:prstGeom prst="leftRightArrow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Функция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bid()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Стрелка: влево-вправо 9">
            <a:extLst>
              <a:ext uri="{FF2B5EF4-FFF2-40B4-BE49-F238E27FC236}">
                <a16:creationId xmlns:a16="http://schemas.microsoft.com/office/drawing/2014/main" id="{CB7AB3F5-D785-4181-B234-0A367CE8B5EA}"/>
              </a:ext>
            </a:extLst>
          </p:cNvPr>
          <p:cNvSpPr/>
          <p:nvPr/>
        </p:nvSpPr>
        <p:spPr bwMode="auto">
          <a:xfrm>
            <a:off x="3135505" y="2834955"/>
            <a:ext cx="2354422" cy="807153"/>
          </a:xfrm>
          <a:prstGeom prst="leftRightArrow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Функция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bit()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Стрелка: влево-вправо 10">
            <a:extLst>
              <a:ext uri="{FF2B5EF4-FFF2-40B4-BE49-F238E27FC236}">
                <a16:creationId xmlns:a16="http://schemas.microsoft.com/office/drawing/2014/main" id="{033B8517-FB5E-4E41-A9BF-3BD00731536C}"/>
              </a:ext>
            </a:extLst>
          </p:cNvPr>
          <p:cNvSpPr/>
          <p:nvPr/>
        </p:nvSpPr>
        <p:spPr bwMode="auto">
          <a:xfrm>
            <a:off x="2646326" y="4194906"/>
            <a:ext cx="3112825" cy="767173"/>
          </a:xfrm>
          <a:prstGeom prst="leftRightArrow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</a:rPr>
              <a:t>Основная программа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1BDE4232-AABA-40B8-979F-B82E733579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720639"/>
              </p:ext>
            </p:extLst>
          </p:nvPr>
        </p:nvGraphicFramePr>
        <p:xfrm>
          <a:off x="1247706" y="5087641"/>
          <a:ext cx="6096000" cy="130497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886462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81989753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555696747"/>
                    </a:ext>
                  </a:extLst>
                </a:gridCol>
              </a:tblGrid>
              <a:tr h="182673">
                <a:tc gridSpan="3"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Обращение к </a:t>
                      </a:r>
                      <a:r>
                        <a:rPr lang="en-US" sz="1100" dirty="0"/>
                        <a:t>bit()</a:t>
                      </a:r>
                      <a:endParaRPr lang="ru-RU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677500"/>
                  </a:ext>
                </a:extLst>
              </a:tr>
              <a:tr h="261473">
                <a:tc>
                  <a:txBody>
                    <a:bodyPr/>
                    <a:lstStyle/>
                    <a:p>
                      <a:r>
                        <a:rPr lang="ru-RU" sz="1100" dirty="0"/>
                        <a:t>Фактические параметры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1-е обращение к </a:t>
                      </a:r>
                      <a:r>
                        <a:rPr lang="en-US" sz="1100" dirty="0"/>
                        <a:t>bid()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2-</a:t>
                      </a:r>
                      <a:r>
                        <a:rPr lang="ru-RU" sz="1100" dirty="0"/>
                        <a:t>е обращение к </a:t>
                      </a:r>
                      <a:r>
                        <a:rPr lang="en-US" sz="1100" dirty="0"/>
                        <a:t>bid()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423413"/>
                  </a:ext>
                </a:extLst>
              </a:tr>
              <a:tr h="261473">
                <a:tc>
                  <a:txBody>
                    <a:bodyPr/>
                    <a:lstStyle/>
                    <a:p>
                      <a:r>
                        <a:rPr lang="en-US" sz="1100" dirty="0"/>
                        <a:t>x = a = 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 = 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 = 25</a:t>
                      </a:r>
                      <a:r>
                        <a:rPr lang="ru-RU" sz="1100" dirty="0"/>
                        <a:t> - 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104206"/>
                  </a:ext>
                </a:extLst>
              </a:tr>
              <a:tr h="261473">
                <a:tc>
                  <a:txBody>
                    <a:bodyPr/>
                    <a:lstStyle/>
                    <a:p>
                      <a:r>
                        <a:rPr lang="en-US" sz="1100" dirty="0"/>
                        <a:t>y = b = 25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b = 25 - </a:t>
                      </a:r>
                      <a:r>
                        <a:rPr lang="ru-RU" sz="1100" dirty="0"/>
                        <a:t>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b = 10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695910"/>
                  </a:ext>
                </a:extLst>
              </a:tr>
              <a:tr h="261473">
                <a:tc>
                  <a:txBody>
                    <a:bodyPr/>
                    <a:lstStyle/>
                    <a:p>
                      <a:r>
                        <a:rPr lang="en-US" sz="1100" dirty="0"/>
                        <a:t>z = c = 10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429851"/>
                  </a:ext>
                </a:extLst>
              </a:tr>
            </a:tbl>
          </a:graphicData>
        </a:graphic>
      </p:graphicFrame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FFED730-B608-4679-AB6F-761F2418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F2B621-EA63-40CC-A2CC-FC893892DAD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34BB68-D9CB-471A-865D-E9525B7A33BF}"/>
              </a:ext>
            </a:extLst>
          </p:cNvPr>
          <p:cNvSpPr txBox="1"/>
          <p:nvPr/>
        </p:nvSpPr>
        <p:spPr>
          <a:xfrm>
            <a:off x="7343706" y="5087641"/>
            <a:ext cx="15845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Важен </a:t>
            </a:r>
            <a:r>
              <a:rPr lang="ru-RU" sz="1600" b="1" dirty="0"/>
              <a:t>порядок </a:t>
            </a:r>
            <a:r>
              <a:rPr lang="ru-RU" sz="1600" dirty="0"/>
              <a:t>переменных, а не имена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4355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Рекурсия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 мы видели выше, функция может вызывать другую функцию. Но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функция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также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может вызывать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саму себя! </a:t>
            </a: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Рассмотрим это на примере функции вычисления факториала. </a:t>
            </a:r>
          </a:p>
          <a:p>
            <a:pPr marL="57150" indent="0"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0! == 1, 1! == 1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А как вычислить величину n! для большого n? Если бы мы могли вычислить величину (n-1)!, то тогда мы легко вычислим n!, поскольку n!=n⋅(n-1)!. Но как вычислить (n-1)!? Если бы мы вычислили (n-2)!, то мы сможем вычисли и (n-1)!=(n-1)⋅(n-2)!. А как вычислить (n-2)!? Если бы...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конце концов, мы дойдем до величины 0!, которая равна 1. </a:t>
            </a: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Таким образом, для вычисления факториала мы можем использовать значение факториала для предыдущего (меньшего) числа. </a:t>
            </a:r>
          </a:p>
          <a:p>
            <a:pPr marL="1771650" lvl="4" indent="0">
              <a:buNone/>
            </a:pP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def factorial(n):    </a:t>
            </a:r>
          </a:p>
          <a:p>
            <a:pPr marL="1771650" lvl="4" indent="0">
              <a:buNone/>
            </a:pP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    if n == 0:        </a:t>
            </a:r>
          </a:p>
          <a:p>
            <a:pPr marL="1771650" lvl="4" indent="0">
              <a:buNone/>
            </a:pP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        return 1    </a:t>
            </a:r>
          </a:p>
          <a:p>
            <a:pPr marL="1771650" lvl="4" indent="0">
              <a:buNone/>
            </a:pP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    else:        </a:t>
            </a:r>
          </a:p>
          <a:p>
            <a:pPr marL="1771650" lvl="4" indent="0">
              <a:buNone/>
            </a:pP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        return n * factorial(n - 1)</a:t>
            </a:r>
          </a:p>
          <a:p>
            <a:pPr marL="1771650" lvl="4" indent="0">
              <a:buNone/>
            </a:pP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print(factorial(5))</a:t>
            </a:r>
            <a:endParaRPr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C9CBBC-E910-43D7-9ECF-BD957A1E8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538D77-FF29-4679-9D33-01A322A5115E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04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Рекурсия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Подобный прием (вызов функцией самой себя) называется </a:t>
            </a: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рекурсией</a:t>
            </a:r>
            <a:r>
              <a:rPr lang="ru-RU" alt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а сама </a:t>
            </a: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функция называется рекурсивной.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Рекурсивные функции являются мощным механизмом в программировании. </a:t>
            </a:r>
          </a:p>
          <a:p>
            <a:pPr marL="400050"/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сожалению, они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 всегда эффективны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(переполнение стека). </a:t>
            </a:r>
          </a:p>
          <a:p>
            <a:pPr marL="400050"/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Также часто использование рекурсии приводит к ошибкам. Наиболее распространенная из таких ошибок –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бесконечная рекурсия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когда цепочка вызовов функций никогда не завершается и продолжается, пока не кончится свободная память в компьютере. </a:t>
            </a: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Две наиболее распространенные причины для бесконечной рекурсии:</a:t>
            </a:r>
          </a:p>
          <a:p>
            <a:pPr marL="57150" lvl="1" indent="212725"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Неправильное оформление выхода из рекурсии. </a:t>
            </a:r>
          </a:p>
          <a:p>
            <a:pPr marL="269875" lvl="2" indent="0">
              <a:buNone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Например, если мы в программе вычисления факториала забудем поставить проверку </a:t>
            </a:r>
            <a:r>
              <a:rPr lang="ru-RU" alt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n == 0, то </a:t>
            </a:r>
            <a:r>
              <a:rPr lang="ru-RU" alt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factorial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(0) вызовет </a:t>
            </a:r>
            <a:r>
              <a:rPr lang="ru-RU" alt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factorial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(-1), тот вызовет </a:t>
            </a:r>
            <a:r>
              <a:rPr lang="ru-RU" alt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factorial</a:t>
            </a: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(-2) и т. д.</a:t>
            </a:r>
          </a:p>
          <a:p>
            <a:pPr marL="269875" lvl="1" indent="-176213"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Рекурсивный вызов с неправильными параметрами. Например, если функция 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factorial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(n) будет вызывать 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factorial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(n), то также получится бесконечная цепочка.</a:t>
            </a:r>
          </a:p>
          <a:p>
            <a:pPr marL="57150" indent="119063"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6291EA-2C88-4CE0-AB31-41E57052E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30FC4B-933C-47F9-BF9E-1BB29F8DAB9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29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Процедуры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Процедура –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подпрограмма,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действие которой направлено на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изменение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объектов или их свойств, например, удалить (вставить) символы, вывести сообщение, определить наличие чего либо и др.</a:t>
            </a: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Функция – подпрограмма, которая всегда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принимает значения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возвращает результат.</a:t>
            </a: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Процедура описывается так же, как и функция.</a:t>
            </a: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Например, создадим процедуру, которая будет выводить на экран сообщение об ошибке, если пользователь попытается извлечь квадратный корень из отрицательного числа.</a:t>
            </a:r>
          </a:p>
          <a:p>
            <a:pPr marL="57150" indent="0">
              <a:buNone/>
            </a:pP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altLang="ru-RU" sz="1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Вычисление квадратного корня из числа</a:t>
            </a:r>
            <a:endParaRPr lang="ru-RU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1650" lvl="4" indent="0">
              <a:buNone/>
            </a:pP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def </a:t>
            </a:r>
            <a:r>
              <a:rPr lang="en-US" alt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sqrt_Error</a:t>
            </a: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(a):</a:t>
            </a:r>
          </a:p>
          <a:p>
            <a:pPr marL="1771650" lvl="4" indent="0">
              <a:buNone/>
            </a:pP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if a&lt;0:</a:t>
            </a:r>
          </a:p>
          <a:p>
            <a:pPr marL="1771650" lvl="4" indent="0">
              <a:buNone/>
            </a:pP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return 'Error'</a:t>
            </a:r>
          </a:p>
          <a:p>
            <a:pPr marL="1771650" lvl="4" indent="0">
              <a:buNone/>
            </a:pP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else:</a:t>
            </a:r>
          </a:p>
          <a:p>
            <a:pPr marL="1771650" lvl="4" indent="0">
              <a:buNone/>
            </a:pP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return(a ** (1/2))</a:t>
            </a:r>
          </a:p>
          <a:p>
            <a:pPr marL="1771650" lvl="4" indent="0">
              <a:buNone/>
            </a:pPr>
            <a:r>
              <a:rPr lang="en-US" altLang="ru-RU" sz="1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#</a:t>
            </a:r>
            <a:r>
              <a:rPr lang="ru-RU" altLang="ru-RU" sz="1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основная программа</a:t>
            </a:r>
            <a:r>
              <a:rPr lang="en-US" altLang="ru-RU" sz="1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marL="1771650" lvl="4" indent="0">
              <a:buNone/>
            </a:pP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number = float(input())</a:t>
            </a:r>
          </a:p>
          <a:p>
            <a:pPr marL="1771650" lvl="4" indent="0">
              <a:buNone/>
            </a:pP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US" altLang="ru-RU" sz="1400" dirty="0" err="1">
                <a:cs typeface="Arial" panose="020B0604020202020204" pitchFamily="34" charset="0"/>
              </a:rPr>
              <a:t>s</a:t>
            </a:r>
            <a:r>
              <a:rPr lang="en-US" alt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qrt_Error</a:t>
            </a:r>
            <a:r>
              <a:rPr lang="en-US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(number))</a:t>
            </a: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BAF30B5-EF16-42EE-B7A4-B4C9481F9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14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2C1F00-6D8F-4A73-B5F2-719236C7077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934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работа_11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091328-A25F-43A7-BE06-838EC2AD31CE}"/>
              </a:ext>
            </a:extLst>
          </p:cNvPr>
          <p:cNvSpPr txBox="1"/>
          <p:nvPr/>
        </p:nvSpPr>
        <p:spPr>
          <a:xfrm>
            <a:off x="457200" y="1268760"/>
            <a:ext cx="7715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В программном режиме проверьте примеры, рассмотренные на уроке:</a:t>
            </a:r>
          </a:p>
          <a:p>
            <a:pPr algn="l"/>
            <a:endParaRPr lang="ru-RU" dirty="0"/>
          </a:p>
          <a:p>
            <a:pPr marL="432000" indent="-432000" algn="l">
              <a:buFont typeface="+mj-lt"/>
              <a:buAutoNum type="arabicPeriod"/>
            </a:pPr>
            <a:r>
              <a:rPr lang="ru-RU" dirty="0"/>
              <a:t>С применением функции для нахождения большего из 2-х чисел.</a:t>
            </a:r>
          </a:p>
          <a:p>
            <a:pPr marL="432000" indent="-432000" algn="l">
              <a:buFont typeface="+mj-lt"/>
              <a:buAutoNum type="arabicPeriod"/>
            </a:pPr>
            <a:r>
              <a:rPr lang="ru-RU" dirty="0"/>
              <a:t>Применение её для нахождения большего из 3-х чисел.</a:t>
            </a:r>
          </a:p>
          <a:p>
            <a:pPr marL="432000" indent="-432000" algn="l">
              <a:buFont typeface="+mj-lt"/>
              <a:buAutoNum type="arabicPeriod"/>
            </a:pPr>
            <a:r>
              <a:rPr lang="ru-RU" dirty="0"/>
              <a:t>Смоделируйте программу для нахождения большего из 4-х чисел.</a:t>
            </a:r>
          </a:p>
          <a:p>
            <a:pPr marL="432000" indent="-432000" algn="l">
              <a:buFont typeface="+mj-lt"/>
              <a:buAutoNum type="arabicPeriod"/>
            </a:pPr>
            <a:r>
              <a:rPr lang="ru-RU" dirty="0"/>
              <a:t>А как найти меньшее из 2-х чисел? Создайте такую функцию и проверьте для 3-х и для 4-х чисел.</a:t>
            </a:r>
          </a:p>
          <a:p>
            <a:pPr marL="432000" indent="-432000" algn="l">
              <a:buFont typeface="+mj-lt"/>
              <a:buAutoNum type="arabicPeriod"/>
            </a:pPr>
            <a:r>
              <a:rPr lang="ru-RU" dirty="0"/>
              <a:t>Проверьте применение функций для вычисления факториал (2 представленных способа)</a:t>
            </a:r>
          </a:p>
          <a:p>
            <a:pPr marL="432000" indent="-432000" algn="l">
              <a:buFont typeface="+mj-lt"/>
              <a:buAutoNum type="arabicPeriod"/>
            </a:pPr>
            <a:r>
              <a:rPr lang="ru-RU" dirty="0"/>
              <a:t>Проверьте работу процедуры </a:t>
            </a:r>
            <a:r>
              <a:rPr lang="en-US" dirty="0" err="1"/>
              <a:t>sqrt_Error</a:t>
            </a:r>
            <a:r>
              <a:rPr lang="ru-RU" dirty="0"/>
              <a:t>, придумайте и создайте свою.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1A2F4D4-0711-40D2-AD30-3B513B73E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15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359DE4-3009-4DD3-9726-12179E763C1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157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11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На сайте «Дистанционная подготовка по информатике» в курсе </a:t>
            </a:r>
            <a:r>
              <a:rPr lang="en-US" altLang="ru-RU" sz="2000" dirty="0">
                <a:latin typeface="+mj-lt"/>
                <a:hlinkClick r:id="rId2"/>
              </a:rPr>
              <a:t>“</a:t>
            </a:r>
            <a:r>
              <a:rPr lang="en-US" altLang="ru-RU" sz="2000" dirty="0" err="1">
                <a:latin typeface="+mj-lt"/>
                <a:hlinkClick r:id="rId2"/>
              </a:rPr>
              <a:t>Pyth_On</a:t>
            </a:r>
            <a:r>
              <a:rPr lang="en-US" altLang="ru-RU" sz="2000" dirty="0">
                <a:latin typeface="+mj-lt"/>
                <a:hlinkClick r:id="rId2"/>
              </a:rPr>
              <a:t>”</a:t>
            </a:r>
            <a:r>
              <a:rPr lang="ru-RU" altLang="ru-RU" sz="2000" dirty="0">
                <a:latin typeface="+mj-lt"/>
                <a:hlinkClick r:id="rId2"/>
              </a:rPr>
              <a:t> </a:t>
            </a:r>
            <a:r>
              <a:rPr lang="ru-RU" altLang="ru-RU" sz="2000" dirty="0">
                <a:latin typeface="+mj-lt"/>
              </a:rPr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«Функции</a:t>
            </a:r>
            <a:r>
              <a:rPr lang="en-US" altLang="ru-RU" sz="2000" b="1" dirty="0">
                <a:latin typeface="+mj-lt"/>
              </a:rPr>
              <a:t>. </a:t>
            </a:r>
            <a:r>
              <a:rPr lang="ru-RU" altLang="ru-RU" sz="2000" b="1" dirty="0">
                <a:latin typeface="+mj-lt"/>
              </a:rPr>
              <a:t>Рекурсия»: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1800" b="1" dirty="0">
                <a:latin typeface="+mj-lt"/>
              </a:rPr>
              <a:t>A, B, C, D</a:t>
            </a:r>
            <a:r>
              <a:rPr lang="ru-RU" altLang="ru-RU" sz="1800" b="1" dirty="0">
                <a:latin typeface="+mj-lt"/>
              </a:rPr>
              <a:t> </a:t>
            </a:r>
            <a:r>
              <a:rPr lang="en-US" altLang="ru-RU" sz="1800" b="1" dirty="0">
                <a:latin typeface="+mj-lt"/>
              </a:rPr>
              <a:t>– </a:t>
            </a:r>
            <a:r>
              <a:rPr lang="ru-RU" altLang="ru-RU" sz="1800" b="1" dirty="0">
                <a:latin typeface="+mj-lt"/>
              </a:rPr>
              <a:t>на 3 балла</a:t>
            </a:r>
            <a:r>
              <a:rPr lang="en-US" altLang="ru-RU" sz="1800" b="1" dirty="0">
                <a:latin typeface="+mj-lt"/>
              </a:rPr>
              <a:t> (</a:t>
            </a:r>
            <a:r>
              <a:rPr lang="ru-RU" altLang="ru-RU" sz="1800" b="1" dirty="0">
                <a:latin typeface="+mj-lt"/>
              </a:rPr>
              <a:t>любую 1 + ПР_11),</a:t>
            </a:r>
            <a:endParaRPr lang="en-US" altLang="ru-RU" sz="18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1800" b="1" dirty="0">
                <a:latin typeface="+mj-lt"/>
              </a:rPr>
              <a:t>E, F, G, H, I, J – </a:t>
            </a:r>
            <a:r>
              <a:rPr lang="ru-RU" altLang="ru-RU" sz="1800" b="1" dirty="0">
                <a:latin typeface="+mj-lt"/>
              </a:rPr>
              <a:t>на 4 балла</a:t>
            </a:r>
            <a:r>
              <a:rPr lang="en-US" altLang="ru-RU" sz="1800" b="1" dirty="0">
                <a:latin typeface="+mj-lt"/>
              </a:rPr>
              <a:t> (</a:t>
            </a:r>
            <a:r>
              <a:rPr lang="ru-RU" altLang="ru-RU" sz="1800" b="1" dirty="0">
                <a:latin typeface="+mj-lt"/>
              </a:rPr>
              <a:t>любые 1 + одно из предыдущего уровня + ПР_11),</a:t>
            </a:r>
            <a:endParaRPr lang="en-US" altLang="ru-RU" sz="18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1800" b="1" dirty="0">
                <a:latin typeface="+mj-lt"/>
              </a:rPr>
              <a:t>K, L, M, N, O, P, Q, R, S </a:t>
            </a:r>
            <a:r>
              <a:rPr lang="ru-RU" altLang="ru-RU" sz="1800" b="1" dirty="0">
                <a:latin typeface="+mj-lt"/>
              </a:rPr>
              <a:t>- на 5 баллов </a:t>
            </a:r>
            <a:r>
              <a:rPr lang="en-US" altLang="ru-RU" sz="1800" b="1" dirty="0">
                <a:latin typeface="+mj-lt"/>
              </a:rPr>
              <a:t>(</a:t>
            </a:r>
            <a:r>
              <a:rPr lang="ru-RU" altLang="ru-RU" sz="1800" b="1" dirty="0">
                <a:latin typeface="+mj-lt"/>
              </a:rPr>
              <a:t>любые 2 + ПР_11).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b="1" dirty="0">
              <a:latin typeface="+mj-lt"/>
            </a:endParaRPr>
          </a:p>
          <a:p>
            <a:pPr marL="457200" lvl="1" indent="-365125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(ПР_11 разместить на сайте </a:t>
            </a:r>
            <a:r>
              <a:rPr lang="en-US" altLang="ru-RU" sz="2000" b="1" dirty="0">
                <a:latin typeface="+mj-lt"/>
              </a:rPr>
              <a:t>Info</a:t>
            </a:r>
            <a:r>
              <a:rPr lang="ru-RU" altLang="ru-RU" sz="2000" dirty="0">
                <a:latin typeface="+mj-lt"/>
              </a:rPr>
              <a:t> в соответствующем разделе.)</a:t>
            </a:r>
            <a:endParaRPr lang="ru-RU" altLang="ru-RU" sz="1400" dirty="0">
              <a:latin typeface="+mj-lt"/>
            </a:endParaRPr>
          </a:p>
          <a:p>
            <a:pPr marL="2228850" lvl="5" indent="0">
              <a:lnSpc>
                <a:spcPct val="80000"/>
              </a:lnSpc>
              <a:buNone/>
            </a:pPr>
            <a:endParaRPr lang="en-US" altLang="ru-RU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401721" y="4195221"/>
            <a:ext cx="3528392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E10380-3218-41EB-AA99-11329AB8086F}"/>
              </a:ext>
            </a:extLst>
          </p:cNvPr>
          <p:cNvSpPr txBox="1"/>
          <p:nvPr/>
        </p:nvSpPr>
        <p:spPr>
          <a:xfrm>
            <a:off x="312406" y="4195221"/>
            <a:ext cx="5052406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altLang="ru-RU" b="1" dirty="0">
                <a:solidFill>
                  <a:srgbClr val="FF0000"/>
                </a:solidFill>
              </a:rPr>
              <a:t>Примечание: </a:t>
            </a:r>
            <a:endParaRPr lang="en-US" altLang="ru-RU" b="1" dirty="0">
              <a:solidFill>
                <a:srgbClr val="FF0000"/>
              </a:solidFill>
            </a:endParaRPr>
          </a:p>
          <a:p>
            <a:pPr algn="l"/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форумы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395536" y="5558616"/>
            <a:ext cx="829126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ru-RU" sz="2800" b="1" dirty="0">
                <a:solidFill>
                  <a:srgbClr val="3333FF"/>
                </a:solidFill>
              </a:rPr>
              <a:t>Подводим итоги:  далее </a:t>
            </a:r>
            <a:r>
              <a:rPr lang="ru-RU" sz="2800" b="1" dirty="0">
                <a:solidFill>
                  <a:srgbClr val="FF0000"/>
                </a:solidFill>
              </a:rPr>
              <a:t>ПРАКТИКУМ </a:t>
            </a:r>
            <a:r>
              <a:rPr lang="ru-RU" sz="2800" b="1" dirty="0">
                <a:solidFill>
                  <a:srgbClr val="3333FF"/>
                </a:solidFill>
              </a:rPr>
              <a:t>и</a:t>
            </a:r>
            <a:r>
              <a:rPr lang="ru-RU" sz="2800" b="1" dirty="0">
                <a:solidFill>
                  <a:srgbClr val="FF0000"/>
                </a:solidFill>
              </a:rPr>
              <a:t> ЗАЧЁТ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61D5F85-751E-4CD6-BAFB-77ED58D4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16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7A7EA-0FAD-4181-BEA2-FD9AD3A7408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0191F1-F598-4506-9577-38F5E5174EAB}"/>
              </a:ext>
            </a:extLst>
          </p:cNvPr>
          <p:cNvSpPr txBox="1"/>
          <p:nvPr/>
        </p:nvSpPr>
        <p:spPr>
          <a:xfrm>
            <a:off x="7740352" y="9720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§§ 60-61</a:t>
            </a:r>
          </a:p>
        </p:txBody>
      </p:sp>
    </p:spTree>
    <p:extLst>
      <p:ext uri="{BB962C8B-B14F-4D97-AF65-F5344CB8AC3E}">
        <p14:creationId xmlns:p14="http://schemas.microsoft.com/office/powerpoint/2010/main" val="2479018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17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  <a:hlinkClick r:id="rId2" action="ppaction://hlinksldjump"/>
              </a:rPr>
              <a:t>Функции. Рекурсия </a:t>
            </a:r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Функции. Рекурсия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  <a:ln>
            <a:solidFill>
              <a:srgbClr val="3333FF"/>
            </a:solidFill>
          </a:ln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Основные вопросы («дерево понятий»)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Функции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Синтаксис описания: инструкции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def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и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return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Локальные и глобальные переменные</a:t>
            </a:r>
            <a:endParaRPr lang="en-US" sz="22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Фактические и формальные параметры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Рекурсия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Процедуры</a:t>
            </a:r>
            <a:endParaRPr lang="en-US" sz="22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программ с функциями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Встроенные функции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22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22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Практическая работа  - 11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Домашнее задание - 11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FF38F5-480D-43D3-BFAE-F54D303D7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436" y="1844823"/>
            <a:ext cx="2273044" cy="434112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2BA65E9-C526-4B9F-A5D8-08D135C97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1CA433-B8BF-43D4-93E9-63D8E7EAFC9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25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Функции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Если некоторый фрагмент программы </a:t>
            </a:r>
            <a:r>
              <a:rPr lang="ru-RU" altLang="ru-RU" sz="2000" b="1" dirty="0"/>
              <a:t>повторяется несколько раз</a:t>
            </a:r>
            <a:r>
              <a:rPr lang="ru-RU" altLang="ru-RU" sz="2000" dirty="0"/>
              <a:t> или </a:t>
            </a:r>
            <a:r>
              <a:rPr lang="ru-RU" altLang="ru-RU" sz="2000" b="1" dirty="0"/>
              <a:t>вызывается несколько раз </a:t>
            </a:r>
            <a:r>
              <a:rPr lang="ru-RU" altLang="ru-RU" sz="2000" dirty="0"/>
              <a:t>(возможно, с разными параметрами), то в целях экономии длины кода и (чем короче код, тем лучше) и уменьшения вероятности ошибок применяю функции.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Функции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- это такие участки кода, которые изолированы от остальной программы и выполняются только тогда, </a:t>
            </a:r>
            <a:r>
              <a:rPr lang="ru-RU" altLang="ru-RU" sz="2000" dirty="0" err="1"/>
              <a:t>когдаих</a:t>
            </a:r>
            <a:r>
              <a:rPr lang="ru-RU" altLang="ru-RU" sz="2000" dirty="0"/>
              <a:t>  вызываются.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 err="1"/>
              <a:t>sqrt</a:t>
            </a:r>
            <a:r>
              <a:rPr lang="ru-RU" altLang="ru-RU" sz="2000" dirty="0"/>
              <a:t>() -   </a:t>
            </a:r>
            <a:r>
              <a:rPr lang="ru-RU" altLang="ru-RU" sz="2000" dirty="0">
                <a:solidFill>
                  <a:srgbClr val="008000"/>
                </a:solidFill>
              </a:rPr>
              <a:t># принимает 1 параметр и возвращает результат</a:t>
            </a:r>
            <a:r>
              <a:rPr lang="ru-RU" altLang="ru-RU" sz="2000" dirty="0"/>
              <a:t>,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 err="1"/>
              <a:t>len</a:t>
            </a:r>
            <a:r>
              <a:rPr lang="ru-RU" altLang="ru-RU" sz="2000" dirty="0"/>
              <a:t>() -    </a:t>
            </a:r>
            <a:r>
              <a:rPr lang="ru-RU" altLang="ru-RU" sz="2000" dirty="0">
                <a:solidFill>
                  <a:srgbClr val="008000"/>
                </a:solidFill>
              </a:rPr>
              <a:t># принимает 1 параметр и возвращает результат</a:t>
            </a:r>
            <a:r>
              <a:rPr lang="ru-RU" altLang="ru-RU" sz="2000" dirty="0"/>
              <a:t>,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print() -  </a:t>
            </a:r>
            <a:r>
              <a:rPr lang="ru-RU" altLang="ru-RU" sz="2000" dirty="0">
                <a:solidFill>
                  <a:srgbClr val="008000"/>
                </a:solidFill>
              </a:rPr>
              <a:t># может принимать несколько  параметров и ничего не возвращает.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др. (какие?)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hlinkClick r:id="rId2"/>
              </a:rPr>
              <a:t>Список встроенных функций </a:t>
            </a: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с кратким пояснением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C94B1D7-CF45-4AA2-A2A6-A1BE5AEE9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880764-FD39-4B45-9C7C-FE86A65EDB2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0D1B06-B0AE-4540-9550-0EE725EE77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4869160"/>
            <a:ext cx="3410949" cy="117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25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Функции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Покажем, как написать функцию </a:t>
            </a:r>
            <a:r>
              <a:rPr lang="ru-RU" altLang="ru-RU" sz="2000" dirty="0" err="1"/>
              <a:t>factorial</a:t>
            </a:r>
            <a:r>
              <a:rPr lang="ru-RU" altLang="ru-RU" sz="2000" dirty="0"/>
              <a:t>(), которая принимает один параметр - число, и возвращает значение - факториал этого числа.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4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def</a:t>
            </a:r>
            <a:r>
              <a:rPr lang="en-US" altLang="ru-RU" sz="2000" dirty="0"/>
              <a:t> factorial(n)</a:t>
            </a:r>
            <a:r>
              <a:rPr lang="en-US" altLang="ru-RU" sz="2000" dirty="0">
                <a:solidFill>
                  <a:srgbClr val="FF0000"/>
                </a:solidFill>
              </a:rPr>
              <a:t>:</a:t>
            </a:r>
            <a:r>
              <a:rPr lang="en-US" altLang="ru-RU" sz="2000" dirty="0"/>
              <a:t> </a:t>
            </a:r>
            <a:r>
              <a:rPr lang="ru-RU" altLang="ru-RU" sz="2000" dirty="0"/>
              <a:t> </a:t>
            </a:r>
            <a:r>
              <a:rPr lang="en-US" altLang="ru-RU" sz="2000" dirty="0">
                <a:solidFill>
                  <a:srgbClr val="008000"/>
                </a:solidFill>
              </a:rPr>
              <a:t># def – </a:t>
            </a:r>
            <a:r>
              <a:rPr lang="ru-RU" altLang="ru-RU" sz="2000" dirty="0">
                <a:solidFill>
                  <a:srgbClr val="008000"/>
                </a:solidFill>
              </a:rPr>
              <a:t>инструкция определения функции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    </a:t>
            </a:r>
            <a:r>
              <a:rPr lang="en-US" altLang="ru-RU" sz="2000" dirty="0"/>
              <a:t>res = 1    	</a:t>
            </a:r>
            <a:r>
              <a:rPr lang="ru-RU" altLang="ru-RU" sz="2000" dirty="0"/>
              <a:t>  </a:t>
            </a:r>
            <a:r>
              <a:rPr lang="en-US" altLang="ru-RU" sz="2000" dirty="0">
                <a:solidFill>
                  <a:srgbClr val="008000"/>
                </a:solidFill>
              </a:rPr>
              <a:t># factorial</a:t>
            </a:r>
            <a:r>
              <a:rPr lang="ru-RU" altLang="ru-RU" sz="2000" dirty="0">
                <a:solidFill>
                  <a:srgbClr val="008000"/>
                </a:solidFill>
              </a:rPr>
              <a:t> – имя функции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    </a:t>
            </a:r>
            <a:r>
              <a:rPr lang="en-US" altLang="ru-RU" sz="2000" dirty="0"/>
              <a:t>for </a:t>
            </a:r>
            <a:r>
              <a:rPr lang="en-US" altLang="ru-RU" sz="2000" dirty="0" err="1"/>
              <a:t>i</a:t>
            </a:r>
            <a:r>
              <a:rPr lang="en-US" altLang="ru-RU" sz="2000" dirty="0"/>
              <a:t> in range(1, n + 1):   </a:t>
            </a:r>
            <a:r>
              <a:rPr lang="en-US" altLang="ru-RU" sz="2000" dirty="0">
                <a:solidFill>
                  <a:srgbClr val="008000"/>
                </a:solidFill>
              </a:rPr>
              <a:t># n </a:t>
            </a:r>
            <a:r>
              <a:rPr lang="ru-RU" altLang="ru-RU" sz="2000" dirty="0">
                <a:solidFill>
                  <a:srgbClr val="008000"/>
                </a:solidFill>
              </a:rPr>
              <a:t>– параметр функции</a:t>
            </a:r>
            <a:r>
              <a:rPr lang="en-US" altLang="ru-RU" sz="2000" dirty="0">
                <a:solidFill>
                  <a:srgbClr val="008000"/>
                </a:solidFill>
              </a:rPr>
              <a:t>    </a:t>
            </a:r>
            <a:endParaRPr lang="ru-RU" altLang="ru-RU" sz="2000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        </a:t>
            </a:r>
            <a:r>
              <a:rPr lang="en-US" altLang="ru-RU" sz="2000" dirty="0"/>
              <a:t>res *= </a:t>
            </a:r>
            <a:r>
              <a:rPr lang="en-US" altLang="ru-RU" sz="2000" dirty="0" err="1"/>
              <a:t>i</a:t>
            </a:r>
            <a:r>
              <a:rPr lang="en-US" altLang="ru-RU" sz="2000" dirty="0"/>
              <a:t>    		</a:t>
            </a:r>
            <a:r>
              <a:rPr lang="en-US" altLang="ru-RU" sz="2000" dirty="0">
                <a:solidFill>
                  <a:srgbClr val="008000"/>
                </a:solidFill>
              </a:rPr>
              <a:t># res</a:t>
            </a:r>
            <a:r>
              <a:rPr lang="ru-RU" altLang="ru-RU" sz="2000" dirty="0">
                <a:solidFill>
                  <a:srgbClr val="008000"/>
                </a:solidFill>
              </a:rPr>
              <a:t> – имя результата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   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return</a:t>
            </a:r>
            <a:r>
              <a:rPr lang="en-US" altLang="ru-RU" sz="2000" dirty="0">
                <a:solidFill>
                  <a:srgbClr val="FF0000"/>
                </a:solidFill>
              </a:rPr>
              <a:t> </a:t>
            </a:r>
            <a:r>
              <a:rPr lang="en-US" altLang="ru-RU" sz="2000" dirty="0"/>
              <a:t>res	</a:t>
            </a:r>
            <a:r>
              <a:rPr lang="ru-RU" altLang="ru-RU" sz="2000" dirty="0"/>
              <a:t>    </a:t>
            </a:r>
            <a:r>
              <a:rPr lang="en-US" altLang="ru-RU" sz="2000" dirty="0">
                <a:solidFill>
                  <a:srgbClr val="008000"/>
                </a:solidFill>
              </a:rPr>
              <a:t># return </a:t>
            </a:r>
            <a:r>
              <a:rPr lang="ru-RU" altLang="ru-RU" sz="2000" dirty="0">
                <a:solidFill>
                  <a:srgbClr val="008000"/>
                </a:solidFill>
              </a:rPr>
              <a:t>– инструкция возврата результата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print(factorial(3))</a:t>
            </a:r>
            <a:r>
              <a:rPr lang="ru-RU" altLang="ru-RU" sz="2000" dirty="0"/>
              <a:t>  </a:t>
            </a:r>
            <a:r>
              <a:rPr lang="en-US" altLang="ru-RU" sz="2000" dirty="0">
                <a:solidFill>
                  <a:srgbClr val="008000"/>
                </a:solidFill>
              </a:rPr>
              <a:t>#</a:t>
            </a:r>
            <a:r>
              <a:rPr lang="ru-RU" altLang="ru-RU" sz="2000" dirty="0">
                <a:solidFill>
                  <a:srgbClr val="008000"/>
                </a:solidFill>
              </a:rPr>
              <a:t> 3! == 6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print(factorial(5))  </a:t>
            </a:r>
            <a:r>
              <a:rPr lang="en-US" altLang="ru-RU" sz="2000" dirty="0">
                <a:solidFill>
                  <a:srgbClr val="008000"/>
                </a:solidFill>
              </a:rPr>
              <a:t>#</a:t>
            </a:r>
            <a:r>
              <a:rPr lang="ru-RU" altLang="ru-RU" sz="2000" dirty="0">
                <a:solidFill>
                  <a:srgbClr val="008000"/>
                </a:solidFill>
              </a:rPr>
              <a:t> 5! == 120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4" name="Облачко с текстом: прямоугольное со скругленными углами 3">
            <a:extLst>
              <a:ext uri="{FF2B5EF4-FFF2-40B4-BE49-F238E27FC236}">
                <a16:creationId xmlns:a16="http://schemas.microsoft.com/office/drawing/2014/main" id="{4793502E-A59B-4E21-81D3-AC1F99F7115F}"/>
              </a:ext>
            </a:extLst>
          </p:cNvPr>
          <p:cNvSpPr/>
          <p:nvPr/>
        </p:nvSpPr>
        <p:spPr bwMode="auto">
          <a:xfrm>
            <a:off x="3995936" y="3832958"/>
            <a:ext cx="2880320" cy="648072"/>
          </a:xfrm>
          <a:prstGeom prst="wedgeRoundRectCallout">
            <a:avLst>
              <a:gd name="adj1" fmla="val -58574"/>
              <a:gd name="adj2" fmla="val -2499"/>
              <a:gd name="adj3" fmla="val 16667"/>
            </a:avLst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</a:rPr>
              <a:t>Вызов функции с параметрами 3 и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C63103-258E-4A72-94D0-3BDE4602FFC9}"/>
              </a:ext>
            </a:extLst>
          </p:cNvPr>
          <p:cNvSpPr txBox="1"/>
          <p:nvPr/>
        </p:nvSpPr>
        <p:spPr>
          <a:xfrm>
            <a:off x="323435" y="4807161"/>
            <a:ext cx="856913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  <a:tabLst>
                <a:tab pos="174625" algn="l"/>
              </a:tabLst>
            </a:pPr>
            <a:r>
              <a:rPr lang="ru-RU" sz="1700" dirty="0"/>
              <a:t>Функция определяется (описывается) до её вызова, часто в начале программы.</a:t>
            </a:r>
          </a:p>
          <a:p>
            <a:pPr marL="342900" indent="-342900" algn="l">
              <a:buFont typeface="+mj-lt"/>
              <a:buAutoNum type="arabicPeriod"/>
              <a:tabLst>
                <a:tab pos="174625" algn="l"/>
              </a:tabLst>
            </a:pPr>
            <a:r>
              <a:rPr lang="ru-RU" sz="1700" dirty="0"/>
              <a:t>После имени функции через запятую перечисляются параметры (в нужном порядке!), значение которых будет подставлено после вызова функции.</a:t>
            </a:r>
          </a:p>
          <a:p>
            <a:pPr marL="342900" indent="-342900" algn="l">
              <a:buFont typeface="+mj-lt"/>
              <a:buAutoNum type="arabicPeriod"/>
              <a:tabLst>
                <a:tab pos="174625" algn="l"/>
              </a:tabLst>
            </a:pPr>
            <a:r>
              <a:rPr lang="ru-RU" altLang="ru-RU" sz="1700" b="1" dirty="0"/>
              <a:t>return</a:t>
            </a:r>
            <a:r>
              <a:rPr lang="ru-RU" altLang="ru-RU" sz="1700" dirty="0"/>
              <a:t> </a:t>
            </a:r>
            <a:r>
              <a:rPr lang="ru-RU" altLang="ru-RU" sz="1700" dirty="0" err="1"/>
              <a:t>res</a:t>
            </a:r>
            <a:r>
              <a:rPr lang="ru-RU" altLang="ru-RU" sz="1700" dirty="0"/>
              <a:t> завершает описание функции и возвращает значение результата.</a:t>
            </a:r>
            <a:endParaRPr lang="ru-RU" sz="17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33E3096-3DCA-447B-8511-E39F14018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70573E-B883-4347-998B-2CDB5EEA9DB9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687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 err="1">
                <a:solidFill>
                  <a:srgbClr val="FF0000"/>
                </a:solidFill>
              </a:rPr>
              <a:t>Фуекции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500" dirty="0"/>
          </a:p>
          <a:p>
            <a:pPr marL="400050">
              <a:lnSpc>
                <a:spcPct val="80000"/>
              </a:lnSpc>
            </a:pPr>
            <a:r>
              <a:rPr lang="ru-RU" altLang="ru-RU" sz="2000" dirty="0"/>
              <a:t>Инструкция </a:t>
            </a:r>
            <a:r>
              <a:rPr lang="ru-RU" altLang="ru-RU" sz="2000" b="1" dirty="0"/>
              <a:t>return</a:t>
            </a:r>
            <a:r>
              <a:rPr lang="ru-RU" altLang="ru-RU" sz="2000" dirty="0"/>
              <a:t> </a:t>
            </a:r>
            <a:r>
              <a:rPr lang="ru-RU" altLang="ru-RU" sz="2000" b="1" dirty="0"/>
              <a:t>может встречаться в произвольном месте функции</a:t>
            </a:r>
            <a:r>
              <a:rPr lang="ru-RU" altLang="ru-RU" sz="2000" dirty="0"/>
              <a:t>, ее исполнение завершает работу функции и возвращает указанное значение в место вызова. </a:t>
            </a:r>
          </a:p>
          <a:p>
            <a:pPr marL="400050">
              <a:lnSpc>
                <a:spcPct val="80000"/>
              </a:lnSpc>
            </a:pPr>
            <a:r>
              <a:rPr lang="ru-RU" altLang="ru-RU" sz="2000" dirty="0"/>
              <a:t>Если функция не возвращает значения, то инструкция return используется без возвращаемого значения. </a:t>
            </a:r>
          </a:p>
          <a:p>
            <a:pPr marL="400050">
              <a:lnSpc>
                <a:spcPct val="80000"/>
              </a:lnSpc>
            </a:pPr>
            <a:r>
              <a:rPr lang="ru-RU" altLang="ru-RU" sz="2000" dirty="0"/>
              <a:t>В функциях, которым не нужно возвращать значения, инструкция return может отсутствовать.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9A95D5-B64F-49E5-B4F7-0D7053CBB96E}"/>
              </a:ext>
            </a:extLst>
          </p:cNvPr>
          <p:cNvSpPr txBox="1"/>
          <p:nvPr/>
        </p:nvSpPr>
        <p:spPr>
          <a:xfrm>
            <a:off x="583266" y="3356992"/>
            <a:ext cx="8380734" cy="214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dirty="0">
                <a:solidFill>
                  <a:srgbClr val="1D528D"/>
                </a:solidFill>
                <a:cs typeface="Arial" panose="020B0604020202020204" pitchFamily="34" charset="0"/>
              </a:rPr>
              <a:t>Если нужно, чтобы функция вернула не одно значение, а два или более, то для этого функция может вернуть </a:t>
            </a:r>
            <a:r>
              <a:rPr lang="ru-RU" altLang="ru-RU" b="1" dirty="0">
                <a:solidFill>
                  <a:srgbClr val="1D528D"/>
                </a:solidFill>
                <a:cs typeface="Arial" panose="020B0604020202020204" pitchFamily="34" charset="0"/>
              </a:rPr>
              <a:t>список </a:t>
            </a:r>
            <a:r>
              <a:rPr lang="ru-RU" altLang="ru-RU" dirty="0">
                <a:solidFill>
                  <a:srgbClr val="1D528D"/>
                </a:solidFill>
                <a:cs typeface="Arial" panose="020B0604020202020204" pitchFamily="34" charset="0"/>
              </a:rPr>
              <a:t>из двух или нескольких значений: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ru-RU" altLang="ru-RU" dirty="0">
              <a:solidFill>
                <a:srgbClr val="1D528D"/>
              </a:solidFill>
              <a:cs typeface="Arial" panose="020B0604020202020204" pitchFamily="34" charset="0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b="1" dirty="0">
                <a:solidFill>
                  <a:srgbClr val="1D528D"/>
                </a:solidFill>
                <a:cs typeface="Arial" panose="020B0604020202020204" pitchFamily="34" charset="0"/>
              </a:rPr>
              <a:t>return [a, b]</a:t>
            </a:r>
            <a:endParaRPr lang="ru-RU" altLang="ru-RU" b="1" dirty="0">
              <a:solidFill>
                <a:srgbClr val="1D528D"/>
              </a:solidFill>
              <a:cs typeface="Arial" panose="020B0604020202020204" pitchFamily="34" charset="0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endParaRPr lang="ru-RU" altLang="ru-RU" dirty="0">
              <a:solidFill>
                <a:srgbClr val="1D528D"/>
              </a:solidFill>
              <a:cs typeface="Arial" panose="020B0604020202020204" pitchFamily="34" charset="0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dirty="0">
                <a:solidFill>
                  <a:srgbClr val="1D528D"/>
                </a:solidFill>
                <a:latin typeface="Verdana"/>
              </a:rPr>
              <a:t>Тогда результат вызова функции можно будет использовать во множественном присваивании: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pt-BR" dirty="0">
                <a:solidFill>
                  <a:srgbClr val="1D528D"/>
                </a:solidFill>
                <a:latin typeface="Verdana"/>
              </a:rPr>
              <a:t>n, m = f(a, b)</a:t>
            </a:r>
            <a:endParaRPr lang="ru-RU" dirty="0">
              <a:solidFill>
                <a:srgbClr val="1D528D"/>
              </a:solidFill>
              <a:latin typeface="Verdana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01CCB2F-C6AB-4F9D-AFEC-B3F062F57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2DBD83-3F72-4111-BB9A-ECDCA57551D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58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 err="1">
                <a:solidFill>
                  <a:srgbClr val="FF0000"/>
                </a:solidFill>
              </a:rPr>
              <a:t>Фуекции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5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Ещё пример.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Напишем функцию определения большего из 2-х чисел.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0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def </a:t>
            </a:r>
            <a:r>
              <a:rPr lang="en-US" altLang="ru-RU" sz="2000" b="1" dirty="0"/>
              <a:t>bid</a:t>
            </a:r>
            <a:r>
              <a:rPr lang="en-US" altLang="ru-RU" sz="2000" dirty="0"/>
              <a:t>(a, b):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if a &gt; b:    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    return a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else:    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    return b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</a:t>
            </a:r>
            <a:r>
              <a:rPr lang="en-US" altLang="ru-RU" sz="2000" b="1" dirty="0"/>
              <a:t>bid</a:t>
            </a:r>
            <a:r>
              <a:rPr lang="en-US" altLang="ru-RU" sz="2000" dirty="0"/>
              <a:t>(3, 5))  </a:t>
            </a:r>
            <a:r>
              <a:rPr lang="en-US" altLang="ru-RU" sz="2000" dirty="0">
                <a:solidFill>
                  <a:srgbClr val="008000"/>
                </a:solidFill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</a:rPr>
              <a:t>вызов </a:t>
            </a:r>
            <a:r>
              <a:rPr lang="en-US" altLang="ru-RU" sz="2000" dirty="0">
                <a:solidFill>
                  <a:srgbClr val="008000"/>
                </a:solidFill>
              </a:rPr>
              <a:t>bid()  </a:t>
            </a:r>
            <a:r>
              <a:rPr lang="ru-RU" altLang="ru-RU" sz="2000" dirty="0">
                <a:solidFill>
                  <a:srgbClr val="008000"/>
                </a:solidFill>
              </a:rPr>
              <a:t>основная программа</a:t>
            </a:r>
            <a:endParaRPr lang="en-US" altLang="ru-RU" sz="2000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</a:t>
            </a:r>
            <a:r>
              <a:rPr lang="en-US" altLang="ru-RU" sz="2000" b="1" dirty="0"/>
              <a:t>bid</a:t>
            </a:r>
            <a:r>
              <a:rPr lang="en-US" altLang="ru-RU" sz="2000" dirty="0"/>
              <a:t>(5, 3))  </a:t>
            </a:r>
            <a:r>
              <a:rPr lang="en-US" altLang="ru-RU" sz="2000" dirty="0">
                <a:solidFill>
                  <a:srgbClr val="008000"/>
                </a:solidFill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</a:rPr>
              <a:t>вызов </a:t>
            </a:r>
            <a:r>
              <a:rPr lang="en-US" altLang="ru-RU" sz="2000" dirty="0">
                <a:solidFill>
                  <a:srgbClr val="008000"/>
                </a:solidFill>
              </a:rPr>
              <a:t>bid()  </a:t>
            </a:r>
            <a:r>
              <a:rPr lang="ru-RU" altLang="ru-RU" sz="2000" dirty="0">
                <a:solidFill>
                  <a:srgbClr val="008000"/>
                </a:solidFill>
              </a:rPr>
              <a:t>основная программа</a:t>
            </a:r>
            <a:endParaRPr lang="en-US" altLang="ru-RU" sz="2000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</a:t>
            </a:r>
            <a:r>
              <a:rPr lang="en-US" altLang="ru-RU" sz="2000" b="1" dirty="0"/>
              <a:t>bid</a:t>
            </a:r>
            <a:r>
              <a:rPr lang="en-US" altLang="ru-RU" sz="2000" dirty="0"/>
              <a:t>(</a:t>
            </a:r>
            <a:r>
              <a:rPr lang="en-US" altLang="ru-RU" sz="2000" dirty="0" err="1"/>
              <a:t>int</a:t>
            </a:r>
            <a:r>
              <a:rPr lang="en-US" altLang="ru-RU" sz="2000" dirty="0"/>
              <a:t>(input()), </a:t>
            </a:r>
            <a:r>
              <a:rPr lang="en-US" altLang="ru-RU" sz="2000" dirty="0" err="1"/>
              <a:t>int</a:t>
            </a:r>
            <a:r>
              <a:rPr lang="en-US" altLang="ru-RU" sz="2000" dirty="0"/>
              <a:t>(input()))) </a:t>
            </a:r>
            <a:r>
              <a:rPr lang="en-US" altLang="ru-RU" sz="2000" dirty="0">
                <a:solidFill>
                  <a:srgbClr val="008000"/>
                </a:solidFill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</a:rPr>
              <a:t>вызов </a:t>
            </a:r>
            <a:r>
              <a:rPr lang="en-US" altLang="ru-RU" sz="2000" dirty="0">
                <a:solidFill>
                  <a:srgbClr val="008000"/>
                </a:solidFill>
              </a:rPr>
              <a:t>bid() </a:t>
            </a:r>
            <a:r>
              <a:rPr lang="ru-RU" altLang="ru-RU" sz="2000" dirty="0">
                <a:solidFill>
                  <a:srgbClr val="008000"/>
                </a:solidFill>
              </a:rPr>
              <a:t>для вводимых значений с клавиатуры. (Конкретные значения заменяем на общие известные нам конструкции)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7339C9F-E63B-4078-A917-EABC81FC6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940F3-2526-4C89-BE38-386FED4B269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891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 err="1">
                <a:solidFill>
                  <a:srgbClr val="FF0000"/>
                </a:solidFill>
              </a:rPr>
              <a:t>Фуекции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Теперь можно написать функцию </a:t>
            </a:r>
            <a:r>
              <a:rPr lang="en-US" altLang="ru-RU" sz="2000" b="1" dirty="0"/>
              <a:t>bit</a:t>
            </a:r>
            <a:r>
              <a:rPr lang="ru-RU" altLang="ru-RU" sz="2000" b="1" dirty="0"/>
              <a:t>()</a:t>
            </a:r>
            <a:r>
              <a:rPr lang="ru-RU" altLang="ru-RU" sz="2000" dirty="0"/>
              <a:t>, которая принимает три числа и возвращает максимальное их них.</a:t>
            </a:r>
            <a:endParaRPr lang="en-US" altLang="ru-RU" sz="20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def bid(a, b):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if a &gt; b:    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    return a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else:    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    return b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def </a:t>
            </a:r>
            <a:r>
              <a:rPr lang="en-US" altLang="ru-RU" sz="2000" b="1" dirty="0"/>
              <a:t>bit(a, b, c):  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    return bid(bid(a, b), c)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05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print(bit(3, 5, 4))</a:t>
            </a:r>
            <a:endParaRPr lang="ru-RU" altLang="ru-RU" sz="20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4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В</a:t>
            </a:r>
            <a:r>
              <a:rPr lang="en-US" altLang="ru-RU" sz="2000" dirty="0"/>
              <a:t> </a:t>
            </a:r>
            <a:r>
              <a:rPr lang="ru-RU" altLang="ru-RU" sz="2000" dirty="0"/>
              <a:t> </a:t>
            </a:r>
            <a:r>
              <a:rPr lang="en-US" altLang="ru-RU" sz="2000" dirty="0"/>
              <a:t>Python </a:t>
            </a:r>
            <a:r>
              <a:rPr lang="ru-RU" altLang="ru-RU" sz="2000" dirty="0"/>
              <a:t>есть встроенная функция </a:t>
            </a:r>
            <a:r>
              <a:rPr lang="en-US" altLang="ru-RU" sz="2000" b="1" dirty="0"/>
              <a:t>max()</a:t>
            </a:r>
            <a:r>
              <a:rPr lang="ru-RU" altLang="ru-RU" sz="2000" dirty="0"/>
              <a:t>, которая возвращает параметр с большим значением (нам знакома уже эта функция из предыдущих уроков – помните: она есть в таблице стандартных функций)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07CEA55-B853-48B6-A27E-A17F5A6B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F47F1D-522A-4A7C-9DE0-F52200399FA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8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Локальные и глобальные переменные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C212CA-67BB-4265-A249-0B931E6184F7}"/>
              </a:ext>
            </a:extLst>
          </p:cNvPr>
          <p:cNvSpPr txBox="1"/>
          <p:nvPr/>
        </p:nvSpPr>
        <p:spPr>
          <a:xfrm>
            <a:off x="313562" y="1053677"/>
            <a:ext cx="8341171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>
                <a:solidFill>
                  <a:srgbClr val="FF0000"/>
                </a:solidFill>
              </a:rPr>
              <a:t>Глобальные объекты </a:t>
            </a:r>
            <a:r>
              <a:rPr lang="ru-RU" sz="2400" dirty="0"/>
              <a:t>– те, которые описаны в основной программе</a:t>
            </a:r>
          </a:p>
          <a:p>
            <a:pPr algn="l"/>
            <a:endParaRPr lang="ru-RU" sz="900" dirty="0"/>
          </a:p>
          <a:p>
            <a:pPr algn="l"/>
            <a:r>
              <a:rPr lang="ru-RU" sz="2400" b="1" dirty="0">
                <a:solidFill>
                  <a:srgbClr val="FF0000"/>
                </a:solidFill>
              </a:rPr>
              <a:t>Локальные</a:t>
            </a:r>
            <a:r>
              <a:rPr lang="ru-RU" sz="2400" dirty="0"/>
              <a:t> – те, которые объявлены в процедурах и функциях.</a:t>
            </a:r>
          </a:p>
          <a:p>
            <a:pPr algn="l"/>
            <a:endParaRPr lang="ru-RU" sz="1000" dirty="0"/>
          </a:p>
          <a:p>
            <a:pPr algn="l"/>
            <a:r>
              <a:rPr lang="ru-RU" sz="2400" dirty="0"/>
              <a:t>Локальные объекты появляются только тогда, когда обращаются к подпрограмме (функции или процедуре) и существуют, пока работает подпрограмма.</a:t>
            </a:r>
            <a:endParaRPr lang="en-US" sz="2400" dirty="0"/>
          </a:p>
          <a:p>
            <a:pPr algn="l"/>
            <a:endParaRPr lang="en-US" sz="400" dirty="0"/>
          </a:p>
          <a:p>
            <a:pPr algn="l"/>
            <a:r>
              <a:rPr lang="ru-RU" sz="2400" dirty="0"/>
              <a:t> </a:t>
            </a:r>
            <a:r>
              <a:rPr lang="ru-RU" sz="1600" b="1" dirty="0"/>
              <a:t>Примечание:</a:t>
            </a:r>
            <a:r>
              <a:rPr lang="ru-RU" sz="1600" dirty="0"/>
              <a:t> если имена глобальных и локальных переменных совпадают, но внутри подпрограммы происходят изменения с переменной, то</a:t>
            </a:r>
            <a:r>
              <a:rPr lang="en-US" sz="1600" dirty="0"/>
              <a:t> Python</a:t>
            </a:r>
            <a:r>
              <a:rPr lang="ru-RU" sz="1600" dirty="0"/>
              <a:t> автоматически их считает локальными.</a:t>
            </a:r>
          </a:p>
          <a:p>
            <a:pPr algn="l"/>
            <a:r>
              <a:rPr lang="ru-RU" sz="1600" dirty="0"/>
              <a:t>Если нужно по какой-то причине «сообщить» интерпретатору, что принятая переменная должна быть глобальной (вернуть именно её в основную программу), то внутри подпрограммы указывается явно инструкция </a:t>
            </a:r>
            <a:r>
              <a:rPr lang="en-US" sz="1600" dirty="0"/>
              <a:t>global(a)</a:t>
            </a:r>
            <a:r>
              <a:rPr lang="ru-RU" sz="1600" dirty="0"/>
              <a:t>, например (не рекомендуется такой приём).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345F95A-EE3C-4441-8540-D3E8FE2DF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EA53ED-275B-4FCB-8218-81B8A5999AD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749963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9742</TotalTime>
  <Words>1904</Words>
  <Application>Microsoft Office PowerPoint</Application>
  <PresentationFormat>Экран (4:3)</PresentationFormat>
  <Paragraphs>292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Функции. Рекурсия</vt:lpstr>
      <vt:lpstr>Функции</vt:lpstr>
      <vt:lpstr>Функции</vt:lpstr>
      <vt:lpstr>Фуекции</vt:lpstr>
      <vt:lpstr>Фуекции</vt:lpstr>
      <vt:lpstr>Фуекции</vt:lpstr>
      <vt:lpstr>Локальные и глобальные переменные</vt:lpstr>
      <vt:lpstr>Фактические и формальные параметры</vt:lpstr>
      <vt:lpstr>Локальные и глобальные переменные</vt:lpstr>
      <vt:lpstr>Рекурсия</vt:lpstr>
      <vt:lpstr>Рекурсия</vt:lpstr>
      <vt:lpstr>Процедуры</vt:lpstr>
      <vt:lpstr>Практическая работа_11</vt:lpstr>
      <vt:lpstr>Домашнее задание 11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990</cp:revision>
  <dcterms:created xsi:type="dcterms:W3CDTF">2018-01-06T22:24:33Z</dcterms:created>
  <dcterms:modified xsi:type="dcterms:W3CDTF">2018-04-09T09:00:37Z</dcterms:modified>
</cp:coreProperties>
</file>