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2" r:id="rId31"/>
    <p:sldId id="285" r:id="rId32"/>
    <p:sldId id="286" r:id="rId33"/>
    <p:sldId id="289" r:id="rId34"/>
    <p:sldId id="288" r:id="rId35"/>
    <p:sldId id="287" r:id="rId36"/>
    <p:sldId id="290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18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46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07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531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94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407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09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251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91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97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8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51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7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63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31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88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C6A360-3A3F-4BF9-B0C0-167CEE5580A6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86C673-EAF2-4F1C-B5B1-5E6E59AF2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34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s-tsv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.lbz.ru/authors/informatika/1/" TargetMode="External"/><Relationship Id="rId2" Type="http://schemas.openxmlformats.org/officeDocument/2006/relationships/hyperlink" Target="http://lbz.ru/books/648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.lbz.ru/authors/informatika/5/" TargetMode="External"/><Relationship Id="rId2" Type="http://schemas.openxmlformats.org/officeDocument/2006/relationships/hyperlink" Target="http://lbz.ru/books/57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todist.lbz.ru/authors/informatika/5/ep-4-umk3-4fgos.ph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niko.ru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ior.edu.ru/" TargetMode="External"/><Relationship Id="rId7" Type="http://schemas.openxmlformats.org/officeDocument/2006/relationships/hyperlink" Target="http://www.intuit.ru/studies/courses/2293/593/info" TargetMode="External"/><Relationship Id="rId2" Type="http://schemas.openxmlformats.org/officeDocument/2006/relationships/hyperlink" Target="http://www.sc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tuit.ru/studies/courses?service=0&amp;option_id=20&amp;service_path=1" TargetMode="External"/><Relationship Id="rId5" Type="http://schemas.openxmlformats.org/officeDocument/2006/relationships/hyperlink" Target="http://www.intuit.ru/studies/courses?service=0&amp;option_id=15&amp;service_path=1" TargetMode="External"/><Relationship Id="rId4" Type="http://schemas.openxmlformats.org/officeDocument/2006/relationships/hyperlink" Target="http://metodist.lbz.ru/authors/informatika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Технологические карты уроков информатики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272318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Цветкова М.С.</a:t>
            </a:r>
            <a:endParaRPr lang="en-US" sz="2400" dirty="0"/>
          </a:p>
          <a:p>
            <a:r>
              <a:rPr lang="ru-RU" sz="2400" dirty="0" err="1"/>
              <a:t>К.п.н</a:t>
            </a:r>
            <a:r>
              <a:rPr lang="ru-RU" sz="2400" dirty="0"/>
              <a:t>, доцент, профессор РАЕ</a:t>
            </a:r>
          </a:p>
          <a:p>
            <a:r>
              <a:rPr lang="ru-RU" sz="2400" dirty="0"/>
              <a:t>Доцент каф Математики, информатики и ИКТ</a:t>
            </a:r>
          </a:p>
          <a:p>
            <a:r>
              <a:rPr lang="ru-RU" sz="2400" dirty="0"/>
              <a:t> ФГАОУ ДПО АПК и ППРО</a:t>
            </a:r>
          </a:p>
          <a:p>
            <a:r>
              <a:rPr lang="ru-RU" sz="2400" dirty="0"/>
              <a:t>Зам. Председателя ЦПМК по информатике </a:t>
            </a:r>
            <a:r>
              <a:rPr lang="ru-RU" sz="2400" dirty="0" err="1"/>
              <a:t>ВсОШ</a:t>
            </a:r>
            <a:endParaRPr lang="ru-RU" sz="2400" dirty="0"/>
          </a:p>
          <a:p>
            <a:r>
              <a:rPr lang="en-US" sz="2400" dirty="0">
                <a:hlinkClick r:id="rId2"/>
              </a:rPr>
              <a:t>Ms-tsv@mail.ru</a:t>
            </a:r>
            <a:r>
              <a:rPr lang="ru-RU" sz="2400" dirty="0"/>
              <a:t>	      октябрь 2017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30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Теоретические опоры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Ключевые понятия темы урока</a:t>
            </a:r>
          </a:p>
          <a:p>
            <a:pPr eaLnBrk="0" hangingPunct="0"/>
            <a:r>
              <a:rPr lang="ru-RU" dirty="0"/>
              <a:t> «Дерево понятий» включает все новые понятия </a:t>
            </a:r>
            <a:r>
              <a:rPr lang="ru-RU" dirty="0" smtClean="0"/>
              <a:t>темы урока</a:t>
            </a:r>
            <a:r>
              <a:rPr lang="ru-RU" dirty="0"/>
              <a:t>, а также их преемственность с понятиями ранее изученного материала и связи между понятиями.</a:t>
            </a:r>
          </a:p>
          <a:p>
            <a:pPr eaLnBrk="0" hangingPunct="0"/>
            <a:r>
              <a:rPr lang="ru-RU" dirty="0"/>
              <a:t>Для работы с деревом понятий используется электронная форма учебника, в которой учащиеся используют для анализа ключевых понятий закладки в   электронном параграфе и заметки к понятиям. </a:t>
            </a:r>
            <a:endParaRPr lang="ru-RU" dirty="0" smtClean="0"/>
          </a:p>
          <a:p>
            <a:pPr eaLnBrk="0" hangingPunct="0"/>
            <a:r>
              <a:rPr lang="ru-RU" b="1" dirty="0"/>
              <a:t>Понятийные вопросы</a:t>
            </a:r>
            <a:r>
              <a:rPr lang="ru-RU" dirty="0"/>
              <a:t>: вопросы для систематизации материала по теме урока </a:t>
            </a:r>
            <a:r>
              <a:rPr lang="ru-RU" dirty="0" smtClean="0"/>
              <a:t> к параграфу с </a:t>
            </a:r>
            <a:r>
              <a:rPr lang="ru-RU" dirty="0"/>
              <a:t>опорой на </a:t>
            </a:r>
            <a:r>
              <a:rPr lang="ru-RU" dirty="0" smtClean="0"/>
              <a:t>учебник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39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Инструментальные опоры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52456"/>
          </a:xfrm>
        </p:spPr>
        <p:txBody>
          <a:bodyPr>
            <a:normAutofit/>
          </a:bodyPr>
          <a:lstStyle/>
          <a:p>
            <a:pPr eaLnBrk="0" hangingPunct="0"/>
            <a:r>
              <a:rPr lang="ru-RU" dirty="0"/>
              <a:t>Опорные </a:t>
            </a:r>
            <a:r>
              <a:rPr lang="ru-RU" dirty="0" smtClean="0"/>
              <a:t>задачи и  </a:t>
            </a:r>
            <a:r>
              <a:rPr lang="ru-RU" dirty="0"/>
              <a:t>задания, направленные на решение познавательной проблемы по теме урока.</a:t>
            </a:r>
          </a:p>
          <a:p>
            <a:pPr eaLnBrk="0" hangingPunct="0"/>
            <a:r>
              <a:rPr lang="ru-RU" dirty="0" smtClean="0"/>
              <a:t>- </a:t>
            </a:r>
            <a:r>
              <a:rPr lang="ru-RU" b="1" dirty="0"/>
              <a:t>Репродуктивные задания</a:t>
            </a:r>
            <a:r>
              <a:rPr lang="ru-RU" dirty="0"/>
              <a:t>:</a:t>
            </a:r>
          </a:p>
          <a:p>
            <a:pPr eaLnBrk="0" hangingPunct="0"/>
            <a:r>
              <a:rPr lang="ru-RU" b="1" dirty="0" smtClean="0"/>
              <a:t>- Задачи </a:t>
            </a:r>
            <a:r>
              <a:rPr lang="ru-RU" dirty="0" smtClean="0"/>
              <a:t> </a:t>
            </a:r>
            <a:r>
              <a:rPr lang="ru-RU" dirty="0"/>
              <a:t>к параграфу для подтверждения найденных решений проблемы урока на основе выполнения заданий по образцу,</a:t>
            </a:r>
          </a:p>
          <a:p>
            <a:pPr eaLnBrk="0" hangingPunct="0"/>
            <a:r>
              <a:rPr lang="ru-RU" b="1" dirty="0" smtClean="0"/>
              <a:t>- Практические задания и демонстрационные практические работы </a:t>
            </a:r>
            <a:r>
              <a:rPr lang="ru-RU" dirty="0" smtClean="0"/>
              <a:t> </a:t>
            </a:r>
            <a:r>
              <a:rPr lang="ru-RU" dirty="0"/>
              <a:t>для первичного овладения умениями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5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Деятельностные</a:t>
            </a:r>
            <a:r>
              <a:rPr lang="ru-RU" dirty="0" smtClean="0"/>
              <a:t> опоры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hangingPunct="0"/>
            <a:r>
              <a:rPr lang="ru-RU" dirty="0"/>
              <a:t>Виды практических </a:t>
            </a:r>
            <a:r>
              <a:rPr lang="ru-RU" dirty="0" smtClean="0"/>
              <a:t>работ для комплексной информационной деятельности:</a:t>
            </a:r>
            <a:endParaRPr lang="ru-RU" dirty="0"/>
          </a:p>
          <a:p>
            <a:pPr eaLnBrk="0" hangingPunct="0"/>
            <a:r>
              <a:rPr lang="ru-RU" dirty="0"/>
              <a:t>- </a:t>
            </a:r>
            <a:r>
              <a:rPr lang="ru-RU" b="1" dirty="0" smtClean="0"/>
              <a:t>Практическая работа к </a:t>
            </a:r>
            <a:r>
              <a:rPr lang="ru-RU" b="1" dirty="0"/>
              <a:t>параграфу</a:t>
            </a:r>
            <a:r>
              <a:rPr lang="ru-RU" dirty="0"/>
              <a:t> в учебнике: применение конкретного набора инструментов практической деятельности на компьютере, оценивается  уровень </a:t>
            </a:r>
            <a:r>
              <a:rPr lang="ru-RU" dirty="0" err="1"/>
              <a:t>сформированности</a:t>
            </a:r>
            <a:r>
              <a:rPr lang="ru-RU" dirty="0"/>
              <a:t> умений по теме урока с самооценкой учащегося в сравнении с образцом или эталонным результатом.</a:t>
            </a:r>
          </a:p>
          <a:p>
            <a:pPr eaLnBrk="0" hangingPunct="0"/>
            <a:r>
              <a:rPr lang="ru-RU" dirty="0"/>
              <a:t>- </a:t>
            </a:r>
            <a:r>
              <a:rPr lang="ru-RU" b="1" dirty="0"/>
              <a:t>Лабораторная </a:t>
            </a:r>
            <a:r>
              <a:rPr lang="ru-RU" b="1" dirty="0" smtClean="0"/>
              <a:t>работа по теме  </a:t>
            </a:r>
            <a:r>
              <a:rPr lang="ru-RU" b="1" dirty="0"/>
              <a:t>из рабочей тетради</a:t>
            </a:r>
            <a:r>
              <a:rPr lang="ru-RU" dirty="0"/>
              <a:t>: знакомство с инструментальной средой по теме урока на компьютере, оцениваются  первичные инструментальные умения, выявляется результативность урока, которая выражается в рефлексии учащихся: переносе  полученных знаний в практическую </a:t>
            </a:r>
            <a:r>
              <a:rPr lang="ru-RU" dirty="0" smtClean="0"/>
              <a:t>самостоятельную деятельность </a:t>
            </a:r>
            <a:r>
              <a:rPr lang="ru-RU" dirty="0"/>
              <a:t>с получением запланированного результата.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58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достижения результатов урока/ блока уроков по 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00056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b="1" dirty="0"/>
              <a:t>роектное / исследовательское задание</a:t>
            </a:r>
            <a:r>
              <a:rPr lang="ru-RU" dirty="0"/>
              <a:t> </a:t>
            </a:r>
            <a:r>
              <a:rPr lang="ru-RU" b="1" dirty="0"/>
              <a:t>по теме курса </a:t>
            </a:r>
            <a:r>
              <a:rPr lang="ru-RU" dirty="0"/>
              <a:t>в учебнике: выполняется в группе, оценивается умение коллективной информационной деятельности и умения избирательного выбора и применения комплекса освоенных инструментов в соответствии с поставленной задачей.</a:t>
            </a:r>
          </a:p>
          <a:p>
            <a:r>
              <a:rPr lang="ru-RU" b="1" dirty="0"/>
              <a:t>Контрольное задание</a:t>
            </a:r>
            <a:r>
              <a:rPr lang="ru-RU" dirty="0"/>
              <a:t> по теме- задание </a:t>
            </a:r>
            <a:r>
              <a:rPr lang="ru-RU" dirty="0" smtClean="0"/>
              <a:t>для диагностики </a:t>
            </a:r>
            <a:r>
              <a:rPr lang="ru-RU" dirty="0"/>
              <a:t>знаний, умений и  готовности в применения знаний и умений в обозначенной заданием проблемной </a:t>
            </a:r>
            <a:r>
              <a:rPr lang="ru-RU" dirty="0" smtClean="0"/>
              <a:t>ситуации  самостоятельной информационной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204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Конструкты «Разработка </a:t>
            </a:r>
            <a:r>
              <a:rPr lang="ru-RU" dirty="0"/>
              <a:t>организационной структуры </a:t>
            </a:r>
            <a:r>
              <a:rPr lang="ru-RU" dirty="0" smtClean="0"/>
              <a:t>урока» </a:t>
            </a:r>
            <a:r>
              <a:rPr lang="ru-RU" dirty="0"/>
              <a:t>по </a:t>
            </a:r>
            <a:r>
              <a:rPr lang="ru-RU" dirty="0" smtClean="0"/>
              <a:t>этапам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0" y="1717964"/>
            <a:ext cx="11152909" cy="5015345"/>
          </a:xfrm>
        </p:spPr>
        <p:txBody>
          <a:bodyPr>
            <a:normAutofit fontScale="85000" lnSpcReduction="20000"/>
          </a:bodyPr>
          <a:lstStyle/>
          <a:p>
            <a:pPr lvl="0" eaLnBrk="0" hangingPunct="0"/>
            <a:r>
              <a:rPr lang="ru-RU" b="1" dirty="0" smtClean="0"/>
              <a:t>1. Организационный </a:t>
            </a:r>
            <a:r>
              <a:rPr lang="ru-RU" b="1" dirty="0"/>
              <a:t>этап 3- 5 минут </a:t>
            </a:r>
            <a:endParaRPr lang="ru-RU" dirty="0"/>
          </a:p>
          <a:p>
            <a:r>
              <a:rPr lang="ru-RU" b="1" dirty="0"/>
              <a:t>Задачи этапа: мотивация и проблемное  </a:t>
            </a:r>
            <a:r>
              <a:rPr lang="ru-RU" b="1" dirty="0" smtClean="0"/>
              <a:t>целеполагание</a:t>
            </a:r>
          </a:p>
          <a:p>
            <a:r>
              <a:rPr lang="ru-RU" b="1" dirty="0" smtClean="0"/>
              <a:t>Деятельность учителя. </a:t>
            </a:r>
            <a:r>
              <a:rPr lang="ru-RU" dirty="0" smtClean="0"/>
              <a:t>Положительный </a:t>
            </a:r>
            <a:r>
              <a:rPr lang="ru-RU" dirty="0"/>
              <a:t>и продуктивный настрой на урок: вовлечение в урок всех обучающихся средствами проблемной постановки вопросов, отражающих цель урока</a:t>
            </a:r>
            <a:r>
              <a:rPr lang="ru-RU" dirty="0" smtClean="0"/>
              <a:t>.</a:t>
            </a:r>
          </a:p>
          <a:p>
            <a:r>
              <a:rPr lang="ru-RU" b="1" dirty="0"/>
              <a:t>Д</a:t>
            </a:r>
            <a:r>
              <a:rPr lang="ru-RU" b="1" dirty="0" smtClean="0"/>
              <a:t>еятельность учащихся. </a:t>
            </a:r>
            <a:r>
              <a:rPr lang="ru-RU" dirty="0"/>
              <a:t>Вместе с учителем выясняют направление актуализации материала. Настраиваются на проблематику урока ,включаются в постановку  задач урока: какие  новые понятия предстоит освоить и как они связаны с ранее изученным материалом, какие  проблемы темы урока предстоит решить, какие практические умения планируется освоить на уроке, какие  личных достижения по итогам урока обогатят портфолио обучающегося</a:t>
            </a:r>
            <a:r>
              <a:rPr lang="ru-RU" dirty="0" smtClean="0"/>
              <a:t>.</a:t>
            </a:r>
            <a:endParaRPr lang="ru-RU" b="1" dirty="0" smtClean="0"/>
          </a:p>
          <a:p>
            <a:r>
              <a:rPr lang="ru-RU" b="1" dirty="0"/>
              <a:t>Результат </a:t>
            </a:r>
            <a:r>
              <a:rPr lang="ru-RU" b="1" dirty="0" smtClean="0"/>
              <a:t>этапа</a:t>
            </a:r>
          </a:p>
          <a:p>
            <a:pPr eaLnBrk="0" hangingPunct="0"/>
            <a:r>
              <a:rPr lang="ru-RU" u="sng" dirty="0"/>
              <a:t>Учитель формулирует проблему по теме урока, которая о</a:t>
            </a:r>
            <a:r>
              <a:rPr lang="ru-RU" dirty="0"/>
              <a:t>тражается из текста параграфа к уроку.</a:t>
            </a:r>
          </a:p>
          <a:p>
            <a:pPr eaLnBrk="0" hangingPunct="0"/>
            <a:r>
              <a:rPr lang="ru-RU" dirty="0"/>
              <a:t>Помогает учащимся выявить шаги по решению проблемы на основе «дерева понятий» (опорное понятие – ключевое понятие - вывод</a:t>
            </a:r>
            <a:r>
              <a:rPr lang="ru-RU" dirty="0" smtClean="0"/>
              <a:t>)</a:t>
            </a:r>
          </a:p>
          <a:p>
            <a:pPr eaLnBrk="0" hangingPunct="0"/>
            <a:r>
              <a:rPr lang="ru-RU" u="sng" dirty="0" smtClean="0"/>
              <a:t>Учащиеся </a:t>
            </a:r>
            <a:r>
              <a:rPr lang="ru-RU" dirty="0" smtClean="0"/>
              <a:t>знакомятся </a:t>
            </a:r>
            <a:r>
              <a:rPr lang="ru-RU" dirty="0"/>
              <a:t>в дискуссионной беседе  со структурой параграфа на основе «дерева понятий» урока и его соотношения с поставленной учителем проблемой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030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eaLnBrk="0" hangingPunct="0"/>
            <a:r>
              <a:rPr lang="ru-RU" b="1" dirty="0" smtClean="0"/>
              <a:t>Этап 2. Первичная </a:t>
            </a:r>
            <a:r>
              <a:rPr lang="ru-RU" b="1" dirty="0"/>
              <a:t>рефлексия 5-7 минут</a:t>
            </a:r>
            <a:endParaRPr lang="ru-RU" dirty="0"/>
          </a:p>
          <a:p>
            <a:r>
              <a:rPr lang="ru-RU" b="1" dirty="0"/>
              <a:t>Задачи этапа: актуализация  полученных ранее знаний и умений в контексте проблематики  по теме </a:t>
            </a:r>
            <a:r>
              <a:rPr lang="ru-RU" b="1" dirty="0" smtClean="0"/>
              <a:t>урока</a:t>
            </a:r>
          </a:p>
          <a:p>
            <a:r>
              <a:rPr lang="ru-RU" b="1" dirty="0"/>
              <a:t>Результат </a:t>
            </a:r>
            <a:r>
              <a:rPr lang="ru-RU" b="1" dirty="0" smtClean="0"/>
              <a:t>этапа</a:t>
            </a:r>
          </a:p>
          <a:p>
            <a:r>
              <a:rPr lang="ru-RU" dirty="0"/>
              <a:t>Готовность учащихся к освоению нового знания, применению знаний в учебной деятельности на </a:t>
            </a:r>
            <a:r>
              <a:rPr lang="ru-RU" dirty="0" smtClean="0"/>
              <a:t>уроке</a:t>
            </a:r>
          </a:p>
          <a:p>
            <a:r>
              <a:rPr lang="ru-RU" dirty="0"/>
              <a:t>Самооценка дефицитов  в знаниях и умениях  мотивация в их преодолении.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120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 fontScale="85000" lnSpcReduction="20000"/>
          </a:bodyPr>
          <a:lstStyle/>
          <a:p>
            <a:pPr lvl="0" eaLnBrk="0" hangingPunct="0"/>
            <a:r>
              <a:rPr lang="ru-RU" b="1" dirty="0"/>
              <a:t>Организации и самоорганизации учащихся в ходе усвоения материала.</a:t>
            </a:r>
            <a:endParaRPr lang="ru-RU" dirty="0"/>
          </a:p>
          <a:p>
            <a:pPr eaLnBrk="0" hangingPunct="0"/>
            <a:r>
              <a:rPr lang="ru-RU" b="1" dirty="0"/>
              <a:t>10 минут </a:t>
            </a:r>
            <a:endParaRPr lang="ru-RU" dirty="0"/>
          </a:p>
          <a:p>
            <a:r>
              <a:rPr lang="ru-RU" b="1" dirty="0"/>
              <a:t>Задачи этапа: поиск путей решения  проблемного вопроса урока,  освоение ключевых понятий </a:t>
            </a:r>
            <a:r>
              <a:rPr lang="ru-RU" b="1" dirty="0" smtClean="0"/>
              <a:t>урока</a:t>
            </a:r>
          </a:p>
          <a:p>
            <a:r>
              <a:rPr lang="ru-RU" b="1" dirty="0" smtClean="0"/>
              <a:t>Учитель</a:t>
            </a:r>
            <a:r>
              <a:rPr lang="ru-RU" dirty="0" smtClean="0"/>
              <a:t> </a:t>
            </a:r>
            <a:r>
              <a:rPr lang="ru-RU" dirty="0"/>
              <a:t>о</a:t>
            </a:r>
            <a:r>
              <a:rPr lang="ru-RU" dirty="0" smtClean="0"/>
              <a:t>рганизует </a:t>
            </a:r>
            <a:r>
              <a:rPr lang="ru-RU" dirty="0"/>
              <a:t>деятельность учащихся по освоению учебной информации на уровне «знание</a:t>
            </a:r>
            <a:r>
              <a:rPr lang="ru-RU" dirty="0" smtClean="0"/>
              <a:t>».</a:t>
            </a:r>
          </a:p>
          <a:p>
            <a:r>
              <a:rPr lang="ru-RU" dirty="0"/>
              <a:t>Организует первичное осмысление и закрепление связей и отношений понятий и  освоению учебной информации на уровне «понимания».</a:t>
            </a:r>
            <a:endParaRPr lang="ru-RU" dirty="0" smtClean="0"/>
          </a:p>
          <a:p>
            <a:r>
              <a:rPr lang="ru-RU" b="1" dirty="0" smtClean="0"/>
              <a:t>Учащиеся. </a:t>
            </a:r>
            <a:r>
              <a:rPr lang="ru-RU" dirty="0" smtClean="0"/>
              <a:t>Включаются </a:t>
            </a:r>
            <a:r>
              <a:rPr lang="ru-RU" dirty="0"/>
              <a:t>в диалог и используют в нем полученные понятия, фиксируют связи понятий, выводы, результаты решения проблему урока  в закладках и заметках в электронном параграфе ЭФУ или в рабочей тетради</a:t>
            </a:r>
            <a:r>
              <a:rPr lang="ru-RU" b="1" i="1" dirty="0"/>
              <a:t> </a:t>
            </a:r>
            <a:endParaRPr lang="ru-RU" b="1" i="1" dirty="0" smtClean="0"/>
          </a:p>
          <a:p>
            <a:r>
              <a:rPr lang="ru-RU" dirty="0"/>
              <a:t>Обсуждают вопросы к параграфу и решают задачи к параграфу, сравнивают результат с образцом.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360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этапа 3</a:t>
            </a:r>
            <a:br>
              <a:rPr lang="ru-RU" dirty="0" smtClean="0"/>
            </a:br>
            <a:r>
              <a:rPr lang="ru-RU" dirty="0" smtClean="0"/>
              <a:t>(теоретические и инструментальные опоры)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ru-RU" b="1" dirty="0" smtClean="0"/>
              <a:t>Учитель</a:t>
            </a:r>
            <a:r>
              <a:rPr lang="ru-RU" dirty="0" smtClean="0"/>
              <a:t>. </a:t>
            </a:r>
            <a:r>
              <a:rPr lang="ru-RU" dirty="0"/>
              <a:t>Фиксирует по итогам промежуточного опроса достижение результата урока обучающимися по уровням:</a:t>
            </a:r>
          </a:p>
          <a:p>
            <a:pPr lvl="1" eaLnBrk="0" hangingPunct="0"/>
            <a:r>
              <a:rPr lang="ru-RU" dirty="0"/>
              <a:t>Знать ключевые понятия урока</a:t>
            </a:r>
          </a:p>
          <a:p>
            <a:pPr lvl="1"/>
            <a:r>
              <a:rPr lang="ru-RU" dirty="0"/>
              <a:t>Понимать проблему темы урока и основные выводы по решению этой </a:t>
            </a:r>
            <a:r>
              <a:rPr lang="ru-RU" dirty="0" smtClean="0"/>
              <a:t>проблемы</a:t>
            </a:r>
          </a:p>
          <a:p>
            <a:r>
              <a:rPr lang="ru-RU" b="1" dirty="0" smtClean="0"/>
              <a:t>Учащиеся. </a:t>
            </a:r>
            <a:r>
              <a:rPr lang="ru-RU" dirty="0"/>
              <a:t>Самоанализ полученных знаний  и их включение в систему личных учебных достижений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515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94019"/>
          </a:xfrm>
        </p:spPr>
        <p:txBody>
          <a:bodyPr>
            <a:normAutofit fontScale="92500" lnSpcReduction="10000"/>
          </a:bodyPr>
          <a:lstStyle/>
          <a:p>
            <a:pPr lvl="0" eaLnBrk="0" hangingPunct="0"/>
            <a:r>
              <a:rPr lang="ru-RU" b="1" dirty="0"/>
              <a:t>Практическая работа 15 </a:t>
            </a:r>
            <a:r>
              <a:rPr lang="ru-RU" b="1" dirty="0" smtClean="0"/>
              <a:t>минут (на компьютере)</a:t>
            </a:r>
            <a:endParaRPr lang="ru-RU" dirty="0"/>
          </a:p>
          <a:p>
            <a:r>
              <a:rPr lang="ru-RU" b="1" dirty="0"/>
              <a:t>Задачи этапа:  подтверждение решения проблемы урока, освоение умений </a:t>
            </a:r>
            <a:endParaRPr lang="ru-RU" b="1" dirty="0" smtClean="0"/>
          </a:p>
          <a:p>
            <a:r>
              <a:rPr lang="ru-RU" b="1" dirty="0" smtClean="0"/>
              <a:t>Учитель. </a:t>
            </a:r>
            <a:r>
              <a:rPr lang="ru-RU" dirty="0"/>
              <a:t>Организует деятельность учащихся по освоению учебной информации на уровне «умения» с опорой на системно обогащенные уроком знания и ранее полученные умения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Учащиеся.</a:t>
            </a:r>
            <a:r>
              <a:rPr lang="ru-RU" dirty="0" smtClean="0"/>
              <a:t> </a:t>
            </a:r>
            <a:r>
              <a:rPr lang="ru-RU" dirty="0"/>
              <a:t>Выполняют запланированную практическую работу к.</a:t>
            </a:r>
          </a:p>
          <a:p>
            <a:pPr eaLnBrk="0" hangingPunct="0"/>
            <a:r>
              <a:rPr lang="ru-RU" dirty="0"/>
              <a:t>Обсуждают  результат в группе, выявляют ошибки, устраняют их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eaLnBrk="0" hangingPunct="0"/>
            <a:r>
              <a:rPr lang="ru-RU" b="1" dirty="0" smtClean="0"/>
              <a:t>Достижение </a:t>
            </a:r>
            <a:r>
              <a:rPr lang="ru-RU" b="1" dirty="0"/>
              <a:t>результата урока:</a:t>
            </a:r>
          </a:p>
          <a:p>
            <a:r>
              <a:rPr lang="ru-RU" dirty="0"/>
              <a:t>Применять учащимися самостоятельно  полученные  умения в практической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938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Итоговая рефлексия. Проверка полученных результатов 5 </a:t>
            </a:r>
            <a:r>
              <a:rPr lang="ru-RU" b="1" dirty="0" smtClean="0"/>
              <a:t>минут</a:t>
            </a:r>
          </a:p>
          <a:p>
            <a:r>
              <a:rPr lang="ru-RU" dirty="0" smtClean="0"/>
              <a:t>Учитель. Организует </a:t>
            </a:r>
            <a:r>
              <a:rPr lang="ru-RU" dirty="0"/>
              <a:t>деятельности учащихся по предъявлению результата освоения учебной </a:t>
            </a:r>
            <a:r>
              <a:rPr lang="ru-RU" dirty="0" smtClean="0"/>
              <a:t>информации  на практике</a:t>
            </a:r>
          </a:p>
          <a:p>
            <a:pPr eaLnBrk="0" hangingPunct="0"/>
            <a:r>
              <a:rPr lang="ru-RU" dirty="0" smtClean="0"/>
              <a:t>Учащиеся. </a:t>
            </a:r>
            <a:r>
              <a:rPr lang="ru-RU" dirty="0"/>
              <a:t>Проверяют полученные результаты по предложенной учителем форме (самопроверка, взаимопроверка, проверка по образцу).</a:t>
            </a:r>
          </a:p>
          <a:p>
            <a:r>
              <a:rPr lang="ru-RU" dirty="0" smtClean="0"/>
              <a:t>Или проходят </a:t>
            </a:r>
            <a:r>
              <a:rPr lang="ru-RU" dirty="0"/>
              <a:t>на компьютере диагностический опрос в ЭФУ (уровень тренажер) к теме по итогам полученных знаний и анализируют преодоление дефицитов входной диагностики.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1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конструирования технологической карты урока 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38601"/>
          </a:xfrm>
        </p:spPr>
        <p:txBody>
          <a:bodyPr>
            <a:normAutofit/>
          </a:bodyPr>
          <a:lstStyle/>
          <a:p>
            <a:r>
              <a:rPr lang="ru-RU" dirty="0" smtClean="0"/>
              <a:t>Предметные требования ФГОС</a:t>
            </a:r>
          </a:p>
          <a:p>
            <a:r>
              <a:rPr lang="ru-RU" dirty="0" smtClean="0"/>
              <a:t>Примерная основная образовательная программа</a:t>
            </a:r>
          </a:p>
          <a:p>
            <a:r>
              <a:rPr lang="ru-RU" dirty="0" smtClean="0"/>
              <a:t>Рабочая программа: поурочное планирование</a:t>
            </a:r>
          </a:p>
          <a:p>
            <a:r>
              <a:rPr lang="ru-RU" dirty="0" smtClean="0"/>
              <a:t>УМК по информатике</a:t>
            </a:r>
          </a:p>
          <a:p>
            <a:r>
              <a:rPr lang="ru-RU" dirty="0" smtClean="0"/>
              <a:t>Ресурсы к урокам </a:t>
            </a:r>
          </a:p>
          <a:p>
            <a:r>
              <a:rPr lang="ru-RU" dirty="0" smtClean="0"/>
              <a:t>УУД</a:t>
            </a:r>
          </a:p>
          <a:p>
            <a:r>
              <a:rPr lang="ru-RU" dirty="0" smtClean="0"/>
              <a:t>Дерево урока: </a:t>
            </a:r>
            <a:r>
              <a:rPr lang="ru-RU" dirty="0" err="1" smtClean="0"/>
              <a:t>теоретичесике</a:t>
            </a:r>
            <a:r>
              <a:rPr lang="ru-RU" dirty="0" smtClean="0"/>
              <a:t> опоры, инструментальные опоры и </a:t>
            </a:r>
            <a:r>
              <a:rPr lang="ru-RU" dirty="0" err="1" smtClean="0"/>
              <a:t>деятельностные</a:t>
            </a:r>
            <a:r>
              <a:rPr lang="ru-RU" dirty="0" smtClean="0"/>
              <a:t> опоры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78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Подведение итогов. Домашнее задание 5 </a:t>
            </a:r>
            <a:r>
              <a:rPr lang="ru-RU" b="1" dirty="0" smtClean="0"/>
              <a:t>минут</a:t>
            </a:r>
          </a:p>
          <a:p>
            <a:r>
              <a:rPr lang="ru-RU" dirty="0" smtClean="0"/>
              <a:t>Учитель. Обеспечивает </a:t>
            </a:r>
            <a:r>
              <a:rPr lang="ru-RU" dirty="0"/>
              <a:t>понимание учащимися цели, содержания и способов выполнения домашнего задания  как важной составляющей учебной работы- самостоятельной учебной деятельности, а также рекомендует дополнительные материалы для творческого подхода в самостоятельной учебной деятельности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Учащиеся. </a:t>
            </a:r>
            <a:r>
              <a:rPr lang="ru-RU" dirty="0"/>
              <a:t>Планируют ход выполнения домашнего задания. Фиксируют домашнее задание в заметках к параграфу ЭФУ.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25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4529" y="0"/>
            <a:ext cx="10018713" cy="1752599"/>
          </a:xfrm>
        </p:spPr>
        <p:txBody>
          <a:bodyPr/>
          <a:lstStyle/>
          <a:p>
            <a:r>
              <a:rPr lang="ru-RU" dirty="0" smtClean="0"/>
              <a:t>Пример ТКУ - 7 класс: тип урока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919055"/>
              </p:ext>
            </p:extLst>
          </p:nvPr>
        </p:nvGraphicFramePr>
        <p:xfrm>
          <a:off x="1" y="1752599"/>
          <a:ext cx="12192000" cy="518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1912">
                  <a:extLst>
                    <a:ext uri="{9D8B030D-6E8A-4147-A177-3AD203B41FA5}">
                      <a16:colId xmlns:a16="http://schemas.microsoft.com/office/drawing/2014/main" val="2122139437"/>
                    </a:ext>
                  </a:extLst>
                </a:gridCol>
                <a:gridCol w="7760088">
                  <a:extLst>
                    <a:ext uri="{9D8B030D-6E8A-4147-A177-3AD203B41FA5}">
                      <a16:colId xmlns:a16="http://schemas.microsoft.com/office/drawing/2014/main" val="3697675899"/>
                    </a:ext>
                  </a:extLst>
                </a:gridCol>
              </a:tblGrid>
              <a:tr h="277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Предмет/учебник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Информатика, 7 класс, Н.Д. </a:t>
                      </a:r>
                      <a:r>
                        <a:rPr lang="ru-RU" sz="2000" dirty="0" err="1">
                          <a:effectLst/>
                        </a:rPr>
                        <a:t>Угринович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2411192236"/>
                  </a:ext>
                </a:extLst>
              </a:tr>
              <a:tr h="55461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Тема из ПООП по информатике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текстов.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3380092251"/>
                  </a:ext>
                </a:extLst>
              </a:tr>
              <a:tr h="277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Тема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Создание документа в текстовом редакторе.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3778647337"/>
                  </a:ext>
                </a:extLst>
              </a:tr>
              <a:tr h="277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Параграф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2.1. Создание документов в текстовых редакторах.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4284012072"/>
                  </a:ext>
                </a:extLst>
              </a:tr>
              <a:tr h="11092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Тип урока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Освоение нового знания, приобретение новых умений.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Закрепление полученных знаний, применение на практике новых умений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27203831"/>
                  </a:ext>
                </a:extLst>
              </a:tr>
              <a:tr h="277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Вид урока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ИТЗ, ПЗ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3441080212"/>
                  </a:ext>
                </a:extLst>
              </a:tr>
              <a:tr h="80050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Вид используемых на уроке средств ИКТ и ПО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ЭФУ: параграф, иллюстрации.</a:t>
                      </a:r>
                    </a:p>
                    <a:p>
                      <a:pPr marL="25400" eaLnBrk="0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ПО: операционная система </a:t>
                      </a:r>
                      <a:r>
                        <a:rPr lang="ru-RU" sz="2000" dirty="0" err="1">
                          <a:effectLst/>
                        </a:rPr>
                        <a:t>Windows</a:t>
                      </a:r>
                      <a:r>
                        <a:rPr lang="ru-RU" sz="2000" dirty="0">
                          <a:effectLst/>
                        </a:rPr>
                        <a:t> или </a:t>
                      </a:r>
                      <a:r>
                        <a:rPr lang="ru-RU" sz="2000" dirty="0" err="1">
                          <a:effectLst/>
                        </a:rPr>
                        <a:t>Linux</a:t>
                      </a:r>
                      <a:r>
                        <a:rPr lang="ru-RU" sz="2000" dirty="0">
                          <a:effectLst/>
                        </a:rPr>
                        <a:t>; браузер; текстовый процессор </a:t>
                      </a:r>
                      <a:r>
                        <a:rPr lang="ru-RU" sz="2000" dirty="0" err="1">
                          <a:effectLst/>
                        </a:rPr>
                        <a:t>Microsoft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Word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rebuchet MS" panose="020B0603020202020204" pitchFamily="34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1696613601"/>
                  </a:ext>
                </a:extLst>
              </a:tr>
              <a:tr h="55461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Необходимое техническое обеспечение урока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Основное оборудование: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КПК/ ИД+ПКО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1002229847"/>
                  </a:ext>
                </a:extLst>
              </a:tr>
              <a:tr h="55461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Дополнительные ресурсы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Единая коллекция ЦОР, 7 класс, Информатика.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Клавиатурный тренажер «Руки солиста»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7" marR="65447" marT="0" marB="0"/>
                </a:tc>
                <a:extLst>
                  <a:ext uri="{0D108BD9-81ED-4DB2-BD59-A6C34878D82A}">
                    <a16:rowId xmlns:a16="http://schemas.microsoft.com/office/drawing/2014/main" val="421094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270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147" y="0"/>
            <a:ext cx="10018713" cy="1752599"/>
          </a:xfrm>
        </p:spPr>
        <p:txBody>
          <a:bodyPr/>
          <a:lstStyle/>
          <a:p>
            <a:r>
              <a:rPr lang="ru-RU" dirty="0" smtClean="0"/>
              <a:t>Планирование образовательных результатов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400155"/>
              </p:ext>
            </p:extLst>
          </p:nvPr>
        </p:nvGraphicFramePr>
        <p:xfrm>
          <a:off x="0" y="2013234"/>
          <a:ext cx="12192000" cy="4844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1849617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8884414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54126111"/>
                    </a:ext>
                  </a:extLst>
                </a:gridCol>
              </a:tblGrid>
              <a:tr h="311722">
                <a:tc gridSpan="3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Результаты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271997"/>
                  </a:ext>
                </a:extLst>
              </a:tr>
              <a:tr h="897267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Знать ключевые понятия темы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Понимать проблему урока и </a:t>
                      </a:r>
                      <a:r>
                        <a:rPr lang="ru-RU" sz="2000" dirty="0">
                          <a:effectLst/>
                        </a:rPr>
                        <a:t>овладеть основными умениями </a:t>
                      </a:r>
                      <a:r>
                        <a:rPr lang="ru-RU" sz="2000" spc="-20" dirty="0">
                          <a:effectLst/>
                        </a:rPr>
                        <a:t>по решению этой проблемы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Самостоятельно применять полученные умения в практической деятельности и в жизни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extLst>
                  <a:ext uri="{0D108BD9-81ED-4DB2-BD59-A6C34878D82A}">
                    <a16:rowId xmlns:a16="http://schemas.microsoft.com/office/drawing/2014/main" val="1783582531"/>
                  </a:ext>
                </a:extLst>
              </a:tr>
              <a:tr h="15482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Текстовый редактор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Текстовый процессор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</a:rPr>
                        <a:t>Документ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effectLst/>
                        </a:rPr>
                        <a:t>Параметры страницы</a:t>
                      </a:r>
                      <a:endParaRPr lang="ru-RU" sz="2000" b="1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Размер страницы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Ориентация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Поля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Колонтитул</a:t>
                      </a:r>
                      <a:r>
                        <a:rPr lang="ru-RU" sz="2000" b="1" spc="-20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Символ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Слово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Абзац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Раздел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extLst>
                  <a:ext uri="{0D108BD9-81ED-4DB2-BD59-A6C34878D82A}">
                    <a16:rowId xmlns:a16="http://schemas.microsoft.com/office/drawing/2014/main" val="2345515127"/>
                  </a:ext>
                </a:extLst>
              </a:tr>
              <a:tr h="311722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effectLst/>
                        </a:rPr>
                        <a:t>Форма выявления результата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57967"/>
                  </a:ext>
                </a:extLst>
              </a:tr>
              <a:tr h="1613886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Параграф 2.1.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Контрольный вопрос 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Параграф 2.1.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Контрольный вопрос 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Практическая работа 2.1. Тренировка ввода текстовой и числовой информации с помощью клавиатурного </a:t>
                      </a:r>
                      <a:r>
                        <a:rPr lang="ru-RU" sz="2000" dirty="0" smtClean="0">
                          <a:effectLst/>
                        </a:rPr>
                        <a:t>тренажёра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48" marR="66648" marT="0" marB="0"/>
                </a:tc>
                <a:extLst>
                  <a:ext uri="{0D108BD9-81ED-4DB2-BD59-A6C34878D82A}">
                    <a16:rowId xmlns:a16="http://schemas.microsoft.com/office/drawing/2014/main" val="262887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672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147" y="0"/>
            <a:ext cx="10018713" cy="1752599"/>
          </a:xfrm>
        </p:spPr>
        <p:txBody>
          <a:bodyPr/>
          <a:lstStyle/>
          <a:p>
            <a:r>
              <a:rPr lang="ru-RU" dirty="0" smtClean="0"/>
              <a:t>Этап 1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527748"/>
              </p:ext>
            </p:extLst>
          </p:nvPr>
        </p:nvGraphicFramePr>
        <p:xfrm>
          <a:off x="110836" y="1330037"/>
          <a:ext cx="12081164" cy="5527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9935">
                  <a:extLst>
                    <a:ext uri="{9D8B030D-6E8A-4147-A177-3AD203B41FA5}">
                      <a16:colId xmlns:a16="http://schemas.microsoft.com/office/drawing/2014/main" val="141528650"/>
                    </a:ext>
                  </a:extLst>
                </a:gridCol>
                <a:gridCol w="6041229">
                  <a:extLst>
                    <a:ext uri="{9D8B030D-6E8A-4147-A177-3AD203B41FA5}">
                      <a16:colId xmlns:a16="http://schemas.microsoft.com/office/drawing/2014/main" val="778861102"/>
                    </a:ext>
                  </a:extLst>
                </a:gridCol>
              </a:tblGrid>
              <a:tr h="753433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I. Организационный этап. 4 минуты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Задачи этапа: мотивация и проблемное целеполагание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633814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Деятельность учителя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Деятельность учащихся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extLst>
                  <a:ext uri="{0D108BD9-81ED-4DB2-BD59-A6C34878D82A}">
                    <a16:rowId xmlns:a16="http://schemas.microsoft.com/office/drawing/2014/main" val="3585206211"/>
                  </a:ext>
                </a:extLst>
              </a:tr>
              <a:tr h="2198251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Актуализация изученного материала в контексте получения практических умений и применения знаний. Положительный настрой на урок: вовлечение в урок всех обучающихся средствами проблемной постановки вопросов, отражающих цель урока.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</a:rPr>
                        <a:t>Создание документа в текстовом редакторе.</a:t>
                      </a:r>
                      <a:endParaRPr lang="ru-RU" sz="20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Вместе с учителем выясняют направление актуализации материала. Настраиваются на проблематику урока: какие новые понятия предстоит освоить и как они связаны с ранее изученным материалом, какие проблемы темы урока предстоит решить, какие практические умения планируется освоить на уроке.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extLst>
                  <a:ext uri="{0D108BD9-81ED-4DB2-BD59-A6C34878D82A}">
                    <a16:rowId xmlns:a16="http://schemas.microsoft.com/office/drawing/2014/main" val="2733453439"/>
                  </a:ext>
                </a:extLst>
              </a:tr>
              <a:tr h="368565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Результат этапа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27676"/>
                  </a:ext>
                </a:extLst>
              </a:tr>
              <a:tr h="1839150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Учитель формулирует проблему по теме урока, которая отражается из текста к параграфу в ЭФУ.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</a:rPr>
                        <a:t>Как конструировать документ на компьютере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?»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Помогает учащимся выявить шаги по решению проблемы на основе «дерева понятий».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Знакомятся в дискуссионной беседе со структурой параграфа на основе «дерева понятий» урока и его соотношения с поставленной учителем проблемой.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Выявляют опорное понятие для решения проблемы – </a:t>
                      </a:r>
                      <a:r>
                        <a:rPr lang="ru-RU" sz="1800" i="1" dirty="0">
                          <a:effectLst/>
                        </a:rPr>
                        <a:t>электронный документ</a:t>
                      </a:r>
                      <a:endParaRPr lang="ru-RU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28" marR="52628" marT="0" marB="0"/>
                </a:tc>
                <a:extLst>
                  <a:ext uri="{0D108BD9-81ED-4DB2-BD59-A6C34878D82A}">
                    <a16:rowId xmlns:a16="http://schemas.microsoft.com/office/drawing/2014/main" val="2464999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52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3287" y="117764"/>
            <a:ext cx="10018713" cy="1752599"/>
          </a:xfrm>
        </p:spPr>
        <p:txBody>
          <a:bodyPr/>
          <a:lstStyle/>
          <a:p>
            <a:r>
              <a:rPr lang="ru-RU" dirty="0" smtClean="0"/>
              <a:t>Этап 2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630920"/>
              </p:ext>
            </p:extLst>
          </p:nvPr>
        </p:nvGraphicFramePr>
        <p:xfrm>
          <a:off x="96982" y="1731818"/>
          <a:ext cx="12095017" cy="5126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6861">
                  <a:extLst>
                    <a:ext uri="{9D8B030D-6E8A-4147-A177-3AD203B41FA5}">
                      <a16:colId xmlns:a16="http://schemas.microsoft.com/office/drawing/2014/main" val="4056069580"/>
                    </a:ext>
                  </a:extLst>
                </a:gridCol>
                <a:gridCol w="6048156">
                  <a:extLst>
                    <a:ext uri="{9D8B030D-6E8A-4147-A177-3AD203B41FA5}">
                      <a16:colId xmlns:a16="http://schemas.microsoft.com/office/drawing/2014/main" val="830835561"/>
                    </a:ext>
                  </a:extLst>
                </a:gridCol>
              </a:tblGrid>
              <a:tr h="1186171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II</a:t>
                      </a:r>
                      <a:r>
                        <a:rPr lang="ru-RU" sz="2000" dirty="0">
                          <a:effectLst/>
                        </a:rPr>
                        <a:t>. Первичная рефлексия. 5 минут</a:t>
                      </a:r>
                    </a:p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Задачи этапа: актуализация полученных ранее знаний и умений в контексте проблематики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022575"/>
                  </a:ext>
                </a:extLst>
              </a:tr>
              <a:tr h="384094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Деятельность учителя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Деятельность учащихся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196282"/>
                  </a:ext>
                </a:extLst>
              </a:tr>
              <a:tr h="3555918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Организует повторение и актуализацию опорных знаний по результатам предыдущего урока в форме беседы. Мотивирует учащихся к учебной деятельности и готовности выполнять планирование деятельности на уроке. Организует процесс целеполагания учащимися по схеме: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программное обеспечение компьютера- текстовый редактор- </a:t>
                      </a:r>
                      <a:r>
                        <a:rPr lang="ru-RU" sz="2800" u="sng" dirty="0">
                          <a:solidFill>
                            <a:schemeClr val="tx1"/>
                          </a:solidFill>
                          <a:effectLst/>
                        </a:rPr>
                        <a:t>документ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ходе повторения выявляют связь материала предыдущего урока с темой данного урока.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Включаются в постановку цели и задач урока, фиксируют их.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Планируют свою деятельность на урок.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Выявляют дефициты в знаниях. Соотносят их с проблематикой урока.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342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06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ru-RU" dirty="0" smtClean="0"/>
              <a:t>Этап 3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037068"/>
              </p:ext>
            </p:extLst>
          </p:nvPr>
        </p:nvGraphicFramePr>
        <p:xfrm>
          <a:off x="-27709" y="1330038"/>
          <a:ext cx="12095018" cy="5527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0718">
                  <a:extLst>
                    <a:ext uri="{9D8B030D-6E8A-4147-A177-3AD203B41FA5}">
                      <a16:colId xmlns:a16="http://schemas.microsoft.com/office/drawing/2014/main" val="2651923300"/>
                    </a:ext>
                  </a:extLst>
                </a:gridCol>
                <a:gridCol w="6034300">
                  <a:extLst>
                    <a:ext uri="{9D8B030D-6E8A-4147-A177-3AD203B41FA5}">
                      <a16:colId xmlns:a16="http://schemas.microsoft.com/office/drawing/2014/main" val="757472731"/>
                    </a:ext>
                  </a:extLst>
                </a:gridCol>
              </a:tblGrid>
              <a:tr h="739154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III</a:t>
                      </a:r>
                      <a:r>
                        <a:rPr lang="ru-RU" sz="2000" dirty="0">
                          <a:effectLst/>
                        </a:rPr>
                        <a:t>. Организация и самоорганизация учащихся в ходе усвоения материала. 10 мин.</a:t>
                      </a:r>
                    </a:p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Задачи этапа: поиск путей решения проблемного вопроса урока, освоение ключевых понятий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221715"/>
                  </a:ext>
                </a:extLst>
              </a:tr>
              <a:tr h="369577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Деятельность учителя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Деятельность учащихся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extLst>
                  <a:ext uri="{0D108BD9-81ED-4DB2-BD59-A6C34878D82A}">
                    <a16:rowId xmlns:a16="http://schemas.microsoft.com/office/drawing/2014/main" val="2501557078"/>
                  </a:ext>
                </a:extLst>
              </a:tr>
              <a:tr h="2217461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Организует деятельность учащихся по освоению учебной информации на уровне «знание».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</a:rPr>
                        <a:t>Текстовый редактор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tx1"/>
                          </a:solidFill>
                          <a:effectLst/>
                        </a:rPr>
                        <a:t>Текстовый процессор</a:t>
                      </a:r>
                      <a:endParaRPr lang="ru-RU" sz="20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Включаются в диалог и используют в нём полученные понятия, фиксируют связи понятий, выводы, результаты решения проблемы урока в закладках и заметках в электронном параграфе ЭФУ.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Параграф 2.1.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Контрольный вопрос 1.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extLst>
                  <a:ext uri="{0D108BD9-81ED-4DB2-BD59-A6C34878D82A}">
                    <a16:rowId xmlns:a16="http://schemas.microsoft.com/office/drawing/2014/main" val="677076692"/>
                  </a:ext>
                </a:extLst>
              </a:tr>
              <a:tr h="2201771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Организует первичное осмысление и закрепление связей и отношений понятий и освоение учебной информации на уровне «понимания».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u="sng" dirty="0" smtClean="0">
                          <a:solidFill>
                            <a:schemeClr val="tx1"/>
                          </a:solidFill>
                          <a:effectLst/>
                        </a:rPr>
                        <a:t>Документ.</a:t>
                      </a:r>
                      <a:r>
                        <a:rPr lang="ru-RU" sz="2000" i="1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i="1" u="sng" dirty="0" smtClean="0">
                          <a:solidFill>
                            <a:schemeClr val="tx1"/>
                          </a:solidFill>
                          <a:effectLst/>
                        </a:rPr>
                        <a:t>Параметры страницы. 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effectLst/>
                        </a:rPr>
                        <a:t>Размер страницы. Ориентация. Поля. Колонтитул</a:t>
                      </a:r>
                      <a:endParaRPr lang="ru-RU" sz="2000" i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chemeClr val="tx1"/>
                          </a:solidFill>
                          <a:effectLst/>
                        </a:rPr>
                        <a:t>Символ. Слово. Абзац. Раздел</a:t>
                      </a:r>
                      <a:endParaRPr lang="ru-RU" sz="20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Обсуждают контрольный вопрос 2 к параграфу 2.1., сравнивают ответ с образцом (текстом параграфа).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49" marR="32349" marT="0" marB="0"/>
                </a:tc>
                <a:extLst>
                  <a:ext uri="{0D108BD9-81ED-4DB2-BD59-A6C34878D82A}">
                    <a16:rowId xmlns:a16="http://schemas.microsoft.com/office/drawing/2014/main" val="979648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883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42655"/>
            <a:ext cx="10018713" cy="5015345"/>
          </a:xfrm>
        </p:spPr>
        <p:txBody>
          <a:bodyPr>
            <a:normAutofit/>
          </a:bodyPr>
          <a:lstStyle/>
          <a:p>
            <a:pPr eaLnBrk="0" fontAlgn="t" hangingPunct="0"/>
            <a:r>
              <a:rPr lang="ru-RU" b="1" dirty="0"/>
              <a:t>Результат этапа</a:t>
            </a:r>
            <a:endParaRPr lang="ru-RU" dirty="0"/>
          </a:p>
          <a:p>
            <a:pPr eaLnBrk="0" fontAlgn="t" hangingPunct="0"/>
            <a:r>
              <a:rPr lang="ru-RU" b="1" dirty="0"/>
              <a:t>Фиксирует по итогам опроса достижение результата урока на уровне:</a:t>
            </a:r>
            <a:endParaRPr lang="ru-RU" dirty="0"/>
          </a:p>
          <a:p>
            <a:pPr eaLnBrk="0" fontAlgn="t" hangingPunct="0"/>
            <a:r>
              <a:rPr lang="ru-RU" b="1" dirty="0"/>
              <a:t>знать ключевые понятия темы урока</a:t>
            </a:r>
            <a:r>
              <a:rPr lang="ru-RU" b="1" i="1" dirty="0"/>
              <a:t>: текстовые редакторы и процессоры.</a:t>
            </a:r>
            <a:endParaRPr lang="ru-RU" i="1" dirty="0"/>
          </a:p>
          <a:p>
            <a:pPr eaLnBrk="0" fontAlgn="t" hangingPunct="0"/>
            <a:r>
              <a:rPr lang="ru-RU" b="1" dirty="0"/>
              <a:t>Понимать проблему темы урока и овладеть основными умениями по решению этой проблемы: </a:t>
            </a:r>
            <a:r>
              <a:rPr lang="ru-RU" b="1" i="1" dirty="0"/>
              <a:t>использованию  </a:t>
            </a:r>
            <a:r>
              <a:rPr lang="ru-RU" b="1" i="1" dirty="0" smtClean="0"/>
              <a:t>текстовых </a:t>
            </a:r>
            <a:r>
              <a:rPr lang="ru-RU" b="1" i="1" dirty="0"/>
              <a:t>редакторов для </a:t>
            </a:r>
            <a:r>
              <a:rPr lang="ru-RU" b="1" i="1" u="sng" dirty="0"/>
              <a:t>конструирования электронных документов</a:t>
            </a:r>
            <a:r>
              <a:rPr lang="ru-RU" b="1" i="1" u="sng" dirty="0" smtClean="0"/>
              <a:t>. Структура электронного документа: </a:t>
            </a:r>
            <a:r>
              <a:rPr lang="ru-RU" b="1" i="1" u="sng" dirty="0" err="1" smtClean="0"/>
              <a:t>кострукты</a:t>
            </a:r>
            <a:r>
              <a:rPr lang="ru-RU" b="1" i="1" u="sng" dirty="0" smtClean="0"/>
              <a:t> </a:t>
            </a:r>
          </a:p>
          <a:p>
            <a:pPr eaLnBrk="0" fontAlgn="t" hangingPunct="0"/>
            <a:r>
              <a:rPr lang="ru-RU" dirty="0" smtClean="0"/>
              <a:t>Самоанализ </a:t>
            </a:r>
            <a:r>
              <a:rPr lang="ru-RU" dirty="0"/>
              <a:t>полученных знаний и их включение в систему личных учебных достижений. Фиксируют ответы к контрольным вопросам в ЭФУ с помощью закладок и заметок.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303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8383" y="0"/>
            <a:ext cx="10018713" cy="1752599"/>
          </a:xfrm>
        </p:spPr>
        <p:txBody>
          <a:bodyPr/>
          <a:lstStyle/>
          <a:p>
            <a:r>
              <a:rPr lang="ru-RU" dirty="0" smtClean="0"/>
              <a:t>Этап 4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597867"/>
              </p:ext>
            </p:extLst>
          </p:nvPr>
        </p:nvGraphicFramePr>
        <p:xfrm>
          <a:off x="1" y="1648690"/>
          <a:ext cx="12191999" cy="5209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5347">
                  <a:extLst>
                    <a:ext uri="{9D8B030D-6E8A-4147-A177-3AD203B41FA5}">
                      <a16:colId xmlns:a16="http://schemas.microsoft.com/office/drawing/2014/main" val="3622185442"/>
                    </a:ext>
                  </a:extLst>
                </a:gridCol>
                <a:gridCol w="6096652">
                  <a:extLst>
                    <a:ext uri="{9D8B030D-6E8A-4147-A177-3AD203B41FA5}">
                      <a16:colId xmlns:a16="http://schemas.microsoft.com/office/drawing/2014/main" val="577062329"/>
                    </a:ext>
                  </a:extLst>
                </a:gridCol>
              </a:tblGrid>
              <a:tr h="645936">
                <a:tc gridSpan="2">
                  <a:txBody>
                    <a:bodyPr/>
                    <a:lstStyle/>
                    <a:p>
                      <a:pPr marL="685800"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IV</a:t>
                      </a:r>
                      <a:r>
                        <a:rPr lang="ru-RU" sz="2000" dirty="0">
                          <a:effectLst/>
                        </a:rPr>
                        <a:t>. Практическая работа. 15 минут</a:t>
                      </a:r>
                    </a:p>
                    <a:p>
                      <a:pPr marL="228600"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Задачи этапа: подтверждение решения проблемы урока, освоение умений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17521"/>
                  </a:ext>
                </a:extLst>
              </a:tr>
              <a:tr h="315998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Деятельность учителя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Деятельность учащихся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61239"/>
                  </a:ext>
                </a:extLst>
              </a:tr>
              <a:tr h="1965689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Организует деятельности учащихся по предъявлению результата освоения учебной информации на основе применения умений в практической деятельности. 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Символ</a:t>
                      </a:r>
                      <a:endParaRPr lang="ru-RU" sz="20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Выполняют на компьютерах из учебника </a:t>
                      </a:r>
                      <a:r>
                        <a:rPr lang="ru-RU" sz="2000" b="1" dirty="0">
                          <a:effectLst/>
                        </a:rPr>
                        <a:t>Практическую работу 2.1</a:t>
                      </a:r>
                      <a:r>
                        <a:rPr lang="ru-RU" sz="2000" dirty="0">
                          <a:effectLst/>
                        </a:rPr>
                        <a:t>. Тренировка ввода текстовой и числовой информации с помощью </a:t>
                      </a:r>
                      <a:r>
                        <a:rPr lang="ru-RU" sz="2000" b="1" dirty="0">
                          <a:effectLst/>
                        </a:rPr>
                        <a:t>клавиатурного тренажёра.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Обсуждают результат в группе, выявляют ошибки, устраняют их.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7134755"/>
                  </a:ext>
                </a:extLst>
              </a:tr>
              <a:tr h="315998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Результат этапа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517928"/>
                  </a:ext>
                </a:extLst>
              </a:tr>
              <a:tr h="1965689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Достижение результата урока: самостоятельно применять полученные умения в практической деятельности и в жизни.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Самоанализ полученных умений и их включение в систему личных учебных достижений</a:t>
                      </a:r>
                      <a:r>
                        <a:rPr lang="ru-RU" sz="2000" b="1" dirty="0">
                          <a:effectLst/>
                        </a:rPr>
                        <a:t>: ввод текстовой и числовой информации с клавиатуры с помощью ввода на русской и английской раскладках клавиатуры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10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848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5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336926"/>
              </p:ext>
            </p:extLst>
          </p:nvPr>
        </p:nvGraphicFramePr>
        <p:xfrm>
          <a:off x="1274618" y="2147454"/>
          <a:ext cx="10571017" cy="4405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4943">
                  <a:extLst>
                    <a:ext uri="{9D8B030D-6E8A-4147-A177-3AD203B41FA5}">
                      <a16:colId xmlns:a16="http://schemas.microsoft.com/office/drawing/2014/main" val="268104229"/>
                    </a:ext>
                  </a:extLst>
                </a:gridCol>
                <a:gridCol w="5286074">
                  <a:extLst>
                    <a:ext uri="{9D8B030D-6E8A-4147-A177-3AD203B41FA5}">
                      <a16:colId xmlns:a16="http://schemas.microsoft.com/office/drawing/2014/main" val="202680775"/>
                    </a:ext>
                  </a:extLst>
                </a:gridCol>
              </a:tblGrid>
              <a:tr h="388071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</a:t>
                      </a:r>
                      <a:r>
                        <a:rPr lang="ru-RU" sz="2400" dirty="0">
                          <a:effectLst/>
                        </a:rPr>
                        <a:t>. Итоговая рефлексия. Проверка полученных результатов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41048"/>
                  </a:ext>
                </a:extLst>
              </a:tr>
              <a:tr h="388071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Деятельность учителя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Деятельность учащихся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879026"/>
                  </a:ext>
                </a:extLst>
              </a:tr>
              <a:tr h="3629603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Организует проведение учащимися самоанализа и самооценки собственной деятельности. Инициирует учащихся задавать вопросы из раздела «Контрольные вопросы» в конце параграфа. Отвечает на вопросы учащихся.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Проверяют полученные результаты. Проводят самоанализ и самооценку собственной деятельности. 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Проверяют полученные результаты. Проводят самоанализ и самооценку собственной деятельности.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Параграф 2.1.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Контрольный вопрос 1</a:t>
                      </a:r>
                    </a:p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Контрольный вопрос 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084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096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6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661514"/>
              </p:ext>
            </p:extLst>
          </p:nvPr>
        </p:nvGraphicFramePr>
        <p:xfrm>
          <a:off x="595745" y="1925784"/>
          <a:ext cx="11596255" cy="4724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7507">
                  <a:extLst>
                    <a:ext uri="{9D8B030D-6E8A-4147-A177-3AD203B41FA5}">
                      <a16:colId xmlns:a16="http://schemas.microsoft.com/office/drawing/2014/main" val="3018234278"/>
                    </a:ext>
                  </a:extLst>
                </a:gridCol>
                <a:gridCol w="5798748">
                  <a:extLst>
                    <a:ext uri="{9D8B030D-6E8A-4147-A177-3AD203B41FA5}">
                      <a16:colId xmlns:a16="http://schemas.microsoft.com/office/drawing/2014/main" val="1832765600"/>
                    </a:ext>
                  </a:extLst>
                </a:gridCol>
              </a:tblGrid>
              <a:tr h="509935"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VI</a:t>
                      </a:r>
                      <a:r>
                        <a:rPr lang="ru-RU" sz="2400" dirty="0">
                          <a:effectLst/>
                        </a:rPr>
                        <a:t>. Подведение итогов. Домашнее задание. 5 минут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78405"/>
                  </a:ext>
                </a:extLst>
              </a:tr>
              <a:tr h="509935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Деятельность учителя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Деятельность учащихся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975322"/>
                  </a:ext>
                </a:extLst>
              </a:tr>
              <a:tr h="3704529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Обеспечивает понимание учащимися цели, содержания и способов выполнения домашнего задания, рекомендует дополнительные материалы для самостоятельной учебной деятельности: клавиатурный тренажер.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Планируют ход выполнения домашнего задания. Фиксируют домашнее задание в заметках к электронному параграфу: параграф 2.1., вопросы к нему.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5275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разработки: шаблон 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b="1" dirty="0" smtClean="0"/>
              <a:t>Тип  </a:t>
            </a:r>
            <a:r>
              <a:rPr lang="ru-RU" b="1" dirty="0"/>
              <a:t>урока</a:t>
            </a:r>
            <a:r>
              <a:rPr lang="ru-RU" dirty="0"/>
              <a:t> в системе уроков учебно-тематического планирования за </a:t>
            </a:r>
            <a:r>
              <a:rPr lang="ru-RU" dirty="0" smtClean="0"/>
              <a:t>год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Планируемые </a:t>
            </a:r>
            <a:r>
              <a:rPr lang="ru-RU" b="1" dirty="0"/>
              <a:t>образовательные результаты урока</a:t>
            </a:r>
            <a:r>
              <a:rPr lang="ru-RU" dirty="0"/>
              <a:t>, которые показаны по трем составляющим: ключевые понятия урока, основные выводы урока, полученные практические  умения </a:t>
            </a:r>
          </a:p>
          <a:p>
            <a:r>
              <a:rPr lang="ru-RU" dirty="0" smtClean="0"/>
              <a:t> - </a:t>
            </a:r>
            <a:r>
              <a:rPr lang="ru-RU" b="1" dirty="0" smtClean="0"/>
              <a:t>Организационная структура </a:t>
            </a:r>
            <a:r>
              <a:rPr lang="ru-RU" b="1" dirty="0"/>
              <a:t>урока</a:t>
            </a:r>
            <a:r>
              <a:rPr lang="ru-RU" dirty="0"/>
              <a:t>, которая включает описание этапов урока и виды учебной деятельности на каждом этапе.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мастерская к УМК для основной и старшей школы с 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УМК автора </a:t>
            </a:r>
            <a:r>
              <a:rPr lang="ru-RU" dirty="0" err="1"/>
              <a:t>Н.Д.</a:t>
            </a:r>
            <a:r>
              <a:rPr lang="ru-RU" dirty="0" err="1" smtClean="0"/>
              <a:t>Угриновича</a:t>
            </a:r>
            <a:r>
              <a:rPr lang="ru-RU" dirty="0" smtClean="0"/>
              <a:t> для 7-9 и 10-11 классов</a:t>
            </a:r>
          </a:p>
          <a:p>
            <a:r>
              <a:rPr lang="en-US" dirty="0">
                <a:hlinkClick r:id="rId2"/>
              </a:rPr>
              <a:t>http://lbz.ru/books/648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Методическая мастерская </a:t>
            </a:r>
            <a:r>
              <a:rPr lang="en-US" dirty="0">
                <a:hlinkClick r:id="rId3"/>
              </a:rPr>
              <a:t>http://metodist.lbz.ru/authors/informatika/1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Методические поурочные пособия с наборами ТКУ </a:t>
            </a:r>
          </a:p>
          <a:p>
            <a:pPr marL="0" indent="0">
              <a:buNone/>
            </a:pPr>
            <a:r>
              <a:rPr lang="ru-RU" smtClean="0"/>
              <a:t>Авторов МС </a:t>
            </a:r>
            <a:r>
              <a:rPr lang="ru-RU" dirty="0" smtClean="0"/>
              <a:t>Цветковой и МВ Кузнецовой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121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Карта урока по курсу информатики в начальной школе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241762"/>
              </p:ext>
            </p:extLst>
          </p:nvPr>
        </p:nvGraphicFramePr>
        <p:xfrm>
          <a:off x="0" y="2063952"/>
          <a:ext cx="12192002" cy="335280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80304">
                  <a:extLst>
                    <a:ext uri="{9D8B030D-6E8A-4147-A177-3AD203B41FA5}">
                      <a16:colId xmlns:a16="http://schemas.microsoft.com/office/drawing/2014/main" val="1448798548"/>
                    </a:ext>
                  </a:extLst>
                </a:gridCol>
                <a:gridCol w="1141178">
                  <a:extLst>
                    <a:ext uri="{9D8B030D-6E8A-4147-A177-3AD203B41FA5}">
                      <a16:colId xmlns:a16="http://schemas.microsoft.com/office/drawing/2014/main" val="3422833523"/>
                    </a:ext>
                  </a:extLst>
                </a:gridCol>
                <a:gridCol w="3648169">
                  <a:extLst>
                    <a:ext uri="{9D8B030D-6E8A-4147-A177-3AD203B41FA5}">
                      <a16:colId xmlns:a16="http://schemas.microsoft.com/office/drawing/2014/main" val="39396626"/>
                    </a:ext>
                  </a:extLst>
                </a:gridCol>
                <a:gridCol w="1580158">
                  <a:extLst>
                    <a:ext uri="{9D8B030D-6E8A-4147-A177-3AD203B41FA5}">
                      <a16:colId xmlns:a16="http://schemas.microsoft.com/office/drawing/2014/main" val="19794224"/>
                    </a:ext>
                  </a:extLst>
                </a:gridCol>
                <a:gridCol w="1338377">
                  <a:extLst>
                    <a:ext uri="{9D8B030D-6E8A-4147-A177-3AD203B41FA5}">
                      <a16:colId xmlns:a16="http://schemas.microsoft.com/office/drawing/2014/main" val="164921070"/>
                    </a:ext>
                  </a:extLst>
                </a:gridCol>
                <a:gridCol w="1701908">
                  <a:extLst>
                    <a:ext uri="{9D8B030D-6E8A-4147-A177-3AD203B41FA5}">
                      <a16:colId xmlns:a16="http://schemas.microsoft.com/office/drawing/2014/main" val="182825547"/>
                    </a:ext>
                  </a:extLst>
                </a:gridCol>
                <a:gridCol w="1701908">
                  <a:extLst>
                    <a:ext uri="{9D8B030D-6E8A-4147-A177-3AD203B41FA5}">
                      <a16:colId xmlns:a16="http://schemas.microsoft.com/office/drawing/2014/main" val="3677564216"/>
                    </a:ext>
                  </a:extLst>
                </a:gridCol>
              </a:tblGrid>
              <a:tr h="33528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Урок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Кол-во часов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Тема урока (параграф в учебнике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). Работа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 учебником или электронным учебником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Рабочая тетрадь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Интеллектуальная разминка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Задания для работы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КД «Мир Информатики» ПО и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веб-ресурсами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физкультминутка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61" marR="60861" marT="0" marB="0"/>
                </a:tc>
                <a:extLst>
                  <a:ext uri="{0D108BD9-81ED-4DB2-BD59-A6C34878D82A}">
                    <a16:rowId xmlns:a16="http://schemas.microsoft.com/office/drawing/2014/main" val="3840492170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66880"/>
            <a:ext cx="12192002" cy="169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43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таймера уроков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506712"/>
              </p:ext>
            </p:extLst>
          </p:nvPr>
        </p:nvGraphicFramePr>
        <p:xfrm>
          <a:off x="595745" y="3075708"/>
          <a:ext cx="10620188" cy="30313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39584">
                  <a:extLst>
                    <a:ext uri="{9D8B030D-6E8A-4147-A177-3AD203B41FA5}">
                      <a16:colId xmlns:a16="http://schemas.microsoft.com/office/drawing/2014/main" val="573046360"/>
                    </a:ext>
                  </a:extLst>
                </a:gridCol>
                <a:gridCol w="3540302">
                  <a:extLst>
                    <a:ext uri="{9D8B030D-6E8A-4147-A177-3AD203B41FA5}">
                      <a16:colId xmlns:a16="http://schemas.microsoft.com/office/drawing/2014/main" val="933746231"/>
                    </a:ext>
                  </a:extLst>
                </a:gridCol>
                <a:gridCol w="3540302">
                  <a:extLst>
                    <a:ext uri="{9D8B030D-6E8A-4147-A177-3AD203B41FA5}">
                      <a16:colId xmlns:a16="http://schemas.microsoft.com/office/drawing/2014/main" val="1209997843"/>
                    </a:ext>
                  </a:extLst>
                </a:gridCol>
              </a:tblGrid>
              <a:tr h="6057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Чередование видов деятельности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Поминутное соответствие 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7438446"/>
                  </a:ext>
                </a:extLst>
              </a:tr>
              <a:tr h="6057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Схема урока 10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К - Ф -У -Т - И 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10+2+(10+10)+10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148050"/>
                  </a:ext>
                </a:extLst>
              </a:tr>
              <a:tr h="6057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Схема урока 11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У-К - Ф - И -Т  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10+10+2+10+10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2900320"/>
                  </a:ext>
                </a:extLst>
              </a:tr>
              <a:tr h="6057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Схема урока 12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Ф-К - Ф - У-Т - И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1+10+1+(10+10)+ 10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16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9619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129" y="27710"/>
            <a:ext cx="10018713" cy="1752599"/>
          </a:xfrm>
        </p:spPr>
        <p:txBody>
          <a:bodyPr/>
          <a:lstStyle/>
          <a:p>
            <a:r>
              <a:rPr lang="ru-RU" dirty="0" smtClean="0"/>
              <a:t>Дерево понятий (уроков)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8616" y="1534628"/>
            <a:ext cx="8673384" cy="532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975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868" y="0"/>
            <a:ext cx="10018713" cy="1752599"/>
          </a:xfrm>
        </p:spPr>
        <p:txBody>
          <a:bodyPr/>
          <a:lstStyle/>
          <a:p>
            <a:r>
              <a:rPr lang="ru-RU" dirty="0" smtClean="0"/>
              <a:t>Дерево понятий (уроков)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879" y="1623651"/>
            <a:ext cx="9421829" cy="523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274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9111" y="20782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урока </a:t>
            </a:r>
            <a:r>
              <a:rPr lang="ru-RU" dirty="0"/>
              <a:t>§ 11. Устройства долговременного хранения информации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0768"/>
            <a:ext cx="11998036" cy="121466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36" y="2666999"/>
            <a:ext cx="12081164" cy="413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99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Курс по конструированию ТКУ по курсу информатики для начальной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4326" y="2175164"/>
            <a:ext cx="9438697" cy="46828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УМК</a:t>
            </a:r>
            <a:r>
              <a:rPr lang="ru-RU" dirty="0"/>
              <a:t>УМК А.В. Могилева и М.С. Цветковой </a:t>
            </a:r>
            <a:r>
              <a:rPr lang="ru-RU" dirty="0" smtClean="0"/>
              <a:t> для 3-4 </a:t>
            </a:r>
            <a:r>
              <a:rPr lang="ru-RU" dirty="0" err="1" smtClean="0"/>
              <a:t>кл</a:t>
            </a:r>
            <a:r>
              <a:rPr lang="ru-RU" dirty="0" smtClean="0"/>
              <a:t>  </a:t>
            </a:r>
            <a:r>
              <a:rPr lang="en-US" dirty="0">
                <a:hlinkClick r:id="rId2"/>
              </a:rPr>
              <a:t>http://lbz.ru/books/575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Методическая мастерская по курсу информатики к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://metodist.lbz.ru/authors/informatika/5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/>
              <a:t>Курс повышения квалификации рассчитан на 72 часа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прохождения курса (если нет Учебника, Рабочих тетрадей и Задачника), можно использовать </a:t>
            </a:r>
            <a:r>
              <a:rPr lang="ru-RU" b="1" dirty="0" smtClean="0"/>
              <a:t>открытые электронные  </a:t>
            </a:r>
            <a:r>
              <a:rPr lang="ru-RU" b="1" dirty="0"/>
              <a:t>материалы к </a:t>
            </a:r>
            <a:r>
              <a:rPr lang="ru-RU" b="1" dirty="0" smtClean="0"/>
              <a:t>УМК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metodist.lbz.ru/authors/informatika/5/ep-4-umk3-4fgos.php</a:t>
            </a:r>
            <a:endParaRPr lang="ru-RU" dirty="0" smtClean="0"/>
          </a:p>
          <a:p>
            <a:r>
              <a:rPr lang="ru-RU" dirty="0" smtClean="0"/>
              <a:t>Методическое </a:t>
            </a:r>
            <a:r>
              <a:rPr lang="ru-RU" dirty="0"/>
              <a:t>пособие (</a:t>
            </a:r>
            <a:r>
              <a:rPr lang="ru-RU" dirty="0" smtClean="0"/>
              <a:t>скачать)</a:t>
            </a:r>
            <a:endParaRPr lang="ru-RU" dirty="0"/>
          </a:p>
          <a:p>
            <a:r>
              <a:rPr lang="ru-RU" dirty="0" smtClean="0"/>
              <a:t>Интерактивные </a:t>
            </a:r>
            <a:r>
              <a:rPr lang="ru-RU" dirty="0"/>
              <a:t>тетради для 3 и 4 класса (установить на </a:t>
            </a:r>
            <a:r>
              <a:rPr lang="ru-RU" dirty="0" smtClean="0"/>
              <a:t>компьютере)</a:t>
            </a:r>
          </a:p>
          <a:p>
            <a:r>
              <a:rPr lang="ru-RU" dirty="0" smtClean="0"/>
              <a:t>Электронный ресурс «Мир Информатики» </a:t>
            </a:r>
            <a:r>
              <a:rPr lang="ru-RU" dirty="0"/>
              <a:t>в двух </a:t>
            </a:r>
            <a:r>
              <a:rPr lang="ru-RU" dirty="0" smtClean="0"/>
              <a:t>частях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59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Технологическая карта урока: конструкты «Тип урока»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Тип урока </a:t>
            </a:r>
            <a:r>
              <a:rPr lang="ru-RU" dirty="0" smtClean="0"/>
              <a:t>выбирается </a:t>
            </a:r>
            <a:r>
              <a:rPr lang="ru-RU" dirty="0"/>
              <a:t>из:</a:t>
            </a:r>
          </a:p>
          <a:p>
            <a:r>
              <a:rPr lang="ru-RU" dirty="0"/>
              <a:t>О</a:t>
            </a:r>
            <a:r>
              <a:rPr lang="ru-RU" dirty="0" smtClean="0"/>
              <a:t>своение </a:t>
            </a:r>
            <a:r>
              <a:rPr lang="ru-RU" dirty="0"/>
              <a:t>нового знания, приобретение новых умений</a:t>
            </a:r>
          </a:p>
          <a:p>
            <a:r>
              <a:rPr lang="ru-RU" dirty="0"/>
              <a:t>З</a:t>
            </a:r>
            <a:r>
              <a:rPr lang="ru-RU" dirty="0" smtClean="0"/>
              <a:t>акрепление </a:t>
            </a:r>
            <a:r>
              <a:rPr lang="ru-RU" dirty="0"/>
              <a:t>полученных знаний, применение на практике новых </a:t>
            </a:r>
            <a:r>
              <a:rPr lang="ru-RU" dirty="0" smtClean="0"/>
              <a:t>умений</a:t>
            </a:r>
          </a:p>
          <a:p>
            <a:r>
              <a:rPr lang="ru-RU" dirty="0" smtClean="0"/>
              <a:t>Обобщение знаний и умений, системное включение их в информационную деятельность</a:t>
            </a:r>
            <a:endParaRPr lang="ru-RU" dirty="0"/>
          </a:p>
          <a:p>
            <a:r>
              <a:rPr lang="ru-RU" dirty="0"/>
              <a:t>К</a:t>
            </a:r>
            <a:r>
              <a:rPr lang="ru-RU" dirty="0" smtClean="0"/>
              <a:t>онтроль </a:t>
            </a:r>
            <a:r>
              <a:rPr lang="ru-RU" dirty="0"/>
              <a:t>знаний и диагностика полученных умений</a:t>
            </a:r>
          </a:p>
          <a:p>
            <a:r>
              <a:rPr lang="ru-RU" dirty="0"/>
              <a:t>Т</a:t>
            </a:r>
            <a:r>
              <a:rPr lang="ru-RU" dirty="0" smtClean="0"/>
              <a:t>ворческое </a:t>
            </a:r>
            <a:r>
              <a:rPr lang="ru-RU" dirty="0"/>
              <a:t>применение знаний и умений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34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Конструкты «Тип урока»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Вид урока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ведущий </a:t>
            </a:r>
            <a:r>
              <a:rPr lang="ru-RU" dirty="0"/>
              <a:t>вид учебной деятельности на уроке</a:t>
            </a:r>
            <a:r>
              <a:rPr lang="ru-RU" b="1" dirty="0"/>
              <a:t>:</a:t>
            </a:r>
            <a:endParaRPr lang="ru-RU" dirty="0"/>
          </a:p>
          <a:p>
            <a:r>
              <a:rPr lang="ru-RU" b="1" dirty="0"/>
              <a:t>И-</a:t>
            </a:r>
            <a:r>
              <a:rPr lang="ru-RU" dirty="0"/>
              <a:t> информационно-теоретическое занятие,</a:t>
            </a:r>
          </a:p>
          <a:p>
            <a:r>
              <a:rPr lang="ru-RU" b="1" dirty="0"/>
              <a:t>П</a:t>
            </a:r>
            <a:r>
              <a:rPr lang="ru-RU" dirty="0"/>
              <a:t>- практическое занятие,</a:t>
            </a:r>
          </a:p>
          <a:p>
            <a:r>
              <a:rPr lang="ru-RU" b="1" dirty="0"/>
              <a:t>ГП </a:t>
            </a:r>
            <a:r>
              <a:rPr lang="ru-RU" dirty="0"/>
              <a:t>– групповое практическое занятие</a:t>
            </a:r>
          </a:p>
          <a:p>
            <a:r>
              <a:rPr lang="ru-RU" b="1" dirty="0"/>
              <a:t>К</a:t>
            </a:r>
            <a:r>
              <a:rPr lang="ru-RU" dirty="0"/>
              <a:t>- контрольное занятие</a:t>
            </a:r>
          </a:p>
          <a:p>
            <a:r>
              <a:rPr lang="ru-RU" b="1" dirty="0"/>
              <a:t>Т- </a:t>
            </a:r>
            <a:r>
              <a:rPr lang="ru-RU" dirty="0"/>
              <a:t>творческое занятие в форме проекта, исследования, экскурсии, конференции, </a:t>
            </a:r>
            <a:r>
              <a:rPr lang="ru-RU" dirty="0" smtClean="0"/>
              <a:t>олимпиады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22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Конструкты «Тип урока»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89018"/>
            <a:ext cx="10018713" cy="4821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Вид используемых на уроке средств ИКТ и ПО</a:t>
            </a:r>
            <a:endParaRPr lang="ru-RU" dirty="0"/>
          </a:p>
          <a:p>
            <a:r>
              <a:rPr lang="ru-RU" b="1" dirty="0"/>
              <a:t>ЭФУ</a:t>
            </a:r>
            <a:r>
              <a:rPr lang="ru-RU" dirty="0"/>
              <a:t>- электронная форма учебника, </a:t>
            </a:r>
            <a:endParaRPr lang="ru-RU" dirty="0" smtClean="0"/>
          </a:p>
          <a:p>
            <a:r>
              <a:rPr lang="ru-RU" b="1" dirty="0" smtClean="0"/>
              <a:t>РТ -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/>
              <a:t>Рабочая тетрадь и </a:t>
            </a:r>
            <a:r>
              <a:rPr lang="ru-RU" b="1" dirty="0"/>
              <a:t>электронное приложение </a:t>
            </a:r>
            <a:r>
              <a:rPr lang="ru-RU" dirty="0"/>
              <a:t>к </a:t>
            </a:r>
            <a:r>
              <a:rPr lang="ru-RU" dirty="0" smtClean="0"/>
              <a:t>ней</a:t>
            </a:r>
            <a:endParaRPr lang="ru-RU" dirty="0"/>
          </a:p>
          <a:p>
            <a:r>
              <a:rPr lang="ru-RU" b="1" dirty="0"/>
              <a:t>ПО</a:t>
            </a:r>
            <a:r>
              <a:rPr lang="ru-RU" dirty="0"/>
              <a:t>- программное обеспечение по теме для выбранной операционной системы, предназначенное для практической работы к параграфу, </a:t>
            </a:r>
          </a:p>
          <a:p>
            <a:r>
              <a:rPr lang="ru-RU" b="1" dirty="0" smtClean="0"/>
              <a:t>ЭТ -ГИА</a:t>
            </a:r>
            <a:r>
              <a:rPr lang="ru-RU" dirty="0" smtClean="0"/>
              <a:t>- </a:t>
            </a:r>
            <a:r>
              <a:rPr lang="ru-RU" dirty="0"/>
              <a:t>электронные тесты и тренажеры </a:t>
            </a:r>
            <a:r>
              <a:rPr lang="ru-RU" dirty="0" smtClean="0"/>
              <a:t>ГИА  </a:t>
            </a:r>
            <a:r>
              <a:rPr lang="ru-RU" dirty="0"/>
              <a:t>для самостоятельной работы </a:t>
            </a:r>
            <a:r>
              <a:rPr lang="ru-RU" dirty="0" smtClean="0"/>
              <a:t>учащихся</a:t>
            </a:r>
          </a:p>
          <a:p>
            <a:r>
              <a:rPr lang="ru-RU" b="1" dirty="0"/>
              <a:t>ОГЭ, НИКО</a:t>
            </a:r>
            <a:r>
              <a:rPr lang="ru-RU" b="1" dirty="0" smtClean="0"/>
              <a:t>: </a:t>
            </a:r>
            <a:r>
              <a:rPr lang="en-US" u="sng" dirty="0" smtClean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fipi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/>
              <a:t>  ,   </a:t>
            </a:r>
            <a:r>
              <a:rPr lang="en-US" u="sng" dirty="0" smtClean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eduniko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u="sng" dirty="0" smtClean="0">
                <a:hlinkClick r:id="rId3"/>
              </a:rPr>
              <a:t>/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04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Конструкты «Тип урока»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382" y="2147455"/>
            <a:ext cx="10491641" cy="4710545"/>
          </a:xfrm>
        </p:spPr>
        <p:txBody>
          <a:bodyPr>
            <a:normAutofit lnSpcReduction="10000"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Дополнительные </a:t>
            </a:r>
            <a:r>
              <a:rPr lang="ru-RU" b="1" dirty="0"/>
              <a:t>ресурсы к </a:t>
            </a:r>
            <a:r>
              <a:rPr lang="ru-RU" b="1" dirty="0" smtClean="0"/>
              <a:t>уроку</a:t>
            </a:r>
            <a:r>
              <a:rPr lang="ru-RU" dirty="0" smtClean="0"/>
              <a:t>, </a:t>
            </a:r>
            <a:r>
              <a:rPr lang="ru-RU" dirty="0"/>
              <a:t>например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b="1" dirty="0" smtClean="0"/>
              <a:t>ЭОР:</a:t>
            </a:r>
            <a:r>
              <a:rPr lang="en-US" b="1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материалы  Единой коллекции ЦОР 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sc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edu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en-US" dirty="0"/>
              <a:t>  </a:t>
            </a:r>
            <a:r>
              <a:rPr lang="ru-RU" dirty="0" smtClean="0"/>
              <a:t> и  материалы </a:t>
            </a:r>
            <a:r>
              <a:rPr lang="en-US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fcior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dirty="0"/>
              <a:t>  </a:t>
            </a:r>
            <a:endParaRPr lang="en-US" dirty="0" smtClean="0"/>
          </a:p>
          <a:p>
            <a:r>
              <a:rPr lang="ru-RU" dirty="0" smtClean="0"/>
              <a:t>ММ – методическая мастерская издательства  </a:t>
            </a:r>
            <a:r>
              <a:rPr lang="ru-RU" u="sng" dirty="0">
                <a:hlinkClick r:id="rId4"/>
              </a:rPr>
              <a:t>http://</a:t>
            </a:r>
            <a:r>
              <a:rPr lang="ru-RU" u="sng" dirty="0" smtClean="0">
                <a:hlinkClick r:id="rId4"/>
              </a:rPr>
              <a:t>metodist.lbz.ru/authors/informatika/</a:t>
            </a:r>
            <a:r>
              <a:rPr lang="ru-RU" u="sng" dirty="0" smtClean="0"/>
              <a:t> </a:t>
            </a:r>
          </a:p>
          <a:p>
            <a:r>
              <a:rPr lang="ru-RU" dirty="0"/>
              <a:t>МООК – массовые открытые онлайн курсы в Интернете </a:t>
            </a:r>
            <a:r>
              <a:rPr lang="en-US" dirty="0"/>
              <a:t>(</a:t>
            </a:r>
            <a:r>
              <a:rPr lang="ru-RU" b="1" dirty="0"/>
              <a:t>Курсы </a:t>
            </a:r>
            <a:r>
              <a:rPr lang="ru-RU" b="1" dirty="0" err="1"/>
              <a:t>Intuit</a:t>
            </a: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>
                <a:hlinkClick r:id="rId5"/>
              </a:rPr>
              <a:t>http://www.intuit.ru/</a:t>
            </a:r>
            <a:r>
              <a:rPr lang="ru-RU" dirty="0"/>
              <a:t> Цикл "Алгоритмы и дискретные структуры"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>
                <a:hlinkClick r:id="rId6"/>
              </a:rPr>
              <a:t>http://www.intuit.ru/</a:t>
            </a:r>
            <a:r>
              <a:rPr lang="ru-RU" dirty="0"/>
              <a:t> Цикл "Математика"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>
                <a:hlinkClick r:id="rId7"/>
              </a:rPr>
              <a:t>http://www.intuit.ru/</a:t>
            </a:r>
            <a:r>
              <a:rPr lang="ru-RU" dirty="0"/>
              <a:t> Олимпиадная подготовка младших школьников</a:t>
            </a:r>
            <a:r>
              <a:rPr lang="en-US" dirty="0"/>
              <a:t>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42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Конструкты «Тип урока»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72301"/>
              </p:ext>
            </p:extLst>
          </p:nvPr>
        </p:nvGraphicFramePr>
        <p:xfrm>
          <a:off x="1484312" y="2763982"/>
          <a:ext cx="10018712" cy="4094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56">
                  <a:extLst>
                    <a:ext uri="{9D8B030D-6E8A-4147-A177-3AD203B41FA5}">
                      <a16:colId xmlns:a16="http://schemas.microsoft.com/office/drawing/2014/main" val="542678257"/>
                    </a:ext>
                  </a:extLst>
                </a:gridCol>
                <a:gridCol w="5009356">
                  <a:extLst>
                    <a:ext uri="{9D8B030D-6E8A-4147-A177-3AD203B41FA5}">
                      <a16:colId xmlns:a16="http://schemas.microsoft.com/office/drawing/2014/main" val="2322189568"/>
                    </a:ext>
                  </a:extLst>
                </a:gridCol>
              </a:tblGrid>
              <a:tr h="4094018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Материально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техническое обеспечение  урока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Основное оборудование: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КПК-класс персональных компьютеров,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КПК+И – класс персональных компьютеров с подключением к Интернету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ПУ-ЭФУ  - персональные устройства с ЭФУ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Дополнительные устройства: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ИД - интерактивная доска,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П- принтер,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С- сканер,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ПКО- проекционное компьютерное  оборудование 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ЦК- цифровая камера, </a:t>
                      </a:r>
                    </a:p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ЦУ- цифровые управляемые устройства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33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24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Конструкты «Планирование </a:t>
            </a:r>
            <a:r>
              <a:rPr lang="ru-RU" dirty="0"/>
              <a:t>образовательных результатов </a:t>
            </a:r>
            <a:r>
              <a:rPr lang="ru-RU" dirty="0" smtClean="0"/>
              <a:t>урока»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263593"/>
              </p:ext>
            </p:extLst>
          </p:nvPr>
        </p:nvGraphicFramePr>
        <p:xfrm>
          <a:off x="1052945" y="1925782"/>
          <a:ext cx="11139055" cy="4932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9907">
                  <a:extLst>
                    <a:ext uri="{9D8B030D-6E8A-4147-A177-3AD203B41FA5}">
                      <a16:colId xmlns:a16="http://schemas.microsoft.com/office/drawing/2014/main" val="1531492162"/>
                    </a:ext>
                  </a:extLst>
                </a:gridCol>
                <a:gridCol w="3715402">
                  <a:extLst>
                    <a:ext uri="{9D8B030D-6E8A-4147-A177-3AD203B41FA5}">
                      <a16:colId xmlns:a16="http://schemas.microsoft.com/office/drawing/2014/main" val="1278165299"/>
                    </a:ext>
                  </a:extLst>
                </a:gridCol>
                <a:gridCol w="3723746">
                  <a:extLst>
                    <a:ext uri="{9D8B030D-6E8A-4147-A177-3AD203B41FA5}">
                      <a16:colId xmlns:a16="http://schemas.microsoft.com/office/drawing/2014/main" val="931467944"/>
                    </a:ext>
                  </a:extLst>
                </a:gridCol>
              </a:tblGrid>
              <a:tr h="531662">
                <a:tc gridSpan="3"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spc="-20" dirty="0">
                          <a:effectLst/>
                        </a:rPr>
                        <a:t>Результаты урока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019572"/>
                  </a:ext>
                </a:extLst>
              </a:tr>
              <a:tr h="3312689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Знать ключевые понятия  темы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урока</a:t>
                      </a:r>
                    </a:p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(теоретические опоры)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Понимать проблему темы урока и овладеть основными умениями по решению этой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проблемы</a:t>
                      </a:r>
                    </a:p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(инструментальные опоры)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chemeClr val="tx1"/>
                          </a:solidFill>
                          <a:effectLst/>
                        </a:rPr>
                        <a:t>Информационная деятельность</a:t>
                      </a:r>
                    </a:p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chemeClr val="tx1"/>
                          </a:solidFill>
                          <a:effectLst/>
                        </a:rPr>
                        <a:t>Самостоятельно </a:t>
                      </a:r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</a:rPr>
                        <a:t>применять полученные  умения в практической деятельности и в жизни (индивидуальная траектория)</a:t>
                      </a:r>
                      <a:endParaRPr lang="ru-RU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472671"/>
                  </a:ext>
                </a:extLst>
              </a:tr>
              <a:tr h="1087868">
                <a:tc gridSpan="3"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Форма выявления результата урока</a:t>
                      </a:r>
                    </a:p>
                    <a:p>
                      <a:pPr algn="ctr" ea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9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176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ECAFB8DB94FF74FAFFAF153FB759C96" ma:contentTypeVersion="1" ma:contentTypeDescription="Создание документа." ma:contentTypeScope="" ma:versionID="8a04d8039b2817bcee5c0052888eb94e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9D240-4C66-46F4-956B-EEE6BE259766}"/>
</file>

<file path=customXml/itemProps2.xml><?xml version="1.0" encoding="utf-8"?>
<ds:datastoreItem xmlns:ds="http://schemas.openxmlformats.org/officeDocument/2006/customXml" ds:itemID="{EAC54AEF-56A9-46BB-9731-0E2F4D5EEA39}"/>
</file>

<file path=customXml/itemProps3.xml><?xml version="1.0" encoding="utf-8"?>
<ds:datastoreItem xmlns:ds="http://schemas.openxmlformats.org/officeDocument/2006/customXml" ds:itemID="{6B6344DF-3E68-4424-8AA9-B26B61DACC14}"/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141</TotalTime>
  <Words>2463</Words>
  <Application>Microsoft Office PowerPoint</Application>
  <PresentationFormat>Широкоэкранный</PresentationFormat>
  <Paragraphs>297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2" baseType="lpstr">
      <vt:lpstr>Arial</vt:lpstr>
      <vt:lpstr>Calibri</vt:lpstr>
      <vt:lpstr>Corbel</vt:lpstr>
      <vt:lpstr>Times New Roman</vt:lpstr>
      <vt:lpstr>Trebuchet MS</vt:lpstr>
      <vt:lpstr>Параллакс</vt:lpstr>
      <vt:lpstr>Технологические карты уроков информатики</vt:lpstr>
      <vt:lpstr>Основы конструирования технологической карты урока ТКУ</vt:lpstr>
      <vt:lpstr>Алгоритм разработки: шаблон ТКУ</vt:lpstr>
      <vt:lpstr>Технологическая карта урока: конструкты «Тип урока»</vt:lpstr>
      <vt:lpstr>Конструкты «Тип урока»</vt:lpstr>
      <vt:lpstr>Конструкты «Тип урока»</vt:lpstr>
      <vt:lpstr>Конструкты «Тип урока»</vt:lpstr>
      <vt:lpstr>Конструкты «Тип урока»</vt:lpstr>
      <vt:lpstr>Конструкты «Планирование образовательных результатов урока»  </vt:lpstr>
      <vt:lpstr>Теоретические опоры</vt:lpstr>
      <vt:lpstr>Инструментальные опоры</vt:lpstr>
      <vt:lpstr>Деятельностные опоры</vt:lpstr>
      <vt:lpstr>Диагностика достижения результатов урока/ блока уроков по теме</vt:lpstr>
      <vt:lpstr>Конструкты «Разработка организационной структуры урока» по этапам </vt:lpstr>
      <vt:lpstr>Этап 2</vt:lpstr>
      <vt:lpstr>Этап 3</vt:lpstr>
      <vt:lpstr>Результаты этапа 3 (теоретические и инструментальные опоры)</vt:lpstr>
      <vt:lpstr>Этап 4</vt:lpstr>
      <vt:lpstr>Этап 5</vt:lpstr>
      <vt:lpstr>Этап 6</vt:lpstr>
      <vt:lpstr>Пример ТКУ - 7 класс: тип урока</vt:lpstr>
      <vt:lpstr>Планирование образовательных результатов</vt:lpstr>
      <vt:lpstr>Этап 1</vt:lpstr>
      <vt:lpstr>Этап 2</vt:lpstr>
      <vt:lpstr>Этап 3</vt:lpstr>
      <vt:lpstr>Этап 3</vt:lpstr>
      <vt:lpstr>Этап 4</vt:lpstr>
      <vt:lpstr>Этап 5</vt:lpstr>
      <vt:lpstr>Этап 6</vt:lpstr>
      <vt:lpstr>Методическая мастерская к УМК для основной и старшей школы с ТКУ</vt:lpstr>
      <vt:lpstr>Карта урока по курсу информатики в начальной школе</vt:lpstr>
      <vt:lpstr>Пример таймера уроков</vt:lpstr>
      <vt:lpstr>Дерево понятий (уроков)</vt:lpstr>
      <vt:lpstr>Дерево понятий (уроков)</vt:lpstr>
      <vt:lpstr>Результаты урока § 11. Устройства долговременного хранения информации </vt:lpstr>
      <vt:lpstr>Курс по конструированию ТКУ по курсу информатики для начальной школы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карты уроков информатики</dc:title>
  <dc:creator>Julia</dc:creator>
  <cp:lastModifiedBy>Julia</cp:lastModifiedBy>
  <cp:revision>26</cp:revision>
  <dcterms:created xsi:type="dcterms:W3CDTF">2017-10-16T16:14:01Z</dcterms:created>
  <dcterms:modified xsi:type="dcterms:W3CDTF">2017-10-16T18:35:31Z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0x0101006ECAFB8DB94FF74FAFFAF153FB759C96</vt:lpwstr>
  </property>
</Properties>
</file>