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641" r:id="rId2"/>
    <p:sldId id="258" r:id="rId3"/>
    <p:sldId id="966" r:id="rId4"/>
    <p:sldId id="967" r:id="rId5"/>
    <p:sldId id="972" r:id="rId6"/>
    <p:sldId id="973" r:id="rId7"/>
    <p:sldId id="263" r:id="rId8"/>
    <p:sldId id="264" r:id="rId9"/>
    <p:sldId id="974" r:id="rId10"/>
    <p:sldId id="975" r:id="rId11"/>
    <p:sldId id="979" r:id="rId12"/>
    <p:sldId id="267" r:id="rId13"/>
    <p:sldId id="980" r:id="rId14"/>
    <p:sldId id="978" r:id="rId15"/>
    <p:sldId id="268" r:id="rId16"/>
    <p:sldId id="981" r:id="rId17"/>
    <p:sldId id="982" r:id="rId18"/>
    <p:sldId id="983" r:id="rId19"/>
    <p:sldId id="984" r:id="rId2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34" userDrawn="1">
          <p15:clr>
            <a:srgbClr val="A4A3A4"/>
          </p15:clr>
        </p15:guide>
        <p15:guide id="6" orient="horz" pos="6611" userDrawn="1">
          <p15:clr>
            <a:srgbClr val="A4A3A4"/>
          </p15:clr>
        </p15:guide>
        <p15:guide id="7" pos="9902" userDrawn="1">
          <p15:clr>
            <a:srgbClr val="A4A3A4"/>
          </p15:clr>
        </p15:guide>
        <p15:guide id="9" orient="horz" pos="19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DEDDDD"/>
    <a:srgbClr val="004EBF"/>
    <a:srgbClr val="FD8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5"/>
    <p:restoredTop sz="91720"/>
  </p:normalViewPr>
  <p:slideViewPr>
    <p:cSldViewPr snapToGrid="0" snapToObjects="1">
      <p:cViewPr varScale="1">
        <p:scale>
          <a:sx n="47" d="100"/>
          <a:sy n="47" d="100"/>
        </p:scale>
        <p:origin x="856" y="232"/>
      </p:cViewPr>
      <p:guideLst>
        <p:guide pos="5434"/>
        <p:guide orient="horz" pos="6611"/>
        <p:guide pos="9902"/>
        <p:guide orient="horz" pos="19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356191649788E-2"/>
          <c:y val="0.25266128370826746"/>
          <c:w val="0.94104654070579108"/>
          <c:h val="0.536994322431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выпускников, сдающих ЕГЭ по информатике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2013 год, %</c:v>
                </c:pt>
                <c:pt idx="1">
                  <c:v>2018 год, %</c:v>
                </c:pt>
                <c:pt idx="2">
                  <c:v>2020 год, 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3-A346-BED4-799491F62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98416127"/>
        <c:axId val="97691375"/>
      </c:barChart>
      <c:catAx>
        <c:axId val="9841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91375"/>
        <c:crosses val="autoZero"/>
        <c:auto val="1"/>
        <c:lblAlgn val="ctr"/>
        <c:lblOffset val="100"/>
        <c:noMultiLvlLbl val="0"/>
      </c:catAx>
      <c:valAx>
        <c:axId val="976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1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23626-44FE-704E-A9D3-1CF4ACFD7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933F-ACBE-E242-A323-6CDD93944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77BC4-36F9-7E42-B872-C00CF182CC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AAF3-628E-0248-B662-8411EEF4FC4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560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E6FF-E413-BD4F-BBA0-AB33BF7F5F6A}" type="datetimeFigureOut">
              <a:rPr lang="en-RU" smtClean="0"/>
              <a:t>6/1/21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A88B-A956-BF4F-AD0A-9AA2CEDEB92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093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8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79;p3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Информатика в качестве площадки для эксперимента была выбрана, исходя из ряда причин.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Прежде всего это объясняется ростом популярности, который приобрел предмет за последние 5 лет: больше чем в 1,5 раза увеличилось количество выпускников, выбравших ее для сдачи ЕГЭ.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Также рост популярности объясняется повышением интереса к IT сфере, увеличением привлекательности профессий, связанных с программированием.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А необходимость высокой компьютерной грамотности в повседневной жизни делают данные навыки одними из ключевых в современных жизненных реалиях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6" name="Google Shape;280;p3:notes"/>
          <p:cNvSpPr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09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0;p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91;p4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Данный проект призван систематизировать базовые знания учеников по информатике и позволит сформировать у обучающихся соответствующие личностные, метапредметные и предметные компетенции. 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В качестве приоритетных направленностей образовательного проекта стоит обучить школьников социальному взаимодействию в реалиях современной цифровой экономики.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6" name="Google Shape;292;p4:notes"/>
          <p:cNvSpPr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89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6;p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337;p6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Информатика как предмет в школах появилась давно, и на сегодняшний момент существует множество методических наработок в этой области.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Но есть проблема актуальности материала, который мы даем современным школьникам. 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К сожалению, использование бумажных учебников не всегда соответствует темпам развития IT, и возникает ситуация, когда материалы со временем устаревают, а ученики вынуждены использовать подобный материал в форме, неудобной для восприятия.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Такое положение дел приводит к ситуации, когда с одной стороны, мы имеем многолетний опыт и профессионализм преподавателей, а с другой-потерявший актуальность образовательный контент. 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Для того, чтобы избежать подобной ситуации, необходимо использовать образовательную платформу, обладающую возможностью быстрого обновления образовательного контента, простую и функциональную  в использовании преподавателями, и наполненную качественными, современными методиками и материалами для учеников и преподавателей.  </a:t>
            </a:r>
            <a:endParaRPr sz="12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6" name="Google Shape;338;p6:notes"/>
          <p:cNvSpPr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01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A88B-A956-BF4F-AD0A-9AA2CEDEB924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108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5;p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356;p8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Тематическое содержание программы разделено на 3 основных блока: основы информатики, информационно-коммуникационные технологии и основы алгоритмизации и начала программирования. 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Подробнее с темами и содержанием курса можно познакомиться в учебной программе, которую вам предоставят для ознакомления.</a:t>
            </a:r>
            <a:endParaRPr sz="12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6" name="Google Shape;357;p8:notes"/>
          <p:cNvSpPr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13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A88B-A956-BF4F-AD0A-9AA2CEDEB924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2926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07;p1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408;p11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Самое важное требование от школы–это желание взять образовательный курс информатики от Яндекса. Для этого нужно ознакомиться с учебной программой, обеспечить спаренные 2 ак.ч информатики в неделю, найти и представить заинтересованных преподавателей, которые будут обучаться и принимать участие в образовательном эксперименте в течение года, а также предоставить компьютерные классы, в которых будут проходить занятия. </a:t>
            </a:r>
            <a:endParaRPr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ru-RU" sz="1200"/>
              <a:t>Основные требования к классам невелики-наличие доступа к сети Интернет, наличие компьютеров на базе ОС Windows для каждого ученика в классе и проектор с аудиоколонками для демонстрации медиа материалов. Принтер для печати материалов.</a:t>
            </a:r>
            <a:endParaRPr sz="12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6" name="Google Shape;409;p11:notes"/>
          <p:cNvSpPr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49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mage">
            <a:extLst>
              <a:ext uri="{FF2B5EF4-FFF2-40B4-BE49-F238E27FC236}">
                <a16:creationId xmlns:a16="http://schemas.microsoft.com/office/drawing/2014/main" id="{ED46AB05-F41B-EF45-8482-FC7C9B03564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907338" y="2771066"/>
            <a:ext cx="16475074" cy="99516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C3B263-1B0D-6041-A526-5C6604524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66" y="2498431"/>
            <a:ext cx="15353566" cy="4341091"/>
          </a:xfrm>
          <a:prstGeom prst="rect">
            <a:avLst/>
          </a:prstGeom>
        </p:spPr>
        <p:txBody>
          <a:bodyPr anchor="t"/>
          <a:lstStyle>
            <a:lvl1pPr algn="l">
              <a:defRPr sz="11999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6DF48FC-60A0-D347-9E21-B26FAC535E8D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 rot="16200000">
            <a:off x="21253817" y="10384011"/>
            <a:ext cx="4085709" cy="8965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SzTx/>
              <a:buNone/>
              <a:defRPr sz="50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eorgia"/>
              </a:defRPr>
            </a:lvl1pPr>
          </a:lstStyle>
          <a:p>
            <a:r>
              <a:rPr lang="ru-RU" dirty="0"/>
              <a:t>123</a:t>
            </a:r>
            <a:r>
              <a:rPr lang="en-US" dirty="0"/>
              <a:t>.</a:t>
            </a:r>
            <a:r>
              <a:rPr lang="en-US" dirty="0" err="1"/>
              <a:t>ya.ru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8FAF18-0899-914D-B7A8-ABF21CA2F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826" y="1037921"/>
            <a:ext cx="5457833" cy="7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  <p15:guide id="3" pos="581" userDrawn="1">
          <p15:clr>
            <a:srgbClr val="FBAE40"/>
          </p15:clr>
        </p15:guide>
        <p15:guide id="4" pos="14756" userDrawn="1">
          <p15:clr>
            <a:srgbClr val="FBAE40"/>
          </p15:clr>
        </p15:guide>
        <p15:guide id="5" pos="7884" userDrawn="1">
          <p15:clr>
            <a:srgbClr val="FBAE40"/>
          </p15:clr>
        </p15:guide>
        <p15:guide id="6" pos="7453" userDrawn="1">
          <p15:clr>
            <a:srgbClr val="FBAE40"/>
          </p15:clr>
        </p15:guide>
        <p15:guide id="7" pos="5434" userDrawn="1">
          <p15:clr>
            <a:srgbClr val="FBAE40"/>
          </p15:clr>
        </p15:guide>
        <p15:guide id="8" pos="4981" userDrawn="1">
          <p15:clr>
            <a:srgbClr val="FBAE40"/>
          </p15:clr>
        </p15:guide>
        <p15:guide id="9" pos="2985" userDrawn="1">
          <p15:clr>
            <a:srgbClr val="FBAE40"/>
          </p15:clr>
        </p15:guide>
        <p15:guide id="10" pos="2509" userDrawn="1">
          <p15:clr>
            <a:srgbClr val="FBAE40"/>
          </p15:clr>
        </p15:guide>
        <p15:guide id="11" pos="9902" userDrawn="1">
          <p15:clr>
            <a:srgbClr val="FBAE40"/>
          </p15:clr>
        </p15:guide>
        <p15:guide id="12" pos="10356" userDrawn="1">
          <p15:clr>
            <a:srgbClr val="FBAE40"/>
          </p15:clr>
        </p15:guide>
        <p15:guide id="13" pos="12374" userDrawn="1">
          <p15:clr>
            <a:srgbClr val="FBAE40"/>
          </p15:clr>
        </p15:guide>
        <p15:guide id="14" pos="128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69F1962B-FB96-BD47-9964-7564DF4E5954}"/>
              </a:ext>
            </a:extLst>
          </p:cNvPr>
          <p:cNvSpPr/>
          <p:nvPr userDrawn="1"/>
        </p:nvSpPr>
        <p:spPr>
          <a:xfrm>
            <a:off x="0" y="0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6188C6-08EA-F349-A732-6A7549954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3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0" y="-1336"/>
            <a:ext cx="24382413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B9F1-9C8B-B74D-95F3-7BF491FD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866900"/>
            <a:ext cx="88519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3B1E1EF-C4D6-ED4D-AD86-CF1AD4CDDB9A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F700A3-FF71-6F40-9CD7-BB19A7332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D1BB53D-2E41-D742-9190-AEBB53B3FF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5A59D8-DAEA-EF41-AFBE-35B47FE98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9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03927D52-3280-184D-B033-9F4E01FE05A8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61C750E-707A-0C43-BEE6-2C2D4F8C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127945B-3B06-474F-88F4-2ED9A1F6F8B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4B0FA3-FAA1-2E4B-A75C-8A618F842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590BB943-F357-244F-B418-3530262FAEFC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FF3044-1EB0-3E41-BFAD-811FC12E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2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0B5542-8AC5-134F-80CC-61F9D1DC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923C4E60-DAE2-2A41-BA58-F85FC466B8F9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185D9F-F017-B54C-8A8D-427A0A30A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8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5EE1C5-E70A-3445-9C83-199513FC7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E15FA1-7958-514A-88B8-CA193EF30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083F2BC-2D2A-E843-9022-52E369D8CF05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25CB1C-C76D-9143-B9B1-A14AAD89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A740E05F-918A-444D-A85D-E90B00719A1B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2E37F86-8835-344A-AA9D-4A1B3085A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9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6F53C136-864B-874A-BF98-F4441F5C6865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D95B28-349B-4F48-A312-1978DE56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56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1DF81DAA-D810-3A4D-976F-3405A59A9DE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35F727-EBC8-C14C-8BCA-D5EC0F9AD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8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721645E5-2BD7-694A-BF56-9646CCBD678E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27DA28-9B95-3E4B-B7E5-C3805176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721645E5-2BD7-694A-BF56-9646CCBD678E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1F1858-036F-554E-8DEF-8E6E27124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7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8668233-0608-EE44-ACB7-49FDF8D4A238}"/>
              </a:ext>
            </a:extLst>
          </p:cNvPr>
          <p:cNvSpPr/>
          <p:nvPr userDrawn="1"/>
        </p:nvSpPr>
        <p:spPr>
          <a:xfrm>
            <a:off x="6727" y="-14036"/>
            <a:ext cx="24402670" cy="1373003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B9F1-9C8B-B74D-95F3-7BF491FD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866900"/>
            <a:ext cx="88519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3BDB41-4356-3B46-B7CD-F9989E9B5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4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5038806-2581-534B-8D53-F329AA511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0679" y="939565"/>
            <a:ext cx="10637140" cy="118368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3BDB41-4356-3B46-B7CD-F9989E9B5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1B6D62A-CC07-DA49-9198-E22D10832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8306" y="615949"/>
            <a:ext cx="6523775" cy="12484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42711D-AE1A-EA4F-BA78-BDA194A38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862D84-A1D3-A644-B597-F1C1B127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9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BD723-18D0-554E-9D2C-D8A17EFDA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06115" y="909432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984FBC-6197-7144-A242-3342AC3B5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27B8F1D-CF60-3A4C-861F-10C42D5D9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158" y="1267255"/>
            <a:ext cx="10752938" cy="10833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46DE2E-1256-FA49-B63B-199391247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9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4A3CD-89C7-6344-BD8C-45433CE41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6271" y="419100"/>
            <a:ext cx="3810000" cy="12877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8F1569-CC7E-B24F-938C-2D6603FC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2C392-E381-874B-9797-644829F45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9398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C2BDD5-8EF4-4448-9AD4-B5C9760C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3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D5B8E-9EB6-0943-8A3E-3C3831230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397000"/>
            <a:ext cx="9385300" cy="1092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64AE1-903F-1841-B4B6-C5F5B3DC8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740" y="939800"/>
            <a:ext cx="10642600" cy="1183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0F44A-C0D6-5341-9AAD-CEFFBD19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ACFC0-2432-E34B-8D98-DA4A569BC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0145" y="615950"/>
            <a:ext cx="6527800" cy="12484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3BAE6B-570A-8D41-B103-7CC932D90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3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E78DF-D768-F64B-9550-09FE85D63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4537" y="902576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E0DE1E-62CD-374B-9D36-92759E245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86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A5245-AB5A-CA41-863B-558B44F79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7156" y="1263650"/>
            <a:ext cx="10756900" cy="1083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BFEC5E-953A-AA45-A832-533820AEC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8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FF250-1F8B-BA46-AA27-56478C968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38007" y="419100"/>
            <a:ext cx="3810000" cy="12877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2F6E36-0F71-D941-88F3-878BDC5F0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E9CBA54-0ED9-1149-96B3-15E97C1BB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F2B1B-35B9-274E-8E05-9D8FE3BC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294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94D36E-1499-9F49-99A3-11F1B084F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5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5C091-F64A-E941-A671-E453CE2C9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6220" y="1397000"/>
            <a:ext cx="9385300" cy="1092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86E3D4-F816-674C-B6BC-3EB05FE6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1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7EB55-12A3-9048-BAB1-9CC63E885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9392" y="939800"/>
            <a:ext cx="10642600" cy="1183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B473A9-F384-C147-8918-21F3D17D1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3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DF24C-77CA-5144-9E0A-2F4A25596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9806" y="615950"/>
            <a:ext cx="6527800" cy="12484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06D2BC-D6F7-3C4C-A240-8E8672AA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0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04C1-D7A4-C34C-A0B4-56B31DF9D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29780" y="921124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793B77-73A3-2D45-B830-161A0EE4E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6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E58C3-D277-0D4F-B3D1-C190A52B1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4776" y="1258570"/>
            <a:ext cx="10756900" cy="1083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960E0-25EC-FB40-9F17-4C2CF16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9913" y="0"/>
            <a:ext cx="11112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4" y="776305"/>
            <a:ext cx="11151462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A6354-2B5E-024A-A88A-174E747DF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9913" y="0"/>
            <a:ext cx="11112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36FA7E-C0C4-DD45-9167-803646AA3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3906" y="419100"/>
            <a:ext cx="3810000" cy="12877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2CCF5B-1F5F-4E41-B3E6-EC220F8BA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91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A9607-4074-5042-94A2-5A3F07756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7546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178258-6BDD-4D48-9CCB-008CC0C8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4" y="776305"/>
            <a:ext cx="12379262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C97A4E-C919-A048-ABF3-E2AD36F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64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20012-1F7F-FE46-A3B5-C08C04A46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5606" y="1397000"/>
            <a:ext cx="9385300" cy="1092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9476EA-D7E1-4B4E-8722-D01076D8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>
            <a:extLst>
              <a:ext uri="{FF2B5EF4-FFF2-40B4-BE49-F238E27FC236}">
                <a16:creationId xmlns:a16="http://schemas.microsoft.com/office/drawing/2014/main" id="{754D87FE-36C9-B943-ACCF-5448B0B6D1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5737369" y="-34926"/>
            <a:ext cx="8645043" cy="13750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1B0C4D-A9A6-7449-9741-0C81EAC6C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3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8642959" y="41"/>
            <a:ext cx="15759040" cy="13715918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6D0D40-0FBB-3847-831F-2A877A08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179" y="3234188"/>
            <a:ext cx="6959425" cy="76231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2FC109-D039-C641-AEC4-2AF1771C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6967109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134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A1004-9D75-EF4B-BEC2-7E70BC86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914F39-9E1B-4A4F-A051-85DC522A2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626" y="3234188"/>
            <a:ext cx="6967712" cy="949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C9BF468-104A-0247-867C-FA2A0872588E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0C4612-AD6E-C646-A26E-66E79A6B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516AC0-F7D9-6748-A8EE-A5D1E19A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E683B9D0-DBA2-BA4D-852D-1A1351AC54C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26475" y="3118754"/>
            <a:ext cx="14798675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5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A1004-9D75-EF4B-BEC2-7E70BC86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C9BF468-104A-0247-867C-FA2A0872588E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E683B9D0-DBA2-BA4D-852D-1A1351AC54C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26475" y="3118754"/>
            <a:ext cx="1480923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43294F-E17E-D444-9E9B-4C2E85F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B16298-E4C8-7745-B9A6-730B079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45017-A648-7B4A-99EF-714B1D6D9877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6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0E6FF628-BD40-564F-99DE-1CC7472C2B5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749905" y="3118754"/>
            <a:ext cx="768580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A001EF2-B070-0042-8D6A-FB28C920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707" y="3118754"/>
            <a:ext cx="11569144" cy="96082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7346E2-F540-7D43-AC0F-91A40956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D2D50B2-95A9-A245-89C4-06D3F79E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76693" y="12824617"/>
            <a:ext cx="669418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5058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0E6FF628-BD40-564F-99DE-1CC7472C2B5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749905" y="3118754"/>
            <a:ext cx="768580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B44FD9-8BC5-3941-A7E0-6CA070C2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9995B4-A7B1-CF4C-AA6C-4AE26A0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40390" y="12663484"/>
            <a:ext cx="942024" cy="1052516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C9453A-CD40-2A46-8D62-2D9C47CAD0B0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37920" y="3092855"/>
            <a:ext cx="13829860" cy="9594445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24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779CD4AD-AD34-504F-87E8-2D7915D26F9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40149" y="3118754"/>
            <a:ext cx="6995557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2407FB-F2CD-8140-B433-DC432119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F0F869-00D2-B24C-8663-CE5BA6F6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430B15-2A16-224C-9892-C0BEBC0625D2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128820"/>
            <a:ext cx="7029256" cy="9598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4A02F70-7DF3-7749-876A-9596A9EC8DA2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3128820"/>
            <a:ext cx="7029256" cy="956612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7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 userDrawn="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6196E6-BC92-A547-BFD5-3D3273B4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47" y="4691713"/>
            <a:ext cx="6988342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7050D7F-4EAC-6341-B45D-CA77E5D8738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691713"/>
            <a:ext cx="7080994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5C005B-B0D5-9441-9BB5-8B55E436612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691713"/>
            <a:ext cx="6968360" cy="784918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33DF3E-C0EF-9140-AAD7-8A20FCE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C5445F-6389-7B4B-BC8F-00531BDA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088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33DF3E-C0EF-9140-AAD7-8A20FCE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C5445F-6389-7B4B-BC8F-00531BDA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D3E2E5-6623-474C-B9FE-0DFF13CEE13B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36898" y="4679821"/>
            <a:ext cx="7080994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411545D-199C-7D44-92C9-1009C31467FA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632800" y="4679821"/>
            <a:ext cx="7080994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8DDAE3-FD62-C045-A5E4-EA8F927F1897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16456790" y="4679821"/>
            <a:ext cx="6968360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76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C97A4E-C919-A048-ABF3-E2AD36F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8493C-9E9F-0042-82E1-E4889B14A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02947" y="1441450"/>
            <a:ext cx="11493500" cy="10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5AD2042-28B1-9540-8FBD-5F3EB3A23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47" y="4691713"/>
            <a:ext cx="6988342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74AEA17-9359-8F41-9722-06E937D48F9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691713"/>
            <a:ext cx="7080994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0EDD75-869A-554B-8B5C-5CFDFAC7FDF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691713"/>
            <a:ext cx="6968360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Image">
            <a:extLst>
              <a:ext uri="{FF2B5EF4-FFF2-40B4-BE49-F238E27FC236}">
                <a16:creationId xmlns:a16="http://schemas.microsoft.com/office/drawing/2014/main" id="{6077E184-35DF-834E-8CFF-0E69F4CE0D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7" name="Image">
            <a:extLst>
              <a:ext uri="{FF2B5EF4-FFF2-40B4-BE49-F238E27FC236}">
                <a16:creationId xmlns:a16="http://schemas.microsoft.com/office/drawing/2014/main" id="{AE43E25E-4A68-0D4F-ADB1-4F614808D554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FE43AC48-514B-D64F-A9B4-9C9630F6DC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B6AF6F6-A354-5E42-8CAD-698FE50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37678D-AD0C-FF41-928E-81566948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8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Image">
            <a:extLst>
              <a:ext uri="{FF2B5EF4-FFF2-40B4-BE49-F238E27FC236}">
                <a16:creationId xmlns:a16="http://schemas.microsoft.com/office/drawing/2014/main" id="{6077E184-35DF-834E-8CFF-0E69F4CE0D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7" name="Image">
            <a:extLst>
              <a:ext uri="{FF2B5EF4-FFF2-40B4-BE49-F238E27FC236}">
                <a16:creationId xmlns:a16="http://schemas.microsoft.com/office/drawing/2014/main" id="{AE43E25E-4A68-0D4F-ADB1-4F614808D554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FE43AC48-514B-D64F-A9B4-9C9630F6DC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B6AF6F6-A354-5E42-8CAD-698FE50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37678D-AD0C-FF41-928E-81566948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1C10A59-684B-4B45-B53D-C1E5D87A138C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4692925"/>
            <a:ext cx="7029256" cy="8034063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57C6C1F-32E9-4C49-9C4B-28CE292B2AA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4692926"/>
            <a:ext cx="7029256" cy="80340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4CBB23E-ED16-6A44-BB46-D36BAE00AFA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16463741" y="4692926"/>
            <a:ext cx="7029256" cy="80340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04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7CB496A-041E-5841-BF65-13234F24F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572" y="4769533"/>
            <a:ext cx="6988342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C24B52-2F55-A54C-9F21-107C71A12A7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769533"/>
            <a:ext cx="7080994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F2515-092F-1A4E-A4F7-14AF361AF56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769533"/>
            <a:ext cx="6968360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25F12D5-432D-D049-AAE0-96B1371232B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946572" y="9827654"/>
            <a:ext cx="6988342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050257-C271-DE4A-A6CE-2807D3D70AB0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638431" y="9827654"/>
            <a:ext cx="7080994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A370E11-A6F9-7B48-A05E-56FF28D9E162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6456790" y="9827654"/>
            <a:ext cx="6968360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Image">
            <a:extLst>
              <a:ext uri="{FF2B5EF4-FFF2-40B4-BE49-F238E27FC236}">
                <a16:creationId xmlns:a16="http://schemas.microsoft.com/office/drawing/2014/main" id="{096AD6F1-9982-DD47-B2D7-7D977E67ECA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16462347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4" name="Image">
            <a:extLst>
              <a:ext uri="{FF2B5EF4-FFF2-40B4-BE49-F238E27FC236}">
                <a16:creationId xmlns:a16="http://schemas.microsoft.com/office/drawing/2014/main" id="{66AD2D99-6EC7-A740-917B-2D69EF93BAC2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632800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5" name="Image">
            <a:extLst>
              <a:ext uri="{FF2B5EF4-FFF2-40B4-BE49-F238E27FC236}">
                <a16:creationId xmlns:a16="http://schemas.microsoft.com/office/drawing/2014/main" id="{6AF358C0-2329-864E-B4C0-FA003A831C15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936897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57D81B5-9559-5249-8B42-1935739D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1825BD-37A0-604F-A081-713113A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053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3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68A421-EB84-A041-A86D-9A752DFE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329" y="172393"/>
            <a:ext cx="22426897" cy="211815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8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9169C14F-F678-8148-9CBD-0800740D586B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97BF50-6EC1-4042-8EA6-83118A559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600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1904A65-CDB2-7A4E-A142-479693E323B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812602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0E497FB-F730-AA40-85D9-9D66F1C2E3E7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297134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2 000">
            <a:extLst>
              <a:ext uri="{FF2B5EF4-FFF2-40B4-BE49-F238E27FC236}">
                <a16:creationId xmlns:a16="http://schemas.microsoft.com/office/drawing/2014/main" id="{B5D0CB87-94A6-BB40-A503-9B236B958C2B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1007672" y="3289244"/>
            <a:ext cx="4564673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2 000</a:t>
            </a:r>
          </a:p>
        </p:txBody>
      </p:sp>
      <p:sp>
        <p:nvSpPr>
          <p:cNvPr id="21" name="9 000">
            <a:extLst>
              <a:ext uri="{FF2B5EF4-FFF2-40B4-BE49-F238E27FC236}">
                <a16:creationId xmlns:a16="http://schemas.microsoft.com/office/drawing/2014/main" id="{FDA70F19-A964-4B4A-9CFD-3121982B3D60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8795198" y="3276544"/>
            <a:ext cx="4564673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9 000 </a:t>
            </a:r>
          </a:p>
        </p:txBody>
      </p:sp>
      <p:sp>
        <p:nvSpPr>
          <p:cNvPr id="25" name="25">
            <a:extLst>
              <a:ext uri="{FF2B5EF4-FFF2-40B4-BE49-F238E27FC236}">
                <a16:creationId xmlns:a16="http://schemas.microsoft.com/office/drawing/2014/main" id="{5AE6578E-AE64-BE4F-94E1-257E9D813D83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16295458" y="3276544"/>
            <a:ext cx="6052332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25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EC13A18-F063-3941-8FA9-0E0AA1EA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9F04E7-4DC2-A545-9C96-1E5F430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198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  <p15:guide id="3" orient="horz" pos="8017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741E36B-4F14-B944-B79E-751A37FE9F23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75FB18-CB78-234C-8B21-E54F21B21FD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03BEA51-93EF-3D4D-B112-A16973ED6FF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A05458-F02F-AF46-80AE-D0F87660E57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951583" y="3948982"/>
            <a:ext cx="6990680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B40BBD-FAF4-1448-98F0-AC87D49013F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637413" y="3948982"/>
            <a:ext cx="7082011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D5229BB-4ADB-4B46-AE09-17906DA16ABD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6439678" y="3948982"/>
            <a:ext cx="6985472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6847DEA-9A12-BA40-A6CA-8E198C7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F41D22-796A-C84D-A06E-CE2E5952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40390" y="12824617"/>
            <a:ext cx="9420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465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9C59CD-0A69-624F-B0F0-B4EB68575EB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8A7FE3-D264-7C43-8A62-9EF0878A36B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0AB4214-78FA-7746-9319-F344D578B87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564C5C-BBDF-8E45-BF57-21C7A21D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A96B3DA-227E-DB4B-9D48-102925E9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53437" y="12824617"/>
            <a:ext cx="915930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936B96-6825-1C48-8E80-8EF8CF1C71AD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948628"/>
            <a:ext cx="7029256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DD41AE0-5C85-9349-B81D-C8F33D00DF2E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3948627"/>
            <a:ext cx="7029256" cy="877836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5D2CAF7-1A80-5C40-8961-A60C7599A11C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16424180" y="3948627"/>
            <a:ext cx="7029256" cy="877836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9C59CD-0A69-624F-B0F0-B4EB68575EB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8A7FE3-D264-7C43-8A62-9EF0878A36B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0AB4214-78FA-7746-9319-F344D578B87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E0AEEE-65EF-014C-B7FA-0DF8EC57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599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4D5C133-72B0-044F-9FC9-065E6D44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65FA070-D9B1-CE4B-946A-E7B8A570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E05AF42-CD6D-1D48-9138-F0ED4AADCC3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641752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AE7F796-0D99-FC4B-A7FD-0855ADB65F8D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16439678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00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4BB150-46AC-2042-81C9-1C89280B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282DCA-F3EA-C745-BFA3-D1A5384EB0D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2CBC427-A32A-8349-8DF3-224C002F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D20353D-F493-4545-BE57-5104EC69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ED26A1-E68B-A044-A265-FB9BB8E7815D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948628"/>
            <a:ext cx="14788593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70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F990C13-BAEF-8F47-A097-0B666E3AA11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4BB150-46AC-2042-81C9-1C89280B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9821F1-AA91-DE4C-9969-6F071B8463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37499" y="8557624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FFA6B2E-9563-1648-8765-4DD7711C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FB986B-950B-BC44-BB5D-D5050278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25865D-0288-FE48-A05E-2205143BBAE0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948628"/>
            <a:ext cx="14788593" cy="336657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5D96A6F-5EFA-0047-8BCD-36A4BFD61527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939087" y="9438456"/>
            <a:ext cx="14788593" cy="328853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81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A89810-9F5F-F84E-8818-7342CFAE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43478C-1C82-9643-8226-F154FF62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A67D31-9510-4543-92A0-7CB1622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16FB558-851C-6645-B397-0BF250A748A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128822"/>
            <a:ext cx="14788593" cy="9598166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22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43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A89810-9F5F-F84E-8818-7342CFAE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43478C-1C82-9643-8226-F154FF62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A67D31-9510-4543-92A0-7CB1622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A7F064-9C8C-3945-AEBA-ABE505ED35D3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3092855"/>
            <a:ext cx="14768505" cy="9634133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27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9723A3-3CA0-C846-9B77-84924F8AF67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0BD3B-C215-7E40-BCE5-CAF574E2333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516740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9E1D7-76C0-B844-AA1B-F5939EEAA596}"/>
              </a:ext>
            </a:extLst>
          </p:cNvPr>
          <p:cNvSpPr/>
          <p:nvPr userDrawn="1"/>
        </p:nvSpPr>
        <p:spPr>
          <a:xfrm>
            <a:off x="4738688" y="-871817"/>
            <a:ext cx="67246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464D8D-EFE7-6F43-801A-3669C8DF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30AC10-7BD5-1E43-ADE6-1A611B57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415F63-01F2-0B4E-BFCD-867BC1B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3E0F07-7D06-8740-8BE1-CAC1F8D6900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3977761"/>
            <a:ext cx="10861411" cy="8749227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F9B1143-242C-9C46-A7E0-6D0641EA9AA3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22049" y="3977761"/>
            <a:ext cx="10861411" cy="8749227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9723A3-3CA0-C846-9B77-84924F8AF67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99C205-EC3F-4F4B-9277-76B8775E5CC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39087" y="3948628"/>
            <a:ext cx="10854451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0BD3B-C215-7E40-BCE5-CAF574E2333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516740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464D8D-EFE7-6F43-801A-3669C8DF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30AC10-7BD5-1E43-ADE6-1A611B57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415F63-01F2-0B4E-BFCD-867BC1B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2BC098-42C4-154E-A19E-D1AD9920F5E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2518994" y="3948628"/>
            <a:ext cx="10854451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32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6EF9A7-1934-CF4D-B042-F997AB97D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8F1170-FE83-FA41-94F5-BB92085E2E3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37499" y="59526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E3AD668-D689-B347-B135-F0DC2C2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5E4B5EF-BEF4-1645-8451-8CC67FED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3961B-7012-B840-9360-1204EDAA398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39087" y="6828222"/>
            <a:ext cx="10864986" cy="5898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948CF75-B4A2-044C-BB23-469D5FCAD9B4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2547988" y="59526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A73F5E1-683C-EB41-94E4-7060290B85AF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15850" y="6828222"/>
            <a:ext cx="10828374" cy="5898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3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6EF9A7-1934-CF4D-B042-F997AB97D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8F1170-FE83-FA41-94F5-BB92085E2E3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37499" y="50382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639B352-4758-0840-8889-2332F78A835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2540186" y="50382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E3AD668-D689-B347-B135-F0DC2C2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5E4B5EF-BEF4-1645-8451-8CC67FED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682AFB-F4CF-1841-9C7E-AE7207E6FDCD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5917397"/>
            <a:ext cx="10861411" cy="680959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FE5C84B-7EF8-2A40-960F-D8BCDC5A059A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61299" y="5917397"/>
            <a:ext cx="10863851" cy="680959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4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06338A-4F39-EB40-94EB-BF17FAA5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A155-7D05-5449-A522-F63931B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CCE1657-D6FB-514E-91D2-5642B3B9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D71284-C0F8-C244-A381-368104F59C5E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39087" y="4431864"/>
            <a:ext cx="10864986" cy="8295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46B288-96B0-FD44-A162-D67D102F19A1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2546983" y="4431864"/>
            <a:ext cx="10864986" cy="8295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64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spcBef>
                <a:spcPts val="4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2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 userDrawn="1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6967713" cy="96117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38100" indent="-3810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792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80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903321-2970-ED48-BF26-6A158CF2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A97BE-8862-A54D-942C-203621AA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A353B9-4231-9F43-B971-A88DFE5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424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E16C0-FD95-154E-A9B6-8C120AA6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9689" y="0"/>
            <a:ext cx="11747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31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BD96AF-8612-D044-8A4F-D23F1A15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3EFF51-5C0A-1A45-A6CF-A489E35F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71FD3-42DD-9D41-A57E-56A54B00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272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599" y="12624683"/>
            <a:ext cx="1756558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9" y="12621150"/>
            <a:ext cx="1093787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2" y="547143"/>
            <a:ext cx="2123281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2" y="3429850"/>
            <a:ext cx="6584849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10033200"/>
            <a:ext cx="17565587" cy="2215952"/>
          </a:xfrm>
        </p:spPr>
        <p:txBody>
          <a:bodyPr/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06759" y="3429850"/>
            <a:ext cx="6577718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231515" y="3429850"/>
            <a:ext cx="6580860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212813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0" y="10050463"/>
            <a:ext cx="12449174" cy="1828802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7" indent="0" algn="ctr">
              <a:buNone/>
              <a:defRPr sz="3200"/>
            </a:lvl5pPr>
            <a:lvl6pPr marL="4571545" indent="0" algn="ctr">
              <a:buNone/>
              <a:defRPr sz="3200"/>
            </a:lvl6pPr>
            <a:lvl7pPr marL="5485854" indent="0" algn="ctr">
              <a:buNone/>
              <a:defRPr sz="3200"/>
            </a:lvl7pPr>
            <a:lvl8pPr marL="6400164" indent="0" algn="ctr">
              <a:buNone/>
              <a:defRPr sz="3200"/>
            </a:lvl8pPr>
            <a:lvl9pPr marL="7314472" indent="0" algn="ctr">
              <a:buNone/>
              <a:defRPr sz="32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2160" y="3111500"/>
            <a:ext cx="19406839" cy="6213476"/>
          </a:xfrm>
        </p:spPr>
        <p:txBody>
          <a:bodyPr tIns="180000" anchor="ctr">
            <a:noAutofit/>
          </a:bodyPr>
          <a:lstStyle>
            <a:lvl1pPr marL="0" indent="0"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9600" baseline="0"/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13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459" y="514486"/>
            <a:ext cx="2192554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606B6-0E29-3149-9612-D1EF6D74FB4E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00" indent="-75720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20A0D5-087A-5E40-B567-958B9C47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9FEF5C7-21DD-9A41-8904-94BECE5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C87BB1-0732-5C48-9892-A3B92A698C7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6414070" y="3104647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DD6DDC0A-0E08-5A40-89A0-12922CEE574F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18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599" y="12624683"/>
            <a:ext cx="1756558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9" y="12621150"/>
            <a:ext cx="1093787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2" y="547143"/>
            <a:ext cx="2123281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1" y="3429851"/>
            <a:ext cx="10239276" cy="8819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5" y="3429851"/>
            <a:ext cx="10239570" cy="8819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330336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2FC109-D039-C641-AEC4-2AF1771C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30" y="0"/>
            <a:ext cx="6967109" cy="229054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E768C3-AD17-EE40-A43E-0DA1B3E3A76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16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5FE1-503A-4B96-8989-000D44BE7D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921456" y="2572168"/>
            <a:ext cx="16765337" cy="9650696"/>
          </a:xfrm>
        </p:spPr>
        <p:txBody>
          <a:bodyPr rIns="7200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6518" y="12760368"/>
            <a:ext cx="20595911" cy="535868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2532"/>
              </a:lnSpc>
              <a:spcAft>
                <a:spcPts val="0"/>
              </a:spcAft>
              <a:defRPr sz="1968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714619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или диаграмма">
  <p:cSld name="2_Текст или диаграмма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128713" y="766765"/>
            <a:ext cx="22131338" cy="154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2099589" y="12695240"/>
            <a:ext cx="1176213" cy="38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921457" y="2572170"/>
            <a:ext cx="16765339" cy="96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72000" bIns="45700" anchor="ctr" anchorCtr="0">
            <a:noAutofit/>
          </a:bodyPr>
          <a:lstStyle>
            <a:lvl1pPr marL="457177" lvl="0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354" lvl="1" indent="-34974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SzPts val="1908"/>
              <a:buChar char="▌"/>
              <a:defRPr/>
            </a:lvl2pPr>
            <a:lvl3pPr marL="1371531" lvl="2" indent="-37717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40"/>
              <a:buChar char="›"/>
              <a:defRPr/>
            </a:lvl3pPr>
            <a:lvl4pPr marL="1828709" lvl="3" indent="-342883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5886" lvl="4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063" lvl="5" indent="-342883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926520" y="12760370"/>
            <a:ext cx="20595911" cy="5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36000" anchor="b" anchorCtr="0">
            <a:noAutofit/>
          </a:bodyPr>
          <a:lstStyle>
            <a:lvl1pPr marL="457177" lvl="0" indent="-228589" algn="l">
              <a:lnSpc>
                <a:spcPct val="12859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None/>
              <a:defRPr sz="1970"/>
            </a:lvl1pPr>
            <a:lvl2pPr marL="914354" lvl="1" indent="-349741" algn="l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SzPts val="1908"/>
              <a:buChar char="▌"/>
              <a:defRPr/>
            </a:lvl2pPr>
            <a:lvl3pPr marL="1371531" lvl="2" indent="-37717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40"/>
              <a:buChar char="›"/>
              <a:defRPr/>
            </a:lvl3pPr>
            <a:lvl4pPr marL="1828709" lvl="3" indent="-342883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5886" lvl="4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063" lvl="5" indent="-342883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773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422" y="1079500"/>
            <a:ext cx="2196957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22" y="2372962"/>
            <a:ext cx="2196957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459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459">
              <a:lnSpc>
                <a:spcPct val="100000"/>
              </a:lnSpc>
              <a:spcBef>
                <a:spcPts val="1800"/>
              </a:spcBef>
              <a:buSzTx/>
              <a:buNone/>
              <a:defRPr sz="5500" spc="-56">
                <a:latin typeface="+mn-lt"/>
                <a:ea typeface="+mn-ea"/>
                <a:cs typeface="+mn-cs"/>
                <a:sym typeface="Helvetica Neue"/>
              </a:defRPr>
            </a:lvl1pPr>
            <a:lvl2pPr marL="0" indent="457177" defTabSz="825459">
              <a:lnSpc>
                <a:spcPct val="100000"/>
              </a:lnSpc>
              <a:spcBef>
                <a:spcPts val="1800"/>
              </a:spcBef>
              <a:buSzTx/>
              <a:buNone/>
              <a:defRPr sz="5500" spc="-56">
                <a:latin typeface="+mn-lt"/>
                <a:ea typeface="+mn-ea"/>
                <a:cs typeface="+mn-cs"/>
                <a:sym typeface="Helvetica Neue"/>
              </a:defRPr>
            </a:lvl2pPr>
            <a:lvl3pPr marL="0" indent="914354" defTabSz="825459">
              <a:lnSpc>
                <a:spcPct val="100000"/>
              </a:lnSpc>
              <a:spcBef>
                <a:spcPts val="1800"/>
              </a:spcBef>
              <a:buSzTx/>
              <a:buNone/>
              <a:defRPr sz="5500" spc="-56">
                <a:latin typeface="+mn-lt"/>
                <a:ea typeface="+mn-ea"/>
                <a:cs typeface="+mn-cs"/>
                <a:sym typeface="Helvetica Neue"/>
              </a:defRPr>
            </a:lvl3pPr>
            <a:lvl4pPr marL="0" indent="1371531" defTabSz="825459">
              <a:lnSpc>
                <a:spcPct val="100000"/>
              </a:lnSpc>
              <a:spcBef>
                <a:spcPts val="1800"/>
              </a:spcBef>
              <a:buSzTx/>
              <a:buNone/>
              <a:defRPr sz="5500" spc="-56">
                <a:latin typeface="+mn-lt"/>
                <a:ea typeface="+mn-ea"/>
                <a:cs typeface="+mn-cs"/>
                <a:sym typeface="Helvetica Neue"/>
              </a:defRPr>
            </a:lvl4pPr>
            <a:lvl5pPr marL="0" indent="1828709" defTabSz="825459">
              <a:lnSpc>
                <a:spcPct val="100000"/>
              </a:lnSpc>
              <a:spcBef>
                <a:spcPts val="1800"/>
              </a:spcBef>
              <a:buSzTx/>
              <a:buNone/>
              <a:defRPr sz="5500" spc="-56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22890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 объекта и текст" userDrawn="1">
  <p:cSld name="1_3 объекта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;p19"/>
          <p:cNvSpPr>
            <a:spLocks noGrp="1"/>
          </p:cNvSpPr>
          <p:nvPr>
            <p:ph type="ftr" idx="11"/>
          </p:nvPr>
        </p:nvSpPr>
        <p:spPr bwMode="auto">
          <a:xfrm>
            <a:off x="1587600" y="12624682"/>
            <a:ext cx="17565588" cy="4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2;p19"/>
          <p:cNvSpPr>
            <a:spLocks noGrp="1"/>
          </p:cNvSpPr>
          <p:nvPr>
            <p:ph type="sldNum" idx="12"/>
          </p:nvPr>
        </p:nvSpPr>
        <p:spPr bwMode="auto">
          <a:xfrm>
            <a:off x="21718588" y="12621150"/>
            <a:ext cx="1093787" cy="4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" name="Google Shape;23;p19"/>
          <p:cNvSpPr>
            <a:spLocks noGrp="1"/>
          </p:cNvSpPr>
          <p:nvPr>
            <p:ph type="title"/>
          </p:nvPr>
        </p:nvSpPr>
        <p:spPr bwMode="auto">
          <a:xfrm>
            <a:off x="1587600" y="547141"/>
            <a:ext cx="21232811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4;p19"/>
          <p:cNvSpPr>
            <a:spLocks noGrp="1"/>
          </p:cNvSpPr>
          <p:nvPr>
            <p:ph type="body" idx="1"/>
          </p:nvPr>
        </p:nvSpPr>
        <p:spPr bwMode="auto">
          <a:xfrm>
            <a:off x="1587601" y="3429849"/>
            <a:ext cx="6584850" cy="62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5;p19"/>
          <p:cNvSpPr>
            <a:spLocks noGrp="1"/>
          </p:cNvSpPr>
          <p:nvPr>
            <p:ph type="body" idx="2"/>
          </p:nvPr>
        </p:nvSpPr>
        <p:spPr bwMode="auto">
          <a:xfrm>
            <a:off x="1587601" y="10033199"/>
            <a:ext cx="17565587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26;p19"/>
          <p:cNvSpPr>
            <a:spLocks noGrp="1"/>
          </p:cNvSpPr>
          <p:nvPr>
            <p:ph type="body" idx="3"/>
          </p:nvPr>
        </p:nvSpPr>
        <p:spPr bwMode="auto">
          <a:xfrm>
            <a:off x="8906758" y="3429849"/>
            <a:ext cx="6577717" cy="62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27;p19"/>
          <p:cNvSpPr>
            <a:spLocks noGrp="1"/>
          </p:cNvSpPr>
          <p:nvPr>
            <p:ph type="body" idx="4"/>
          </p:nvPr>
        </p:nvSpPr>
        <p:spPr bwMode="auto">
          <a:xfrm>
            <a:off x="16231516" y="3429849"/>
            <a:ext cx="6580859" cy="62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53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E9B63B0D-9D89-9F4B-BB8F-82609279DAD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21C7-0989-BE47-961B-559E113FA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6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Цитата" userDrawn="1">
  <p:cSld name="1_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20"/>
          <p:cNvSpPr>
            <a:spLocks noGrp="1"/>
          </p:cNvSpPr>
          <p:nvPr>
            <p:ph type="subTitle" idx="1"/>
          </p:nvPr>
        </p:nvSpPr>
        <p:spPr bwMode="auto">
          <a:xfrm>
            <a:off x="3042000" y="10050462"/>
            <a:ext cx="12449173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70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20"/>
          <p:cNvSpPr>
            <a:spLocks noGrp="1"/>
          </p:cNvSpPr>
          <p:nvPr>
            <p:ph type="body" idx="2"/>
          </p:nvPr>
        </p:nvSpPr>
        <p:spPr bwMode="auto">
          <a:xfrm>
            <a:off x="3052160" y="3111500"/>
            <a:ext cx="19406701" cy="6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ctr" anchorCtr="0">
            <a:noAutofit/>
          </a:bodyPr>
          <a:lstStyle>
            <a:lvl1pPr marL="457200" lvl="0" indent="-9601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20"/>
              <a:buFont typeface="Arimo"/>
              <a:buChar char="▎"/>
              <a:defRPr sz="96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775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2 текста/объекта" userDrawn="1">
  <p:cSld name="1_2 текста/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22"/>
          <p:cNvSpPr>
            <a:spLocks noGrp="1"/>
          </p:cNvSpPr>
          <p:nvPr>
            <p:ph type="ftr" idx="11"/>
          </p:nvPr>
        </p:nvSpPr>
        <p:spPr bwMode="auto">
          <a:xfrm>
            <a:off x="1587600" y="12624682"/>
            <a:ext cx="17565588" cy="4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7;p22"/>
          <p:cNvSpPr>
            <a:spLocks noGrp="1"/>
          </p:cNvSpPr>
          <p:nvPr>
            <p:ph type="sldNum" idx="12"/>
          </p:nvPr>
        </p:nvSpPr>
        <p:spPr bwMode="auto">
          <a:xfrm>
            <a:off x="21718588" y="12621150"/>
            <a:ext cx="1093787" cy="4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" name="Google Shape;38;p22"/>
          <p:cNvSpPr>
            <a:spLocks noGrp="1"/>
          </p:cNvSpPr>
          <p:nvPr>
            <p:ph type="title"/>
          </p:nvPr>
        </p:nvSpPr>
        <p:spPr bwMode="auto">
          <a:xfrm>
            <a:off x="1587600" y="547141"/>
            <a:ext cx="21232811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22"/>
          <p:cNvSpPr>
            <a:spLocks noGrp="1"/>
          </p:cNvSpPr>
          <p:nvPr>
            <p:ph type="body" idx="1"/>
          </p:nvPr>
        </p:nvSpPr>
        <p:spPr bwMode="auto">
          <a:xfrm>
            <a:off x="1587600" y="3429849"/>
            <a:ext cx="10239275" cy="881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0;p22"/>
          <p:cNvSpPr>
            <a:spLocks noGrp="1"/>
          </p:cNvSpPr>
          <p:nvPr>
            <p:ph type="body" idx="2"/>
          </p:nvPr>
        </p:nvSpPr>
        <p:spPr bwMode="auto">
          <a:xfrm>
            <a:off x="12572806" y="3429849"/>
            <a:ext cx="10239569" cy="881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3162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 пиктограммы и текст" userDrawn="1">
  <p:cSld name="3 пиктограммы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23"/>
          <p:cNvSpPr>
            <a:spLocks noGrp="1"/>
          </p:cNvSpPr>
          <p:nvPr>
            <p:ph type="ftr" idx="11"/>
          </p:nvPr>
        </p:nvSpPr>
        <p:spPr bwMode="auto">
          <a:xfrm>
            <a:off x="1587600" y="12624682"/>
            <a:ext cx="17565588" cy="4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3;p23"/>
          <p:cNvSpPr>
            <a:spLocks noGrp="1"/>
          </p:cNvSpPr>
          <p:nvPr>
            <p:ph type="sldNum" idx="12"/>
          </p:nvPr>
        </p:nvSpPr>
        <p:spPr bwMode="auto">
          <a:xfrm>
            <a:off x="21718588" y="12621150"/>
            <a:ext cx="1093787" cy="4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" name="Google Shape;44;p23"/>
          <p:cNvSpPr>
            <a:spLocks noGrp="1"/>
          </p:cNvSpPr>
          <p:nvPr>
            <p:ph type="title"/>
          </p:nvPr>
        </p:nvSpPr>
        <p:spPr bwMode="auto">
          <a:xfrm>
            <a:off x="1587600" y="547141"/>
            <a:ext cx="21232811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5;p23"/>
          <p:cNvSpPr>
            <a:spLocks noGrp="1"/>
          </p:cNvSpPr>
          <p:nvPr>
            <p:ph type="body" idx="1"/>
          </p:nvPr>
        </p:nvSpPr>
        <p:spPr bwMode="auto">
          <a:xfrm>
            <a:off x="1587601" y="7455428"/>
            <a:ext cx="6584849" cy="406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6;p23"/>
          <p:cNvSpPr>
            <a:spLocks noGrp="1"/>
          </p:cNvSpPr>
          <p:nvPr>
            <p:ph type="body" idx="2"/>
          </p:nvPr>
        </p:nvSpPr>
        <p:spPr bwMode="auto">
          <a:xfrm>
            <a:off x="8906400" y="7455428"/>
            <a:ext cx="6584849" cy="406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7;p23"/>
          <p:cNvSpPr>
            <a:spLocks noGrp="1"/>
          </p:cNvSpPr>
          <p:nvPr>
            <p:ph type="body" idx="3"/>
          </p:nvPr>
        </p:nvSpPr>
        <p:spPr bwMode="auto">
          <a:xfrm>
            <a:off x="16230502" y="7455428"/>
            <a:ext cx="6584849" cy="406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marL="914400" marR="0" lvl="1" indent="-4724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3840"/>
              <a:buFont typeface="Arimo"/>
              <a:buChar char="▎"/>
              <a:defRPr/>
            </a:lvl2pPr>
            <a:lvl3pPr marL="1371600" marR="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/>
            </a:lvl3pPr>
            <a:lvl4pPr marL="1828800" marR="0" lvl="3" indent="-43179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8;p23"/>
          <p:cNvSpPr>
            <a:spLocks noGrp="1"/>
          </p:cNvSpPr>
          <p:nvPr>
            <p:ph type="pic" idx="4"/>
          </p:nvPr>
        </p:nvSpPr>
        <p:spPr bwMode="auto">
          <a:xfrm>
            <a:off x="1579563" y="4234715"/>
            <a:ext cx="2925477" cy="245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9;p23"/>
          <p:cNvSpPr>
            <a:spLocks noGrp="1"/>
          </p:cNvSpPr>
          <p:nvPr>
            <p:ph type="pic" idx="5"/>
          </p:nvPr>
        </p:nvSpPr>
        <p:spPr bwMode="auto">
          <a:xfrm>
            <a:off x="8905224" y="4234715"/>
            <a:ext cx="2925477" cy="245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50;p23"/>
          <p:cNvSpPr>
            <a:spLocks noGrp="1"/>
          </p:cNvSpPr>
          <p:nvPr>
            <p:ph type="pic" idx="6"/>
          </p:nvPr>
        </p:nvSpPr>
        <p:spPr bwMode="auto">
          <a:xfrm>
            <a:off x="16229781" y="4234715"/>
            <a:ext cx="2925477" cy="245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4532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кст или диаграмма" userDrawn="1">
  <p:cSld name="2_Текст ил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2;p24"/>
          <p:cNvSpPr>
            <a:spLocks noGrp="1"/>
          </p:cNvSpPr>
          <p:nvPr>
            <p:ph type="title"/>
          </p:nvPr>
        </p:nvSpPr>
        <p:spPr bwMode="auto">
          <a:xfrm>
            <a:off x="1587600" y="547141"/>
            <a:ext cx="21232811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3;p24"/>
          <p:cNvSpPr>
            <a:spLocks noGrp="1"/>
          </p:cNvSpPr>
          <p:nvPr>
            <p:ph type="ftr" idx="11"/>
          </p:nvPr>
        </p:nvSpPr>
        <p:spPr bwMode="auto">
          <a:xfrm>
            <a:off x="1587600" y="12624682"/>
            <a:ext cx="17565588" cy="4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4;p24"/>
          <p:cNvSpPr>
            <a:spLocks noGrp="1"/>
          </p:cNvSpPr>
          <p:nvPr>
            <p:ph type="sldNum" idx="12"/>
          </p:nvPr>
        </p:nvSpPr>
        <p:spPr bwMode="auto">
          <a:xfrm>
            <a:off x="21718588" y="12621150"/>
            <a:ext cx="1093787" cy="4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" name="Google Shape;55;p24"/>
          <p:cNvSpPr>
            <a:spLocks noGrp="1"/>
          </p:cNvSpPr>
          <p:nvPr>
            <p:ph type="body" idx="1"/>
          </p:nvPr>
        </p:nvSpPr>
        <p:spPr bwMode="auto">
          <a:xfrm>
            <a:off x="1587600" y="3429849"/>
            <a:ext cx="21224775" cy="881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latin typeface="Arial"/>
                <a:ea typeface="Arial"/>
                <a:cs typeface="Arial"/>
              </a:defRPr>
            </a:lvl1pPr>
            <a:lvl2pPr marL="914400" marR="0" lvl="1" indent="-5943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5760"/>
              <a:buFont typeface="Arimo"/>
              <a:buChar char="▎"/>
              <a:defRPr sz="4800"/>
            </a:lvl2pPr>
            <a:lvl3pPr marL="1371600" marR="0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›"/>
              <a:defRPr sz="4800"/>
            </a:lvl3pPr>
            <a:lvl4pPr marL="1828800" marR="0" lvl="3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  <a:defRPr sz="4800"/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997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;p21"/>
          <p:cNvSpPr>
            <a:spLocks noGrp="1"/>
          </p:cNvSpPr>
          <p:nvPr>
            <p:ph type="title"/>
          </p:nvPr>
        </p:nvSpPr>
        <p:spPr bwMode="auto">
          <a:xfrm>
            <a:off x="1587600" y="547141"/>
            <a:ext cx="21232811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3;p21"/>
          <p:cNvSpPr>
            <a:spLocks noGrp="1"/>
          </p:cNvSpPr>
          <p:nvPr>
            <p:ph type="ftr" idx="11"/>
          </p:nvPr>
        </p:nvSpPr>
        <p:spPr bwMode="auto">
          <a:xfrm>
            <a:off x="1587600" y="12624682"/>
            <a:ext cx="17565588" cy="4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4;p21"/>
          <p:cNvSpPr>
            <a:spLocks noGrp="1"/>
          </p:cNvSpPr>
          <p:nvPr>
            <p:ph type="sldNum" idx="12"/>
          </p:nvPr>
        </p:nvSpPr>
        <p:spPr bwMode="auto">
          <a:xfrm>
            <a:off x="21718588" y="12621150"/>
            <a:ext cx="1093787" cy="4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762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Контакты_ru" userDrawn="1">
  <p:cSld name="Контакты_ru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25"/>
          <p:cNvSpPr>
            <a:spLocks noGrp="1"/>
          </p:cNvSpPr>
          <p:nvPr>
            <p:ph type="body" idx="1"/>
          </p:nvPr>
        </p:nvSpPr>
        <p:spPr bwMode="auto">
          <a:xfrm>
            <a:off x="3044665" y="7496175"/>
            <a:ext cx="8418163" cy="82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8;p25"/>
          <p:cNvSpPr>
            <a:spLocks noGrp="1"/>
          </p:cNvSpPr>
          <p:nvPr>
            <p:ph type="body" idx="2"/>
          </p:nvPr>
        </p:nvSpPr>
        <p:spPr bwMode="auto">
          <a:xfrm>
            <a:off x="3042000" y="8553438"/>
            <a:ext cx="8418163" cy="11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;p25"/>
          <p:cNvSpPr>
            <a:spLocks noGrp="1"/>
          </p:cNvSpPr>
          <p:nvPr>
            <p:ph type="title"/>
          </p:nvPr>
        </p:nvSpPr>
        <p:spPr bwMode="auto">
          <a:xfrm>
            <a:off x="3042000" y="3477893"/>
            <a:ext cx="18308288" cy="365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62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0;p25"/>
          <p:cNvSpPr>
            <a:spLocks noGrp="1"/>
          </p:cNvSpPr>
          <p:nvPr>
            <p:ph type="body" idx="3"/>
          </p:nvPr>
        </p:nvSpPr>
        <p:spPr bwMode="auto">
          <a:xfrm>
            <a:off x="3041609" y="10044472"/>
            <a:ext cx="8418554" cy="73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80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1;p25"/>
          <p:cNvSpPr>
            <a:spLocks noGrp="1"/>
          </p:cNvSpPr>
          <p:nvPr>
            <p:ph type="body" idx="4"/>
          </p:nvPr>
        </p:nvSpPr>
        <p:spPr bwMode="auto">
          <a:xfrm>
            <a:off x="3041607" y="10788728"/>
            <a:ext cx="8418555" cy="72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40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2;p25"/>
          <p:cNvSpPr>
            <a:spLocks noGrp="1"/>
          </p:cNvSpPr>
          <p:nvPr>
            <p:ph type="body" idx="5"/>
          </p:nvPr>
        </p:nvSpPr>
        <p:spPr bwMode="auto">
          <a:xfrm>
            <a:off x="12566751" y="7496175"/>
            <a:ext cx="8783537" cy="82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63;p25"/>
          <p:cNvSpPr>
            <a:spLocks noGrp="1"/>
          </p:cNvSpPr>
          <p:nvPr>
            <p:ph type="body" idx="6"/>
          </p:nvPr>
        </p:nvSpPr>
        <p:spPr bwMode="auto">
          <a:xfrm>
            <a:off x="12566751" y="8553438"/>
            <a:ext cx="8783537" cy="11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64;p25"/>
          <p:cNvSpPr>
            <a:spLocks noGrp="1"/>
          </p:cNvSpPr>
          <p:nvPr>
            <p:ph type="body" idx="7"/>
          </p:nvPr>
        </p:nvSpPr>
        <p:spPr bwMode="auto">
          <a:xfrm>
            <a:off x="12568741" y="10044472"/>
            <a:ext cx="8781460" cy="73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80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65;p25"/>
          <p:cNvSpPr>
            <a:spLocks noGrp="1"/>
          </p:cNvSpPr>
          <p:nvPr>
            <p:ph type="body" idx="8"/>
          </p:nvPr>
        </p:nvSpPr>
        <p:spPr bwMode="auto">
          <a:xfrm>
            <a:off x="12568739" y="10788728"/>
            <a:ext cx="8781461" cy="72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40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▎"/>
              <a:defRPr/>
            </a:lvl2pPr>
            <a:lvl3pPr marL="1371600" lvl="2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66;p25"/>
          <p:cNvSpPr>
            <a:spLocks noGrp="1"/>
          </p:cNvSpPr>
          <p:nvPr>
            <p:ph type="pic" idx="9"/>
          </p:nvPr>
        </p:nvSpPr>
        <p:spPr bwMode="auto">
          <a:xfrm>
            <a:off x="15484475" y="1753711"/>
            <a:ext cx="5865814" cy="122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400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67;p25"/>
          <p:cNvSpPr>
            <a:spLocks noGrp="1"/>
          </p:cNvSpPr>
          <p:nvPr>
            <p:ph type="pic" idx="13"/>
          </p:nvPr>
        </p:nvSpPr>
        <p:spPr bwMode="auto">
          <a:xfrm>
            <a:off x="11992036" y="10830539"/>
            <a:ext cx="432688" cy="4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68;p25"/>
          <p:cNvSpPr>
            <a:spLocks noGrp="1"/>
          </p:cNvSpPr>
          <p:nvPr>
            <p:ph type="pic" idx="14"/>
          </p:nvPr>
        </p:nvSpPr>
        <p:spPr bwMode="auto">
          <a:xfrm>
            <a:off x="11992036" y="10092416"/>
            <a:ext cx="432688" cy="4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69;p25"/>
          <p:cNvSpPr>
            <a:spLocks noGrp="1"/>
          </p:cNvSpPr>
          <p:nvPr>
            <p:ph type="pic" idx="15"/>
          </p:nvPr>
        </p:nvSpPr>
        <p:spPr bwMode="auto">
          <a:xfrm>
            <a:off x="2475500" y="10830539"/>
            <a:ext cx="432688" cy="4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70;p25"/>
          <p:cNvSpPr>
            <a:spLocks noGrp="1"/>
          </p:cNvSpPr>
          <p:nvPr>
            <p:ph type="pic" idx="16"/>
          </p:nvPr>
        </p:nvSpPr>
        <p:spPr bwMode="auto">
          <a:xfrm>
            <a:off x="2475500" y="10092416"/>
            <a:ext cx="432688" cy="4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840"/>
              <a:buFont typeface="Arimo"/>
              <a:buChar char="▎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›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8" name="Google Shape;71;p25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579575" y="1238162"/>
            <a:ext cx="6311730" cy="82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5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3" r:id="rId3"/>
    <p:sldLayoutId id="2147483674" r:id="rId4"/>
    <p:sldLayoutId id="2147483675" r:id="rId5"/>
    <p:sldLayoutId id="2147483809" r:id="rId6"/>
    <p:sldLayoutId id="2147483747" r:id="rId7"/>
    <p:sldLayoutId id="2147483810" r:id="rId8"/>
    <p:sldLayoutId id="2147483742" r:id="rId9"/>
    <p:sldLayoutId id="2147483746" r:id="rId10"/>
    <p:sldLayoutId id="2147483797" r:id="rId11"/>
    <p:sldLayoutId id="2147483741" r:id="rId12"/>
    <p:sldLayoutId id="2147483734" r:id="rId13"/>
    <p:sldLayoutId id="2147483735" r:id="rId14"/>
    <p:sldLayoutId id="2147483736" r:id="rId15"/>
    <p:sldLayoutId id="2147483749" r:id="rId16"/>
    <p:sldLayoutId id="2147483727" r:id="rId17"/>
    <p:sldLayoutId id="2147483745" r:id="rId18"/>
    <p:sldLayoutId id="2147483728" r:id="rId19"/>
    <p:sldLayoutId id="2147483737" r:id="rId20"/>
    <p:sldLayoutId id="2147483738" r:id="rId21"/>
    <p:sldLayoutId id="2147483739" r:id="rId22"/>
    <p:sldLayoutId id="2147483748" r:id="rId23"/>
    <p:sldLayoutId id="2147483743" r:id="rId24"/>
    <p:sldLayoutId id="2147483744" r:id="rId25"/>
    <p:sldLayoutId id="2147483798" r:id="rId26"/>
    <p:sldLayoutId id="2147483705" r:id="rId27"/>
    <p:sldLayoutId id="2147483811" r:id="rId28"/>
    <p:sldLayoutId id="2147483706" r:id="rId29"/>
    <p:sldLayoutId id="2147483703" r:id="rId30"/>
    <p:sldLayoutId id="2147483704" r:id="rId31"/>
    <p:sldLayoutId id="2147483708" r:id="rId32"/>
    <p:sldLayoutId id="2147483709" r:id="rId33"/>
    <p:sldLayoutId id="2147483707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800" r:id="rId46"/>
    <p:sldLayoutId id="2147483799" r:id="rId47"/>
    <p:sldLayoutId id="2147483766" r:id="rId48"/>
    <p:sldLayoutId id="2147483767" r:id="rId49"/>
    <p:sldLayoutId id="2147483768" r:id="rId50"/>
    <p:sldLayoutId id="2147483710" r:id="rId51"/>
    <p:sldLayoutId id="2147483702" r:id="rId52"/>
    <p:sldLayoutId id="2147483711" r:id="rId53"/>
    <p:sldLayoutId id="2147483722" r:id="rId54"/>
    <p:sldLayoutId id="2147483720" r:id="rId55"/>
    <p:sldLayoutId id="2147483721" r:id="rId56"/>
    <p:sldLayoutId id="2147483723" r:id="rId57"/>
    <p:sldLayoutId id="2147483724" r:id="rId58"/>
    <p:sldLayoutId id="2147483772" r:id="rId59"/>
    <p:sldLayoutId id="2147483725" r:id="rId60"/>
    <p:sldLayoutId id="2147483769" r:id="rId61"/>
    <p:sldLayoutId id="2147483726" r:id="rId62"/>
    <p:sldLayoutId id="2147483693" r:id="rId63"/>
    <p:sldLayoutId id="2147483733" r:id="rId64"/>
    <p:sldLayoutId id="2147483731" r:id="rId65"/>
    <p:sldLayoutId id="2147483732" r:id="rId66"/>
    <p:sldLayoutId id="2147483715" r:id="rId67"/>
    <p:sldLayoutId id="2147483729" r:id="rId68"/>
    <p:sldLayoutId id="2147483717" r:id="rId69"/>
    <p:sldLayoutId id="2147483753" r:id="rId70"/>
    <p:sldLayoutId id="2147483716" r:id="rId71"/>
    <p:sldLayoutId id="2147483752" r:id="rId72"/>
    <p:sldLayoutId id="2147483718" r:id="rId73"/>
    <p:sldLayoutId id="2147483754" r:id="rId74"/>
    <p:sldLayoutId id="2147483719" r:id="rId75"/>
    <p:sldLayoutId id="2147483713" r:id="rId76"/>
    <p:sldLayoutId id="2147483812" r:id="rId77"/>
    <p:sldLayoutId id="2147483771" r:id="rId78"/>
    <p:sldLayoutId id="2147483712" r:id="rId79"/>
    <p:sldLayoutId id="2147483714" r:id="rId80"/>
    <p:sldLayoutId id="2147483783" r:id="rId81"/>
    <p:sldLayoutId id="2147483784" r:id="rId82"/>
    <p:sldLayoutId id="2147483808" r:id="rId83"/>
    <p:sldLayoutId id="2147483786" r:id="rId84"/>
    <p:sldLayoutId id="2147483802" r:id="rId85"/>
    <p:sldLayoutId id="2147483796" r:id="rId86"/>
    <p:sldLayoutId id="2147483801" r:id="rId87"/>
    <p:sldLayoutId id="2147483816" r:id="rId88"/>
    <p:sldLayoutId id="2147483817" r:id="rId89"/>
    <p:sldLayoutId id="2147483818" r:id="rId90"/>
    <p:sldLayoutId id="2147483819" r:id="rId91"/>
    <p:sldLayoutId id="2147483820" r:id="rId92"/>
    <p:sldLayoutId id="2147483821" r:id="rId93"/>
    <p:sldLayoutId id="2147483822" r:id="rId94"/>
    <p:sldLayoutId id="2147483823" r:id="rId95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B995B-58C7-DF46-AC3B-2C3B00A78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437" y="2498725"/>
            <a:ext cx="18285835" cy="4340225"/>
          </a:xfrm>
        </p:spPr>
        <p:txBody>
          <a:bodyPr/>
          <a:lstStyle/>
          <a:p>
            <a:r>
              <a:rPr lang="ru-RU" dirty="0"/>
              <a:t>Информатика </a:t>
            </a:r>
            <a:br>
              <a:rPr lang="en-US" dirty="0"/>
            </a:br>
            <a:r>
              <a:rPr lang="ru-RU" dirty="0"/>
              <a:t>в условиях </a:t>
            </a:r>
            <a:br>
              <a:rPr lang="en-US" dirty="0"/>
            </a:br>
            <a:r>
              <a:rPr lang="ru-RU" dirty="0"/>
              <a:t>современных реалий</a:t>
            </a:r>
            <a:endParaRPr lang="ru-RU" sz="5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7E0E5C-7363-CA47-A288-173C087EAB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AD6B9AD1-92A6-BA43-A448-86CC2B8E5814}"/>
              </a:ext>
            </a:extLst>
          </p:cNvPr>
          <p:cNvSpPr/>
          <p:nvPr/>
        </p:nvSpPr>
        <p:spPr>
          <a:xfrm>
            <a:off x="833437" y="11305499"/>
            <a:ext cx="1102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3200"/>
              <a:defRPr/>
            </a:pPr>
            <a:r>
              <a:rPr lang="ru-RU" sz="4800" dirty="0"/>
              <a:t>Обучение школьников современной информатике</a:t>
            </a:r>
          </a:p>
        </p:txBody>
      </p:sp>
    </p:spTree>
    <p:extLst>
      <p:ext uri="{BB962C8B-B14F-4D97-AF65-F5344CB8AC3E}">
        <p14:creationId xmlns:p14="http://schemas.microsoft.com/office/powerpoint/2010/main" val="288678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41F9BC-3028-4D49-A744-19019BE4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B55286-2796-FC45-A339-4D92CA1E56E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3531" r="3531"/>
          <a:stretch>
            <a:fillRect/>
          </a:stretch>
        </p:blipFill>
        <p:spPr>
          <a:xfrm>
            <a:off x="436451" y="2774339"/>
            <a:ext cx="11787794" cy="9874505"/>
          </a:xfrm>
          <a:prstGeom prst="rect">
            <a:avLst/>
          </a:prstGeom>
        </p:spPr>
      </p:pic>
      <p:sp>
        <p:nvSpPr>
          <p:cNvPr id="10" name="Google Shape;371;p10">
            <a:extLst>
              <a:ext uri="{FF2B5EF4-FFF2-40B4-BE49-F238E27FC236}">
                <a16:creationId xmlns:a16="http://schemas.microsoft.com/office/drawing/2014/main" id="{64DD8670-2D55-A24F-BC23-C2BE0A36C9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39800" y="0"/>
            <a:ext cx="22485350" cy="2290763"/>
          </a:xfr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Цифровая образовательная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64644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41F9BC-3028-4D49-A744-19019BE4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F115E58F-C885-D34E-835F-3D4A24520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7040" r="2856" b="8664"/>
          <a:stretch/>
        </p:blipFill>
        <p:spPr bwMode="auto">
          <a:xfrm>
            <a:off x="705095" y="2923986"/>
            <a:ext cx="11787794" cy="9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1;p10">
            <a:extLst>
              <a:ext uri="{FF2B5EF4-FFF2-40B4-BE49-F238E27FC236}">
                <a16:creationId xmlns:a16="http://schemas.microsoft.com/office/drawing/2014/main" id="{B25687B5-D6BC-8247-AB88-8DCB7EF176A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39800" y="0"/>
            <a:ext cx="22485350" cy="2290763"/>
          </a:xfr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Цифровая образовательная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198011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d5e3a837b8_0_8"/>
          <p:cNvSpPr>
            <a:spLocks noGrp="1"/>
          </p:cNvSpPr>
          <p:nvPr>
            <p:ph type="ctrTitle"/>
          </p:nvPr>
        </p:nvSpPr>
        <p:spPr bwMode="auto"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Что о нас говорят?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BCCDB-4376-CF46-98EB-198F335691E3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11565864" cy="9611784"/>
          </a:xfrm>
        </p:spPr>
        <p:txBody>
          <a:bodyPr/>
          <a:lstStyle/>
          <a:p>
            <a:pPr marL="0" indent="0">
              <a:buNone/>
            </a:pPr>
            <a:r>
              <a:rPr lang="x-none" sz="4000"/>
              <a:t>Согласно опросу, проведенному среди педагогов, проходивших апробацию курса информатики для 7 класса в 2020/2021 учебном году:</a:t>
            </a:r>
          </a:p>
          <a:p>
            <a:pPr marL="687388" indent="-687388"/>
            <a:r>
              <a:rPr lang="x-none" sz="4000"/>
              <a:t>70% педагогов оценили курс на 8 баллов </a:t>
            </a:r>
            <a:br>
              <a:rPr lang="en-US" sz="4000" dirty="0"/>
            </a:br>
            <a:r>
              <a:rPr lang="x-none" sz="4000"/>
              <a:t>и выше</a:t>
            </a:r>
          </a:p>
          <a:p>
            <a:pPr marL="687388" indent="-687388"/>
            <a:r>
              <a:rPr lang="x-none" sz="4000"/>
              <a:t>15% педагогов поставили оценку </a:t>
            </a:r>
            <a:br>
              <a:rPr lang="en-US" sz="4000" dirty="0"/>
            </a:br>
            <a:r>
              <a:rPr lang="x-none" sz="4000"/>
              <a:t>7 баллов</a:t>
            </a:r>
          </a:p>
          <a:p>
            <a:pPr marL="687388" indent="-687388"/>
            <a:r>
              <a:rPr lang="x-none" sz="4000"/>
              <a:t>10% педагогов поставили оценки </a:t>
            </a:r>
            <a:br>
              <a:rPr lang="en-US" sz="4000" dirty="0"/>
            </a:br>
            <a:r>
              <a:rPr lang="x-none" sz="4000"/>
              <a:t>6,5,4 баллов</a:t>
            </a:r>
          </a:p>
        </p:txBody>
      </p:sp>
      <p:pic>
        <p:nvPicPr>
          <p:cNvPr id="6" name="Google Shape;380;gd5e3a837b8_0_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408585" y="2901588"/>
            <a:ext cx="10383549" cy="7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d5e3a837b8_0_8"/>
          <p:cNvSpPr>
            <a:spLocks noGrp="1"/>
          </p:cNvSpPr>
          <p:nvPr>
            <p:ph type="ctrTitle"/>
          </p:nvPr>
        </p:nvSpPr>
        <p:spPr bwMode="auto"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Что о нас говорят?</a:t>
            </a:r>
          </a:p>
        </p:txBody>
      </p:sp>
      <p:pic>
        <p:nvPicPr>
          <p:cNvPr id="7" name="Google Shape;380;gd5e3a837b8_0_8">
            <a:extLst>
              <a:ext uri="{FF2B5EF4-FFF2-40B4-BE49-F238E27FC236}">
                <a16:creationId xmlns:a16="http://schemas.microsoft.com/office/drawing/2014/main" id="{972A89A2-312D-1A4C-91C1-C0CDEC020E1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378960" y="2894988"/>
            <a:ext cx="10383549" cy="7359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BC5F3-3A56-4E4C-AAC9-C0D109F5B848}"/>
              </a:ext>
            </a:extLst>
          </p:cNvPr>
          <p:cNvGrpSpPr/>
          <p:nvPr/>
        </p:nvGrpSpPr>
        <p:grpSpPr>
          <a:xfrm>
            <a:off x="410897" y="2894988"/>
            <a:ext cx="10512931" cy="9926338"/>
            <a:chOff x="619904" y="2999492"/>
            <a:chExt cx="10512931" cy="9926338"/>
          </a:xfrm>
        </p:grpSpPr>
        <p:pic>
          <p:nvPicPr>
            <p:cNvPr id="9" name="Google Shape;379;gd5e3a837b8_0_8">
              <a:extLst>
                <a:ext uri="{FF2B5EF4-FFF2-40B4-BE49-F238E27FC236}">
                  <a16:creationId xmlns:a16="http://schemas.microsoft.com/office/drawing/2014/main" id="{CA95F39C-0C79-1C46-AFF9-2C3C58F2F511}"/>
                </a:ext>
              </a:extLst>
            </p:cNvPr>
            <p:cNvPicPr/>
            <p:nvPr/>
          </p:nvPicPr>
          <p:blipFill rotWithShape="1">
            <a:blip r:embed="rId3">
              <a:alphaModFix/>
            </a:blip>
            <a:srcRect t="1" b="88755"/>
            <a:stretch/>
          </p:blipFill>
          <p:spPr bwMode="auto">
            <a:xfrm>
              <a:off x="868160" y="2999492"/>
              <a:ext cx="10264675" cy="1197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11">
              <a:extLst>
                <a:ext uri="{FF2B5EF4-FFF2-40B4-BE49-F238E27FC236}">
                  <a16:creationId xmlns:a16="http://schemas.microsoft.com/office/drawing/2014/main" id="{301DF308-0F57-3B41-AA71-F80F11B08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612"/>
            <a:stretch/>
          </p:blipFill>
          <p:spPr>
            <a:xfrm>
              <a:off x="619904" y="4196799"/>
              <a:ext cx="8435515" cy="8729031"/>
            </a:xfrm>
            <a:prstGeom prst="rect">
              <a:avLst/>
            </a:prstGeom>
          </p:spPr>
        </p:pic>
        <p:pic>
          <p:nvPicPr>
            <p:cNvPr id="11" name="Рисунок 13">
              <a:extLst>
                <a:ext uri="{FF2B5EF4-FFF2-40B4-BE49-F238E27FC236}">
                  <a16:creationId xmlns:a16="http://schemas.microsoft.com/office/drawing/2014/main" id="{4B7CCDD0-3516-7E4F-B768-4F1DA39DF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9903" y="4743075"/>
              <a:ext cx="1359855" cy="8159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02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4F270D-3244-B847-BAF2-9A7E2D14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0" y="2984105"/>
            <a:ext cx="23979672" cy="66424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CBBD4F-E386-CB44-AE7A-B25D75E9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88988"/>
            <a:ext cx="24382413" cy="4727012"/>
          </a:xfrm>
          <a:prstGeom prst="rect">
            <a:avLst/>
          </a:prstGeom>
        </p:spPr>
      </p:pic>
      <p:sp>
        <p:nvSpPr>
          <p:cNvPr id="6" name="Google Shape;371;p10">
            <a:extLst>
              <a:ext uri="{FF2B5EF4-FFF2-40B4-BE49-F238E27FC236}">
                <a16:creationId xmlns:a16="http://schemas.microsoft.com/office/drawing/2014/main" id="{CD3F5A3F-C5E7-8E4B-B86B-659C2D83D99B}"/>
              </a:ext>
            </a:extLst>
          </p:cNvPr>
          <p:cNvSpPr txBox="1">
            <a:spLocks/>
          </p:cNvSpPr>
          <p:nvPr/>
        </p:nvSpPr>
        <p:spPr bwMode="auto">
          <a:xfrm>
            <a:off x="939800" y="0"/>
            <a:ext cx="22485350" cy="22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Информатика в </a:t>
            </a:r>
            <a:r>
              <a:rPr lang="ru-RU" dirty="0" err="1"/>
              <a:t>Яндекс.Учебнике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5;p12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dirty="0"/>
              <a:t>Дорожная карта</a:t>
            </a:r>
            <a:endParaRPr dirty="0"/>
          </a:p>
        </p:txBody>
      </p:sp>
      <p:sp>
        <p:nvSpPr>
          <p:cNvPr id="5" name="Google Shape;386;p12"/>
          <p:cNvSpPr/>
          <p:nvPr/>
        </p:nvSpPr>
        <p:spPr bwMode="auto">
          <a:xfrm>
            <a:off x="2826354" y="8497582"/>
            <a:ext cx="2731728" cy="123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Подписать соглашение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387;p12"/>
          <p:cNvSpPr/>
          <p:nvPr/>
        </p:nvSpPr>
        <p:spPr bwMode="auto">
          <a:xfrm>
            <a:off x="18044318" y="8525174"/>
            <a:ext cx="3939954" cy="10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Определить список учителей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388;p12"/>
          <p:cNvSpPr/>
          <p:nvPr/>
        </p:nvSpPr>
        <p:spPr bwMode="auto">
          <a:xfrm>
            <a:off x="7681523" y="8496371"/>
            <a:ext cx="3681613" cy="10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Предоставить контактное лицо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389;p12"/>
          <p:cNvGrpSpPr/>
          <p:nvPr/>
        </p:nvGrpSpPr>
        <p:grpSpPr bwMode="auto">
          <a:xfrm>
            <a:off x="2454413" y="5508835"/>
            <a:ext cx="2698330" cy="2698330"/>
            <a:chOff x="1706268" y="5777984"/>
            <a:chExt cx="2698330" cy="2698330"/>
          </a:xfrm>
        </p:grpSpPr>
        <p:sp>
          <p:nvSpPr>
            <p:cNvPr id="9" name="Google Shape;390;p12"/>
            <p:cNvSpPr/>
            <p:nvPr/>
          </p:nvSpPr>
          <p:spPr bwMode="auto">
            <a:xfrm>
              <a:off x="1706268" y="5777984"/>
              <a:ext cx="2698330" cy="269833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0" name="Google Shape;391;p12"/>
            <p:cNvPicPr/>
            <p:nvPr/>
          </p:nvPicPr>
          <p:blipFill>
            <a:blip r:embed="rId2">
              <a:alphaModFix/>
            </a:blip>
            <a:srcRect/>
            <a:stretch/>
          </p:blipFill>
          <p:spPr bwMode="auto">
            <a:xfrm>
              <a:off x="2078209" y="6273606"/>
              <a:ext cx="2111204" cy="1759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92;p12"/>
          <p:cNvSpPr/>
          <p:nvPr/>
        </p:nvSpPr>
        <p:spPr bwMode="auto">
          <a:xfrm>
            <a:off x="18044318" y="5537639"/>
            <a:ext cx="2692973" cy="269297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2" name="Google Shape;393;p12"/>
          <p:cNvCxnSpPr>
            <a:cxnSpLocks/>
            <a:stCxn id="9" idx="6"/>
          </p:cNvCxnSpPr>
          <p:nvPr/>
        </p:nvCxnSpPr>
        <p:spPr bwMode="auto">
          <a:xfrm>
            <a:off x="5152743" y="6858000"/>
            <a:ext cx="2433600" cy="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394;p12"/>
          <p:cNvSpPr/>
          <p:nvPr/>
        </p:nvSpPr>
        <p:spPr bwMode="auto">
          <a:xfrm>
            <a:off x="7660494" y="5508835"/>
            <a:ext cx="2698330" cy="26983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395;p12"/>
          <p:cNvGrpSpPr/>
          <p:nvPr/>
        </p:nvGrpSpPr>
        <p:grpSpPr bwMode="auto">
          <a:xfrm>
            <a:off x="18445054" y="5883548"/>
            <a:ext cx="1891499" cy="1744790"/>
            <a:chOff x="5553075" y="4507328"/>
            <a:chExt cx="2286000" cy="2108692"/>
          </a:xfrm>
        </p:grpSpPr>
        <p:sp>
          <p:nvSpPr>
            <p:cNvPr id="15" name="Google Shape;396;p12"/>
            <p:cNvSpPr/>
            <p:nvPr/>
          </p:nvSpPr>
          <p:spPr bwMode="auto">
            <a:xfrm>
              <a:off x="5973763" y="4732792"/>
              <a:ext cx="1458912" cy="18396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6" name="Google Shape;397;p12"/>
            <p:cNvPicPr/>
            <p:nvPr/>
          </p:nvPicPr>
          <p:blipFill>
            <a:blip r:embed="rId3">
              <a:alphaModFix/>
            </a:blip>
            <a:srcRect/>
            <a:stretch/>
          </p:blipFill>
          <p:spPr bwMode="auto">
            <a:xfrm>
              <a:off x="5553075" y="4711020"/>
              <a:ext cx="2286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98;p12"/>
            <p:cNvSpPr/>
            <p:nvPr/>
          </p:nvSpPr>
          <p:spPr bwMode="auto">
            <a:xfrm rot="-2700000">
              <a:off x="7260277" y="4555238"/>
              <a:ext cx="288064" cy="36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8" name="Google Shape;399;p12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8121289" y="5983202"/>
            <a:ext cx="1932735" cy="16106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00;p12"/>
          <p:cNvSpPr/>
          <p:nvPr/>
        </p:nvSpPr>
        <p:spPr bwMode="auto">
          <a:xfrm>
            <a:off x="11816803" y="8496371"/>
            <a:ext cx="5367880" cy="12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Определить школы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57200" marR="0" lvl="0" indent="-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Разослать информацию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0" name="Google Shape;401;p12"/>
          <p:cNvGrpSpPr/>
          <p:nvPr/>
        </p:nvGrpSpPr>
        <p:grpSpPr bwMode="auto">
          <a:xfrm>
            <a:off x="12792348" y="5508835"/>
            <a:ext cx="2793188" cy="2698330"/>
            <a:chOff x="10459320" y="3476625"/>
            <a:chExt cx="3657600" cy="3657600"/>
          </a:xfrm>
        </p:grpSpPr>
        <p:sp>
          <p:nvSpPr>
            <p:cNvPr id="21" name="Google Shape;402;p12"/>
            <p:cNvSpPr/>
            <p:nvPr/>
          </p:nvSpPr>
          <p:spPr bwMode="auto">
            <a:xfrm>
              <a:off x="10459320" y="3476625"/>
              <a:ext cx="3657600" cy="3657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22" name="Google Shape;403;p12"/>
            <p:cNvPicPr/>
            <p:nvPr/>
          </p:nvPicPr>
          <p:blipFill>
            <a:blip r:embed="rId5">
              <a:alphaModFix/>
            </a:blip>
            <a:srcRect/>
            <a:stretch/>
          </p:blipFill>
          <p:spPr bwMode="auto">
            <a:xfrm>
              <a:off x="11145120" y="4308476"/>
              <a:ext cx="2286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Google Shape;404;p12"/>
          <p:cNvCxnSpPr>
            <a:cxnSpLocks/>
          </p:cNvCxnSpPr>
          <p:nvPr/>
        </p:nvCxnSpPr>
        <p:spPr bwMode="auto">
          <a:xfrm>
            <a:off x="10358824" y="6820217"/>
            <a:ext cx="2433524" cy="70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" name="Google Shape;405;p12"/>
          <p:cNvCxnSpPr>
            <a:cxnSpLocks/>
          </p:cNvCxnSpPr>
          <p:nvPr/>
        </p:nvCxnSpPr>
        <p:spPr bwMode="auto">
          <a:xfrm>
            <a:off x="15598165" y="6776501"/>
            <a:ext cx="2433524" cy="70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1;p1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dirty="0"/>
              <a:t>Что требуется от школ</a:t>
            </a:r>
            <a:endParaRPr dirty="0"/>
          </a:p>
        </p:txBody>
      </p:sp>
      <p:sp>
        <p:nvSpPr>
          <p:cNvPr id="6" name="Google Shape;413;p11"/>
          <p:cNvSpPr/>
          <p:nvPr/>
        </p:nvSpPr>
        <p:spPr bwMode="auto">
          <a:xfrm>
            <a:off x="7111222" y="5857873"/>
            <a:ext cx="5426764" cy="2861583"/>
          </a:xfrm>
          <a:prstGeom prst="roundRect">
            <a:avLst>
              <a:gd name="adj" fmla="val 9949"/>
            </a:avLst>
          </a:prstGeom>
          <a:noFill/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1 </a:t>
            </a:r>
            <a:r>
              <a:rPr lang="ru-RU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ак.ч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. / неделю </a:t>
            </a:r>
            <a:b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(по желанию школы — 2 часа </a:t>
            </a:r>
            <a:r>
              <a:rPr lang="ru-RU" sz="3200" dirty="0">
                <a:solidFill>
                  <a:schemeClr val="dk1"/>
                </a:solidFill>
              </a:rPr>
              <a:t>для максимального образовательного результата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)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14;p11"/>
          <p:cNvSpPr/>
          <p:nvPr/>
        </p:nvSpPr>
        <p:spPr bwMode="auto">
          <a:xfrm>
            <a:off x="12922765" y="5857873"/>
            <a:ext cx="4929482" cy="2861583"/>
          </a:xfrm>
          <a:prstGeom prst="roundRect">
            <a:avLst>
              <a:gd name="adj" fmla="val 11943"/>
            </a:avLst>
          </a:prstGeom>
          <a:noFill/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Заинтересованные преподаватели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415;p11"/>
          <p:cNvSpPr/>
          <p:nvPr/>
        </p:nvSpPr>
        <p:spPr bwMode="auto">
          <a:xfrm>
            <a:off x="18237027" y="5857873"/>
            <a:ext cx="4583374" cy="2861583"/>
          </a:xfrm>
          <a:prstGeom prst="roundRect">
            <a:avLst>
              <a:gd name="adj" fmla="val 9948"/>
            </a:avLst>
          </a:prstGeom>
          <a:solidFill>
            <a:schemeClr val="lt2"/>
          </a:solidFill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Компьютерные классы и интернет</a:t>
            </a:r>
            <a:r>
              <a:rPr lang="ru-RU" sz="3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* </a:t>
            </a:r>
            <a:endParaRPr sz="36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16;p11"/>
          <p:cNvSpPr/>
          <p:nvPr/>
        </p:nvSpPr>
        <p:spPr bwMode="auto">
          <a:xfrm>
            <a:off x="1587525" y="3122375"/>
            <a:ext cx="21224775" cy="2190600"/>
          </a:xfrm>
          <a:prstGeom prst="roundRect">
            <a:avLst>
              <a:gd name="adj" fmla="val 8713"/>
            </a:avLst>
          </a:prstGeom>
          <a:solidFill>
            <a:srgbClr val="FFD200"/>
          </a:solidFill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/>
            </a:pPr>
            <a:r>
              <a:rPr lang="ru-RU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Желание взять Информатику для 7</a:t>
            </a:r>
            <a:r>
              <a:rPr lang="ru-RU" sz="4800" b="1">
                <a:solidFill>
                  <a:schemeClr val="dk1"/>
                </a:solidFill>
              </a:rPr>
              <a:t> и/или 8</a:t>
            </a:r>
            <a:r>
              <a:rPr lang="ru-RU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 класса от Яндекса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17;p11"/>
          <p:cNvSpPr/>
          <p:nvPr/>
        </p:nvSpPr>
        <p:spPr bwMode="auto">
          <a:xfrm>
            <a:off x="1570339" y="9264354"/>
            <a:ext cx="212247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* Требования к компьютерным классам: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20000" marR="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Доступ к сети интернет, на скорости от 5 Мбит/сек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20000" marR="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Компьютеры с современной ОС, процессором </a:t>
            </a:r>
            <a:r>
              <a:rPr lang="ru-RU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Intel</a:t>
            </a: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Pentium</a:t>
            </a: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4 (и выше), оперативной памятью от 512 МБ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20000" marR="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Проектор и колонки для демонстрации медиа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20000" marR="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Принтер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13;p11">
            <a:extLst>
              <a:ext uri="{FF2B5EF4-FFF2-40B4-BE49-F238E27FC236}">
                <a16:creationId xmlns:a16="http://schemas.microsoft.com/office/drawing/2014/main" id="{D51FBD07-8019-5345-99E2-76834557245D}"/>
              </a:ext>
            </a:extLst>
          </p:cNvPr>
          <p:cNvSpPr/>
          <p:nvPr/>
        </p:nvSpPr>
        <p:spPr bwMode="auto">
          <a:xfrm>
            <a:off x="1587525" y="5857873"/>
            <a:ext cx="5138917" cy="2861583"/>
          </a:xfrm>
          <a:prstGeom prst="roundRect">
            <a:avLst>
              <a:gd name="adj" fmla="val 9949"/>
            </a:avLst>
          </a:prstGeom>
          <a:noFill/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Ознакомиться </a:t>
            </a:r>
            <a:b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с содержанием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422;p13"/>
          <p:cNvCxnSpPr>
            <a:cxnSpLocks/>
          </p:cNvCxnSpPr>
          <p:nvPr/>
        </p:nvCxnSpPr>
        <p:spPr bwMode="auto">
          <a:xfrm>
            <a:off x="10347376" y="4089153"/>
            <a:ext cx="1" cy="9282513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423;p13"/>
          <p:cNvCxnSpPr>
            <a:cxnSpLocks/>
          </p:cNvCxnSpPr>
          <p:nvPr/>
        </p:nvCxnSpPr>
        <p:spPr bwMode="auto">
          <a:xfrm>
            <a:off x="7477828" y="4172766"/>
            <a:ext cx="1" cy="9191957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" name="Google Shape;424;p13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dirty="0"/>
              <a:t>Календарь проекта</a:t>
            </a:r>
            <a:endParaRPr dirty="0"/>
          </a:p>
        </p:txBody>
      </p:sp>
      <p:sp>
        <p:nvSpPr>
          <p:cNvPr id="7" name="Google Shape;425;p13"/>
          <p:cNvSpPr/>
          <p:nvPr/>
        </p:nvSpPr>
        <p:spPr bwMode="auto">
          <a:xfrm>
            <a:off x="6066902" y="2661046"/>
            <a:ext cx="16753510" cy="1651612"/>
          </a:xfrm>
          <a:prstGeom prst="rightArrow">
            <a:avLst>
              <a:gd name="adj1" fmla="val 58663"/>
              <a:gd name="adj2" fmla="val 45278"/>
            </a:avLst>
          </a:prstGeom>
          <a:solidFill>
            <a:srgbClr val="FFD2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426;p13"/>
          <p:cNvSpPr/>
          <p:nvPr/>
        </p:nvSpPr>
        <p:spPr bwMode="auto">
          <a:xfrm>
            <a:off x="1587600" y="9251505"/>
            <a:ext cx="53692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Школа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27;p13"/>
          <p:cNvSpPr/>
          <p:nvPr/>
        </p:nvSpPr>
        <p:spPr bwMode="auto">
          <a:xfrm>
            <a:off x="1587600" y="11803533"/>
            <a:ext cx="53692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Учитель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28;p13"/>
          <p:cNvSpPr/>
          <p:nvPr/>
        </p:nvSpPr>
        <p:spPr bwMode="auto">
          <a:xfrm>
            <a:off x="6532507" y="3188304"/>
            <a:ext cx="15280746" cy="61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  <a:defRPr/>
            </a:pP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             Май                 Июнь                   Июль                Август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29;p13"/>
          <p:cNvSpPr/>
          <p:nvPr/>
        </p:nvSpPr>
        <p:spPr bwMode="auto">
          <a:xfrm>
            <a:off x="1458175" y="6915987"/>
            <a:ext cx="53692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ИРО / ИПК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30;p13"/>
          <p:cNvSpPr/>
          <p:nvPr/>
        </p:nvSpPr>
        <p:spPr bwMode="auto">
          <a:xfrm>
            <a:off x="1458175" y="4858256"/>
            <a:ext cx="3789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Министерство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431;p13"/>
          <p:cNvCxnSpPr>
            <a:cxnSpLocks/>
          </p:cNvCxnSpPr>
          <p:nvPr/>
        </p:nvCxnSpPr>
        <p:spPr bwMode="auto">
          <a:xfrm>
            <a:off x="13401414" y="4082210"/>
            <a:ext cx="1" cy="9282513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432;p13"/>
          <p:cNvCxnSpPr>
            <a:cxnSpLocks/>
          </p:cNvCxnSpPr>
          <p:nvPr/>
        </p:nvCxnSpPr>
        <p:spPr bwMode="auto">
          <a:xfrm>
            <a:off x="16880698" y="4082210"/>
            <a:ext cx="1" cy="9282513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433;p13"/>
          <p:cNvCxnSpPr>
            <a:cxnSpLocks/>
          </p:cNvCxnSpPr>
          <p:nvPr/>
        </p:nvCxnSpPr>
        <p:spPr bwMode="auto">
          <a:xfrm>
            <a:off x="20120855" y="4089153"/>
            <a:ext cx="1" cy="9282513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" name="Google Shape;434;p13"/>
          <p:cNvSpPr/>
          <p:nvPr/>
        </p:nvSpPr>
        <p:spPr bwMode="auto">
          <a:xfrm>
            <a:off x="6096000" y="4524036"/>
            <a:ext cx="7305408" cy="1279428"/>
          </a:xfrm>
          <a:prstGeom prst="roundRect">
            <a:avLst>
              <a:gd name="adj" fmla="val 9949"/>
            </a:avLst>
          </a:prstGeom>
          <a:solidFill>
            <a:schemeClr val="lt1"/>
          </a:solidFill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Подписать соглашение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Определить ответственного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35;p13"/>
          <p:cNvSpPr/>
          <p:nvPr/>
        </p:nvSpPr>
        <p:spPr bwMode="auto">
          <a:xfrm>
            <a:off x="6066902" y="6630216"/>
            <a:ext cx="7305403" cy="1279428"/>
          </a:xfrm>
          <a:prstGeom prst="roundRect">
            <a:avLst>
              <a:gd name="adj" fmla="val 9949"/>
            </a:avLst>
          </a:prstGeom>
          <a:solidFill>
            <a:schemeClr val="lt1"/>
          </a:solidFill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Определить школы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Разослать информацию по школам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6;p13"/>
          <p:cNvSpPr/>
          <p:nvPr/>
        </p:nvSpPr>
        <p:spPr bwMode="auto">
          <a:xfrm>
            <a:off x="6066902" y="8636342"/>
            <a:ext cx="10813792" cy="1875639"/>
          </a:xfrm>
          <a:prstGeom prst="roundRect">
            <a:avLst>
              <a:gd name="adj" fmla="val 9949"/>
            </a:avLst>
          </a:prstGeom>
          <a:solidFill>
            <a:schemeClr val="lt1"/>
          </a:solidFill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Ознакомиться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Определить список учителей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Дать предписание учителям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7;p13"/>
          <p:cNvSpPr/>
          <p:nvPr/>
        </p:nvSpPr>
        <p:spPr bwMode="auto">
          <a:xfrm>
            <a:off x="13372305" y="11515777"/>
            <a:ext cx="8411894" cy="1279428"/>
          </a:xfrm>
          <a:prstGeom prst="roundRect">
            <a:avLst>
              <a:gd name="adj" fmla="val 9949"/>
            </a:avLst>
          </a:prstGeom>
          <a:solidFill>
            <a:schemeClr val="lt1"/>
          </a:solidFill>
          <a:ln w="38100" cap="flat" cmpd="sng">
            <a:solidFill>
              <a:srgbClr val="FFD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Ознакомиться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18288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Пройти обучение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443;p14"/>
          <p:cNvSpPr>
            <a:spLocks noGrp="1"/>
          </p:cNvSpPr>
          <p:nvPr>
            <p:ph type="body" sz="half" idx="28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19999" lvl="1" indent="-7199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5760"/>
              <a:buChar char="▎"/>
              <a:defRPr/>
            </a:pPr>
            <a:r>
              <a:rPr lang="ru-RU" sz="4800" dirty="0"/>
              <a:t>2021/2022 учебный год</a:t>
            </a:r>
            <a:endParaRPr dirty="0"/>
          </a:p>
          <a:p>
            <a:pPr marL="842239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4800" dirty="0"/>
              <a:t>7 класс — поддержка и расширение апробации</a:t>
            </a:r>
            <a:endParaRPr sz="4800" dirty="0"/>
          </a:p>
          <a:p>
            <a:pPr marL="842239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4800" dirty="0"/>
              <a:t>8 класс — апробация курса</a:t>
            </a:r>
          </a:p>
          <a:p>
            <a:pPr marL="842239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4800" dirty="0"/>
              <a:t>9 класс — создание курса</a:t>
            </a:r>
            <a:endParaRPr sz="4800" dirty="0"/>
          </a:p>
          <a:p>
            <a:pPr marL="719999" lvl="2" indent="-2587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/>
            </a:pPr>
            <a:endParaRPr sz="4400" dirty="0"/>
          </a:p>
          <a:p>
            <a:pPr marL="719999" lvl="1" indent="-7199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200"/>
              </a:buClr>
              <a:buSzPts val="5760"/>
              <a:buChar char="▎"/>
              <a:defRPr/>
            </a:pPr>
            <a:r>
              <a:rPr lang="ru-RU" sz="4800" dirty="0"/>
              <a:t>2022/2023 учебный год</a:t>
            </a:r>
            <a:endParaRPr dirty="0"/>
          </a:p>
          <a:p>
            <a:pPr marL="842239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4800" dirty="0"/>
              <a:t>7 класс и 8 классы — поддержка </a:t>
            </a:r>
            <a:br>
              <a:rPr lang="ru-RU" sz="4800" dirty="0"/>
            </a:br>
            <a:r>
              <a:rPr lang="ru-RU" sz="4800" dirty="0"/>
              <a:t>и расширение апробации</a:t>
            </a:r>
            <a:endParaRPr sz="4800" dirty="0"/>
          </a:p>
          <a:p>
            <a:pPr marL="842239" lvl="2" indent="-685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sz="4800" dirty="0"/>
              <a:t>9 класс — апробация</a:t>
            </a:r>
            <a:endParaRPr sz="4800" dirty="0"/>
          </a:p>
          <a:p>
            <a:pPr marL="719999" lvl="1" indent="-3542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760"/>
              <a:buNone/>
              <a:defRPr/>
            </a:pPr>
            <a:endParaRPr sz="4800" dirty="0"/>
          </a:p>
          <a:p>
            <a:pPr marL="719999" lvl="1" indent="-7199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200"/>
              </a:buClr>
              <a:buSzPts val="5760"/>
              <a:buChar char="▎"/>
              <a:defRPr/>
            </a:pPr>
            <a:r>
              <a:rPr lang="ru-RU" sz="4800" dirty="0"/>
              <a:t> В планах курсы для 10–11 классов</a:t>
            </a:r>
            <a:endParaRPr dirty="0"/>
          </a:p>
          <a:p>
            <a:pPr marL="719999" lvl="2" indent="-2587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/>
            </a:pPr>
            <a:endParaRPr sz="4800" dirty="0"/>
          </a:p>
          <a:p>
            <a:pPr marL="719999" lvl="2" indent="-25876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/>
            </a:pPr>
            <a:endParaRPr sz="4800" dirty="0"/>
          </a:p>
        </p:txBody>
      </p:sp>
      <p:sp>
        <p:nvSpPr>
          <p:cNvPr id="7" name="Google Shape;424;p13">
            <a:extLst>
              <a:ext uri="{FF2B5EF4-FFF2-40B4-BE49-F238E27FC236}">
                <a16:creationId xmlns:a16="http://schemas.microsoft.com/office/drawing/2014/main" id="{15AFAA06-A4D1-AB41-8D60-7527FB630E86}"/>
              </a:ext>
            </a:extLst>
          </p:cNvPr>
          <p:cNvSpPr txBox="1">
            <a:spLocks/>
          </p:cNvSpPr>
          <p:nvPr/>
        </p:nvSpPr>
        <p:spPr bwMode="auto">
          <a:xfrm>
            <a:off x="940229" y="0"/>
            <a:ext cx="22484921" cy="229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7200"/>
              <a:defRPr/>
            </a:pPr>
            <a:r>
              <a:rPr lang="ru-RU" dirty="0"/>
              <a:t>Наши планы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449;p15"/>
          <p:cNvSpPr>
            <a:spLocks noGrp="1"/>
          </p:cNvSpPr>
          <p:nvPr>
            <p:ph type="body" idx="4294967295"/>
          </p:nvPr>
        </p:nvSpPr>
        <p:spPr bwMode="auto">
          <a:xfrm>
            <a:off x="939799" y="4959911"/>
            <a:ext cx="10129254" cy="578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5000" b="1" dirty="0"/>
              <a:t>Дмитрий Растворов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  <a:defRPr/>
            </a:pPr>
            <a:r>
              <a:rPr lang="ru-RU" sz="5000" dirty="0"/>
              <a:t>Директор по продвижению образовательных инициатив </a:t>
            </a:r>
            <a:br>
              <a:rPr lang="ru-RU" sz="5000" dirty="0"/>
            </a:br>
            <a:r>
              <a:rPr lang="ru-RU" sz="5000" dirty="0"/>
              <a:t>в органах власти сервиса Яндекс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  <a:defRPr/>
            </a:pPr>
            <a:endParaRPr lang="ru-RU" sz="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  <a:defRPr/>
            </a:pPr>
            <a:r>
              <a:rPr lang="en-US" sz="5000" dirty="0"/>
              <a:t>radmal1982@yandex-team.ru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  <a:defRPr/>
            </a:pPr>
            <a:endParaRPr lang="ru-RU" sz="5000" dirty="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sz="5000" dirty="0"/>
          </a:p>
        </p:txBody>
      </p:sp>
      <p:sp>
        <p:nvSpPr>
          <p:cNvPr id="11" name="Google Shape;449;p15">
            <a:extLst>
              <a:ext uri="{FF2B5EF4-FFF2-40B4-BE49-F238E27FC236}">
                <a16:creationId xmlns:a16="http://schemas.microsoft.com/office/drawing/2014/main" id="{95AF04E1-6948-3F41-9B41-13EE7A930A3D}"/>
              </a:ext>
            </a:extLst>
          </p:cNvPr>
          <p:cNvSpPr txBox="1">
            <a:spLocks/>
          </p:cNvSpPr>
          <p:nvPr/>
        </p:nvSpPr>
        <p:spPr bwMode="auto">
          <a:xfrm>
            <a:off x="13794626" y="4959911"/>
            <a:ext cx="9220120" cy="578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3200"/>
              <a:buNone/>
              <a:defRPr/>
            </a:pPr>
            <a:r>
              <a:rPr lang="ru-RU" sz="5000" b="1" dirty="0"/>
              <a:t>Артём </a:t>
            </a:r>
            <a:r>
              <a:rPr lang="ru-RU" sz="5000" b="1" dirty="0" err="1"/>
              <a:t>Корзеев</a:t>
            </a:r>
            <a:endParaRPr lang="ru-RU" sz="50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  <a:defRPr/>
            </a:pPr>
            <a:r>
              <a:rPr lang="ru-RU" sz="5000" dirty="0"/>
              <a:t>Руководитель региональных образовательных проектов Яндекс.Учебника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  <a:defRPr/>
            </a:pPr>
            <a:endParaRPr lang="ru-RU" sz="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200"/>
              <a:buNone/>
              <a:defRPr/>
            </a:pPr>
            <a:r>
              <a:rPr lang="en-US" sz="5000" dirty="0" err="1">
                <a:solidFill>
                  <a:srgbClr val="000000"/>
                </a:solidFill>
                <a:ea typeface="Arial"/>
                <a:cs typeface="Arial"/>
              </a:rPr>
              <a:t>akorzeev@yandex-team.ru</a:t>
            </a:r>
            <a:endParaRPr lang="en-US" sz="5000" dirty="0">
              <a:solidFill>
                <a:srgbClr val="000000"/>
              </a:solidFill>
              <a:ea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200"/>
              <a:buNone/>
              <a:defRPr/>
            </a:pPr>
            <a:endParaRPr lang="ru-RU" sz="5000" dirty="0"/>
          </a:p>
        </p:txBody>
      </p:sp>
      <p:sp>
        <p:nvSpPr>
          <p:cNvPr id="8" name="Google Shape;424;p13">
            <a:extLst>
              <a:ext uri="{FF2B5EF4-FFF2-40B4-BE49-F238E27FC236}">
                <a16:creationId xmlns:a16="http://schemas.microsoft.com/office/drawing/2014/main" id="{2CBCB895-833D-C34E-BFE2-EE4CE74CAD25}"/>
              </a:ext>
            </a:extLst>
          </p:cNvPr>
          <p:cNvSpPr txBox="1">
            <a:spLocks/>
          </p:cNvSpPr>
          <p:nvPr/>
        </p:nvSpPr>
        <p:spPr bwMode="auto">
          <a:xfrm>
            <a:off x="940229" y="0"/>
            <a:ext cx="22484921" cy="229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7200"/>
              <a:defRPr/>
            </a:pPr>
            <a:r>
              <a:rPr lang="ru-RU" dirty="0"/>
              <a:t>Спасибо!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283;p3"/>
          <p:cNvSpPr>
            <a:spLocks noGrp="1"/>
          </p:cNvSpPr>
          <p:nvPr>
            <p:ph type="body" idx="4294967295"/>
          </p:nvPr>
        </p:nvSpPr>
        <p:spPr bwMode="auto">
          <a:xfrm>
            <a:off x="4766810" y="3116666"/>
            <a:ext cx="5375898" cy="232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000" dirty="0"/>
              <a:t>учеников выбирают ЕГЭ </a:t>
            </a:r>
            <a:br>
              <a:rPr lang="en-US" sz="3000" dirty="0"/>
            </a:br>
            <a:r>
              <a:rPr lang="ru-RU" sz="3000" b="1" dirty="0"/>
              <a:t>по информатике</a:t>
            </a:r>
            <a:r>
              <a:rPr lang="ru-RU" sz="3000" dirty="0"/>
              <a:t> (от общего числа сдававших ЕГЭ)</a:t>
            </a:r>
            <a:endParaRPr sz="3000"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sz="3000" dirty="0"/>
          </a:p>
        </p:txBody>
      </p:sp>
      <p:sp>
        <p:nvSpPr>
          <p:cNvPr id="6" name="Google Shape;284;p3"/>
          <p:cNvSpPr>
            <a:spLocks noGrp="1"/>
          </p:cNvSpPr>
          <p:nvPr>
            <p:ph type="body" idx="4294967295"/>
          </p:nvPr>
        </p:nvSpPr>
        <p:spPr bwMode="auto">
          <a:xfrm>
            <a:off x="940229" y="6402620"/>
            <a:ext cx="9682947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20000" lvl="1" indent="-71996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3840"/>
              <a:buChar char="▎"/>
              <a:defRPr/>
            </a:pPr>
            <a:r>
              <a:rPr lang="ru-RU" sz="4000" dirty="0"/>
              <a:t>За последние 5 лет значительно</a:t>
            </a:r>
            <a:br>
              <a:rPr lang="en-US" sz="4000" dirty="0"/>
            </a:br>
            <a:r>
              <a:rPr lang="ru-RU" sz="4000" dirty="0"/>
              <a:t>вырос интерес к информатике</a:t>
            </a:r>
            <a:endParaRPr sz="4000" dirty="0"/>
          </a:p>
          <a:p>
            <a:pPr marL="36" lvl="1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840"/>
              <a:buNone/>
              <a:defRPr/>
            </a:pPr>
            <a:r>
              <a:rPr lang="ru-RU" sz="4000" dirty="0"/>
              <a:t> </a:t>
            </a:r>
            <a:endParaRPr sz="4000" dirty="0"/>
          </a:p>
          <a:p>
            <a:pPr marL="72000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dirty="0"/>
              <a:t>Рост популярности IT</a:t>
            </a:r>
            <a:endParaRPr dirty="0"/>
          </a:p>
          <a:p>
            <a:pPr marL="72000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dirty="0"/>
              <a:t>Привлекательность профессий, связанных с программированием</a:t>
            </a:r>
            <a:endParaRPr dirty="0"/>
          </a:p>
          <a:p>
            <a:pPr marL="72000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90000"/>
                </a:schemeClr>
              </a:buClr>
              <a:buSzPct val="80000"/>
              <a:buFont typeface=".PingFang SC Regular"/>
              <a:buChar char="＞"/>
              <a:defRPr/>
            </a:pPr>
            <a:r>
              <a:rPr lang="ru-RU" dirty="0"/>
              <a:t>Необходимость высокой компьютерной грамотности </a:t>
            </a:r>
            <a:br>
              <a:rPr lang="ru-RU" dirty="0"/>
            </a:br>
            <a:r>
              <a:rPr lang="ru-RU" dirty="0"/>
              <a:t>в повседневной жизни </a:t>
            </a:r>
            <a:endParaRPr dirty="0"/>
          </a:p>
          <a:p>
            <a:pPr marL="720000" lvl="2" indent="-4111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pP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sz="4000" dirty="0"/>
          </a:p>
        </p:txBody>
      </p:sp>
      <p:sp>
        <p:nvSpPr>
          <p:cNvPr id="7" name="Google Shape;285;p3"/>
          <p:cNvSpPr>
            <a:spLocks noGrp="1"/>
          </p:cNvSpPr>
          <p:nvPr>
            <p:ph type="body" idx="4294967295"/>
          </p:nvPr>
        </p:nvSpPr>
        <p:spPr bwMode="auto">
          <a:xfrm>
            <a:off x="16676837" y="3116666"/>
            <a:ext cx="6581775" cy="15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r>
              <a:rPr lang="ru-RU" sz="3000" dirty="0"/>
              <a:t>ВУЗов в России принимают ЕГЭ </a:t>
            </a:r>
            <a:br>
              <a:rPr lang="en-US" sz="3000" dirty="0"/>
            </a:br>
            <a:r>
              <a:rPr lang="ru-RU" sz="3000" b="1" dirty="0"/>
              <a:t>по информатике </a:t>
            </a:r>
            <a:r>
              <a:rPr lang="ru-RU" sz="3000" dirty="0"/>
              <a:t>в качестве вступительного экзамена</a:t>
            </a:r>
            <a:endParaRPr sz="3000" dirty="0"/>
          </a:p>
        </p:txBody>
      </p:sp>
      <p:sp>
        <p:nvSpPr>
          <p:cNvPr id="8" name="Google Shape;286;p3"/>
          <p:cNvSpPr/>
          <p:nvPr/>
        </p:nvSpPr>
        <p:spPr bwMode="auto">
          <a:xfrm>
            <a:off x="817478" y="2502800"/>
            <a:ext cx="4429800" cy="232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pPr>
            <a:r>
              <a:rPr lang="ru-RU" sz="14400" i="0" u="none" strike="noStrike" cap="none" dirty="0">
                <a:latin typeface="Georgia" panose="02040502050405020303" pitchFamily="18" charset="0"/>
                <a:ea typeface="Arial"/>
                <a:cs typeface="Arial"/>
              </a:rPr>
              <a:t>12%</a:t>
            </a:r>
            <a:endParaRPr lang="ru-RU" sz="1400" i="0" u="none" strike="noStrike" cap="none" dirty="0">
              <a:latin typeface="Georgia" panose="02040502050405020303" pitchFamily="18" charset="0"/>
              <a:ea typeface="Arial"/>
              <a:cs typeface="Arial"/>
            </a:endParaRPr>
          </a:p>
        </p:txBody>
      </p:sp>
      <p:sp>
        <p:nvSpPr>
          <p:cNvPr id="9" name="Google Shape;287;p3"/>
          <p:cNvSpPr/>
          <p:nvPr/>
        </p:nvSpPr>
        <p:spPr bwMode="auto">
          <a:xfrm>
            <a:off x="11676903" y="2502800"/>
            <a:ext cx="5181850" cy="232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pPr>
            <a:r>
              <a:rPr lang="ru-RU" sz="14400" i="0" u="none" strike="noStrike" cap="none" dirty="0">
                <a:latin typeface="Georgia" panose="02040502050405020303" pitchFamily="18" charset="0"/>
                <a:ea typeface="Arial"/>
                <a:cs typeface="Arial"/>
              </a:rPr>
              <a:t>&gt;200</a:t>
            </a:r>
            <a:endParaRPr sz="1400" i="0" u="none" strike="noStrike" cap="none" dirty="0">
              <a:latin typeface="Georgia" panose="02040502050405020303" pitchFamily="18" charset="0"/>
              <a:ea typeface="Arial"/>
              <a:cs typeface="Arial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CFC8723-5D68-CE4C-8793-2A38F942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D08F5E6-9605-7948-9747-3AC44D58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2</a:t>
            </a:fld>
            <a:endParaRPr lang="en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412BE5-77B1-7C48-AB61-D451345D3F61}"/>
              </a:ext>
            </a:extLst>
          </p:cNvPr>
          <p:cNvCxnSpPr/>
          <p:nvPr/>
        </p:nvCxnSpPr>
        <p:spPr>
          <a:xfrm>
            <a:off x="922338" y="5520632"/>
            <a:ext cx="22502812" cy="0"/>
          </a:xfrm>
          <a:prstGeom prst="line">
            <a:avLst/>
          </a:prstGeom>
          <a:ln w="38100">
            <a:solidFill>
              <a:srgbClr val="DE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8ECC014-BB24-B444-A40F-23CD85AB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864121"/>
              </p:ext>
            </p:extLst>
          </p:nvPr>
        </p:nvGraphicFramePr>
        <p:xfrm>
          <a:off x="12879421" y="6858000"/>
          <a:ext cx="10569049" cy="653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CFAFDCC-753D-6547-8203-06A6359D6D7C}"/>
              </a:ext>
            </a:extLst>
          </p:cNvPr>
          <p:cNvSpPr txBox="1"/>
          <p:nvPr/>
        </p:nvSpPr>
        <p:spPr>
          <a:xfrm>
            <a:off x="12879421" y="16342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Google Shape;285;p3">
            <a:extLst>
              <a:ext uri="{FF2B5EF4-FFF2-40B4-BE49-F238E27FC236}">
                <a16:creationId xmlns:a16="http://schemas.microsoft.com/office/drawing/2014/main" id="{C1B3E7CC-E9AC-BC47-A057-8AA45C3696C8}"/>
              </a:ext>
            </a:extLst>
          </p:cNvPr>
          <p:cNvSpPr txBox="1">
            <a:spLocks/>
          </p:cNvSpPr>
          <p:nvPr/>
        </p:nvSpPr>
        <p:spPr bwMode="auto">
          <a:xfrm>
            <a:off x="13213201" y="7108168"/>
            <a:ext cx="10045411" cy="62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30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/>
              <a:t>% выпускников, сдающих ЕГЭ по информатике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5D186-7F9F-974F-AE62-76444D49E34C}"/>
              </a:ext>
            </a:extLst>
          </p:cNvPr>
          <p:cNvSpPr txBox="1"/>
          <p:nvPr/>
        </p:nvSpPr>
        <p:spPr>
          <a:xfrm>
            <a:off x="21112675" y="9196031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14</a:t>
            </a:r>
            <a:r>
              <a:rPr lang="ru-RU" sz="3000" b="1" dirty="0"/>
              <a:t>,3%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F7E6D-FBFB-4746-9912-62B90EF353B2}"/>
              </a:ext>
            </a:extLst>
          </p:cNvPr>
          <p:cNvSpPr txBox="1"/>
          <p:nvPr/>
        </p:nvSpPr>
        <p:spPr>
          <a:xfrm>
            <a:off x="17820835" y="9704031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12%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620E2-301D-524A-997A-1F30312865FB}"/>
              </a:ext>
            </a:extLst>
          </p:cNvPr>
          <p:cNvSpPr txBox="1"/>
          <p:nvPr/>
        </p:nvSpPr>
        <p:spPr>
          <a:xfrm>
            <a:off x="14528995" y="10821631"/>
            <a:ext cx="739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7%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6D691C2-EE82-A847-B94E-0194465C435C}"/>
              </a:ext>
            </a:extLst>
          </p:cNvPr>
          <p:cNvSpPr txBox="1">
            <a:spLocks/>
          </p:cNvSpPr>
          <p:nvPr/>
        </p:nvSpPr>
        <p:spPr bwMode="auto"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Почему информатика?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508783-45FE-F04A-BEA9-AE56FA78E5D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6460028" y="3092855"/>
            <a:ext cx="6965122" cy="7918074"/>
          </a:xfrm>
        </p:spPr>
        <p:txBody>
          <a:bodyPr/>
          <a:lstStyle/>
          <a:p>
            <a:pPr marL="118337" lvl="2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None/>
              <a:defRPr/>
            </a:pPr>
            <a:r>
              <a:rPr lang="ru-RU" sz="3600" b="1" dirty="0">
                <a:solidFill>
                  <a:schemeClr val="dk1"/>
                </a:solidFill>
                <a:ea typeface="Arial"/>
                <a:cs typeface="Arial"/>
              </a:rPr>
              <a:t>В 2020/21 году: </a:t>
            </a:r>
          </a:p>
          <a:p>
            <a:pPr marL="118337" lvl="2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None/>
              <a:defRPr/>
            </a:pP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43 региона, </a:t>
            </a:r>
            <a:br>
              <a:rPr lang="ru-RU" sz="3600" dirty="0">
                <a:solidFill>
                  <a:schemeClr val="dk1"/>
                </a:solidFill>
                <a:ea typeface="Arial"/>
                <a:cs typeface="Arial"/>
              </a:rPr>
            </a:b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1100+ школ, </a:t>
            </a:r>
            <a:br>
              <a:rPr lang="ru-RU" sz="3600" dirty="0">
                <a:solidFill>
                  <a:schemeClr val="dk1"/>
                </a:solidFill>
                <a:ea typeface="Arial"/>
                <a:cs typeface="Arial"/>
              </a:rPr>
            </a:b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1500+ учителей, </a:t>
            </a:r>
            <a:br>
              <a:rPr lang="ru-RU" sz="3600" dirty="0">
                <a:solidFill>
                  <a:schemeClr val="dk1"/>
                </a:solidFill>
                <a:ea typeface="Arial"/>
                <a:cs typeface="Arial"/>
              </a:rPr>
            </a:b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3400+ классов, </a:t>
            </a:r>
            <a:br>
              <a:rPr lang="ru-RU" sz="3600" dirty="0">
                <a:solidFill>
                  <a:schemeClr val="dk1"/>
                </a:solidFill>
                <a:ea typeface="Arial"/>
                <a:cs typeface="Arial"/>
              </a:rPr>
            </a:b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50 000+ учеников</a:t>
            </a:r>
          </a:p>
          <a:p>
            <a:pPr marL="118337" lvl="2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None/>
              <a:defRPr/>
            </a:pPr>
            <a:r>
              <a:rPr lang="ru-RU" sz="3600" b="1" dirty="0">
                <a:solidFill>
                  <a:schemeClr val="dk1"/>
                </a:solidFill>
                <a:ea typeface="Arial"/>
                <a:cs typeface="Arial"/>
              </a:rPr>
              <a:t>_________________________</a:t>
            </a:r>
          </a:p>
          <a:p>
            <a:pPr marL="118337" lvl="2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None/>
              <a:defRPr/>
            </a:pPr>
            <a:r>
              <a:rPr lang="ru-RU" sz="3600" dirty="0">
                <a:solidFill>
                  <a:schemeClr val="dk1"/>
                </a:solidFill>
                <a:ea typeface="Arial"/>
                <a:cs typeface="Arial"/>
              </a:rPr>
              <a:t>Получена научная экспертиза МФТИ и ВШЭ</a:t>
            </a:r>
            <a:endParaRPr lang="ru-RU" sz="3600" dirty="0">
              <a:solidFill>
                <a:srgbClr val="000000"/>
              </a:solidFill>
              <a:ea typeface="Arial"/>
              <a:cs typeface="Arial"/>
            </a:endParaRPr>
          </a:p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E934F-7BD9-E344-BCA4-084FF45F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Информатика от Яндекса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CEEDFF-FC83-5F47-B64B-2A31CAD70264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3092855"/>
            <a:ext cx="12318899" cy="96341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Проект нацелен </a:t>
            </a:r>
            <a:r>
              <a:rPr lang="ru-RU" b="1" dirty="0"/>
              <a:t>на реформирование процесса обучения информатике </a:t>
            </a:r>
            <a:br>
              <a:rPr lang="ru-RU" b="1" dirty="0"/>
            </a:br>
            <a:r>
              <a:rPr lang="ru-RU" dirty="0"/>
              <a:t>и приведение его в соответствие </a:t>
            </a:r>
            <a:br>
              <a:rPr lang="ru-RU" dirty="0"/>
            </a:br>
            <a:r>
              <a:rPr lang="ru-RU" b="1" dirty="0"/>
              <a:t>с современными тенденциями</a:t>
            </a:r>
            <a:br>
              <a:rPr lang="ru-RU" b="1" dirty="0"/>
            </a:br>
            <a:r>
              <a:rPr lang="ru-RU" dirty="0"/>
              <a:t>развития </a:t>
            </a:r>
            <a:r>
              <a:rPr lang="en-US" dirty="0"/>
              <a:t>IT-</a:t>
            </a:r>
            <a:r>
              <a:rPr lang="ru-RU" dirty="0"/>
              <a:t>отрасли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B5585C4D-B61C-A44F-A923-441DCE1E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EE77709-A694-C54A-8443-703B8229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3</a:t>
            </a:fld>
            <a:endParaRPr lang="en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1D64-0121-D74A-A547-E03A741FB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Образовательные траектории Яндекса в IT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1E991-B20E-B142-9726-F35C89D5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32649-979C-DD4F-8550-DBC99DAF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4</a:t>
            </a:fld>
            <a:endParaRPr lang="en-RU"/>
          </a:p>
        </p:txBody>
      </p:sp>
      <p:cxnSp>
        <p:nvCxnSpPr>
          <p:cNvPr id="5" name="Google Shape;302;p5">
            <a:extLst>
              <a:ext uri="{FF2B5EF4-FFF2-40B4-BE49-F238E27FC236}">
                <a16:creationId xmlns:a16="http://schemas.microsoft.com/office/drawing/2014/main" id="{F1FB0DFF-6FE8-9045-80F2-908305196EB6}"/>
              </a:ext>
            </a:extLst>
          </p:cNvPr>
          <p:cNvCxnSpPr>
            <a:cxnSpLocks/>
          </p:cNvCxnSpPr>
          <p:nvPr/>
        </p:nvCxnSpPr>
        <p:spPr bwMode="auto">
          <a:xfrm>
            <a:off x="17048344" y="4838903"/>
            <a:ext cx="57099" cy="8132998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303;p5">
            <a:extLst>
              <a:ext uri="{FF2B5EF4-FFF2-40B4-BE49-F238E27FC236}">
                <a16:creationId xmlns:a16="http://schemas.microsoft.com/office/drawing/2014/main" id="{894B584C-3A18-8C4E-9F25-DAF695202786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 rot="10800000" flipH="1">
            <a:off x="8533159" y="11990167"/>
            <a:ext cx="5555400" cy="18900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305;p5">
            <a:extLst>
              <a:ext uri="{FF2B5EF4-FFF2-40B4-BE49-F238E27FC236}">
                <a16:creationId xmlns:a16="http://schemas.microsoft.com/office/drawing/2014/main" id="{F0DDC616-BDC1-4A48-92DE-D8609F4F4E44}"/>
              </a:ext>
            </a:extLst>
          </p:cNvPr>
          <p:cNvSpPr/>
          <p:nvPr/>
        </p:nvSpPr>
        <p:spPr bwMode="auto">
          <a:xfrm>
            <a:off x="6278761" y="2997028"/>
            <a:ext cx="16753510" cy="2188923"/>
          </a:xfrm>
          <a:prstGeom prst="rightArrow">
            <a:avLst>
              <a:gd name="adj1" fmla="val 58663"/>
              <a:gd name="adj2" fmla="val 45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8" name="Google Shape;306;p5">
            <a:extLst>
              <a:ext uri="{FF2B5EF4-FFF2-40B4-BE49-F238E27FC236}">
                <a16:creationId xmlns:a16="http://schemas.microsoft.com/office/drawing/2014/main" id="{74AC8A0E-79FB-4B4A-97F9-72CBA4A6BBC2}"/>
              </a:ext>
            </a:extLst>
          </p:cNvPr>
          <p:cNvCxnSpPr>
            <a:cxnSpLocks/>
          </p:cNvCxnSpPr>
          <p:nvPr/>
        </p:nvCxnSpPr>
        <p:spPr bwMode="auto">
          <a:xfrm>
            <a:off x="14206945" y="4819805"/>
            <a:ext cx="26313" cy="8152096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307;p5">
            <a:extLst>
              <a:ext uri="{FF2B5EF4-FFF2-40B4-BE49-F238E27FC236}">
                <a16:creationId xmlns:a16="http://schemas.microsoft.com/office/drawing/2014/main" id="{26D9688E-4D24-6C4D-AB23-0C02D3F2EF60}"/>
              </a:ext>
            </a:extLst>
          </p:cNvPr>
          <p:cNvCxnSpPr>
            <a:cxnSpLocks/>
          </p:cNvCxnSpPr>
          <p:nvPr/>
        </p:nvCxnSpPr>
        <p:spPr bwMode="auto">
          <a:xfrm>
            <a:off x="19554741" y="4838903"/>
            <a:ext cx="10695" cy="8107753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08;p5">
            <a:extLst>
              <a:ext uri="{FF2B5EF4-FFF2-40B4-BE49-F238E27FC236}">
                <a16:creationId xmlns:a16="http://schemas.microsoft.com/office/drawing/2014/main" id="{364BD39B-36C6-1546-8A48-CBFA78622EB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46490" y="4819805"/>
            <a:ext cx="1" cy="8152096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1" name="Google Shape;309;p5">
            <a:extLst>
              <a:ext uri="{FF2B5EF4-FFF2-40B4-BE49-F238E27FC236}">
                <a16:creationId xmlns:a16="http://schemas.microsoft.com/office/drawing/2014/main" id="{0EA36CE1-5980-F84D-BAEC-C47E78E08FCE}"/>
              </a:ext>
            </a:extLst>
          </p:cNvPr>
          <p:cNvSpPr/>
          <p:nvPr/>
        </p:nvSpPr>
        <p:spPr bwMode="auto">
          <a:xfrm>
            <a:off x="1588399" y="9358794"/>
            <a:ext cx="5369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Углублённый </a:t>
            </a:r>
            <a:b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уровень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10;p5">
            <a:extLst>
              <a:ext uri="{FF2B5EF4-FFF2-40B4-BE49-F238E27FC236}">
                <a16:creationId xmlns:a16="http://schemas.microsoft.com/office/drawing/2014/main" id="{6EDBDD9B-3599-AE4E-9E78-64D5A08390D6}"/>
              </a:ext>
            </a:extLst>
          </p:cNvPr>
          <p:cNvSpPr/>
          <p:nvPr/>
        </p:nvSpPr>
        <p:spPr bwMode="auto">
          <a:xfrm>
            <a:off x="1595291" y="11481123"/>
            <a:ext cx="5369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Базовый </a:t>
            </a:r>
            <a:b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уровень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311;p5">
            <a:extLst>
              <a:ext uri="{FF2B5EF4-FFF2-40B4-BE49-F238E27FC236}">
                <a16:creationId xmlns:a16="http://schemas.microsoft.com/office/drawing/2014/main" id="{9E275E34-0C1A-0D4E-BFC0-497AEF34AC79}"/>
              </a:ext>
            </a:extLst>
          </p:cNvPr>
          <p:cNvCxnSpPr>
            <a:cxnSpLocks/>
            <a:stCxn id="14" idx="6"/>
          </p:cNvCxnSpPr>
          <p:nvPr/>
        </p:nvCxnSpPr>
        <p:spPr bwMode="auto">
          <a:xfrm rot="10800000" flipH="1">
            <a:off x="9574049" y="10109413"/>
            <a:ext cx="3816300" cy="8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312;p5">
            <a:extLst>
              <a:ext uri="{FF2B5EF4-FFF2-40B4-BE49-F238E27FC236}">
                <a16:creationId xmlns:a16="http://schemas.microsoft.com/office/drawing/2014/main" id="{6AE41224-EEA0-CE42-9228-061211329C90}"/>
              </a:ext>
            </a:extLst>
          </p:cNvPr>
          <p:cNvSpPr/>
          <p:nvPr/>
        </p:nvSpPr>
        <p:spPr bwMode="auto">
          <a:xfrm>
            <a:off x="9276729" y="9961409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13;p5">
            <a:extLst>
              <a:ext uri="{FF2B5EF4-FFF2-40B4-BE49-F238E27FC236}">
                <a16:creationId xmlns:a16="http://schemas.microsoft.com/office/drawing/2014/main" id="{052722B0-590A-364A-A31E-B987A6940413}"/>
              </a:ext>
            </a:extLst>
          </p:cNvPr>
          <p:cNvSpPr/>
          <p:nvPr/>
        </p:nvSpPr>
        <p:spPr bwMode="auto">
          <a:xfrm>
            <a:off x="14668438" y="8051572"/>
            <a:ext cx="2743038" cy="5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13"/>
              <a:buFont typeface="Arial"/>
              <a:buNone/>
              <a:defRPr/>
            </a:pPr>
            <a:r>
              <a:rPr lang="ru-RU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ВУЗ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14;p5">
            <a:extLst>
              <a:ext uri="{FF2B5EF4-FFF2-40B4-BE49-F238E27FC236}">
                <a16:creationId xmlns:a16="http://schemas.microsoft.com/office/drawing/2014/main" id="{F8141F05-22D8-4D48-B648-0454096E2176}"/>
              </a:ext>
            </a:extLst>
          </p:cNvPr>
          <p:cNvSpPr/>
          <p:nvPr/>
        </p:nvSpPr>
        <p:spPr bwMode="auto">
          <a:xfrm>
            <a:off x="9923586" y="10200044"/>
            <a:ext cx="3330335" cy="10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Яндекс.Лицей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15;p5">
            <a:extLst>
              <a:ext uri="{FF2B5EF4-FFF2-40B4-BE49-F238E27FC236}">
                <a16:creationId xmlns:a16="http://schemas.microsoft.com/office/drawing/2014/main" id="{623AF5E9-88FC-DD48-B28B-086619478FBF}"/>
              </a:ext>
            </a:extLst>
          </p:cNvPr>
          <p:cNvSpPr/>
          <p:nvPr/>
        </p:nvSpPr>
        <p:spPr bwMode="auto">
          <a:xfrm>
            <a:off x="10722045" y="3542345"/>
            <a:ext cx="2865980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  <a:defRPr/>
            </a:pP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старшая </a:t>
            </a:r>
            <a:b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школа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16;p5">
            <a:extLst>
              <a:ext uri="{FF2B5EF4-FFF2-40B4-BE49-F238E27FC236}">
                <a16:creationId xmlns:a16="http://schemas.microsoft.com/office/drawing/2014/main" id="{C69ECD44-0B01-4F4D-BB04-2C93E7156BEE}"/>
              </a:ext>
            </a:extLst>
          </p:cNvPr>
          <p:cNvSpPr/>
          <p:nvPr/>
        </p:nvSpPr>
        <p:spPr bwMode="auto">
          <a:xfrm>
            <a:off x="14205934" y="3548176"/>
            <a:ext cx="5348808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  <a:defRPr/>
            </a:pP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высшая</a:t>
            </a:r>
            <a:b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школа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17;p5">
            <a:extLst>
              <a:ext uri="{FF2B5EF4-FFF2-40B4-BE49-F238E27FC236}">
                <a16:creationId xmlns:a16="http://schemas.microsoft.com/office/drawing/2014/main" id="{D08FFA4C-B280-2944-A514-E87708524AA5}"/>
              </a:ext>
            </a:extLst>
          </p:cNvPr>
          <p:cNvSpPr/>
          <p:nvPr/>
        </p:nvSpPr>
        <p:spPr bwMode="auto">
          <a:xfrm>
            <a:off x="6737048" y="3542345"/>
            <a:ext cx="2754522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Arial"/>
              <a:buNone/>
              <a:defRPr/>
            </a:pP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средняя</a:t>
            </a:r>
            <a:b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школа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04;p5">
            <a:extLst>
              <a:ext uri="{FF2B5EF4-FFF2-40B4-BE49-F238E27FC236}">
                <a16:creationId xmlns:a16="http://schemas.microsoft.com/office/drawing/2014/main" id="{BD476502-6EE1-AA49-8B30-706B4D3CE8DD}"/>
              </a:ext>
            </a:extLst>
          </p:cNvPr>
          <p:cNvSpPr/>
          <p:nvPr/>
        </p:nvSpPr>
        <p:spPr bwMode="auto">
          <a:xfrm>
            <a:off x="14088559" y="11833765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1" name="Google Shape;318;p5">
            <a:extLst>
              <a:ext uri="{FF2B5EF4-FFF2-40B4-BE49-F238E27FC236}">
                <a16:creationId xmlns:a16="http://schemas.microsoft.com/office/drawing/2014/main" id="{5CDA28A4-1C43-EF41-AD71-F6E92708A221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8728090" y="10488516"/>
            <a:ext cx="526857" cy="113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2" name="Google Shape;319;p5">
            <a:extLst>
              <a:ext uri="{FF2B5EF4-FFF2-40B4-BE49-F238E27FC236}">
                <a16:creationId xmlns:a16="http://schemas.microsoft.com/office/drawing/2014/main" id="{6623ED52-B7D3-BF43-B8B6-74BAA5C20D60}"/>
              </a:ext>
            </a:extLst>
          </p:cNvPr>
          <p:cNvSpPr/>
          <p:nvPr/>
        </p:nvSpPr>
        <p:spPr bwMode="auto">
          <a:xfrm>
            <a:off x="1588399" y="7110399"/>
            <a:ext cx="5369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Профессиональный</a:t>
            </a:r>
            <a:b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уровень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20;p5">
            <a:extLst>
              <a:ext uri="{FF2B5EF4-FFF2-40B4-BE49-F238E27FC236}">
                <a16:creationId xmlns:a16="http://schemas.microsoft.com/office/drawing/2014/main" id="{3058B70B-74F4-8A43-BAD5-8337F93DE897}"/>
              </a:ext>
            </a:extLst>
          </p:cNvPr>
          <p:cNvCxnSpPr>
            <a:cxnSpLocks/>
            <a:stCxn id="24" idx="6"/>
          </p:cNvCxnSpPr>
          <p:nvPr/>
        </p:nvCxnSpPr>
        <p:spPr bwMode="auto">
          <a:xfrm>
            <a:off x="14381922" y="7701218"/>
            <a:ext cx="5172900" cy="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21;p5">
            <a:extLst>
              <a:ext uri="{FF2B5EF4-FFF2-40B4-BE49-F238E27FC236}">
                <a16:creationId xmlns:a16="http://schemas.microsoft.com/office/drawing/2014/main" id="{0FEF69C3-37C0-5246-9C9A-3B7744C62650}"/>
              </a:ext>
            </a:extLst>
          </p:cNvPr>
          <p:cNvSpPr/>
          <p:nvPr/>
        </p:nvSpPr>
        <p:spPr bwMode="auto">
          <a:xfrm>
            <a:off x="14084602" y="7544814"/>
            <a:ext cx="297320" cy="312807"/>
          </a:xfrm>
          <a:prstGeom prst="ellipse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22;p5">
            <a:extLst>
              <a:ext uri="{FF2B5EF4-FFF2-40B4-BE49-F238E27FC236}">
                <a16:creationId xmlns:a16="http://schemas.microsoft.com/office/drawing/2014/main" id="{8AF99E2C-51A9-0843-B2BA-713D09281CD9}"/>
              </a:ext>
            </a:extLst>
          </p:cNvPr>
          <p:cNvSpPr/>
          <p:nvPr/>
        </p:nvSpPr>
        <p:spPr bwMode="auto">
          <a:xfrm>
            <a:off x="16867423" y="5808099"/>
            <a:ext cx="4734874" cy="6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Школа Анализа Данных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6" name="Google Shape;323;p5">
            <a:extLst>
              <a:ext uri="{FF2B5EF4-FFF2-40B4-BE49-F238E27FC236}">
                <a16:creationId xmlns:a16="http://schemas.microsoft.com/office/drawing/2014/main" id="{37B7BA2A-9F70-6D47-8F0B-A3DBEF36C53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3520784" y="8122929"/>
            <a:ext cx="551004" cy="157473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" name="Google Shape;324;p5">
            <a:extLst>
              <a:ext uri="{FF2B5EF4-FFF2-40B4-BE49-F238E27FC236}">
                <a16:creationId xmlns:a16="http://schemas.microsoft.com/office/drawing/2014/main" id="{664A3EBE-905E-1E41-BFFD-B24DC766457C}"/>
              </a:ext>
            </a:extLst>
          </p:cNvPr>
          <p:cNvSpPr/>
          <p:nvPr/>
        </p:nvSpPr>
        <p:spPr bwMode="auto">
          <a:xfrm>
            <a:off x="8530872" y="11852815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325;p5">
            <a:extLst>
              <a:ext uri="{FF2B5EF4-FFF2-40B4-BE49-F238E27FC236}">
                <a16:creationId xmlns:a16="http://schemas.microsoft.com/office/drawing/2014/main" id="{17F7855C-26FA-FF42-A068-29428BABBB54}"/>
              </a:ext>
            </a:extLst>
          </p:cNvPr>
          <p:cNvSpPr/>
          <p:nvPr/>
        </p:nvSpPr>
        <p:spPr bwMode="auto">
          <a:xfrm>
            <a:off x="1618728" y="5011981"/>
            <a:ext cx="5369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6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Экспертный</a:t>
            </a:r>
            <a:b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уровень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9" name="Google Shape;326;p5">
            <a:extLst>
              <a:ext uri="{FF2B5EF4-FFF2-40B4-BE49-F238E27FC236}">
                <a16:creationId xmlns:a16="http://schemas.microsoft.com/office/drawing/2014/main" id="{C0F38864-0747-E74E-8B16-22F6BC369FB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6262097" y="5862561"/>
            <a:ext cx="605327" cy="15443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" name="Google Shape;327;p5">
            <a:extLst>
              <a:ext uri="{FF2B5EF4-FFF2-40B4-BE49-F238E27FC236}">
                <a16:creationId xmlns:a16="http://schemas.microsoft.com/office/drawing/2014/main" id="{F8F87A96-03A6-A145-8749-092DA09655ED}"/>
              </a:ext>
            </a:extLst>
          </p:cNvPr>
          <p:cNvSpPr/>
          <p:nvPr/>
        </p:nvSpPr>
        <p:spPr bwMode="auto">
          <a:xfrm>
            <a:off x="15964777" y="7552160"/>
            <a:ext cx="297320" cy="312807"/>
          </a:xfrm>
          <a:prstGeom prst="ellipse">
            <a:avLst/>
          </a:prstGeom>
          <a:solidFill>
            <a:srgbClr val="D8D8D8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328;p5">
            <a:extLst>
              <a:ext uri="{FF2B5EF4-FFF2-40B4-BE49-F238E27FC236}">
                <a16:creationId xmlns:a16="http://schemas.microsoft.com/office/drawing/2014/main" id="{720AAEB1-D2BB-DA4E-A10D-9561FAE6C7E8}"/>
              </a:ext>
            </a:extLst>
          </p:cNvPr>
          <p:cNvSpPr/>
          <p:nvPr/>
        </p:nvSpPr>
        <p:spPr bwMode="auto">
          <a:xfrm>
            <a:off x="13206920" y="9953082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329;p5">
            <a:extLst>
              <a:ext uri="{FF2B5EF4-FFF2-40B4-BE49-F238E27FC236}">
                <a16:creationId xmlns:a16="http://schemas.microsoft.com/office/drawing/2014/main" id="{8747ADA6-B427-6646-BB9C-0B3535CFB098}"/>
              </a:ext>
            </a:extLst>
          </p:cNvPr>
          <p:cNvSpPr/>
          <p:nvPr/>
        </p:nvSpPr>
        <p:spPr bwMode="auto">
          <a:xfrm>
            <a:off x="14084602" y="8818193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330;p5">
            <a:extLst>
              <a:ext uri="{FF2B5EF4-FFF2-40B4-BE49-F238E27FC236}">
                <a16:creationId xmlns:a16="http://schemas.microsoft.com/office/drawing/2014/main" id="{D3C23F2D-2318-B44A-9FFD-9BB8897DDFC3}"/>
              </a:ext>
            </a:extLst>
          </p:cNvPr>
          <p:cNvSpPr/>
          <p:nvPr/>
        </p:nvSpPr>
        <p:spPr bwMode="auto">
          <a:xfrm>
            <a:off x="14374513" y="9171669"/>
            <a:ext cx="4029343" cy="10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Яндекс.Практикум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331;p5">
            <a:extLst>
              <a:ext uri="{FF2B5EF4-FFF2-40B4-BE49-F238E27FC236}">
                <a16:creationId xmlns:a16="http://schemas.microsoft.com/office/drawing/2014/main" id="{E1006B4D-5885-DF4C-A44D-BBF84F99BECB}"/>
              </a:ext>
            </a:extLst>
          </p:cNvPr>
          <p:cNvSpPr/>
          <p:nvPr/>
        </p:nvSpPr>
        <p:spPr bwMode="auto">
          <a:xfrm>
            <a:off x="5063872" y="12381436"/>
            <a:ext cx="7348777" cy="70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pPr>
            <a:r>
              <a:rPr lang="ru-R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Информатика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5" name="Google Shape;332;p5">
            <a:extLst>
              <a:ext uri="{FF2B5EF4-FFF2-40B4-BE49-F238E27FC236}">
                <a16:creationId xmlns:a16="http://schemas.microsoft.com/office/drawing/2014/main" id="{21D55CD6-3B7C-074D-A909-65956296C493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7048344" y="5599122"/>
            <a:ext cx="2506396" cy="1234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33;p5">
            <a:extLst>
              <a:ext uri="{FF2B5EF4-FFF2-40B4-BE49-F238E27FC236}">
                <a16:creationId xmlns:a16="http://schemas.microsoft.com/office/drawing/2014/main" id="{6EF35DDD-5FF2-9F45-9EDC-3D4C855A9562}"/>
              </a:ext>
            </a:extLst>
          </p:cNvPr>
          <p:cNvSpPr/>
          <p:nvPr/>
        </p:nvSpPr>
        <p:spPr bwMode="auto">
          <a:xfrm>
            <a:off x="16908519" y="5461038"/>
            <a:ext cx="297320" cy="312807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None/>
              <a:defRPr/>
            </a:pPr>
            <a:endParaRPr sz="25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7" name="Google Shape;334;p5">
            <a:extLst>
              <a:ext uri="{FF2B5EF4-FFF2-40B4-BE49-F238E27FC236}">
                <a16:creationId xmlns:a16="http://schemas.microsoft.com/office/drawing/2014/main" id="{C78CDB5D-6BAD-314F-8861-1C54EC001D05}"/>
              </a:ext>
            </a:extLst>
          </p:cNvPr>
          <p:cNvCxnSpPr>
            <a:cxnSpLocks/>
          </p:cNvCxnSpPr>
          <p:nvPr/>
        </p:nvCxnSpPr>
        <p:spPr bwMode="auto">
          <a:xfrm>
            <a:off x="14384416" y="8974596"/>
            <a:ext cx="5172820" cy="44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8644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0;p6"/>
          <p:cNvSpPr/>
          <p:nvPr/>
        </p:nvSpPr>
        <p:spPr bwMode="auto">
          <a:xfrm>
            <a:off x="11826875" y="-11413"/>
            <a:ext cx="12555538" cy="1371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40;p6">
            <a:extLst>
              <a:ext uri="{FF2B5EF4-FFF2-40B4-BE49-F238E27FC236}">
                <a16:creationId xmlns:a16="http://schemas.microsoft.com/office/drawing/2014/main" id="{A4B0A370-AA92-0D49-9358-9B3C4EEED681}"/>
              </a:ext>
            </a:extLst>
          </p:cNvPr>
          <p:cNvSpPr/>
          <p:nvPr/>
        </p:nvSpPr>
        <p:spPr bwMode="auto">
          <a:xfrm>
            <a:off x="-7330" y="-11413"/>
            <a:ext cx="11834205" cy="1371600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216000" rIns="90000" bIns="2160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341;p6"/>
          <p:cNvSpPr>
            <a:spLocks noGrp="1"/>
          </p:cNvSpPr>
          <p:nvPr>
            <p:ph type="ctrTitle"/>
          </p:nvPr>
        </p:nvSpPr>
        <p:spPr bwMode="auto">
          <a:xfrm>
            <a:off x="940229" y="544833"/>
            <a:ext cx="22484921" cy="229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sz="6000" dirty="0">
                <a:latin typeface="Georgia" panose="02040502050405020303" pitchFamily="18" charset="0"/>
              </a:rPr>
              <a:t>Что не устраивает сейчас?</a:t>
            </a:r>
            <a:endParaRPr sz="6000" dirty="0">
              <a:latin typeface="Georgia" panose="02040502050405020303" pitchFamily="18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82791F6-7B12-9645-A792-002B545A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D54EC23-CCDF-A34C-AA93-230F0E9B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5</a:t>
            </a:fld>
            <a:endParaRPr lang="en-RU"/>
          </a:p>
        </p:txBody>
      </p:sp>
      <p:sp>
        <p:nvSpPr>
          <p:cNvPr id="6" name="Google Shape;342;p6"/>
          <p:cNvSpPr>
            <a:spLocks noGrp="1"/>
          </p:cNvSpPr>
          <p:nvPr>
            <p:ph type="body" idx="4294967295"/>
          </p:nvPr>
        </p:nvSpPr>
        <p:spPr bwMode="auto">
          <a:xfrm>
            <a:off x="940229" y="6196013"/>
            <a:ext cx="10239375" cy="692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dirty="0"/>
          </a:p>
          <a:p>
            <a:pPr marL="720000" lvl="1" indent="-7199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320"/>
              <a:buChar char="▎"/>
              <a:defRPr/>
            </a:pPr>
            <a:r>
              <a:rPr lang="ru-RU" sz="3600" dirty="0"/>
              <a:t>Скорость развития IT быстрее</a:t>
            </a:r>
            <a:br>
              <a:rPr lang="ru-RU" dirty="0"/>
            </a:br>
            <a:r>
              <a:rPr lang="ru-RU" sz="3600" dirty="0"/>
              <a:t>скорости обновления учебных</a:t>
            </a:r>
            <a:br>
              <a:rPr lang="ru-RU" dirty="0"/>
            </a:br>
            <a:r>
              <a:rPr lang="ru-RU" sz="3600" dirty="0"/>
              <a:t>материалов и методик </a:t>
            </a:r>
            <a:br>
              <a:rPr lang="ru-RU" sz="3600" dirty="0"/>
            </a:br>
            <a:endParaRPr sz="3600" dirty="0"/>
          </a:p>
          <a:p>
            <a:pPr marL="72000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Char char="›"/>
              <a:defRPr/>
            </a:pPr>
            <a:r>
              <a:rPr lang="ru-RU" sz="3600" dirty="0"/>
              <a:t>Слабое соответствие учебных программ современным тенденциям и ожиданиям учеников</a:t>
            </a:r>
            <a:endParaRPr dirty="0"/>
          </a:p>
          <a:p>
            <a:pPr marL="720000" lvl="2" indent="-7159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Char char="›"/>
              <a:defRPr/>
            </a:pPr>
            <a:r>
              <a:rPr lang="ru-RU" sz="3600" dirty="0"/>
              <a:t>Использование печатных изданий </a:t>
            </a:r>
            <a:br>
              <a:rPr lang="ru-RU" sz="3600" dirty="0"/>
            </a:br>
            <a:r>
              <a:rPr lang="ru-RU" sz="3600" dirty="0"/>
              <a:t>и учебников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dirty="0"/>
          </a:p>
        </p:txBody>
      </p:sp>
      <p:sp>
        <p:nvSpPr>
          <p:cNvPr id="7" name="Google Shape;343;p6"/>
          <p:cNvSpPr>
            <a:spLocks noGrp="1"/>
          </p:cNvSpPr>
          <p:nvPr>
            <p:ph type="body" idx="4294967295"/>
          </p:nvPr>
        </p:nvSpPr>
        <p:spPr bwMode="auto">
          <a:xfrm>
            <a:off x="12680840" y="6786563"/>
            <a:ext cx="11161713" cy="641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dirty="0"/>
              <a:t>Актуальную программу по Информатике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dirty="0"/>
              <a:t>для 7-ого и 8-го класса 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b="1"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dirty="0"/>
              <a:t>Современную образовательную платформу Яндекс.Учебник</a:t>
            </a:r>
            <a:endParaRPr sz="3600" b="1"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 b="1" dirty="0"/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dirty="0"/>
              <a:t>Поддержку учителей</a:t>
            </a:r>
            <a:endParaRPr dirty="0"/>
          </a:p>
        </p:txBody>
      </p:sp>
      <p:sp>
        <p:nvSpPr>
          <p:cNvPr id="8" name="Google Shape;344;p6"/>
          <p:cNvSpPr/>
          <p:nvPr/>
        </p:nvSpPr>
        <p:spPr bwMode="auto">
          <a:xfrm>
            <a:off x="12560400" y="547141"/>
            <a:ext cx="9277624" cy="14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sz="600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Arial"/>
                <a:cs typeface="Arial"/>
              </a:rPr>
              <a:t>Что предлагаем</a:t>
            </a:r>
            <a:endParaRPr sz="6000" i="0" u="none" strike="noStrike" cap="none">
              <a:solidFill>
                <a:srgbClr val="000000"/>
              </a:solidFill>
              <a:latin typeface="Georgia" panose="02040502050405020303" pitchFamily="18" charset="0"/>
              <a:ea typeface="Arial"/>
              <a:cs typeface="Arial"/>
            </a:endParaRPr>
          </a:p>
        </p:txBody>
      </p:sp>
      <p:pic>
        <p:nvPicPr>
          <p:cNvPr id="9" name="Google Shape;345;p6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2680840" y="3809221"/>
            <a:ext cx="2199306" cy="183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6;p6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1388312" y="3766777"/>
            <a:ext cx="2250238" cy="18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1;p7"/>
          <p:cNvSpPr>
            <a:spLocks noGrp="1"/>
          </p:cNvSpPr>
          <p:nvPr>
            <p:ph type="ctrTitle"/>
          </p:nvPr>
        </p:nvSpPr>
        <p:spPr bwMode="auto">
          <a:xfrm>
            <a:off x="940229" y="0"/>
            <a:ext cx="22484921" cy="2290543"/>
          </a:xfr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Преимущества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FE293B2-7A3D-A543-81D2-CF56BBBEF17D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687388" indent="-687388"/>
            <a:r>
              <a:rPr lang="ru-RU" sz="4000" dirty="0"/>
              <a:t>Актуальный и качественный контент *</a:t>
            </a:r>
          </a:p>
          <a:p>
            <a:pPr marL="687388" indent="-687388"/>
            <a:r>
              <a:rPr lang="ru-RU" sz="4000" dirty="0"/>
              <a:t>Электронная платформа с централизованным управлением</a:t>
            </a:r>
          </a:p>
          <a:p>
            <a:pPr marL="687388" indent="-687388"/>
            <a:r>
              <a:rPr lang="ru-RU" sz="4000" dirty="0"/>
              <a:t>Увлекательный формат проведения занятий</a:t>
            </a:r>
          </a:p>
          <a:p>
            <a:pPr marL="687388" indent="-687388"/>
            <a:r>
              <a:rPr lang="ru-RU" sz="4000" dirty="0"/>
              <a:t>Современные наработки в области обучения информатики</a:t>
            </a:r>
          </a:p>
          <a:p>
            <a:pPr marL="687388" indent="-687388"/>
            <a:r>
              <a:rPr lang="ru-RU" sz="4000" dirty="0" err="1"/>
              <a:t>Разноуровневый</a:t>
            </a:r>
            <a:r>
              <a:rPr lang="ru-RU" sz="4000" dirty="0"/>
              <a:t> материал для разных учеников</a:t>
            </a:r>
          </a:p>
          <a:p>
            <a:pPr marL="687388" indent="-687388"/>
            <a:r>
              <a:rPr lang="ru-RU" sz="4000" dirty="0"/>
              <a:t>Введение в программирование на языке </a:t>
            </a:r>
            <a:r>
              <a:rPr lang="en-US" sz="4000" dirty="0"/>
              <a:t>Python</a:t>
            </a:r>
          </a:p>
        </p:txBody>
      </p:sp>
      <p:sp>
        <p:nvSpPr>
          <p:cNvPr id="6" name="Google Shape;353;p7"/>
          <p:cNvSpPr/>
          <p:nvPr/>
        </p:nvSpPr>
        <p:spPr bwMode="auto">
          <a:xfrm>
            <a:off x="966795" y="12821800"/>
            <a:ext cx="19762689" cy="72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pPr>
            <a:r>
              <a:rPr lang="ru-RU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* Соответствует требованиям ФГОС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A206729-85A7-D641-8F32-CEEB503A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6A98C96-D70B-0C4F-8E71-CCB4FEC3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6</a:t>
            </a:fld>
            <a:endParaRPr lang="en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9;p8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dirty="0"/>
              <a:t>Содержание программы для 7 класса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7F96B-E973-DF42-A5F6-D8554F5C1481}"/>
              </a:ext>
            </a:extLst>
          </p:cNvPr>
          <p:cNvSpPr/>
          <p:nvPr/>
        </p:nvSpPr>
        <p:spPr>
          <a:xfrm>
            <a:off x="940230" y="3364990"/>
            <a:ext cx="8418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Основы информатики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Введение в информатику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компьютера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Хранение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Интернет и поисковые запросы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Платформы и интерфейсы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1539BC-785D-7A41-8727-80CCE29F05E5}"/>
              </a:ext>
            </a:extLst>
          </p:cNvPr>
          <p:cNvSpPr/>
          <p:nvPr/>
        </p:nvSpPr>
        <p:spPr>
          <a:xfrm>
            <a:off x="12193588" y="3364990"/>
            <a:ext cx="121888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Базовые цифровые инструменты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Работа с графикой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Работа с аудио и видео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0C0302-4A43-E14E-B215-B5042D34C910}"/>
              </a:ext>
            </a:extLst>
          </p:cNvPr>
          <p:cNvSpPr/>
          <p:nvPr/>
        </p:nvSpPr>
        <p:spPr>
          <a:xfrm>
            <a:off x="940230" y="8669278"/>
            <a:ext cx="8418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Геоинформационные системы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маршрутов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C72DE4-CD85-FA49-9383-5F1DA95C433F}"/>
              </a:ext>
            </a:extLst>
          </p:cNvPr>
          <p:cNvSpPr/>
          <p:nvPr/>
        </p:nvSpPr>
        <p:spPr>
          <a:xfrm>
            <a:off x="12193588" y="8669278"/>
            <a:ext cx="864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Алгоритмизация и начала программирования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Введение в программирование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Алгоритмы с ветвлением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Циклические алгоритмы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Вспомогательные алгоритмы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B24C144-2C93-6042-816D-F220E0D1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2861488-CF84-3F4D-8986-E8B732B1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7</a:t>
            </a:fld>
            <a:endParaRPr lang="en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5;p9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dirty="0"/>
              <a:t>Содержание программы для 8 класса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B902F8-0F90-A445-9714-068FE9DA9720}"/>
              </a:ext>
            </a:extLst>
          </p:cNvPr>
          <p:cNvSpPr/>
          <p:nvPr/>
        </p:nvSpPr>
        <p:spPr>
          <a:xfrm>
            <a:off x="940229" y="3072348"/>
            <a:ext cx="7074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цифровыми данными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Сбор данных. Опросники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таблицы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данных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диаграмм и графиков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C0BEA6-EF3F-FD4F-A57D-2A81D6E2AA76}"/>
              </a:ext>
            </a:extLst>
          </p:cNvPr>
          <p:cNvSpPr/>
          <p:nvPr/>
        </p:nvSpPr>
        <p:spPr>
          <a:xfrm>
            <a:off x="940228" y="7057778"/>
            <a:ext cx="7531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и методы организации проектной и групповой работы 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 цифровой среде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индивидуальной работы над проектами и задачами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групповой работы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F0E23C-05B2-5249-B3D0-B7B3832CC5FA}"/>
              </a:ext>
            </a:extLst>
          </p:cNvPr>
          <p:cNvSpPr/>
          <p:nvPr/>
        </p:nvSpPr>
        <p:spPr>
          <a:xfrm>
            <a:off x="974052" y="10119878"/>
            <a:ext cx="7074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приложений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Прототипирование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пользователя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логика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4F113-0417-EF42-87ED-717D83FC8D54}"/>
              </a:ext>
            </a:extLst>
          </p:cNvPr>
          <p:cNvSpPr/>
          <p:nvPr/>
        </p:nvSpPr>
        <p:spPr>
          <a:xfrm>
            <a:off x="11971748" y="3072348"/>
            <a:ext cx="89034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Алгоритмизация и программирование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Ввод и вывод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Линейные программы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Ветвления. Условные конструкции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Цикл с предусловием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Цикл с параметром. Вещественные числа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Целочисленные алгоритмы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Строки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183FA9-FF07-1641-A61C-E545A31DC583}"/>
              </a:ext>
            </a:extLst>
          </p:cNvPr>
          <p:cNvSpPr/>
          <p:nvPr/>
        </p:nvSpPr>
        <p:spPr>
          <a:xfrm>
            <a:off x="11971748" y="7057778"/>
            <a:ext cx="89034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Цифровое представление данных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Системы счисления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текстовой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звуковой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графики и видео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3B17E1-EE64-E643-9530-96F9C6C1E867}"/>
              </a:ext>
            </a:extLst>
          </p:cNvPr>
          <p:cNvSpPr/>
          <p:nvPr/>
        </p:nvSpPr>
        <p:spPr>
          <a:xfrm>
            <a:off x="11971748" y="10119878"/>
            <a:ext cx="8903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Цифровое общество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Влияние технологий на общество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Карьеры в ИТ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Сквозные цифровые технологии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E7E824B-EA47-BA4D-8AE9-50D7586E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43A8339-6D19-A944-BE5E-F13FB10E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8</a:t>
            </a:fld>
            <a:endParaRPr lang="en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1;p10"/>
          <p:cNvSpPr>
            <a:spLocks noGrp="1"/>
          </p:cNvSpPr>
          <p:nvPr>
            <p:ph type="ctrTitle"/>
          </p:nvPr>
        </p:nvSpPr>
        <p:spPr bwMode="auto">
          <a:xfrm>
            <a:off x="940229" y="0"/>
            <a:ext cx="22484921" cy="2290543"/>
          </a:xfrm>
          <a:noFill/>
          <a:ln>
            <a:noFill/>
          </a:ln>
        </p:spPr>
        <p:txBody>
          <a:bodyPr spcFirstLastPara="1" wrap="square" lIns="0" tIns="198000" rIns="0" bIns="0" anchor="ctr" anchorCtr="0">
            <a:noAutofit/>
          </a:bodyPr>
          <a:lstStyle/>
          <a:p>
            <a:pPr lvl="0"/>
            <a:r>
              <a:rPr lang="ru-RU" dirty="0"/>
              <a:t>Цифровая образовательная среда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A4F62C2-117C-0241-9272-E504BE20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</p:spPr>
        <p:txBody>
          <a:bodyPr/>
          <a:lstStyle/>
          <a:p>
            <a:r>
              <a:rPr lang="ru-RU" dirty="0"/>
              <a:t>ИНФОРМАТИКА В УСЛОВИЯХ СОВРЕМЕННЫХ РЕАЛИЙ</a:t>
            </a:r>
            <a:endParaRPr lang="en-R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E60164-EFE0-534F-93CA-E91860D2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9</a:t>
            </a:fld>
            <a:endParaRPr lang="en-RU"/>
          </a:p>
        </p:txBody>
      </p:sp>
      <p:pic>
        <p:nvPicPr>
          <p:cNvPr id="5" name="Google Shape;372;p10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705096" y="3009605"/>
            <a:ext cx="9298180" cy="947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3;p1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831638" y="3114109"/>
            <a:ext cx="7132925" cy="947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EFFFD"/>
      </a:lt2>
      <a:accent1>
        <a:srgbClr val="FFCC00"/>
      </a:accent1>
      <a:accent2>
        <a:srgbClr val="004EBE"/>
      </a:accent2>
      <a:accent3>
        <a:srgbClr val="BFD2EF"/>
      </a:accent3>
      <a:accent4>
        <a:srgbClr val="E7E8ED"/>
      </a:accent4>
      <a:accent5>
        <a:srgbClr val="004EBE"/>
      </a:accent5>
      <a:accent6>
        <a:srgbClr val="FFD100"/>
      </a:accent6>
      <a:hlink>
        <a:srgbClr val="004EBE"/>
      </a:hlink>
      <a:folHlink>
        <a:srgbClr val="FFD1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99235-0003-4671-927B-CDCD1363D8F0}"/>
</file>

<file path=customXml/itemProps2.xml><?xml version="1.0" encoding="utf-8"?>
<ds:datastoreItem xmlns:ds="http://schemas.openxmlformats.org/officeDocument/2006/customXml" ds:itemID="{52E0E9F4-E1F2-4742-8FD4-79DDFDA1E720}"/>
</file>

<file path=customXml/itemProps3.xml><?xml version="1.0" encoding="utf-8"?>
<ds:datastoreItem xmlns:ds="http://schemas.openxmlformats.org/officeDocument/2006/customXml" ds:itemID="{00257AA8-4329-4C3E-8D72-94E85E3355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15113</TotalTime>
  <Words>1171</Words>
  <Application>Microsoft Macintosh PowerPoint</Application>
  <PresentationFormat>Custom</PresentationFormat>
  <Paragraphs>212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.PingFang SC Regular</vt:lpstr>
      <vt:lpstr>Arial</vt:lpstr>
      <vt:lpstr>Arimo</vt:lpstr>
      <vt:lpstr>Calibri</vt:lpstr>
      <vt:lpstr>Georgia</vt:lpstr>
      <vt:lpstr>Helvetica Neue Medium</vt:lpstr>
      <vt:lpstr>Yandex Sans Text Light</vt:lpstr>
      <vt:lpstr>Office Theme</vt:lpstr>
      <vt:lpstr>Информатика  в условиях  современных реалий</vt:lpstr>
      <vt:lpstr>PowerPoint Presentation</vt:lpstr>
      <vt:lpstr>Информатика от Яндекса</vt:lpstr>
      <vt:lpstr>Образовательные траектории Яндекса в IT</vt:lpstr>
      <vt:lpstr>Что не устраивает сейчас?</vt:lpstr>
      <vt:lpstr>Преимущества</vt:lpstr>
      <vt:lpstr>Содержание программы для 7 класса</vt:lpstr>
      <vt:lpstr>Содержание программы для 8 класса</vt:lpstr>
      <vt:lpstr>Цифровая образовательная среда</vt:lpstr>
      <vt:lpstr>Цифровая образовательная среда</vt:lpstr>
      <vt:lpstr>Цифровая образовательная среда</vt:lpstr>
      <vt:lpstr>Что о нас говорят?</vt:lpstr>
      <vt:lpstr>Что о нас говорят?</vt:lpstr>
      <vt:lpstr>PowerPoint Presentation</vt:lpstr>
      <vt:lpstr>Дорожная карта</vt:lpstr>
      <vt:lpstr>Что требуется от школ</vt:lpstr>
      <vt:lpstr>Календарь проекта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Nasty Dem</dc:creator>
  <cp:lastModifiedBy>Microsoft Office User</cp:lastModifiedBy>
  <cp:revision>1080</cp:revision>
  <dcterms:created xsi:type="dcterms:W3CDTF">2020-02-26T12:14:57Z</dcterms:created>
  <dcterms:modified xsi:type="dcterms:W3CDTF">2021-06-01T05:15:13Z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