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6" r:id="rId3"/>
    <p:sldId id="279" r:id="rId4"/>
    <p:sldId id="275" r:id="rId5"/>
    <p:sldId id="277" r:id="rId6"/>
    <p:sldId id="278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1ACEB-AB3A-4E20-8FC8-268802810B3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EFBC42-7C08-4ACD-83E8-F337CC8EC620}">
      <dgm:prSet phldrT="[Текст]"/>
      <dgm:spPr/>
      <dgm:t>
        <a:bodyPr/>
        <a:lstStyle/>
        <a:p>
          <a:r>
            <a:rPr lang="ru-RU" dirty="0" smtClean="0"/>
            <a:t>Используя информацию и иллюстративный материал, содержащийся в каталоге DEMO-13, создайте презентацию из трех слайдов на тему «</a:t>
          </a:r>
          <a:r>
            <a:rPr lang="ru-RU" dirty="0" err="1" smtClean="0"/>
            <a:t>Бассенджи</a:t>
          </a:r>
          <a:r>
            <a:rPr lang="ru-RU" dirty="0" smtClean="0"/>
            <a:t>».</a:t>
          </a:r>
        </a:p>
        <a:p>
          <a:r>
            <a:rPr lang="ru-RU" dirty="0" smtClean="0"/>
            <a:t>В презентации должны содержаться краткие иллюстрированные сведения о внешнем виде, происхождении  и  особенностях собак породы </a:t>
          </a:r>
          <a:r>
            <a:rPr lang="ru-RU" dirty="0" err="1" smtClean="0"/>
            <a:t>Бассенджи</a:t>
          </a:r>
          <a:r>
            <a:rPr lang="ru-RU" dirty="0" smtClean="0"/>
            <a:t>. Все слайды должны быть выполнены в едином стиле, каждый слайд должен быть озаглавлен.</a:t>
          </a:r>
        </a:p>
        <a:p>
          <a:r>
            <a:rPr lang="ru-RU" dirty="0" smtClean="0"/>
            <a:t>Презентацию сохраните в файле, имя которого Вам сообщат организаторы.</a:t>
          </a:r>
          <a:endParaRPr lang="ru-RU" dirty="0"/>
        </a:p>
      </dgm:t>
    </dgm:pt>
    <dgm:pt modelId="{9E14F3AE-A95F-4141-A65C-C2E3EE9CD3EA}" type="parTrans" cxnId="{DC6A6256-0B66-47D0-BFCE-EE84E99C68EB}">
      <dgm:prSet/>
      <dgm:spPr/>
      <dgm:t>
        <a:bodyPr/>
        <a:lstStyle/>
        <a:p>
          <a:endParaRPr lang="ru-RU"/>
        </a:p>
      </dgm:t>
    </dgm:pt>
    <dgm:pt modelId="{CA6B9A09-A085-4B6D-A227-3868B13408D3}" type="sibTrans" cxnId="{DC6A6256-0B66-47D0-BFCE-EE84E99C68EB}">
      <dgm:prSet/>
      <dgm:spPr/>
      <dgm:t>
        <a:bodyPr/>
        <a:lstStyle/>
        <a:p>
          <a:endParaRPr lang="ru-RU"/>
        </a:p>
      </dgm:t>
    </dgm:pt>
    <dgm:pt modelId="{AB4248C3-F798-41D3-88FC-709DC0A0D3F4}">
      <dgm:prSet phldrT="[Текст]"/>
      <dgm:spPr/>
      <dgm:t>
        <a:bodyPr/>
        <a:lstStyle/>
        <a:p>
          <a:r>
            <a:rPr lang="ru-RU" b="1" dirty="0" smtClean="0"/>
            <a:t>Требования к оформлению презентации</a:t>
          </a:r>
          <a:endParaRPr lang="ru-RU" dirty="0"/>
        </a:p>
      </dgm:t>
    </dgm:pt>
    <dgm:pt modelId="{2C063182-B9D9-4DB9-9436-BE939997B0EC}" type="parTrans" cxnId="{A7694734-BB05-4E6B-BBFE-27E8B60410B9}">
      <dgm:prSet/>
      <dgm:spPr/>
      <dgm:t>
        <a:bodyPr/>
        <a:lstStyle/>
        <a:p>
          <a:endParaRPr lang="ru-RU"/>
        </a:p>
      </dgm:t>
    </dgm:pt>
    <dgm:pt modelId="{3E528281-4EB7-4C0E-A438-7A4FDC13ABFC}" type="sibTrans" cxnId="{A7694734-BB05-4E6B-BBFE-27E8B60410B9}">
      <dgm:prSet/>
      <dgm:spPr/>
      <dgm:t>
        <a:bodyPr/>
        <a:lstStyle/>
        <a:p>
          <a:endParaRPr lang="ru-RU"/>
        </a:p>
      </dgm:t>
    </dgm:pt>
    <dgm:pt modelId="{BD0DD790-5A2E-4320-82CA-16E6BA17831F}">
      <dgm:prSet/>
      <dgm:spPr/>
      <dgm:t>
        <a:bodyPr/>
        <a:lstStyle/>
        <a:p>
          <a:r>
            <a:rPr lang="ru-RU" smtClean="0"/>
            <a:t>Ровно три слайда без анимации.</a:t>
          </a:r>
          <a:endParaRPr lang="ru-RU" dirty="0"/>
        </a:p>
      </dgm:t>
    </dgm:pt>
    <dgm:pt modelId="{B2C1E5CE-A2EC-4478-AC7C-D7A17EF8F54A}" type="parTrans" cxnId="{A7840794-AE35-484B-9E64-6A00351489FE}">
      <dgm:prSet/>
      <dgm:spPr/>
      <dgm:t>
        <a:bodyPr/>
        <a:lstStyle/>
        <a:p>
          <a:endParaRPr lang="ru-RU"/>
        </a:p>
      </dgm:t>
    </dgm:pt>
    <dgm:pt modelId="{7D578871-2D91-4278-8CED-4526715591AC}" type="sibTrans" cxnId="{A7840794-AE35-484B-9E64-6A00351489FE}">
      <dgm:prSet/>
      <dgm:spPr/>
      <dgm:t>
        <a:bodyPr/>
        <a:lstStyle/>
        <a:p>
          <a:endParaRPr lang="ru-RU"/>
        </a:p>
      </dgm:t>
    </dgm:pt>
    <dgm:pt modelId="{876F5469-1F69-4B2A-B162-6C59C1D79918}">
      <dgm:prSet/>
      <dgm:spPr/>
      <dgm:t>
        <a:bodyPr/>
        <a:lstStyle/>
        <a:p>
          <a:r>
            <a:rPr lang="ru-RU" smtClean="0"/>
            <a:t>Параметры страницы (слайда): экран (16:9), ориентация альбомная.</a:t>
          </a:r>
          <a:endParaRPr lang="ru-RU" dirty="0"/>
        </a:p>
      </dgm:t>
    </dgm:pt>
    <dgm:pt modelId="{1F6E576C-A5EB-4953-88ED-5CEBAB966486}" type="parTrans" cxnId="{B314D381-2695-41BD-B167-CDF1D7CEA0C5}">
      <dgm:prSet/>
      <dgm:spPr/>
      <dgm:t>
        <a:bodyPr/>
        <a:lstStyle/>
        <a:p>
          <a:endParaRPr lang="ru-RU"/>
        </a:p>
      </dgm:t>
    </dgm:pt>
    <dgm:pt modelId="{0A592B86-6232-41C3-A5E1-D63F1C794386}" type="sibTrans" cxnId="{B314D381-2695-41BD-B167-CDF1D7CEA0C5}">
      <dgm:prSet/>
      <dgm:spPr/>
      <dgm:t>
        <a:bodyPr/>
        <a:lstStyle/>
        <a:p>
          <a:endParaRPr lang="ru-RU"/>
        </a:p>
      </dgm:t>
    </dgm:pt>
    <dgm:pt modelId="{D4421F16-F4C7-4056-BC73-A1875CBD7219}">
      <dgm:prSet/>
      <dgm:spPr/>
      <dgm:t>
        <a:bodyPr/>
        <a:lstStyle/>
        <a:p>
          <a:r>
            <a:rPr lang="ru-RU" smtClean="0"/>
            <a:t>Содержание, структура, форматирование шрифта и размещение изображений на слайдах:</a:t>
          </a:r>
          <a:endParaRPr lang="ru-RU" dirty="0"/>
        </a:p>
      </dgm:t>
    </dgm:pt>
    <dgm:pt modelId="{75BAA68B-A505-4197-98EA-3DDFD7ED1C11}" type="parTrans" cxnId="{C3BC4E7D-6DA7-4EDF-946D-CA7A21B3BFA3}">
      <dgm:prSet/>
      <dgm:spPr/>
      <dgm:t>
        <a:bodyPr/>
        <a:lstStyle/>
        <a:p>
          <a:endParaRPr lang="ru-RU"/>
        </a:p>
      </dgm:t>
    </dgm:pt>
    <dgm:pt modelId="{B50581E6-735D-4CBC-BAFE-D66E10AC5EA3}" type="sibTrans" cxnId="{C3BC4E7D-6DA7-4EDF-946D-CA7A21B3BFA3}">
      <dgm:prSet/>
      <dgm:spPr/>
      <dgm:t>
        <a:bodyPr/>
        <a:lstStyle/>
        <a:p>
          <a:endParaRPr lang="ru-RU"/>
        </a:p>
      </dgm:t>
    </dgm:pt>
    <dgm:pt modelId="{8652F75F-1414-4117-9E69-22B244BD3273}">
      <dgm:prSet/>
      <dgm:spPr/>
      <dgm:t>
        <a:bodyPr/>
        <a:lstStyle/>
        <a:p>
          <a:r>
            <a:rPr lang="ru-RU" smtClean="0"/>
            <a:t>первый слайд - титульный слайд с названием презентации; в подзаголовке титульного слайда в качестве информации об авторе презентации указывается идентификационный номер участника экзамена;</a:t>
          </a:r>
          <a:endParaRPr lang="ru-RU" dirty="0"/>
        </a:p>
      </dgm:t>
    </dgm:pt>
    <dgm:pt modelId="{245558CA-D92A-4643-A509-511F702D419B}" type="parTrans" cxnId="{9984C4DE-3CBA-42AA-B7AB-A0D50C022203}">
      <dgm:prSet/>
      <dgm:spPr/>
      <dgm:t>
        <a:bodyPr/>
        <a:lstStyle/>
        <a:p>
          <a:endParaRPr lang="ru-RU"/>
        </a:p>
      </dgm:t>
    </dgm:pt>
    <dgm:pt modelId="{D3274E78-F153-412C-B984-7A65FF8C87B5}" type="sibTrans" cxnId="{9984C4DE-3CBA-42AA-B7AB-A0D50C022203}">
      <dgm:prSet/>
      <dgm:spPr/>
      <dgm:t>
        <a:bodyPr/>
        <a:lstStyle/>
        <a:p>
          <a:endParaRPr lang="ru-RU"/>
        </a:p>
      </dgm:t>
    </dgm:pt>
    <dgm:pt modelId="{39FD6515-1B73-4E43-B919-8C049D6B881F}">
      <dgm:prSet/>
      <dgm:spPr/>
      <dgm:t>
        <a:bodyPr/>
        <a:lstStyle/>
        <a:p>
          <a:r>
            <a:rPr lang="ru-RU" smtClean="0"/>
            <a:t>второй слайд – основная информация в соответствие с заданием, размещенная по образцу на рисунке макета слайда 2: заголовок слайда; два блока текста; два изображения;</a:t>
          </a:r>
          <a:endParaRPr lang="ru-RU" dirty="0"/>
        </a:p>
      </dgm:t>
    </dgm:pt>
    <dgm:pt modelId="{3712275C-DC61-4E63-99F4-389A776B11DC}" type="parTrans" cxnId="{F865E5D0-3807-4D66-A902-9C78D6F06409}">
      <dgm:prSet/>
      <dgm:spPr/>
      <dgm:t>
        <a:bodyPr/>
        <a:lstStyle/>
        <a:p>
          <a:endParaRPr lang="ru-RU"/>
        </a:p>
      </dgm:t>
    </dgm:pt>
    <dgm:pt modelId="{ADB6D6B3-C457-40CF-BD29-2159A7031867}" type="sibTrans" cxnId="{F865E5D0-3807-4D66-A902-9C78D6F06409}">
      <dgm:prSet/>
      <dgm:spPr/>
      <dgm:t>
        <a:bodyPr/>
        <a:lstStyle/>
        <a:p>
          <a:endParaRPr lang="ru-RU"/>
        </a:p>
      </dgm:t>
    </dgm:pt>
    <dgm:pt modelId="{C83ED835-CF46-4849-84A8-97C1FA4CD4E1}">
      <dgm:prSet/>
      <dgm:spPr/>
      <dgm:t>
        <a:bodyPr/>
        <a:lstStyle/>
        <a:p>
          <a:r>
            <a:rPr lang="ru-RU" smtClean="0"/>
            <a:t>третий слайд – дополнительная информация по теме презентации, размещенная на слайде по образцу на рисунке макета слайда 3: заголовок слайда; три изображения; три блока текста.</a:t>
          </a:r>
          <a:endParaRPr lang="ru-RU" dirty="0"/>
        </a:p>
      </dgm:t>
    </dgm:pt>
    <dgm:pt modelId="{E4F78143-041B-4892-94FE-9019EE94A9FC}" type="parTrans" cxnId="{36E16CA2-E1C1-4EC7-883C-0B6DDB5CCFE4}">
      <dgm:prSet/>
      <dgm:spPr/>
      <dgm:t>
        <a:bodyPr/>
        <a:lstStyle/>
        <a:p>
          <a:endParaRPr lang="ru-RU"/>
        </a:p>
      </dgm:t>
    </dgm:pt>
    <dgm:pt modelId="{A52B611F-EA06-4F75-B42F-CC98F8368ED6}" type="sibTrans" cxnId="{36E16CA2-E1C1-4EC7-883C-0B6DDB5CCFE4}">
      <dgm:prSet/>
      <dgm:spPr/>
      <dgm:t>
        <a:bodyPr/>
        <a:lstStyle/>
        <a:p>
          <a:endParaRPr lang="ru-RU"/>
        </a:p>
      </dgm:t>
    </dgm:pt>
    <dgm:pt modelId="{69E96D4E-7D9D-4241-B578-7F44B0440DA0}">
      <dgm:prSet/>
      <dgm:spPr/>
      <dgm:t>
        <a:bodyPr/>
        <a:lstStyle/>
        <a:p>
          <a:endParaRPr lang="ru-RU" dirty="0"/>
        </a:p>
      </dgm:t>
    </dgm:pt>
    <dgm:pt modelId="{F342071C-549B-4227-9277-ABC5D5AD18EF}" type="parTrans" cxnId="{59FEED47-938B-4907-93D9-99E814577761}">
      <dgm:prSet/>
      <dgm:spPr/>
      <dgm:t>
        <a:bodyPr/>
        <a:lstStyle/>
        <a:p>
          <a:endParaRPr lang="ru-RU"/>
        </a:p>
      </dgm:t>
    </dgm:pt>
    <dgm:pt modelId="{91D6FFF9-8F87-4DB4-9751-FC364FED89FD}" type="sibTrans" cxnId="{59FEED47-938B-4907-93D9-99E814577761}">
      <dgm:prSet/>
      <dgm:spPr/>
      <dgm:t>
        <a:bodyPr/>
        <a:lstStyle/>
        <a:p>
          <a:endParaRPr lang="ru-RU"/>
        </a:p>
      </dgm:t>
    </dgm:pt>
    <dgm:pt modelId="{82EB2CD2-093D-457F-9EA9-AB3219F4FCD1}">
      <dgm:prSet/>
      <dgm:spPr/>
      <dgm:t>
        <a:bodyPr/>
        <a:lstStyle/>
        <a:p>
          <a:r>
            <a:rPr lang="ru-RU" smtClean="0"/>
            <a:t>В презентации должен использоваться единый тип шрифта.</a:t>
          </a:r>
          <a:endParaRPr lang="ru-RU" dirty="0"/>
        </a:p>
      </dgm:t>
    </dgm:pt>
    <dgm:pt modelId="{7EBBF499-D3D8-4470-93BD-90A8C6393F76}" type="parTrans" cxnId="{1BD61C10-C44E-4F36-98B0-B9F328A59253}">
      <dgm:prSet/>
      <dgm:spPr/>
      <dgm:t>
        <a:bodyPr/>
        <a:lstStyle/>
        <a:p>
          <a:endParaRPr lang="ru-RU"/>
        </a:p>
      </dgm:t>
    </dgm:pt>
    <dgm:pt modelId="{4EB3C52E-5B61-43B7-8371-70890B0F3B0D}" type="sibTrans" cxnId="{1BD61C10-C44E-4F36-98B0-B9F328A59253}">
      <dgm:prSet/>
      <dgm:spPr/>
      <dgm:t>
        <a:bodyPr/>
        <a:lstStyle/>
        <a:p>
          <a:endParaRPr lang="ru-RU"/>
        </a:p>
      </dgm:t>
    </dgm:pt>
    <dgm:pt modelId="{C198B6EE-D0D2-44E0-8192-8D656B7DE6D6}">
      <dgm:prSet/>
      <dgm:spPr/>
      <dgm:t>
        <a:bodyPr/>
        <a:lstStyle/>
        <a:p>
          <a:r>
            <a:rPr lang="ru-RU" smtClean="0"/>
            <a:t>Размер шрифта для названия презентации на титульном слайде – 40 пт., для подзаголовка на титульном слайде и заголовков слайдов – 24 пт., для подзаголовков на втором и третьем слайдах и для основного текста - 20 пт.</a:t>
          </a:r>
          <a:endParaRPr lang="ru-RU" dirty="0"/>
        </a:p>
      </dgm:t>
    </dgm:pt>
    <dgm:pt modelId="{1EFF8B65-8D9F-4CF6-B549-0E5A5BB4B5A3}" type="parTrans" cxnId="{465BE140-0912-467F-955E-3295D425F646}">
      <dgm:prSet/>
      <dgm:spPr/>
      <dgm:t>
        <a:bodyPr/>
        <a:lstStyle/>
        <a:p>
          <a:endParaRPr lang="ru-RU"/>
        </a:p>
      </dgm:t>
    </dgm:pt>
    <dgm:pt modelId="{56C53851-FAD4-40F7-9A13-E7D0BBC641EE}" type="sibTrans" cxnId="{465BE140-0912-467F-955E-3295D425F646}">
      <dgm:prSet/>
      <dgm:spPr/>
      <dgm:t>
        <a:bodyPr/>
        <a:lstStyle/>
        <a:p>
          <a:endParaRPr lang="ru-RU"/>
        </a:p>
      </dgm:t>
    </dgm:pt>
    <dgm:pt modelId="{315304FF-6A55-4024-AB1E-EB8CF0AC1172}">
      <dgm:prSet/>
      <dgm:spPr/>
      <dgm:t>
        <a:bodyPr/>
        <a:lstStyle/>
        <a:p>
          <a:r>
            <a:rPr lang="ru-RU" dirty="0" smtClean="0"/>
            <a:t>Текст не должен перекрывать  основные изображения, или сливаться с фоном.</a:t>
          </a:r>
          <a:endParaRPr lang="ru-RU" dirty="0"/>
        </a:p>
      </dgm:t>
    </dgm:pt>
    <dgm:pt modelId="{839062DD-A1C3-43C7-AA1C-79C5343F0526}" type="parTrans" cxnId="{CE69B48A-A88C-4A58-97F4-B5FD537482FB}">
      <dgm:prSet/>
      <dgm:spPr/>
      <dgm:t>
        <a:bodyPr/>
        <a:lstStyle/>
        <a:p>
          <a:endParaRPr lang="ru-RU"/>
        </a:p>
      </dgm:t>
    </dgm:pt>
    <dgm:pt modelId="{79655224-F4BE-4926-B2EF-DE3BC84633C6}" type="sibTrans" cxnId="{CE69B48A-A88C-4A58-97F4-B5FD537482FB}">
      <dgm:prSet/>
      <dgm:spPr/>
      <dgm:t>
        <a:bodyPr/>
        <a:lstStyle/>
        <a:p>
          <a:endParaRPr lang="ru-RU"/>
        </a:p>
      </dgm:t>
    </dgm:pt>
    <dgm:pt modelId="{466B27D7-0067-48C1-A38F-D76A507E8FD1}" type="pres">
      <dgm:prSet presAssocID="{9F91ACEB-AB3A-4E20-8FC8-268802810B3A}" presName="linear" presStyleCnt="0">
        <dgm:presLayoutVars>
          <dgm:animLvl val="lvl"/>
          <dgm:resizeHandles val="exact"/>
        </dgm:presLayoutVars>
      </dgm:prSet>
      <dgm:spPr/>
    </dgm:pt>
    <dgm:pt modelId="{CD2CA927-EFAE-4137-9DED-5A4A71AFE87D}" type="pres">
      <dgm:prSet presAssocID="{B0EFBC42-7C08-4ACD-83E8-F337CC8EC6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885FC-2D94-41C8-BCD3-807A122C3952}" type="pres">
      <dgm:prSet presAssocID="{B0EFBC42-7C08-4ACD-83E8-F337CC8EC6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69B48A-A88C-4A58-97F4-B5FD537482FB}" srcId="{B0EFBC42-7C08-4ACD-83E8-F337CC8EC620}" destId="{315304FF-6A55-4024-AB1E-EB8CF0AC1172}" srcOrd="10" destOrd="0" parTransId="{839062DD-A1C3-43C7-AA1C-79C5343F0526}" sibTransId="{79655224-F4BE-4926-B2EF-DE3BC84633C6}"/>
    <dgm:cxn modelId="{B314D381-2695-41BD-B167-CDF1D7CEA0C5}" srcId="{B0EFBC42-7C08-4ACD-83E8-F337CC8EC620}" destId="{876F5469-1F69-4B2A-B162-6C59C1D79918}" srcOrd="2" destOrd="0" parTransId="{1F6E576C-A5EB-4953-88ED-5CEBAB966486}" sibTransId="{0A592B86-6232-41C3-A5E1-D63F1C794386}"/>
    <dgm:cxn modelId="{59FEED47-938B-4907-93D9-99E814577761}" srcId="{B0EFBC42-7C08-4ACD-83E8-F337CC8EC620}" destId="{69E96D4E-7D9D-4241-B578-7F44B0440DA0}" srcOrd="7" destOrd="0" parTransId="{F342071C-549B-4227-9277-ABC5D5AD18EF}" sibTransId="{91D6FFF9-8F87-4DB4-9751-FC364FED89FD}"/>
    <dgm:cxn modelId="{9984C4DE-3CBA-42AA-B7AB-A0D50C022203}" srcId="{B0EFBC42-7C08-4ACD-83E8-F337CC8EC620}" destId="{8652F75F-1414-4117-9E69-22B244BD3273}" srcOrd="4" destOrd="0" parTransId="{245558CA-D92A-4643-A509-511F702D419B}" sibTransId="{D3274E78-F153-412C-B984-7A65FF8C87B5}"/>
    <dgm:cxn modelId="{AB3F8AE9-BC9A-4573-9E79-3894887DF23F}" type="presOf" srcId="{876F5469-1F69-4B2A-B162-6C59C1D79918}" destId="{4FB885FC-2D94-41C8-BCD3-807A122C3952}" srcOrd="0" destOrd="2" presId="urn:microsoft.com/office/officeart/2005/8/layout/vList2"/>
    <dgm:cxn modelId="{AD3E5ED3-39D9-4C09-9297-35DCD05444CE}" type="presOf" srcId="{315304FF-6A55-4024-AB1E-EB8CF0AC1172}" destId="{4FB885FC-2D94-41C8-BCD3-807A122C3952}" srcOrd="0" destOrd="10" presId="urn:microsoft.com/office/officeart/2005/8/layout/vList2"/>
    <dgm:cxn modelId="{FCFBDDE6-FDDE-4CDD-89F2-216CD842BF6E}" type="presOf" srcId="{B0EFBC42-7C08-4ACD-83E8-F337CC8EC620}" destId="{CD2CA927-EFAE-4137-9DED-5A4A71AFE87D}" srcOrd="0" destOrd="0" presId="urn:microsoft.com/office/officeart/2005/8/layout/vList2"/>
    <dgm:cxn modelId="{1BD61C10-C44E-4F36-98B0-B9F328A59253}" srcId="{B0EFBC42-7C08-4ACD-83E8-F337CC8EC620}" destId="{82EB2CD2-093D-457F-9EA9-AB3219F4FCD1}" srcOrd="8" destOrd="0" parTransId="{7EBBF499-D3D8-4470-93BD-90A8C6393F76}" sibTransId="{4EB3C52E-5B61-43B7-8371-70890B0F3B0D}"/>
    <dgm:cxn modelId="{F865E5D0-3807-4D66-A902-9C78D6F06409}" srcId="{B0EFBC42-7C08-4ACD-83E8-F337CC8EC620}" destId="{39FD6515-1B73-4E43-B919-8C049D6B881F}" srcOrd="5" destOrd="0" parTransId="{3712275C-DC61-4E63-99F4-389A776B11DC}" sibTransId="{ADB6D6B3-C457-40CF-BD29-2159A7031867}"/>
    <dgm:cxn modelId="{465BE140-0912-467F-955E-3295D425F646}" srcId="{B0EFBC42-7C08-4ACD-83E8-F337CC8EC620}" destId="{C198B6EE-D0D2-44E0-8192-8D656B7DE6D6}" srcOrd="9" destOrd="0" parTransId="{1EFF8B65-8D9F-4CF6-B549-0E5A5BB4B5A3}" sibTransId="{56C53851-FAD4-40F7-9A13-E7D0BBC641EE}"/>
    <dgm:cxn modelId="{C3BC4E7D-6DA7-4EDF-946D-CA7A21B3BFA3}" srcId="{B0EFBC42-7C08-4ACD-83E8-F337CC8EC620}" destId="{D4421F16-F4C7-4056-BC73-A1875CBD7219}" srcOrd="3" destOrd="0" parTransId="{75BAA68B-A505-4197-98EA-3DDFD7ED1C11}" sibTransId="{B50581E6-735D-4CBC-BAFE-D66E10AC5EA3}"/>
    <dgm:cxn modelId="{222B2CF8-513B-46EF-A50F-3D8CA0DF53C2}" type="presOf" srcId="{C198B6EE-D0D2-44E0-8192-8D656B7DE6D6}" destId="{4FB885FC-2D94-41C8-BCD3-807A122C3952}" srcOrd="0" destOrd="9" presId="urn:microsoft.com/office/officeart/2005/8/layout/vList2"/>
    <dgm:cxn modelId="{A7840794-AE35-484B-9E64-6A00351489FE}" srcId="{B0EFBC42-7C08-4ACD-83E8-F337CC8EC620}" destId="{BD0DD790-5A2E-4320-82CA-16E6BA17831F}" srcOrd="1" destOrd="0" parTransId="{B2C1E5CE-A2EC-4478-AC7C-D7A17EF8F54A}" sibTransId="{7D578871-2D91-4278-8CED-4526715591AC}"/>
    <dgm:cxn modelId="{D1EA56D6-C81D-4E24-9B4C-7ABCACB57709}" type="presOf" srcId="{AB4248C3-F798-41D3-88FC-709DC0A0D3F4}" destId="{4FB885FC-2D94-41C8-BCD3-807A122C3952}" srcOrd="0" destOrd="0" presId="urn:microsoft.com/office/officeart/2005/8/layout/vList2"/>
    <dgm:cxn modelId="{A7694734-BB05-4E6B-BBFE-27E8B60410B9}" srcId="{B0EFBC42-7C08-4ACD-83E8-F337CC8EC620}" destId="{AB4248C3-F798-41D3-88FC-709DC0A0D3F4}" srcOrd="0" destOrd="0" parTransId="{2C063182-B9D9-4DB9-9436-BE939997B0EC}" sibTransId="{3E528281-4EB7-4C0E-A438-7A4FDC13ABFC}"/>
    <dgm:cxn modelId="{0BE94F34-81F2-4D27-A2EA-AD6A00F36850}" type="presOf" srcId="{9F91ACEB-AB3A-4E20-8FC8-268802810B3A}" destId="{466B27D7-0067-48C1-A38F-D76A507E8FD1}" srcOrd="0" destOrd="0" presId="urn:microsoft.com/office/officeart/2005/8/layout/vList2"/>
    <dgm:cxn modelId="{6D872383-4CD0-406C-8505-1EA6D694061E}" type="presOf" srcId="{82EB2CD2-093D-457F-9EA9-AB3219F4FCD1}" destId="{4FB885FC-2D94-41C8-BCD3-807A122C3952}" srcOrd="0" destOrd="8" presId="urn:microsoft.com/office/officeart/2005/8/layout/vList2"/>
    <dgm:cxn modelId="{F097B66B-819D-4F4E-B905-9CF56B98876A}" type="presOf" srcId="{D4421F16-F4C7-4056-BC73-A1875CBD7219}" destId="{4FB885FC-2D94-41C8-BCD3-807A122C3952}" srcOrd="0" destOrd="3" presId="urn:microsoft.com/office/officeart/2005/8/layout/vList2"/>
    <dgm:cxn modelId="{71026DB9-8E88-4029-A448-D481DC468455}" type="presOf" srcId="{39FD6515-1B73-4E43-B919-8C049D6B881F}" destId="{4FB885FC-2D94-41C8-BCD3-807A122C3952}" srcOrd="0" destOrd="5" presId="urn:microsoft.com/office/officeart/2005/8/layout/vList2"/>
    <dgm:cxn modelId="{24158230-7849-4699-9A52-86592D2A0289}" type="presOf" srcId="{69E96D4E-7D9D-4241-B578-7F44B0440DA0}" destId="{4FB885FC-2D94-41C8-BCD3-807A122C3952}" srcOrd="0" destOrd="7" presId="urn:microsoft.com/office/officeart/2005/8/layout/vList2"/>
    <dgm:cxn modelId="{3E81D6C7-89D8-495B-82C1-A85BDB242816}" type="presOf" srcId="{BD0DD790-5A2E-4320-82CA-16E6BA17831F}" destId="{4FB885FC-2D94-41C8-BCD3-807A122C3952}" srcOrd="0" destOrd="1" presId="urn:microsoft.com/office/officeart/2005/8/layout/vList2"/>
    <dgm:cxn modelId="{36E16CA2-E1C1-4EC7-883C-0B6DDB5CCFE4}" srcId="{B0EFBC42-7C08-4ACD-83E8-F337CC8EC620}" destId="{C83ED835-CF46-4849-84A8-97C1FA4CD4E1}" srcOrd="6" destOrd="0" parTransId="{E4F78143-041B-4892-94FE-9019EE94A9FC}" sibTransId="{A52B611F-EA06-4F75-B42F-CC98F8368ED6}"/>
    <dgm:cxn modelId="{5649021E-3019-496F-B0EE-B102D3E26B10}" type="presOf" srcId="{C83ED835-CF46-4849-84A8-97C1FA4CD4E1}" destId="{4FB885FC-2D94-41C8-BCD3-807A122C3952}" srcOrd="0" destOrd="6" presId="urn:microsoft.com/office/officeart/2005/8/layout/vList2"/>
    <dgm:cxn modelId="{DC6A6256-0B66-47D0-BFCE-EE84E99C68EB}" srcId="{9F91ACEB-AB3A-4E20-8FC8-268802810B3A}" destId="{B0EFBC42-7C08-4ACD-83E8-F337CC8EC620}" srcOrd="0" destOrd="0" parTransId="{9E14F3AE-A95F-4141-A65C-C2E3EE9CD3EA}" sibTransId="{CA6B9A09-A085-4B6D-A227-3868B13408D3}"/>
    <dgm:cxn modelId="{E651A7A5-7793-4754-9180-3E14AC63C7CC}" type="presOf" srcId="{8652F75F-1414-4117-9E69-22B244BD3273}" destId="{4FB885FC-2D94-41C8-BCD3-807A122C3952}" srcOrd="0" destOrd="4" presId="urn:microsoft.com/office/officeart/2005/8/layout/vList2"/>
    <dgm:cxn modelId="{F3E097BE-14C0-4EFF-B488-9924D4C4B0EA}" type="presParOf" srcId="{466B27D7-0067-48C1-A38F-D76A507E8FD1}" destId="{CD2CA927-EFAE-4137-9DED-5A4A71AFE87D}" srcOrd="0" destOrd="0" presId="urn:microsoft.com/office/officeart/2005/8/layout/vList2"/>
    <dgm:cxn modelId="{E5584D3E-C683-4B5D-8AA4-30740B7C759D}" type="presParOf" srcId="{466B27D7-0067-48C1-A38F-D76A507E8FD1}" destId="{4FB885FC-2D94-41C8-BCD3-807A122C39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9E49A-C78A-4C35-BFF9-9F03DF47A2F2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39F07D-8886-4511-9C5A-83D68F00AE91}">
      <dgm:prSet phldrT="[Текст]" custT="1"/>
      <dgm:spPr/>
      <dgm:t>
        <a:bodyPr/>
        <a:lstStyle/>
        <a:p>
          <a:pPr algn="l"/>
          <a:r>
            <a:rPr lang="ru-RU" sz="1600" dirty="0"/>
            <a:t>Создайте в текстовом редакторе документ и напишите в нём следующий текст, точно воспроизведя всё оформление текста, имеющееся в образце. </a:t>
          </a:r>
        </a:p>
        <a:p>
          <a:pPr algn="l"/>
          <a:r>
            <a:rPr lang="ru-RU" sz="1600" dirty="0"/>
            <a:t>Данный текст должен быть написан шрифтом размером 14 пунктов. Основной текст выровнен по ширине, и первая строка абзаца имеет отступ </a:t>
          </a:r>
          <a:br>
            <a:rPr lang="ru-RU" sz="1600" dirty="0"/>
          </a:br>
          <a:r>
            <a:rPr lang="ru-RU" sz="1600" dirty="0"/>
            <a:t>в 1 см. В тексте есть слова, выделенные жирным шрифтом, курсивом </a:t>
          </a:r>
          <a:br>
            <a:rPr lang="ru-RU" sz="1600" dirty="0"/>
          </a:br>
          <a:r>
            <a:rPr lang="ru-RU" sz="1600" dirty="0"/>
            <a:t>и подчеркиванием. </a:t>
          </a:r>
        </a:p>
        <a:p>
          <a:pPr algn="l"/>
          <a:r>
            <a:rPr lang="ru-RU" sz="1600" dirty="0"/>
            <a:t>При этом допустимо, чтобы ширина Вашего текста отличалась от ширины текста в примере, поскольку ширина текста зависит от размера страницы и полей. В этом случае разбиение текста на строки должно соответствовать стандартной ширине абзаца. </a:t>
          </a:r>
        </a:p>
        <a:p>
          <a:pPr algn="l"/>
          <a:r>
            <a:rPr lang="ru-RU" sz="1600" dirty="0"/>
            <a:t>Текст сохраните в файле, имя которого Вам сообщат организаторы.</a:t>
          </a:r>
        </a:p>
      </dgm:t>
    </dgm:pt>
    <dgm:pt modelId="{617D3D24-55AE-497B-BA07-88ED43313AEA}" type="parTrans" cxnId="{A5823DDE-8B32-45EC-B54D-F144D9ABFB76}">
      <dgm:prSet/>
      <dgm:spPr/>
      <dgm:t>
        <a:bodyPr/>
        <a:lstStyle/>
        <a:p>
          <a:endParaRPr lang="ru-RU" sz="1600"/>
        </a:p>
      </dgm:t>
    </dgm:pt>
    <dgm:pt modelId="{ED902ED3-DB9D-4BE0-946A-980734DC77E2}" type="sibTrans" cxnId="{A5823DDE-8B32-45EC-B54D-F144D9ABFB76}">
      <dgm:prSet/>
      <dgm:spPr/>
      <dgm:t>
        <a:bodyPr/>
        <a:lstStyle/>
        <a:p>
          <a:endParaRPr lang="ru-RU" sz="1600"/>
        </a:p>
      </dgm:t>
    </dgm:pt>
    <dgm:pt modelId="{678D1B06-95F0-462C-8E53-A423F040C5C4}" type="pres">
      <dgm:prSet presAssocID="{8C89E49A-C78A-4C35-BFF9-9F03DF47A2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70785-D297-4882-84E9-3B0B1BAB78B6}" type="pres">
      <dgm:prSet presAssocID="{2C39F07D-8886-4511-9C5A-83D68F00AE91}" presName="composite" presStyleCnt="0"/>
      <dgm:spPr/>
    </dgm:pt>
    <dgm:pt modelId="{15AF4858-C425-4F7D-BEB7-87D055403C95}" type="pres">
      <dgm:prSet presAssocID="{2C39F07D-8886-4511-9C5A-83D68F00AE91}" presName="parTx" presStyleLbl="alignNode1" presStyleIdx="0" presStyleCnt="1" custLinFactNeighborX="49" custLinFactNeighborY="8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E5DE7-54E8-42E3-8153-1EB769FE720D}" type="pres">
      <dgm:prSet presAssocID="{2C39F07D-8886-4511-9C5A-83D68F00AE9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5823DDE-8B32-45EC-B54D-F144D9ABFB76}" srcId="{8C89E49A-C78A-4C35-BFF9-9F03DF47A2F2}" destId="{2C39F07D-8886-4511-9C5A-83D68F00AE91}" srcOrd="0" destOrd="0" parTransId="{617D3D24-55AE-497B-BA07-88ED43313AEA}" sibTransId="{ED902ED3-DB9D-4BE0-946A-980734DC77E2}"/>
    <dgm:cxn modelId="{AB253DCA-F08D-4D7F-B902-5AA6F57E1ACF}" type="presOf" srcId="{8C89E49A-C78A-4C35-BFF9-9F03DF47A2F2}" destId="{678D1B06-95F0-462C-8E53-A423F040C5C4}" srcOrd="0" destOrd="0" presId="urn:microsoft.com/office/officeart/2005/8/layout/hList1"/>
    <dgm:cxn modelId="{F912389B-E2FA-412A-9833-6E7375051AE2}" type="presOf" srcId="{2C39F07D-8886-4511-9C5A-83D68F00AE91}" destId="{15AF4858-C425-4F7D-BEB7-87D055403C95}" srcOrd="0" destOrd="0" presId="urn:microsoft.com/office/officeart/2005/8/layout/hList1"/>
    <dgm:cxn modelId="{C985A276-C991-425B-988C-CFC2DD654109}" type="presParOf" srcId="{678D1B06-95F0-462C-8E53-A423F040C5C4}" destId="{B9670785-D297-4882-84E9-3B0B1BAB78B6}" srcOrd="0" destOrd="0" presId="urn:microsoft.com/office/officeart/2005/8/layout/hList1"/>
    <dgm:cxn modelId="{665EB5FF-BD38-45C1-A73A-A65CEFB13A29}" type="presParOf" srcId="{B9670785-D297-4882-84E9-3B0B1BAB78B6}" destId="{15AF4858-C425-4F7D-BEB7-87D055403C95}" srcOrd="0" destOrd="0" presId="urn:microsoft.com/office/officeart/2005/8/layout/hList1"/>
    <dgm:cxn modelId="{00588363-279E-47C5-AE5F-6C0AD5A91119}" type="presParOf" srcId="{B9670785-D297-4882-84E9-3B0B1BAB78B6}" destId="{F1DE5DE7-54E8-42E3-8153-1EB769FE72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CA927-EFAE-4137-9DED-5A4A71AFE87D}">
      <dsp:nvSpPr>
        <dsp:cNvPr id="0" name=""/>
        <dsp:cNvSpPr/>
      </dsp:nvSpPr>
      <dsp:spPr>
        <a:xfrm>
          <a:off x="0" y="212588"/>
          <a:ext cx="11531599" cy="1375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Используя информацию и иллюстративный материал, содержащийся в каталоге DEMO-13, создайте презентацию из трех слайдов на тему «</a:t>
          </a:r>
          <a:r>
            <a:rPr lang="ru-RU" sz="1400" kern="1200" dirty="0" err="1" smtClean="0"/>
            <a:t>Бассенджи</a:t>
          </a:r>
          <a:r>
            <a:rPr lang="ru-RU" sz="1400" kern="1200" dirty="0" smtClean="0"/>
            <a:t>».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презентации должны содержаться краткие иллюстрированные сведения о внешнем виде, происхождении  и  особенностях собак породы </a:t>
          </a:r>
          <a:r>
            <a:rPr lang="ru-RU" sz="1400" kern="1200" dirty="0" err="1" smtClean="0"/>
            <a:t>Бассенджи</a:t>
          </a:r>
          <a:r>
            <a:rPr lang="ru-RU" sz="1400" kern="1200" dirty="0" smtClean="0"/>
            <a:t>. Все слайды должны быть выполнены в едином стиле, каждый слайд должен быть озаглавлен.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Презентацию сохраните в файле, имя которого Вам сообщат организаторы.</a:t>
          </a:r>
          <a:endParaRPr lang="ru-RU" sz="1400" kern="1200" dirty="0"/>
        </a:p>
      </dsp:txBody>
      <dsp:txXfrm>
        <a:off x="67167" y="279755"/>
        <a:ext cx="11397265" cy="1241586"/>
      </dsp:txXfrm>
    </dsp:sp>
    <dsp:sp modelId="{4FB885FC-2D94-41C8-BCD3-807A122C3952}">
      <dsp:nvSpPr>
        <dsp:cNvPr id="0" name=""/>
        <dsp:cNvSpPr/>
      </dsp:nvSpPr>
      <dsp:spPr>
        <a:xfrm>
          <a:off x="0" y="1588508"/>
          <a:ext cx="11531599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128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dirty="0" smtClean="0"/>
            <a:t>Требования к оформлению презентации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Ровно три слайда без анимации.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Параметры страницы (слайда): экран (16:9), ориентация альбомная.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Содержание, структура, форматирование шрифта и размещение изображений на слайдах: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первый слайд - титульный слайд с названием презентации; в подзаголовке титульного слайда в качестве информации об авторе презентации указывается идентификационный номер участника экзамена;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второй слайд – основная информация в соответствие с заданием, размещенная по образцу на рисунке макета слайда 2: заголовок слайда; два блока текста; два изображения;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третий слайд – дополнительная информация по теме презентации, размещенная на слайде по образцу на рисунке макета слайда 3: заголовок слайда; три изображения; три блока текста.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В презентации должен использоваться единый тип шрифта.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/>
            <a:t>Размер шрифта для названия презентации на титульном слайде – 40 пт., для подзаголовка на титульном слайде и заголовков слайдов – 24 пт., для подзаголовков на втором и третьем слайдах и для основного текста - 20 пт.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/>
            <a:t>Текст не должен перекрывать  основные изображения, или сливаться с фоном.</a:t>
          </a:r>
          <a:endParaRPr lang="ru-RU" sz="1100" kern="1200" dirty="0"/>
        </a:p>
      </dsp:txBody>
      <dsp:txXfrm>
        <a:off x="0" y="1588508"/>
        <a:ext cx="11531599" cy="25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F4858-C425-4F7D-BEB7-87D055403C95}">
      <dsp:nvSpPr>
        <dsp:cNvPr id="0" name=""/>
        <dsp:cNvSpPr/>
      </dsp:nvSpPr>
      <dsp:spPr>
        <a:xfrm>
          <a:off x="11474" y="0"/>
          <a:ext cx="11737964" cy="2453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Создайте в текстовом редакторе документ и напишите в нём следующий текст, точно воспроизведя всё оформление текста, имеющееся в образце.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Данный текст должен быть написан шрифтом размером 14 пунктов. Основной текст выровнен по ширине, и первая строка абзаца имеет отступ </a:t>
          </a:r>
          <a:br>
            <a:rPr lang="ru-RU" sz="1600" kern="1200" dirty="0"/>
          </a:br>
          <a:r>
            <a:rPr lang="ru-RU" sz="1600" kern="1200" dirty="0"/>
            <a:t>в 1 см. В тексте есть слова, выделенные жирным шрифтом, курсивом </a:t>
          </a:r>
          <a:br>
            <a:rPr lang="ru-RU" sz="1600" kern="1200" dirty="0"/>
          </a:br>
          <a:r>
            <a:rPr lang="ru-RU" sz="1600" kern="1200" dirty="0"/>
            <a:t>и подчеркиванием.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 этом допустимо, чтобы ширина Вашего текста отличалась от ширины текста в примере, поскольку ширина текста зависит от размера страницы и полей. В этом случае разбиение текста на строки должно соответствовать стандартной ширине абзаца.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Текст сохраните в файле, имя которого Вам сообщат организаторы.</a:t>
          </a:r>
        </a:p>
      </dsp:txBody>
      <dsp:txXfrm>
        <a:off x="11474" y="0"/>
        <a:ext cx="11737964" cy="2453954"/>
      </dsp:txXfrm>
    </dsp:sp>
    <dsp:sp modelId="{F1DE5DE7-54E8-42E3-8153-1EB769FE720D}">
      <dsp:nvSpPr>
        <dsp:cNvPr id="0" name=""/>
        <dsp:cNvSpPr/>
      </dsp:nvSpPr>
      <dsp:spPr>
        <a:xfrm>
          <a:off x="5737" y="2453954"/>
          <a:ext cx="11737964" cy="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FA2E-C20E-4A33-BC3B-3ADC93DF572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3074-429E-48F6-BDDF-9EEBFB509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8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75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17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83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18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19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20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21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24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22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5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9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10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11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3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12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6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13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14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6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15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2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C7239-CA8A-4712-ABBC-5A182B19CCC4}" type="slidenum">
              <a:rPr lang="ru-RU"/>
              <a:pPr/>
              <a:t>16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6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evatat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ipi.ru/gv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Содержание заданий с развернутым ответом и </a:t>
            </a:r>
            <a:br>
              <a:rPr lang="ru-RU" sz="4400" dirty="0"/>
            </a:br>
            <a:r>
              <a:rPr lang="ru-RU" sz="4400" dirty="0"/>
              <a:t>общие принципы выполнения и проверки </a:t>
            </a:r>
            <a:r>
              <a:rPr lang="ru-RU" sz="4400" dirty="0" smtClean="0"/>
              <a:t>заданий</a:t>
            </a:r>
            <a:br>
              <a:rPr lang="ru-RU" sz="4400" dirty="0" smtClean="0"/>
            </a:br>
            <a:r>
              <a:rPr lang="ru-RU" sz="4400" dirty="0" smtClean="0"/>
              <a:t>Информатика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Николаева Т.В., проректор, </a:t>
            </a:r>
            <a:r>
              <a:rPr lang="ru-RU" dirty="0" err="1" smtClean="0"/>
              <a:t>к.п.н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32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878239" y="216208"/>
            <a:ext cx="10049854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13.2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AAE2D82-36F2-49F1-BA8E-7B111934B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97761"/>
              </p:ext>
            </p:extLst>
          </p:nvPr>
        </p:nvGraphicFramePr>
        <p:xfrm>
          <a:off x="178654" y="1861607"/>
          <a:ext cx="11749439" cy="2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5BB507-5695-47E1-956B-433FD2F8570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117" y="4520660"/>
            <a:ext cx="5932033" cy="22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3935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597922" y="134131"/>
            <a:ext cx="7988016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оценивания 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13.2.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751A59D-79B2-419A-8B2B-6F6286BFA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99938"/>
              </p:ext>
            </p:extLst>
          </p:nvPr>
        </p:nvGraphicFramePr>
        <p:xfrm>
          <a:off x="394608" y="1763921"/>
          <a:ext cx="11559121" cy="50240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50186">
                  <a:extLst>
                    <a:ext uri="{9D8B030D-6E8A-4147-A177-3AD203B41FA5}">
                      <a16:colId xmlns:a16="http://schemas.microsoft.com/office/drawing/2014/main" val="2486152029"/>
                    </a:ext>
                  </a:extLst>
                </a:gridCol>
                <a:gridCol w="3985676">
                  <a:extLst>
                    <a:ext uri="{9D8B030D-6E8A-4147-A177-3AD203B41FA5}">
                      <a16:colId xmlns:a16="http://schemas.microsoft.com/office/drawing/2014/main" val="3223450950"/>
                    </a:ext>
                  </a:extLst>
                </a:gridCol>
                <a:gridCol w="1523259">
                  <a:extLst>
                    <a:ext uri="{9D8B030D-6E8A-4147-A177-3AD203B41FA5}">
                      <a16:colId xmlns:a16="http://schemas.microsoft.com/office/drawing/2014/main" val="2513281896"/>
                    </a:ext>
                  </a:extLst>
                </a:gridCol>
              </a:tblGrid>
              <a:tr h="365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верного ответа и указания по оцениванию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(допускаются иные формулировки ответа, не искажающие его смысла)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937493"/>
                  </a:ext>
                </a:extLst>
              </a:tr>
              <a:tr h="182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Правильным решением является текст, соответствующий заданному образцу.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338283"/>
                  </a:ext>
                </a:extLst>
              </a:tr>
              <a:tr h="1828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Указания по оцениванию</a:t>
                      </a:r>
                      <a:endParaRPr lang="ru-RU" sz="12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Баллы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extLst>
                  <a:ext uri="{0D108BD9-81ED-4DB2-BD59-A6C34878D82A}">
                    <a16:rowId xmlns:a16="http://schemas.microsoft.com/office/drawing/2014/main" val="1277426892"/>
                  </a:ext>
                </a:extLst>
              </a:tr>
              <a:tr h="239018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выполнено правильно. Допускается суммарно не более одной ошибки в при выполнении следующих требований. При этом однотипные ошибки считаются за одну.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Основной текст набран прямым нормальным шрифтом размером 14 пунктов.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Текст в абзаце выровнен по ширине.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Правильно установлен абзацный отступ (1 см), не допускается использование пробелов для задания абзацного отступа.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Текст в целом набран правильно и без ошибок (допускаются отдельные опечатки).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В тексте не используются разрывы строк для перехода на новую строку (разбиение текста на строки осуществляется текстовым редактором).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В основном тексте все необходимые слова, и только они, выделены жирным шрифтом, курсивом и подчеркиванием.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Таблица содержит правильное количество строк и столбцов.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В обозначениях «м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» и «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200" dirty="0">
                          <a:effectLst/>
                        </a:rPr>
                        <a:t>C</a:t>
                      </a:r>
                      <a:r>
                        <a:rPr lang="ru-RU" sz="1200" dirty="0">
                          <a:effectLst/>
                        </a:rPr>
                        <a:t>»,  используется соответственно верхний индекс для символов «3», цифры «0» или буквы «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r>
                        <a:rPr lang="ru-RU" sz="1200" dirty="0">
                          <a:effectLst/>
                        </a:rPr>
                        <a:t>» (или специальный символ с кодом B3</a:t>
                      </a:r>
                      <a:r>
                        <a:rPr lang="ru-RU" sz="1200" baseline="-25000" dirty="0">
                          <a:effectLst/>
                        </a:rPr>
                        <a:t>16 </a:t>
                      </a:r>
                      <a:r>
                        <a:rPr lang="ru-RU" sz="1200" dirty="0">
                          <a:effectLst/>
                        </a:rPr>
                        <a:t>или </a:t>
                      </a: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ru-RU" sz="1200" dirty="0">
                          <a:effectLst/>
                        </a:rPr>
                        <a:t>0</a:t>
                      </a:r>
                      <a:r>
                        <a:rPr lang="ru-RU" sz="1200" baseline="-25000" dirty="0">
                          <a:effectLst/>
                        </a:rPr>
                        <a:t>16</a:t>
                      </a:r>
                      <a:r>
                        <a:rPr lang="ru-RU" sz="1200" dirty="0">
                          <a:effectLst/>
                        </a:rPr>
                        <a:t> ).</a:t>
                      </a:r>
                      <a:r>
                        <a:rPr lang="ru-RU" sz="1200" baseline="300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этом в тексте допускается до пяти орфографических (пунктуационных) ошибок или опечаток, а также ошибок в расстановке пробелов между словами, знаками препинания и т.д.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extLst>
                  <a:ext uri="{0D108BD9-81ED-4DB2-BD59-A6C34878D82A}">
                    <a16:rowId xmlns:a16="http://schemas.microsoft.com/office/drawing/2014/main" val="1962503795"/>
                  </a:ext>
                </a:extLst>
              </a:tr>
              <a:tr h="153655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выполнены условия, позволяющие поставить 2 балла. При этом  ошибок, перечисленных выше, две или три (при этом однотипные ошибки считаются за одну), или имеется одна из следующих ошибок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Отсутствует таблица, либо таблица содержит неправильное количество строк и столбцов.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Используются символы разрыва строк или конца абзаца для разбиения текста на строки.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Абзацный отступ сделан при помощи пробелов.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этом в тексте допускается до 10 орфографических (пунктуационных) ошибок или опечаток, ошибок в расстановке пробелов и т.д.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в 1 балл также ставится в случае, если задание в целом выполнено верно, но имеются существенные расхождения с образцом задания, например большой вертикальный интервал между таблицей и текстом, большая высота строк в таблице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extLst>
                  <a:ext uri="{0D108BD9-81ED-4DB2-BD59-A6C34878D82A}">
                    <a16:rowId xmlns:a16="http://schemas.microsoft.com/office/drawing/2014/main" val="2882106507"/>
                  </a:ext>
                </a:extLst>
              </a:tr>
              <a:tr h="18285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выполнены условия, позволяющие поставить 1 или 2 балла.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extLst>
                  <a:ext uri="{0D108BD9-81ED-4DB2-BD59-A6C34878D82A}">
                    <a16:rowId xmlns:a16="http://schemas.microsoft.com/office/drawing/2014/main" val="4107200748"/>
                  </a:ext>
                </a:extLst>
              </a:tr>
              <a:tr h="182856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балл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68" marR="30368" marT="0" marB="0"/>
                </a:tc>
                <a:extLst>
                  <a:ext uri="{0D108BD9-81ED-4DB2-BD59-A6C34878D82A}">
                    <a16:rowId xmlns:a16="http://schemas.microsoft.com/office/drawing/2014/main" val="391850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033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743200" y="131421"/>
            <a:ext cx="8203963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 Задание 13.2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BE02-4953-4B4C-A18F-38A19A132BDE}"/>
              </a:ext>
            </a:extLst>
          </p:cNvPr>
          <p:cNvSpPr txBox="1"/>
          <p:nvPr/>
        </p:nvSpPr>
        <p:spPr>
          <a:xfrm>
            <a:off x="128187" y="1841242"/>
            <a:ext cx="8297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При оценивании  задания следует обращать внимание на многие детали оформления текстового документа. Расхождение ответа экзаменуемого с образцом в тех параметрах  оформления текста, которые не перечислены явно в критериях оценивания, не влияют на оценку. Исключение составляет тот случай, когда параметры шрифтового или абзацного оформления искажены столь значительно, что явно нарушается эстетическое восприятие текста. Так, например, в приведенных ниже двух образцах межстрочный интервал явно не соответствует разумному и эстетически приемлемому. Оценка за такое выполнение задания должна быть снижена на балл.</a:t>
            </a:r>
          </a:p>
          <a:p>
            <a:endPara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Microsoft YaHei"/>
            </a:endParaRP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Однотипные ошибки, например, </a:t>
            </a:r>
            <a:r>
              <a:rPr lang="ru-RU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не выделение 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всех требуемых слов курсивом, при оценивании  признаются за одну систематическую ошибку.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При проверке необходимо включить в текстовом процессоре режим отображения невидимых символов, чтобы оценить грамотное использование инструментов  текстового процессора. Использование символа табуляции для обозначения абзацного отступа допускается.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25C491-198F-469D-B8F7-F288E4751E4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6596" y="2041117"/>
            <a:ext cx="3204960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F33CAF-671E-4BCF-A07D-319C75FEE02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6153" y="3590461"/>
            <a:ext cx="3765847" cy="16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374" y="5434129"/>
            <a:ext cx="6181725" cy="1400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010" y="5910974"/>
            <a:ext cx="403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Пример систематизации контролируемых элементов задания </a:t>
            </a:r>
            <a:r>
              <a:rPr lang="ru-RU" sz="1400" dirty="0" smtClean="0"/>
              <a:t>13.2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19719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262994" y="68332"/>
            <a:ext cx="9453290" cy="17564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E529C-0496-414E-BA34-D4252CDCE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5" y="2300827"/>
            <a:ext cx="5327898" cy="26182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88718E-7970-4009-BDA7-180BC8D53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32" y="2195737"/>
            <a:ext cx="6337268" cy="41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1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904070" y="184973"/>
            <a:ext cx="9833500" cy="17564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C87C4-B1E6-46A7-8663-909075FAA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468"/>
            <a:ext cx="4682440" cy="2980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26630-FB8B-4D1A-A1D4-9F5CC6E3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266" y="4285666"/>
            <a:ext cx="2019201" cy="25723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D53D0-7BB6-4AA7-B023-197FA7EC5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68" y="4118452"/>
            <a:ext cx="3895639" cy="2739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8F622C-5517-48E5-A62D-EEF514B4B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71" y="1949877"/>
            <a:ext cx="4199466" cy="3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530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306300" y="127051"/>
            <a:ext cx="9646367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оценивания 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14.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AE137-CE81-40C5-85DD-1FD3FA01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97" y="2210876"/>
            <a:ext cx="5712670" cy="4217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008020-8000-4FFA-A58C-5887F5D2FDA1}"/>
              </a:ext>
            </a:extLst>
          </p:cNvPr>
          <p:cNvSpPr txBox="1"/>
          <p:nvPr/>
        </p:nvSpPr>
        <p:spPr>
          <a:xfrm>
            <a:off x="169687" y="2057635"/>
            <a:ext cx="5785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Данное задание является весьма творческим и имеет множество различных решений, использующих различные средства электронных таблиц, поэтому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оценивается не ход выполнения задания, а правильность полученных числовых ответов и построения диаграммы. 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Поэтому проверка этого задания не вызывает, как правило, особых затруднений: за правильное выполнение каждого из трех элементов задания учащемуся начисляется 1 балл.</a:t>
            </a:r>
          </a:p>
          <a:p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Если учащийся записал ответы на вопросы в другие ячейки электронной таблицы 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(не в те, в которые требовалось в условиях задания). Эксперт должен просмотреть решение обучающегося, и если в таблице есть ячейка, содержащая правильный ответ на поставленный вопрос, то за ответ на этот вопрос начисляется 1 балл.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Другая возможная проблема связана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с точностью отображения дробных чисел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 в результате вычисления средних величин. Эксперт должен установить, не является ли причиной разницы ответов различия в формате отображения дробных чисел.</a:t>
            </a:r>
          </a:p>
        </p:txBody>
      </p:sp>
    </p:spTree>
    <p:extLst>
      <p:ext uri="{BB962C8B-B14F-4D97-AF65-F5344CB8AC3E}">
        <p14:creationId xmlns:p14="http://schemas.microsoft.com/office/powerpoint/2010/main" val="40717545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02266" y="181937"/>
            <a:ext cx="9998578" cy="1079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CAB9B4-AF83-47A5-858B-08617A90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4" y="2061231"/>
            <a:ext cx="5640885" cy="44358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F8D8D-24F8-4776-8EA1-32402C85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35" y="1960790"/>
            <a:ext cx="5302740" cy="46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52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62471" y="46285"/>
            <a:ext cx="8850366" cy="1571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D57CC-462B-4345-BE64-E452AB31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3" y="2085070"/>
            <a:ext cx="5573284" cy="4013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6E6117-6FD1-4CF4-8F43-F6AF662A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00" y="2145416"/>
            <a:ext cx="4599885" cy="40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10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324456" y="196659"/>
            <a:ext cx="8612326" cy="1079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Содержание верного ответа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44C952-44A5-4547-9134-B8DC05FB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1" y="1958210"/>
            <a:ext cx="5815371" cy="48997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6F0FE-A5E7-437A-9C41-70AAF30E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07" y="2300614"/>
            <a:ext cx="5894337" cy="2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35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982482" y="127171"/>
            <a:ext cx="8874695" cy="1079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оценивания 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08020-8000-4FFA-A58C-5887F5D2FDA1}"/>
              </a:ext>
            </a:extLst>
          </p:cNvPr>
          <p:cNvSpPr txBox="1"/>
          <p:nvPr/>
        </p:nvSpPr>
        <p:spPr>
          <a:xfrm>
            <a:off x="69869" y="2087538"/>
            <a:ext cx="6228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Оценивание этого задания экспертом производится путем анализа записанного алгоритма, поиска в нем ошибок, проверки, верно ли алгоритм выполняет задачу и т.д.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Прежде всего следует отметить, что записанный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алгоритм должен работать при любых длинах горизонтальной и вертикальной стен, а также проходов в них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, а не только для того примера, который приведен в условии задачи.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Решения, работающие только при каких-то конкретных размерах коридора, оцениваются в 0 баллов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, поскольку они решают задачу только для частного случая.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69072-D3F0-44BA-B599-5D3F0915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34" y="2045229"/>
            <a:ext cx="5499010" cy="2404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3D987-2AF7-484F-AA3A-7508AD2A3A4C}"/>
              </a:ext>
            </a:extLst>
          </p:cNvPr>
          <p:cNvSpPr txBox="1"/>
          <p:nvPr/>
        </p:nvSpPr>
        <p:spPr>
          <a:xfrm>
            <a:off x="454429" y="4429108"/>
            <a:ext cx="11537715" cy="20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Эксперт должен ответить на вопросы: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Завершает ли работу проверяемый алгоритм (то есть верно ли, что алгоритм не содержит бесконечных циклов)?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Остается ли робот цел в результате исполнения алгоритма (то есть верно ли, что робот не разрушается от столкновения со стеной)?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Полностью ли робот выполняет поставленную задачу, то есть закрашивает все требуемые клетки.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Если ответы утвердительные на все вопросы, то задание оценивается в 2 балла.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При этом не учитываются синтаксические ошибки в записи алгоритма, то есть проверяется умение составить алгоритм, а не синтаксически правильно его записать.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276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Файлы заданий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6884" y="2005011"/>
            <a:ext cx="11531065" cy="46692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Эксперт </a:t>
            </a:r>
            <a:r>
              <a:rPr lang="ru-RU" dirty="0"/>
              <a:t>получает электронный носитель с файлами ответов на задания. Файлы кодируются числовыми идентификаторами участников, в протоколе выставления оценок за задания указываются идентификаторы. Каждому идентификатору может быть сопоставлено три файла</a:t>
            </a:r>
            <a:r>
              <a:rPr lang="ru-R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файл с презентацией, являющийся ответом на задание 13.1, или созданный в текстовом редакторе документ, являющийся ответом на задание 13.2;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электронная </a:t>
            </a:r>
            <a:r>
              <a:rPr lang="ru-RU" dirty="0"/>
              <a:t>таблица с решением задания 14;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текстовый </a:t>
            </a:r>
            <a:r>
              <a:rPr lang="ru-RU" dirty="0"/>
              <a:t>файл с алгоритмом для исполнителя «Робот» (файл может иметь расширение .</a:t>
            </a:r>
            <a:r>
              <a:rPr lang="ru-RU" dirty="0" err="1"/>
              <a:t>kum</a:t>
            </a:r>
            <a:r>
              <a:rPr lang="ru-RU" dirty="0"/>
              <a:t>, если он создан в среде разработки и исполнения алгоритмов на школьном алгоритмическом языке «Кумир») – решение задания 15.1, или текстовый файл с программой на языке программирования высокого уровня, созданный либо в соответствующей среде программирования, либо в текстовом редакторе – решение задания 15.2. Расширение файла будет соответствовать использованной среде программирования.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952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44994" y="206637"/>
            <a:ext cx="9238003" cy="1079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A0020-617C-421A-AC4D-C86A2476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5958"/>
            <a:ext cx="5932296" cy="3035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B28C54-0B25-48DC-8FBA-BA2F3B0A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4" y="2709020"/>
            <a:ext cx="6128644" cy="2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12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085174" y="236302"/>
            <a:ext cx="9036990" cy="1079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оценивания 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15.2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F5DB12-31C2-4315-83BF-19DB5588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1" y="1926375"/>
            <a:ext cx="4680271" cy="27872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2FF140-90DF-4FA5-B43B-18BE28ED8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22" y="2132491"/>
            <a:ext cx="5599375" cy="1894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00573-B8D1-4901-833E-DD2454BE0113}"/>
              </a:ext>
            </a:extLst>
          </p:cNvPr>
          <p:cNvSpPr txBox="1"/>
          <p:nvPr/>
        </p:nvSpPr>
        <p:spPr>
          <a:xfrm>
            <a:off x="6901444" y="4646902"/>
            <a:ext cx="5116552" cy="181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Если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программа содержит синтаксические ошибки, и потому ее компиляция и запуск невозможны, то задание оценивается в 0 баллов.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Программа, которая не содержит ввода данных (например, данные для работы программы задаются константами в ее исходном коде) или не содержит вывода ответа, также оценивается в 0 баллов.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69EA9-98F4-4088-8CFF-BEEE616FCB90}"/>
              </a:ext>
            </a:extLst>
          </p:cNvPr>
          <p:cNvSpPr txBox="1"/>
          <p:nvPr/>
        </p:nvSpPr>
        <p:spPr>
          <a:xfrm>
            <a:off x="259463" y="4780460"/>
            <a:ext cx="6217559" cy="181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Вывод о правильности программы делается в том случае, если программа проходит все тесты.</a:t>
            </a: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Если программа выдает правильный ответ, то данный тест считается пройденным, если программа выдает неправильный ответ, или не завершает свою работу из-за зацикливания, или </a:t>
            </a:r>
            <a:r>
              <a:rPr lang="ru-RU" sz="16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аварийно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 завершает свою работу из-за алгоритмической ошибки (например, деление на ноль), то данный тест не засчитывается. </a:t>
            </a:r>
          </a:p>
        </p:txBody>
      </p:sp>
    </p:spTree>
    <p:extLst>
      <p:ext uri="{BB962C8B-B14F-4D97-AF65-F5344CB8AC3E}">
        <p14:creationId xmlns:p14="http://schemas.microsoft.com/office/powerpoint/2010/main" val="13870945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86082" y="558234"/>
            <a:ext cx="6853534" cy="5869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Тренировочные задания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69EA9-98F4-4088-8CFF-BEEE616FCB90}"/>
              </a:ext>
            </a:extLst>
          </p:cNvPr>
          <p:cNvSpPr txBox="1"/>
          <p:nvPr/>
        </p:nvSpPr>
        <p:spPr>
          <a:xfrm>
            <a:off x="410210" y="2105733"/>
            <a:ext cx="11580966" cy="181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6" indent="-342866">
              <a:buAutoNum type="arabicPeriod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Используя материалы для практических занятий (параграф 3</a:t>
            </a:r>
            <a:r>
              <a:rPr lang="ru-RU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. </a:t>
            </a:r>
            <a:r>
              <a:rPr lang="ru-RU" sz="1600" dirty="0" smtClean="0">
                <a:solidFill>
                  <a:schemeClr val="tx2"/>
                </a:solidFill>
              </a:rPr>
              <a:t>Методические рекомендации для подготовки экспертов предметных комиссий по проверке выполнения заданий с развернутым ответом​ по Информатике</a:t>
            </a:r>
            <a:r>
              <a:rPr lang="ru-RU" sz="1600" dirty="0" smtClean="0">
                <a:solidFill>
                  <a:srgbClr val="1E4A91"/>
                </a:solidFill>
              </a:rPr>
              <a:t>) 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выполните проверку работ учащихся</a:t>
            </a:r>
            <a:r>
              <a:rPr lang="ru-RU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.</a:t>
            </a:r>
            <a:endPara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Microsoft YaHei"/>
            </a:endParaRPr>
          </a:p>
          <a:p>
            <a:pPr marL="342866" indent="-342866">
              <a:buAutoNum type="arabicPeriod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Результаты проверки оформите в виде протокола (образец на слайде </a:t>
            </a:r>
            <a:r>
              <a:rPr lang="ru-RU" sz="16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3).</a:t>
            </a:r>
            <a:endPara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Microsoft YaHei"/>
            </a:endParaRPr>
          </a:p>
          <a:p>
            <a:pPr marL="342866" indent="-342866">
              <a:buAutoNum type="arabicPeriod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Протокол проверки ответов на задания бланка № 2 отсканируйте и отправьте на электронную почту </a:t>
            </a:r>
            <a:r>
              <a:rPr lang="en-US" sz="1600" dirty="0">
                <a:solidFill>
                  <a:srgbClr val="0070C0"/>
                </a:solidFill>
                <a:latin typeface="Calibri"/>
                <a:ea typeface="Microsoft YaHe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nikolaevatat@gmail.com</a:t>
            </a:r>
            <a:endParaRPr lang="ru-RU" sz="1600" dirty="0">
              <a:solidFill>
                <a:srgbClr val="0070C0"/>
              </a:solidFill>
              <a:latin typeface="Calibri"/>
              <a:ea typeface="Microsoft YaHei"/>
            </a:endParaRPr>
          </a:p>
          <a:p>
            <a:pPr marL="342866" indent="-342866">
              <a:buAutoNum type="arabicPeriod"/>
            </a:pP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Познакомьтесь с демоверсиями основного государственного экзамена в форме ГВЭ – 9 класс (письменная и устная формы) </a:t>
            </a:r>
            <a:r>
              <a:rPr lang="en-US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https://fipi.ru/gve</a:t>
            </a:r>
            <a:endParaRPr lang="ru-RU" sz="1600" dirty="0">
              <a:solidFill>
                <a:srgbClr val="0070C0"/>
              </a:solidFill>
              <a:latin typeface="Calibr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9126516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827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algn="ctr"/>
            <a:r>
              <a:rPr lang="ru-RU" sz="6450" dirty="0"/>
              <a:t> Спасибо за внимание!</a:t>
            </a:r>
          </a:p>
          <a:p>
            <a:pPr marL="34290" algn="ctr"/>
            <a:endParaRPr lang="ru-RU" sz="3300" dirty="0"/>
          </a:p>
          <a:p>
            <a:pPr marL="34290" algn="ctr"/>
            <a:endParaRPr lang="ru-RU" sz="3300" dirty="0"/>
          </a:p>
          <a:p>
            <a:pPr marL="34290" algn="ctr"/>
            <a:r>
              <a:rPr lang="ru-RU" dirty="0"/>
              <a:t>Контактная информация:</a:t>
            </a:r>
          </a:p>
          <a:p>
            <a:pPr marL="34290" algn="ctr"/>
            <a:r>
              <a:rPr lang="ru-RU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pPr marL="34290" algn="ctr"/>
            <a:r>
              <a:rPr lang="ru-RU" dirty="0"/>
              <a:t>Адрес: ул. Ив. Сусанина, д. 52, ауд. 13</a:t>
            </a:r>
          </a:p>
          <a:p>
            <a:pPr marL="34290" algn="ctr"/>
            <a:r>
              <a:rPr lang="ru-RU" dirty="0"/>
              <a:t>Тел. (4942) 31-77-91</a:t>
            </a:r>
          </a:p>
          <a:p>
            <a:pPr algn="ctr"/>
            <a:r>
              <a:rPr lang="en-US" dirty="0"/>
              <a:t>E-mail</a:t>
            </a:r>
            <a:r>
              <a:rPr lang="en-US"/>
              <a:t>: nikolaevatat.koiro@yandex.ru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Формат бланка протокола проверки развернутых ответов</a:t>
            </a:r>
            <a:r>
              <a:rPr lang="ru-RU" b="1" dirty="0">
                <a:solidFill>
                  <a:srgbClr val="1E4A91"/>
                </a:solidFill>
              </a:rPr>
              <a:t/>
            </a:r>
            <a:br>
              <a:rPr lang="ru-RU" b="1" dirty="0">
                <a:solidFill>
                  <a:srgbClr val="1E4A9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15" y="2039196"/>
            <a:ext cx="6334343" cy="4351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7058" y="2039196"/>
            <a:ext cx="53352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Проверка файлов, не соответствующих заданным форматам</a:t>
            </a:r>
          </a:p>
          <a:p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формат проверяемого файла не соответствует тому формату, в котором требовалось сдать выполненные задания, эксперту необходимо попробовать установить формат файла, и открыть сданный файл с учетом его формата, возможно, с использованием средств импорта файлов из другого формата или с использованием другого приложения.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эксперту удалось открыть файл в другом формате, то задание проверяется на основании критериев, оценка за сохранение файла в неверном формате (или с неверным именем) не снижается.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эксперту не удалось установить формат файла и прочитать его содержание, то за данное задание выставляется оценка в 0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5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Содержание заданий с развернутым ответом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 algn="ctr"/>
            <a:r>
              <a:rPr lang="ru-RU" b="1" dirty="0"/>
              <a:t>13.1.</a:t>
            </a:r>
          </a:p>
          <a:p>
            <a:pPr lvl="0"/>
            <a:r>
              <a:rPr lang="ru-RU" dirty="0"/>
              <a:t>Проверка проводится в программе создания презентаций, соответствующей расширению созданного обучающимся файла или программе просмотра файлов формата </a:t>
            </a:r>
            <a:r>
              <a:rPr lang="ru-RU" dirty="0" err="1"/>
              <a:t>pdf</a:t>
            </a:r>
            <a:r>
              <a:rPr lang="ru-RU" dirty="0"/>
              <a:t>, если ответ сохранен в таком формате, или в программе просмотра изображений, если слайды презентации сохранены в виде изображений.</a:t>
            </a:r>
          </a:p>
          <a:p>
            <a:pPr lvl="0"/>
            <a:r>
              <a:rPr lang="ru-RU" dirty="0"/>
              <a:t>Эксперт проверяет правильность ответов учащихся и выставляет оценку за задание в соответствии с критериями </a:t>
            </a:r>
            <a:r>
              <a:rPr lang="ru-RU" dirty="0" smtClean="0"/>
              <a:t>оценивания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Создание презентации из трех слайдов на заданную тему с использованием заготовок в виде текстового и иллюстративного материала.</a:t>
            </a:r>
          </a:p>
          <a:p>
            <a:pPr lvl="0"/>
            <a:r>
              <a:rPr lang="ru-RU" dirty="0"/>
              <a:t>Учащемуся предоставляется текстовый файл и файлы с изображениями, содержащие данные для выполнения задания.</a:t>
            </a:r>
          </a:p>
          <a:p>
            <a:pPr lvl="0"/>
            <a:r>
              <a:rPr lang="ru-RU" dirty="0"/>
              <a:t>Учащийся должен отобрать, и при необходимости отредактировать, текстовые фрагменты и иллюстрации,  так, чтобы они наиболее полно соответствовали теме презентации.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 algn="ctr"/>
            <a:r>
              <a:rPr lang="ru-RU" b="1" dirty="0"/>
              <a:t>13.2.</a:t>
            </a:r>
          </a:p>
          <a:p>
            <a:pPr lvl="0"/>
            <a:r>
              <a:rPr lang="ru-RU" dirty="0"/>
              <a:t>Проверка проводится в текстовом процессоре, соответствующем расширению созданного учащимся файла.</a:t>
            </a:r>
          </a:p>
          <a:p>
            <a:pPr lvl="0"/>
            <a:r>
              <a:rPr lang="ru-RU" dirty="0"/>
              <a:t>Эксперт проверяет правильность ответов учащихся и выставляет оценку за задание в соответствии с критериями оценивания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Создать </a:t>
            </a:r>
            <a:r>
              <a:rPr lang="ru-RU" dirty="0"/>
              <a:t>и оформить текстовый документ по заданному образцу в текстовом процессоре.</a:t>
            </a:r>
          </a:p>
          <a:p>
            <a:pPr lvl="0"/>
            <a:r>
              <a:rPr lang="ru-RU" dirty="0"/>
              <a:t>Предоставление исходных файлов не предусмотрено.</a:t>
            </a:r>
          </a:p>
          <a:p>
            <a:pPr lvl="0"/>
            <a:r>
              <a:rPr lang="ru-RU" dirty="0"/>
              <a:t>Учащемуся нужно уметь задавать такие параметры, как размер шрифта, величина абзацного отступа, выравнивание абзаца, использовать полужирное, курсивное и подчеркнутое написание текста, создать и заполнить простую таблицу, применять специальные обозначения для единиц измерения (градусы, кубические метры, угловые минуты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6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Содержание заданий с развернутым ответом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ctr"/>
            <a:r>
              <a:rPr lang="ru-RU" b="1" dirty="0"/>
              <a:t>14.</a:t>
            </a:r>
          </a:p>
          <a:p>
            <a:pPr lvl="0"/>
            <a:r>
              <a:rPr lang="ru-RU" dirty="0"/>
              <a:t>При проверке этого задания эксперт по расширению файла устанавливает использовавшуюся версию табличного процессора и запускает его. Далее проверка происходит в среде этого процессора.</a:t>
            </a:r>
          </a:p>
          <a:p>
            <a:pPr lvl="0"/>
            <a:r>
              <a:rPr lang="ru-RU" dirty="0"/>
              <a:t>В том случае, если открыть файл с этим расширением не удастся, эксперт пытается применить средство преобразования таблиц, встроенное в один из наиболее распространенных табличных процессоров и прочесть представленный файл как электронную таблицу.</a:t>
            </a:r>
          </a:p>
          <a:p>
            <a:pPr lvl="0"/>
            <a:r>
              <a:rPr lang="ru-RU" dirty="0"/>
              <a:t>Эксперт проверяет правильность ответов учащихся и выставляет оценку за задание в соответствии с критериями </a:t>
            </a:r>
            <a:r>
              <a:rPr lang="ru-RU" dirty="0" smtClean="0"/>
              <a:t>оценивания.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Обработка </a:t>
            </a:r>
            <a:r>
              <a:rPr lang="ru-RU" dirty="0"/>
              <a:t>большого массива данных с использованием электронной таблицы.</a:t>
            </a:r>
          </a:p>
          <a:p>
            <a:pPr lvl="0"/>
            <a:r>
              <a:rPr lang="ru-RU" dirty="0"/>
              <a:t>Учащемуся предоставляется файл электронной таблицы, содержащей исходные данные для выполнения задания.</a:t>
            </a:r>
          </a:p>
          <a:p>
            <a:pPr lvl="0"/>
            <a:r>
              <a:rPr lang="ru-RU" dirty="0" smtClean="0"/>
              <a:t>Обучающийся </a:t>
            </a:r>
            <a:r>
              <a:rPr lang="ru-RU" dirty="0"/>
              <a:t>находит ответы на вопросы, сформулированные в задании, используя средства электронной таблицы: формулы, функции, операции с блоками данных, сортировку и поиск данных и записывает ответы в указанные ячейки электронной таблицы, после чего сохраняет электронную таблицу в формате, установленном организаторами экзамена. </a:t>
            </a:r>
          </a:p>
          <a:p>
            <a:pPr lvl="0"/>
            <a:r>
              <a:rPr lang="ru-RU" dirty="0"/>
              <a:t>Результатом выполнения этого задания является файл электронной таблицы, содержащий ответы на поставленные вопросы.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0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Содержание заданий с развернутым ответом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 algn="ctr"/>
            <a:r>
              <a:rPr lang="ru-RU" b="1" dirty="0"/>
              <a:t>15.1.</a:t>
            </a:r>
          </a:p>
          <a:p>
            <a:pPr lvl="0"/>
            <a:r>
              <a:rPr lang="ru-RU" dirty="0"/>
              <a:t>Эксперт открывает этот файл либо в среде Кумир, либо в текстовом редакторе и переносит текст программы с помощью буфера обмена в среду Кумир. </a:t>
            </a:r>
          </a:p>
          <a:p>
            <a:pPr lvl="0"/>
            <a:r>
              <a:rPr lang="ru-RU" dirty="0"/>
              <a:t>Эксперт проверяет правильность ответов учащихся и выставляет оценку за задание в соответствии с критериями оценивания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алгоритма для учебного исполнителя «Робот».</a:t>
            </a:r>
          </a:p>
          <a:p>
            <a:pPr lvl="0"/>
            <a:r>
              <a:rPr lang="ru-RU" dirty="0"/>
              <a:t>Для выполнения этого задания можно использовать среду учебного исполнителя, например, среду Кумир или другую среду с аналогичными возможностями исполнителя «Робот». В случае использования другой среды учебного исполнителя допустимо, чтобы синтаксис команд используемой среды отличался от синтаксиса, описанного в условии задания, если данный синтаксис знаком обучающимся и не требует специального описания. </a:t>
            </a:r>
          </a:p>
          <a:p>
            <a:pPr lvl="0"/>
            <a:r>
              <a:rPr lang="ru-RU" dirty="0"/>
              <a:t>Результатом выполнения этого задания является файл с алгоритмом, записанный в текстовом процессоре или непосредственно в среде Кумир. </a:t>
            </a:r>
          </a:p>
          <a:p>
            <a:pPr lvl="0"/>
            <a:r>
              <a:rPr lang="ru-RU" dirty="0"/>
              <a:t>Допускается использовать простые текстовые файлы.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 algn="ctr"/>
            <a:r>
              <a:rPr lang="ru-RU" b="1" dirty="0"/>
              <a:t>15.2.</a:t>
            </a:r>
          </a:p>
          <a:p>
            <a:pPr lvl="0"/>
            <a:r>
              <a:rPr lang="ru-RU" dirty="0"/>
              <a:t>Эксперт открывает текстовый файл с программой на языке программирования высокого уровня, созданный либо в соответствующей среде программирования, либо в текстовом редакторе.</a:t>
            </a:r>
          </a:p>
          <a:p>
            <a:pPr lvl="0"/>
            <a:r>
              <a:rPr lang="ru-RU" dirty="0"/>
              <a:t>Эксперт проверяет правильность ответов учащихся и выставляет оценку за задание в соответствии с критериями </a:t>
            </a:r>
            <a:r>
              <a:rPr lang="ru-RU" dirty="0" smtClean="0"/>
              <a:t>оценивания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Реализовать алгоритм на языке программирования, знакомом учащимся.</a:t>
            </a:r>
          </a:p>
          <a:p>
            <a:pPr lvl="0"/>
            <a:r>
              <a:rPr lang="ru-RU" dirty="0"/>
              <a:t>Учащиеся выполняют задание в среде разработки, позволяющей редактировать текст программы, запускать программу и выполнять отладку программы. </a:t>
            </a:r>
          </a:p>
          <a:p>
            <a:pPr lvl="0"/>
            <a:r>
              <a:rPr lang="ru-RU" dirty="0"/>
              <a:t>Результатом выполнения задания является файл, содержащий исходный текст программы на изучаемом языке программирования.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5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2"/>
                </a:solidFill>
              </a:rPr>
              <a:t>Система оценивания выполнения заданий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Задание </a:t>
            </a:r>
            <a:r>
              <a:rPr lang="ru-RU" dirty="0" smtClean="0">
                <a:solidFill>
                  <a:schemeClr val="tx2"/>
                </a:solidFill>
              </a:rPr>
              <a:t>13.1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55027"/>
              </p:ext>
            </p:extLst>
          </p:nvPr>
        </p:nvGraphicFramePr>
        <p:xfrm>
          <a:off x="336550" y="2005013"/>
          <a:ext cx="1153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02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956987" y="352785"/>
            <a:ext cx="10235013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оценивания выполнения заданий Задание 13.1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BE02-4953-4B4C-A18F-38A19A132BDE}"/>
              </a:ext>
            </a:extLst>
          </p:cNvPr>
          <p:cNvSpPr txBox="1"/>
          <p:nvPr/>
        </p:nvSpPr>
        <p:spPr>
          <a:xfrm>
            <a:off x="6084606" y="1917029"/>
            <a:ext cx="5699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В случае, если представленная участником экзамена презентация содержит более 3-х слайдов, </a:t>
            </a:r>
            <a:r>
              <a:rPr lang="ru-RU" sz="16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рекомендуется оценивать выполнение задания, исходя из первых трех слайдов. </a:t>
            </a:r>
          </a:p>
          <a:p>
            <a:endParaRPr lang="ru-RU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Microsoft YaHei"/>
            </a:endParaRPr>
          </a:p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Презентация может быть сдана участником в формате </a:t>
            </a:r>
            <a:r>
              <a:rPr lang="ru-RU" sz="16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pdf</a:t>
            </a:r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 или в формате растрового изображения. С одной стороны, это затрудняет точный анализ размера элементов презентации, с другой стороны, гарантирует идентичность содержания ответа с точки зрения экзаменуемого и проверяющего.</a:t>
            </a:r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46" y="2009714"/>
            <a:ext cx="5151423" cy="4765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269" y="5317849"/>
            <a:ext cx="6191250" cy="145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2553" y="4900941"/>
            <a:ext cx="6103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Microsoft YaHei"/>
              </a:rPr>
              <a:t>Пример систематизации контролируемых элементов задания 13.1</a:t>
            </a:r>
          </a:p>
        </p:txBody>
      </p:sp>
    </p:spTree>
    <p:extLst>
      <p:ext uri="{BB962C8B-B14F-4D97-AF65-F5344CB8AC3E}">
        <p14:creationId xmlns:p14="http://schemas.microsoft.com/office/powerpoint/2010/main" val="19983131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723940" y="123003"/>
            <a:ext cx="9325630" cy="1202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оценивания </a:t>
            </a:r>
          </a:p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Задание 13.1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1122164" y="6103590"/>
            <a:ext cx="615406" cy="43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88" tIns="46794" rIns="89988" bIns="46794">
            <a:spAutoFit/>
          </a:bodyPr>
          <a:lstStyle/>
          <a:p>
            <a:pPr>
              <a:tabLst>
                <a:tab pos="0" algn="l"/>
                <a:tab pos="447630" algn="l"/>
                <a:tab pos="896848" algn="l"/>
                <a:tab pos="1346065" algn="l"/>
                <a:tab pos="1795283" algn="l"/>
                <a:tab pos="2244501" algn="l"/>
                <a:tab pos="2693719" algn="l"/>
                <a:tab pos="3142936" algn="l"/>
                <a:tab pos="3592154" algn="l"/>
                <a:tab pos="4041371" algn="l"/>
                <a:tab pos="4490589" algn="l"/>
                <a:tab pos="4939806" algn="l"/>
                <a:tab pos="5389024" algn="l"/>
                <a:tab pos="5838241" algn="l"/>
                <a:tab pos="6287459" algn="l"/>
                <a:tab pos="6736676" algn="l"/>
                <a:tab pos="7185894" algn="l"/>
                <a:tab pos="7635111" algn="l"/>
                <a:tab pos="8084329" algn="l"/>
                <a:tab pos="8533547" algn="l"/>
                <a:tab pos="8982765" algn="l"/>
              </a:tabLst>
            </a:pPr>
            <a:r>
              <a:rPr lang="ru-RU" sz="2200" b="1" dirty="0">
                <a:solidFill>
                  <a:srgbClr val="1E4A91"/>
                </a:solidFill>
              </a:rPr>
              <a:t>16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1015816" y="6063907"/>
            <a:ext cx="503172" cy="1588"/>
          </a:xfrm>
          <a:prstGeom prst="line">
            <a:avLst/>
          </a:pr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704978-C0C9-42CC-9117-A2D3DF00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764" y="2918577"/>
            <a:ext cx="184707" cy="6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A4EBEE0-8650-4EF1-87AD-17086795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05405"/>
              </p:ext>
            </p:extLst>
          </p:nvPr>
        </p:nvGraphicFramePr>
        <p:xfrm>
          <a:off x="454430" y="1531847"/>
          <a:ext cx="11473459" cy="506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2675689768"/>
                    </a:ext>
                  </a:extLst>
                </a:gridCol>
                <a:gridCol w="9396684">
                  <a:extLst>
                    <a:ext uri="{9D8B030D-6E8A-4147-A177-3AD203B41FA5}">
                      <a16:colId xmlns:a16="http://schemas.microsoft.com/office/drawing/2014/main" val="3363077397"/>
                    </a:ext>
                  </a:extLst>
                </a:gridCol>
                <a:gridCol w="960775">
                  <a:extLst>
                    <a:ext uri="{9D8B030D-6E8A-4147-A177-3AD203B41FA5}">
                      <a16:colId xmlns:a16="http://schemas.microsoft.com/office/drawing/2014/main" val="3522850429"/>
                    </a:ext>
                  </a:extLst>
                </a:gridCol>
              </a:tblGrid>
              <a:tr h="42666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Представлена презентация из 3-х слайдов по заданной теме, соответствующая условию задания по структуре, содержанию и форме.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extLst>
                  <a:ext uri="{0D108BD9-81ED-4DB2-BD59-A6C34878D82A}">
                    <a16:rowId xmlns:a16="http://schemas.microsoft.com/office/drawing/2014/main" val="2649153332"/>
                  </a:ext>
                </a:extLst>
              </a:tr>
              <a:tr h="1545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Презентация состоит ровно из трёх слайдов.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Информация на слайдах размещена по образцу на рисунках макетов соответствующих слайдов согласно заданию.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Презентация имеет название, которое вынесено на титульный слайд.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Слайды 2 и 3 имеют заголовки, отвечающие теме презентации и содержанию слайдов.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Изображения и текст соответствуют теме презентации в целом и содержанию каждого конкретного слайда.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Текст может быть скопирован из текстового файла в условии задачи, либо может быть создан автором решения в соответствие с темой презентации.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40695" marR="4069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86567"/>
                  </a:ext>
                </a:extLst>
              </a:tr>
              <a:tr h="863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Шрифт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презентации используется единый тип шрифта.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Размер шрифта для названия презентации на титульном слайде – 40 пт., для подзаголовка на титульном слайде и заголовков слайдов – 24 пт., для подзаголовков на втором и третьем слайдах и для основного текста - 20 пт.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Текст не перекрывает основные изображения, не сливается с фоном.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40695" marR="4069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71114"/>
                  </a:ext>
                </a:extLst>
              </a:tr>
              <a:tr h="647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Изображения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Изображения размещены на слайдах согласно заданию, соответствуют содержанию слайдов.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Изображения не искажены при масштабировании (пропорции сохранены). Допускается кадрирование изображений.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Изображения не перекрывают текст или заголовок, не перекрывают друг друга.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40695" marR="4069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012797"/>
                  </a:ext>
                </a:extLst>
              </a:tr>
              <a:tr h="72295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Представлена презентация из 3-х слайдов, при этом и второй, и третий слайд содержат иллюстрации и текстовые блоки,  соответствующие заданной теме. В презентации допущено не суммарно более одной  ошибки в структуре слайда или выборе шрифта или при размещении изображений.  Однотипные ошибки считаются за одну систематическую.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extLst>
                  <a:ext uri="{0D108BD9-81ED-4DB2-BD59-A6C34878D82A}">
                    <a16:rowId xmlns:a16="http://schemas.microsoft.com/office/drawing/2014/main" val="4029416853"/>
                  </a:ext>
                </a:extLst>
              </a:tr>
              <a:tr h="42666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Представлена презентация из 2-х слайдов по заданной теме, в которой нет ошибок по структуре, выбору шрифта или при размещении изображений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62763"/>
                  </a:ext>
                </a:extLst>
              </a:tr>
              <a:tr h="2133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выполнены условия, соответствующие критериям на 2 или 1 балл.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 баллов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extLst>
                  <a:ext uri="{0D108BD9-81ED-4DB2-BD59-A6C34878D82A}">
                    <a16:rowId xmlns:a16="http://schemas.microsoft.com/office/drawing/2014/main" val="2028649604"/>
                  </a:ext>
                </a:extLst>
              </a:tr>
              <a:tr h="21333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Максимальный балл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5" marR="40695" marT="0" marB="0"/>
                </a:tc>
                <a:extLst>
                  <a:ext uri="{0D108BD9-81ED-4DB2-BD59-A6C34878D82A}">
                    <a16:rowId xmlns:a16="http://schemas.microsoft.com/office/drawing/2014/main" val="2318733243"/>
                  </a:ext>
                </a:extLst>
              </a:tr>
            </a:tbl>
          </a:graphicData>
        </a:graphic>
      </p:graphicFrame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2620622" cy="14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"/>
            <a:ext cx="2530146" cy="13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111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15532C-CB11-4755-ADC6-9E3E3E11FC22}"/>
</file>

<file path=customXml/itemProps2.xml><?xml version="1.0" encoding="utf-8"?>
<ds:datastoreItem xmlns:ds="http://schemas.openxmlformats.org/officeDocument/2006/customXml" ds:itemID="{B7448F1B-7FA8-4F40-9BD5-1623638884B9}"/>
</file>

<file path=customXml/itemProps3.xml><?xml version="1.0" encoding="utf-8"?>
<ds:datastoreItem xmlns:ds="http://schemas.openxmlformats.org/officeDocument/2006/customXml" ds:itemID="{75033F33-AB82-4675-BD0B-BF3A099B564A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311</TotalTime>
  <Words>2642</Words>
  <Application>Microsoft Office PowerPoint</Application>
  <PresentationFormat>Широкоэкранный</PresentationFormat>
  <Paragraphs>226</Paragraphs>
  <Slides>23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Microsoft YaHei</vt:lpstr>
      <vt:lpstr>Arial</vt:lpstr>
      <vt:lpstr>Calibri</vt:lpstr>
      <vt:lpstr>Century Gothic</vt:lpstr>
      <vt:lpstr>Symbol</vt:lpstr>
      <vt:lpstr>Times New Roman</vt:lpstr>
      <vt:lpstr>коиро1 (Широкоформатный)</vt:lpstr>
      <vt:lpstr>Содержание заданий с развернутым ответом и  общие принципы выполнения и проверки заданий Информатика</vt:lpstr>
      <vt:lpstr>Файлы заданий</vt:lpstr>
      <vt:lpstr>Формат бланка протокола проверки развернутых ответов </vt:lpstr>
      <vt:lpstr>Содержание заданий с развернутым ответом </vt:lpstr>
      <vt:lpstr>Содержание заданий с развернутым ответом </vt:lpstr>
      <vt:lpstr>Содержание заданий с развернутым ответом </vt:lpstr>
      <vt:lpstr>Система оценивания выполнения заданий Задание 13.1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образования</dc:title>
  <dc:creator>User</dc:creator>
  <cp:lastModifiedBy>User</cp:lastModifiedBy>
  <cp:revision>26</cp:revision>
  <dcterms:created xsi:type="dcterms:W3CDTF">2023-01-17T08:53:07Z</dcterms:created>
  <dcterms:modified xsi:type="dcterms:W3CDTF">2023-03-27T11:34:37Z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