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3"/>
  </p:notesMasterIdLst>
  <p:sldIdLst>
    <p:sldId id="256" r:id="rId2"/>
    <p:sldId id="297" r:id="rId3"/>
    <p:sldId id="298" r:id="rId4"/>
    <p:sldId id="303" r:id="rId5"/>
    <p:sldId id="275" r:id="rId6"/>
    <p:sldId id="304" r:id="rId7"/>
    <p:sldId id="305" r:id="rId8"/>
    <p:sldId id="306" r:id="rId9"/>
    <p:sldId id="307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8" r:id="rId19"/>
    <p:sldId id="329" r:id="rId20"/>
    <p:sldId id="330" r:id="rId21"/>
    <p:sldId id="331" r:id="rId22"/>
    <p:sldId id="332" r:id="rId23"/>
    <p:sldId id="299" r:id="rId24"/>
    <p:sldId id="326" r:id="rId25"/>
    <p:sldId id="300" r:id="rId26"/>
    <p:sldId id="301" r:id="rId27"/>
    <p:sldId id="333" r:id="rId28"/>
    <p:sldId id="302" r:id="rId29"/>
    <p:sldId id="334" r:id="rId30"/>
    <p:sldId id="335" r:id="rId31"/>
    <p:sldId id="27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FA2E-C20E-4A33-BC3B-3ADC93DF572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3074-429E-48F6-BDDF-9EEBFB509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0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11" y="3705527"/>
            <a:ext cx="3810000" cy="837403"/>
          </a:xfrm>
          <a:prstGeom prst="rect">
            <a:avLst/>
          </a:prstGeom>
        </p:spPr>
      </p:pic>
      <p:pic>
        <p:nvPicPr>
          <p:cNvPr id="1026" name="Picture 2" descr="http://qrcoder.ru/code/?http%3A%2F%2Fwww.eduportal44.ru%2Fkoiro%2Fdefault.aspx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36" y="3639272"/>
            <a:ext cx="969914" cy="9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5" y="173161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6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  <p:sldLayoutId id="214748369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ko44.ru/monitorings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obraztsi_i_opisaniya_vpr_2025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portal44.ru/escort/SitePages/%D0%93%D0%98%D0%90_24.aspx" TargetMode="External"/><Relationship Id="rId2" Type="http://schemas.openxmlformats.org/officeDocument/2006/relationships/hyperlink" Target="http://www.fipi.org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soo.ru/&#1084;&#1088;-&#1080;&#1085;&#1092;&#1086;&#1088;&#1084;&#1072;&#1090;&#1080;&#1082;&#1072;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ОСОБЕННОСТИ ПРЕПОДАВАНИЯ УЧЕБНОГО ПРЕДМЕТА «ИНФОРМАТИКА» В </a:t>
            </a:r>
            <a:r>
              <a:rPr lang="ru-RU" sz="4400" dirty="0" smtClean="0"/>
              <a:t>2024 </a:t>
            </a:r>
            <a:r>
              <a:rPr lang="ru-RU" sz="4400" dirty="0"/>
              <a:t>- </a:t>
            </a:r>
            <a:r>
              <a:rPr lang="ru-RU" sz="4400" dirty="0" smtClean="0"/>
              <a:t>2025 </a:t>
            </a:r>
            <a:r>
              <a:rPr lang="ru-RU" sz="4400" dirty="0"/>
              <a:t>УЧЕБНОМ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Николаева Т.В., проректор,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32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2-4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41" y="1158463"/>
            <a:ext cx="10221752" cy="4351338"/>
          </a:xfrm>
        </p:spPr>
        <p:txBody>
          <a:bodyPr/>
          <a:lstStyle/>
          <a:p>
            <a:r>
              <a:rPr lang="ru-RU" dirty="0" smtClean="0"/>
              <a:t>допущенные </a:t>
            </a:r>
            <a:r>
              <a:rPr lang="ru-RU" dirty="0"/>
              <a:t>к использованию при реализации части общеобразовательной программы, формируемой участниками образовательных отношений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97" y="2058086"/>
            <a:ext cx="8714162" cy="46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9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2-4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41" y="1158463"/>
            <a:ext cx="10221752" cy="4351338"/>
          </a:xfrm>
        </p:spPr>
        <p:txBody>
          <a:bodyPr/>
          <a:lstStyle/>
          <a:p>
            <a:r>
              <a:rPr lang="ru-RU" dirty="0" smtClean="0"/>
              <a:t>допущенные </a:t>
            </a:r>
            <a:r>
              <a:rPr lang="ru-RU" dirty="0"/>
              <a:t>к использованию при реализации части общеобразовательной программы, формируемой участниками образовательных отношений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75" y="2001369"/>
            <a:ext cx="8457337" cy="48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5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2-4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41" y="1158463"/>
            <a:ext cx="10221752" cy="4351338"/>
          </a:xfrm>
        </p:spPr>
        <p:txBody>
          <a:bodyPr/>
          <a:lstStyle/>
          <a:p>
            <a:r>
              <a:rPr lang="ru-RU" dirty="0" smtClean="0"/>
              <a:t>допущенные </a:t>
            </a:r>
            <a:r>
              <a:rPr lang="ru-RU" dirty="0"/>
              <a:t>к использованию при реализации части общеобразовательной программы, формируемой участниками образовательных отношений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993994"/>
            <a:ext cx="8149005" cy="48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6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2-4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41" y="1158463"/>
            <a:ext cx="10221752" cy="4351338"/>
          </a:xfrm>
        </p:spPr>
        <p:txBody>
          <a:bodyPr/>
          <a:lstStyle/>
          <a:p>
            <a:r>
              <a:rPr lang="ru-RU" dirty="0" smtClean="0"/>
              <a:t>допущенные </a:t>
            </a:r>
            <a:r>
              <a:rPr lang="ru-RU" dirty="0"/>
              <a:t>к использованию при реализации части общеобразовательной программы, формируемой участниками образовательных отношений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61" y="2185738"/>
            <a:ext cx="9702152" cy="42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9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 smtClean="0"/>
              <a:t>5-9 </a:t>
            </a:r>
            <a:r>
              <a:rPr lang="ru-RU" dirty="0"/>
              <a:t>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41" y="1158463"/>
            <a:ext cx="10221752" cy="4351338"/>
          </a:xfrm>
        </p:spPr>
        <p:txBody>
          <a:bodyPr/>
          <a:lstStyle/>
          <a:p>
            <a:r>
              <a:rPr lang="ru-RU" dirty="0" smtClean="0"/>
              <a:t>допущенные </a:t>
            </a:r>
            <a:r>
              <a:rPr lang="ru-RU" dirty="0"/>
              <a:t>к использованию при реализации части общеобразовательной программы, формируемой участниками образовательных отношений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13" y="1966887"/>
            <a:ext cx="8522010" cy="48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1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 smtClean="0"/>
              <a:t>5-9 </a:t>
            </a:r>
            <a:r>
              <a:rPr lang="ru-RU" dirty="0"/>
              <a:t>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41" y="1158463"/>
            <a:ext cx="10221752" cy="4351338"/>
          </a:xfrm>
        </p:spPr>
        <p:txBody>
          <a:bodyPr/>
          <a:lstStyle/>
          <a:p>
            <a:r>
              <a:rPr lang="ru-RU" dirty="0" smtClean="0"/>
              <a:t>допущенные </a:t>
            </a:r>
            <a:r>
              <a:rPr lang="ru-RU" dirty="0"/>
              <a:t>к использованию при реализации части общеобразовательной программы, формируемой участниками образовательных отношений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39" y="2009880"/>
            <a:ext cx="8323604" cy="47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4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 smtClean="0"/>
              <a:t>5-9 </a:t>
            </a:r>
            <a:r>
              <a:rPr lang="ru-RU" dirty="0"/>
              <a:t>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41" y="1158463"/>
            <a:ext cx="10221752" cy="4351338"/>
          </a:xfrm>
        </p:spPr>
        <p:txBody>
          <a:bodyPr/>
          <a:lstStyle/>
          <a:p>
            <a:r>
              <a:rPr lang="ru-RU" dirty="0" smtClean="0"/>
              <a:t>допущенные </a:t>
            </a:r>
            <a:r>
              <a:rPr lang="ru-RU" dirty="0"/>
              <a:t>к использованию при реализации части общеобразовательной программы, формируемой участниками образовательных отношений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47" y="2758767"/>
            <a:ext cx="10477133" cy="23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3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Федеральный </a:t>
            </a:r>
            <a:r>
              <a:rPr lang="ru-RU" dirty="0"/>
              <a:t>перечень ЭОР</a:t>
            </a:r>
            <a:br>
              <a:rPr lang="ru-RU" dirty="0"/>
            </a:br>
            <a:r>
              <a:rPr lang="ru-RU" sz="1800" dirty="0"/>
              <a:t>приказ </a:t>
            </a:r>
            <a:r>
              <a:rPr lang="ru-RU" sz="1800" dirty="0" err="1"/>
              <a:t>Минпросвещения</a:t>
            </a:r>
            <a:r>
              <a:rPr lang="ru-RU" sz="1800" dirty="0"/>
              <a:t> России от 4 октября 2023 г. № 738 «Об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627" y="2759407"/>
            <a:ext cx="10690140" cy="2880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27" y="5640224"/>
            <a:ext cx="10351940" cy="866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27" y="1931350"/>
            <a:ext cx="1055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п. 226 по п. 236 представлены ЭОР по информатике для 7-9 классов ФГАОУ ДПО «Академия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России», ГАОУ ВО МГПУ, ООО «</a:t>
            </a:r>
            <a:r>
              <a:rPr lang="ru-RU" dirty="0" err="1" smtClean="0"/>
              <a:t>ФизиконЛаб</a:t>
            </a:r>
            <a:r>
              <a:rPr lang="ru-RU" dirty="0" smtClean="0"/>
              <a:t>», АО Издательство «Просвещение»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31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Федеральный перечень ЭОР</a:t>
            </a:r>
            <a:br>
              <a:rPr lang="ru-RU" dirty="0" smtClean="0"/>
            </a:br>
            <a:r>
              <a:rPr lang="ru-RU" sz="1800" dirty="0"/>
              <a:t>приказ </a:t>
            </a:r>
            <a:r>
              <a:rPr lang="ru-RU" sz="1800" dirty="0" err="1"/>
              <a:t>Минпросвещения</a:t>
            </a:r>
            <a:r>
              <a:rPr lang="ru-RU" sz="1800" dirty="0"/>
              <a:t> России от 4 октября 2023 г. № 738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57" y="2425143"/>
            <a:ext cx="11240228" cy="40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26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Федеральный перечень ЭОР</a:t>
            </a:r>
            <a:br>
              <a:rPr lang="ru-RU" dirty="0" smtClean="0"/>
            </a:br>
            <a:r>
              <a:rPr lang="ru-RU" sz="1800" dirty="0"/>
              <a:t>приказ </a:t>
            </a:r>
            <a:r>
              <a:rPr lang="ru-RU" sz="1800" dirty="0" err="1"/>
              <a:t>Минпросвещения</a:t>
            </a:r>
            <a:r>
              <a:rPr lang="ru-RU" sz="1800" dirty="0"/>
              <a:t> России от 4 октября 2023 г. № 738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328" y="2679437"/>
            <a:ext cx="9148772" cy="4104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110" y="2059536"/>
            <a:ext cx="11306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п. 476 по п. </a:t>
            </a:r>
            <a:r>
              <a:rPr lang="ru-RU" dirty="0"/>
              <a:t>486 представлены ЭОР по информатике для </a:t>
            </a:r>
            <a:r>
              <a:rPr lang="ru-RU" dirty="0" smtClean="0"/>
              <a:t>10-11 </a:t>
            </a:r>
            <a:r>
              <a:rPr lang="ru-RU" dirty="0"/>
              <a:t>классов ФГАОУ ДПО «Академия </a:t>
            </a:r>
            <a:r>
              <a:rPr lang="ru-RU" dirty="0" err="1"/>
              <a:t>Минпросвещения</a:t>
            </a:r>
            <a:r>
              <a:rPr lang="ru-RU" dirty="0"/>
              <a:t> России», ГАОУ ВО МГПУ, </a:t>
            </a:r>
            <a:r>
              <a:rPr lang="ru-RU" dirty="0" smtClean="0"/>
              <a:t>АО </a:t>
            </a:r>
            <a:r>
              <a:rPr lang="ru-RU" dirty="0"/>
              <a:t>Издательство «Просвещение»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35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F0B0C-7267-9165-04F6-E700A3D3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934" y="0"/>
            <a:ext cx="9557657" cy="1325563"/>
          </a:xfrm>
        </p:spPr>
        <p:txBody>
          <a:bodyPr>
            <a:normAutofit/>
          </a:bodyPr>
          <a:lstStyle/>
          <a:p>
            <a:r>
              <a:rPr lang="ru-RU" dirty="0"/>
              <a:t>Место Информатики в учебном плане на уровне НОО и ООО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95D8E3E-F022-9826-90E0-9B8FC48DE5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272" y="1690255"/>
          <a:ext cx="11360727" cy="4747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128">
                  <a:extLst>
                    <a:ext uri="{9D8B030D-6E8A-4147-A177-3AD203B41FA5}">
                      <a16:colId xmlns:a16="http://schemas.microsoft.com/office/drawing/2014/main" val="560823546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val="3010468290"/>
                    </a:ext>
                  </a:extLst>
                </a:gridCol>
                <a:gridCol w="5615709">
                  <a:extLst>
                    <a:ext uri="{9D8B030D-6E8A-4147-A177-3AD203B41FA5}">
                      <a16:colId xmlns:a16="http://schemas.microsoft.com/office/drawing/2014/main" val="776561839"/>
                    </a:ext>
                  </a:extLst>
                </a:gridCol>
                <a:gridCol w="2872508">
                  <a:extLst>
                    <a:ext uri="{9D8B030D-6E8A-4147-A177-3AD203B41FA5}">
                      <a16:colId xmlns:a16="http://schemas.microsoft.com/office/drawing/2014/main" val="1875355833"/>
                    </a:ext>
                  </a:extLst>
                </a:gridCol>
              </a:tblGrid>
              <a:tr h="26403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Начальная школа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2-4 классы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Пропедевтический курс (из части учебного плана, формируемого участниками образовательных отношений)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 ч. в нед. 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631861682"/>
                  </a:ext>
                </a:extLst>
              </a:tr>
              <a:tr h="264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3-4 классы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 ч. в нед.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2662528588"/>
                  </a:ext>
                </a:extLst>
              </a:tr>
              <a:tr h="525976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Основная школа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5-6 классы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Пропедевтический курс (из части учебного плана, формируемой участниками образовательных отношений)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 ч. в нед.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3838934354"/>
                  </a:ext>
                </a:extLst>
              </a:tr>
              <a:tr h="1045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7-9 классы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Обязательный учебный предмет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(базовый уровень)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 класс – 1 ч. в нед.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8 класс – 1 ч. в нед.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9 класс – 1 ч. в нед.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3331356774"/>
                  </a:ext>
                </a:extLst>
              </a:tr>
              <a:tr h="1112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Обязательный учебный предмет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(углублённый уровень) в соответствии с обновлёнными ФГОС 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 класс – 2 ч. в нед.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8 класс – 2 ч. в нед.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9 класс – 2 ч. в нед.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3561432268"/>
                  </a:ext>
                </a:extLst>
              </a:tr>
              <a:tr h="1535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Учебные курсы, обеспечивающие интересы и потребности участников образовательных отношений;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Учебно-исследовательская и проектная деятельность.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(за счёт части учебного плана, формируемой участниками образовательных отношений).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7 класс – 1 ч. в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нед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8-9 классы – 2 ч. в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нед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389184911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A5E64C-1966-6F1E-F9D2-894C560A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53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Федеральный перечень ЭОР</a:t>
            </a:r>
            <a:br>
              <a:rPr lang="ru-RU" dirty="0" smtClean="0"/>
            </a:br>
            <a:r>
              <a:rPr lang="ru-RU" sz="1800" dirty="0"/>
              <a:t>приказ </a:t>
            </a:r>
            <a:r>
              <a:rPr lang="ru-RU" sz="1800" dirty="0" err="1"/>
              <a:t>Минпросвещения</a:t>
            </a:r>
            <a:r>
              <a:rPr lang="ru-RU" sz="1800" dirty="0"/>
              <a:t> России от 4 октября 2023 г. № 738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110" y="2059536"/>
            <a:ext cx="11306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п. 582 по п. 583 представлены </a:t>
            </a:r>
            <a:r>
              <a:rPr lang="ru-RU" dirty="0"/>
              <a:t>ЭОР по информатике для </a:t>
            </a:r>
            <a:r>
              <a:rPr lang="ru-RU" dirty="0" smtClean="0"/>
              <a:t>1-11 </a:t>
            </a:r>
            <a:r>
              <a:rPr lang="ru-RU" dirty="0"/>
              <a:t>классов </a:t>
            </a:r>
            <a:r>
              <a:rPr lang="ru-RU" dirty="0" smtClean="0"/>
              <a:t>ЗАО «Новый Диск- трейд», АНО «Цифровая экономика.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89" y="3134341"/>
            <a:ext cx="11120067" cy="27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Федеральный перечень ЭОР</a:t>
            </a:r>
            <a:br>
              <a:rPr lang="ru-RU" dirty="0" smtClean="0"/>
            </a:br>
            <a:r>
              <a:rPr lang="ru-RU" sz="1800" dirty="0"/>
              <a:t>приказ </a:t>
            </a:r>
            <a:r>
              <a:rPr lang="ru-RU" sz="1800" dirty="0" err="1"/>
              <a:t>Минпросвещения</a:t>
            </a:r>
            <a:r>
              <a:rPr lang="ru-RU" sz="1800" dirty="0"/>
              <a:t> России от 4 октября 2023 г. № 738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110" y="2059536"/>
            <a:ext cx="11306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п. 668 по п. 669 представлены </a:t>
            </a:r>
            <a:r>
              <a:rPr lang="ru-RU" dirty="0"/>
              <a:t>ЭОР по информатике для </a:t>
            </a:r>
            <a:r>
              <a:rPr lang="ru-RU" dirty="0" smtClean="0"/>
              <a:t>1-11 </a:t>
            </a:r>
            <a:r>
              <a:rPr lang="ru-RU" dirty="0"/>
              <a:t>классов </a:t>
            </a:r>
            <a:r>
              <a:rPr lang="ru-RU" dirty="0" smtClean="0"/>
              <a:t>ООО «Ай-Смарт», АНО «Цифровая экономика.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909" y="2837204"/>
            <a:ext cx="11467198" cy="34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54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Федеральный перечень ЭОР</a:t>
            </a:r>
            <a:br>
              <a:rPr lang="ru-RU" dirty="0" smtClean="0"/>
            </a:br>
            <a:r>
              <a:rPr lang="ru-RU" sz="1800" dirty="0"/>
              <a:t>приказ </a:t>
            </a:r>
            <a:r>
              <a:rPr lang="ru-RU" sz="1800" dirty="0" err="1"/>
              <a:t>Минпросвещения</a:t>
            </a:r>
            <a:r>
              <a:rPr lang="ru-RU" sz="1800" dirty="0"/>
              <a:t> России от 4 октября 2023 г. № 738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863" y="1871529"/>
            <a:ext cx="11306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п. 749 по п. 753 представлены </a:t>
            </a:r>
            <a:r>
              <a:rPr lang="ru-RU" dirty="0"/>
              <a:t>ЭОР по информатике для </a:t>
            </a:r>
            <a:r>
              <a:rPr lang="ru-RU" dirty="0" smtClean="0"/>
              <a:t>1-11 </a:t>
            </a:r>
            <a:r>
              <a:rPr lang="ru-RU" dirty="0"/>
              <a:t>классов </a:t>
            </a:r>
            <a:r>
              <a:rPr lang="ru-RU" dirty="0" smtClean="0"/>
              <a:t>ООО «Академия - Медиа», ООО Яндекс,  ООО «</a:t>
            </a:r>
            <a:r>
              <a:rPr lang="ru-RU" dirty="0" err="1" smtClean="0"/>
              <a:t>ЮМакс</a:t>
            </a:r>
            <a:r>
              <a:rPr lang="ru-RU" dirty="0" smtClean="0"/>
              <a:t>», ООО «Ай-Смарт», АНО «Цифровая экономика.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026" y="2482208"/>
            <a:ext cx="9886950" cy="419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347" b="18242"/>
          <a:stretch/>
        </p:blipFill>
        <p:spPr>
          <a:xfrm>
            <a:off x="795026" y="2901309"/>
            <a:ext cx="9887217" cy="38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39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Региональная система оценки качества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87" y="1978429"/>
            <a:ext cx="11400511" cy="4879571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Костромской области сформирована региональная система оценки качества, с аналитическими материалами можно познакомиться на сайте </a:t>
            </a:r>
            <a:r>
              <a:rPr lang="ru-RU" u="sng" dirty="0">
                <a:hlinkClick r:id="rId2"/>
              </a:rPr>
              <a:t>https://oko44.ru/monitorings</a:t>
            </a:r>
            <a:r>
              <a:rPr lang="ru-RU" dirty="0"/>
              <a:t> (региональные контрольные работы по информатике </a:t>
            </a:r>
            <a:r>
              <a:rPr lang="ru-RU" dirty="0" smtClean="0"/>
              <a:t>проводились </a:t>
            </a:r>
            <a:r>
              <a:rPr lang="ru-RU" dirty="0"/>
              <a:t>ежегодно в 10 классах). </a:t>
            </a:r>
          </a:p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2024-2025 учебного года все региональные исследования качества образования проводятся по согласованию с </a:t>
            </a:r>
            <a:r>
              <a:rPr lang="ru-RU" dirty="0" err="1"/>
              <a:t>Рособрнадзором</a:t>
            </a:r>
            <a:r>
              <a:rPr lang="ru-RU" dirty="0"/>
              <a:t>. Региональные контрольные по информатике проводиться не будут, т.к. по приказу Федеральной службы по надзору в сфере образования и науки № 1008 от 13.05.2024 года «Информатика» входит в перечень учебных предметов, по которым проводятся ВПР в 7 и 8 классах.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03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ВПР Информатика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На сайте ФИОКО </a:t>
            </a:r>
            <a:r>
              <a:rPr lang="ru-RU" sz="1600" u="sng" dirty="0">
                <a:hlinkClick r:id="rId2"/>
              </a:rPr>
              <a:t>https://fioco.ru/obraztsi_i_opisaniya_vpr_2025</a:t>
            </a:r>
            <a:r>
              <a:rPr lang="ru-RU" sz="1600" dirty="0"/>
              <a:t> размещены образцы и описания проверочных работ на 2025 год. Кодификатор проверяемых элементов содержания и требований к уровню подготовки обучающихся сформирован с использованием Универсального кодификатора распределенных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 по информатике, разработанного на основе требований ФГОС ООО и ФОП ООО.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029625"/>
              </p:ext>
            </p:extLst>
          </p:nvPr>
        </p:nvGraphicFramePr>
        <p:xfrm>
          <a:off x="700755" y="3165474"/>
          <a:ext cx="1070788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940">
                  <a:extLst>
                    <a:ext uri="{9D8B030D-6E8A-4147-A177-3AD203B41FA5}">
                      <a16:colId xmlns:a16="http://schemas.microsoft.com/office/drawing/2014/main" val="3339973091"/>
                    </a:ext>
                  </a:extLst>
                </a:gridCol>
                <a:gridCol w="5353940">
                  <a:extLst>
                    <a:ext uri="{9D8B030D-6E8A-4147-A177-3AD203B41FA5}">
                      <a16:colId xmlns:a16="http://schemas.microsoft.com/office/drawing/2014/main" val="3664424068"/>
                    </a:ext>
                  </a:extLst>
                </a:gridCol>
              </a:tblGrid>
              <a:tr h="34165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выполнение проверочной работы по информатике в 7 классе отводится два урока (не более 45 минут каждый). Работа состоит из двух частей и включает в себя 16 заданий. Обе части работы могут выполняться в один день с перерывом не менее 10 минут или в разные дни.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Часть 1 включает в себя 13 заданий. Задания 2, 12, 13 – задания с выбором ответа; задания 1, 3–11 требуют краткого ответа.</a:t>
                      </a:r>
                    </a:p>
                    <a:p>
                      <a:r>
                        <a:rPr lang="ru-RU" sz="1600" dirty="0" smtClean="0"/>
                        <a:t>Часть 2 включает в себя 3 задания, которые выполняются на компьютере. </a:t>
                      </a:r>
                      <a:r>
                        <a:rPr lang="ru-RU" sz="1600" dirty="0" smtClean="0"/>
                        <a:t>Задание 14 требует </a:t>
                      </a:r>
                      <a:r>
                        <a:rPr lang="ru-RU" sz="1600" dirty="0" smtClean="0"/>
                        <a:t>краткого ответа. Задания 15, 16 предполагают развернутый ответ – файл на компьютере.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выполнение проверочной работы по информатике в 8 классе тоже отводится два урока (не более 45 минут каждый). Работа состоит из двух частей и включает в себя 13 заданий. Обе части работы могут выполняться в один день с перерывом не менее 10 минут или в разные дни.</a:t>
                      </a:r>
                    </a:p>
                    <a:p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части 1 содержатся задания 1–10. Из них задания 2, 5, 9 – задания с выбором ответа; задания 1–5, 8–10 требуют краткого ответа. Задания 6, 7 предполагают развернутый ответ – записать решение.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второй части три задания: задание 11 требует краткого ответа, задания 12 и 13 предполагают развернутый ответ – создать файлы на компьютере.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609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659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 </a:t>
            </a:r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33" y="2157181"/>
            <a:ext cx="11071167" cy="456429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Рекомендуем педагогам до начала учебного года провести анализ результатов ГИА </a:t>
            </a:r>
            <a:r>
              <a:rPr lang="ru-RU" dirty="0" smtClean="0"/>
              <a:t>2024 </a:t>
            </a:r>
            <a:r>
              <a:rPr lang="ru-RU" dirty="0"/>
              <a:t>года, что поможет увидеть преемственность уровней требований к выпускникам основной и средней школы. Для организации этой работы необходимо использовать в работе:</a:t>
            </a:r>
          </a:p>
          <a:p>
            <a:pPr marL="457200" lvl="1" indent="0">
              <a:buNone/>
            </a:pPr>
            <a:r>
              <a:rPr lang="ru-RU" dirty="0"/>
              <a:t>1. Методические рекомендации для учителей, подготовленные на основе анализа типичных ошибок участников ГИА </a:t>
            </a:r>
            <a:r>
              <a:rPr lang="ru-RU" dirty="0" smtClean="0"/>
              <a:t>2024 </a:t>
            </a:r>
            <a:r>
              <a:rPr lang="ru-RU" dirty="0"/>
              <a:t>года по ИНФОРМАТИКЕ (текст будет размещен на сайте ФИПИ </a:t>
            </a:r>
            <a:r>
              <a:rPr lang="ru-RU" u="sng" dirty="0">
                <a:hlinkClick r:id="rId2"/>
              </a:rPr>
              <a:t>http://www.fipi.org/</a:t>
            </a:r>
            <a:r>
              <a:rPr lang="ru-RU" dirty="0"/>
              <a:t>). </a:t>
            </a:r>
          </a:p>
          <a:p>
            <a:pPr lvl="1"/>
            <a:r>
              <a:rPr lang="ru-RU" dirty="0"/>
              <a:t>2. Методический анализ результатов выполнения заданий ЕГЭ по предмету «Информатика» в 11 классах ОО Костромской области (методические рекомендации на сайте </a:t>
            </a:r>
            <a:r>
              <a:rPr lang="en-US" dirty="0">
                <a:hlinkClick r:id="rId3"/>
              </a:rPr>
              <a:t>https://www.eduportal44.ru/escort/SitePages/%</a:t>
            </a:r>
            <a:r>
              <a:rPr lang="en-US" dirty="0" smtClean="0">
                <a:hlinkClick r:id="rId3"/>
              </a:rPr>
              <a:t>D0%93%D0%98%D0%90_24.aspx</a:t>
            </a:r>
            <a:r>
              <a:rPr lang="ru-RU" dirty="0" smtClean="0"/>
              <a:t> и </a:t>
            </a:r>
            <a:r>
              <a:rPr lang="ru-RU" dirty="0"/>
              <a:t>РСМО учителей информатики).</a:t>
            </a:r>
          </a:p>
          <a:p>
            <a:pPr lvl="1"/>
            <a:r>
              <a:rPr lang="ru-RU" dirty="0"/>
              <a:t>3. Методический анализ результатов выполнения заданий ОГЭ по предмету «Информатика» в 9 классах ОО Костромской области (методические рекомендации на сайте </a:t>
            </a:r>
            <a:r>
              <a:rPr lang="en-US" dirty="0">
                <a:hlinkClick r:id="rId3"/>
              </a:rPr>
              <a:t>https://www.eduportal44.ru/escort/SitePages/%</a:t>
            </a:r>
            <a:r>
              <a:rPr lang="en-US" dirty="0" smtClean="0">
                <a:hlinkClick r:id="rId3"/>
              </a:rPr>
              <a:t>D0%93%D0%98%D0%90_24.aspx</a:t>
            </a:r>
            <a:r>
              <a:rPr lang="ru-RU" dirty="0" smtClean="0"/>
              <a:t> и </a:t>
            </a:r>
            <a:r>
              <a:rPr lang="ru-RU" dirty="0"/>
              <a:t>РСМО учителей информатики).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37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 (основное общее образование)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827646"/>
              </p:ext>
            </p:extLst>
          </p:nvPr>
        </p:nvGraphicFramePr>
        <p:xfrm>
          <a:off x="747071" y="2013501"/>
          <a:ext cx="10355760" cy="123253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30314">
                  <a:extLst>
                    <a:ext uri="{9D8B030D-6E8A-4147-A177-3AD203B41FA5}">
                      <a16:colId xmlns:a16="http://schemas.microsoft.com/office/drawing/2014/main" val="3512096024"/>
                    </a:ext>
                  </a:extLst>
                </a:gridCol>
                <a:gridCol w="1404241">
                  <a:extLst>
                    <a:ext uri="{9D8B030D-6E8A-4147-A177-3AD203B41FA5}">
                      <a16:colId xmlns:a16="http://schemas.microsoft.com/office/drawing/2014/main" val="2157289792"/>
                    </a:ext>
                  </a:extLst>
                </a:gridCol>
                <a:gridCol w="1404241">
                  <a:extLst>
                    <a:ext uri="{9D8B030D-6E8A-4147-A177-3AD203B41FA5}">
                      <a16:colId xmlns:a16="http://schemas.microsoft.com/office/drawing/2014/main" val="917633676"/>
                    </a:ext>
                  </a:extLst>
                </a:gridCol>
                <a:gridCol w="1404241">
                  <a:extLst>
                    <a:ext uri="{9D8B030D-6E8A-4147-A177-3AD203B41FA5}">
                      <a16:colId xmlns:a16="http://schemas.microsoft.com/office/drawing/2014/main" val="1859651050"/>
                    </a:ext>
                  </a:extLst>
                </a:gridCol>
                <a:gridCol w="1404241">
                  <a:extLst>
                    <a:ext uri="{9D8B030D-6E8A-4147-A177-3AD203B41FA5}">
                      <a16:colId xmlns:a16="http://schemas.microsoft.com/office/drawing/2014/main" val="500883767"/>
                    </a:ext>
                  </a:extLst>
                </a:gridCol>
                <a:gridCol w="1404241">
                  <a:extLst>
                    <a:ext uri="{9D8B030D-6E8A-4147-A177-3AD203B41FA5}">
                      <a16:colId xmlns:a16="http://schemas.microsoft.com/office/drawing/2014/main" val="2015546996"/>
                    </a:ext>
                  </a:extLst>
                </a:gridCol>
                <a:gridCol w="1404241">
                  <a:extLst>
                    <a:ext uri="{9D8B030D-6E8A-4147-A177-3AD203B41FA5}">
                      <a16:colId xmlns:a16="http://schemas.microsoft.com/office/drawing/2014/main" val="2072750993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Получили отметку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2022 г.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2023 г.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2024 г.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109133"/>
                  </a:ext>
                </a:extLst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376262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«2»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94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3,6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106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3,54%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127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4%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517129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«3»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1356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52,6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1504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50,23%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1415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44,3%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49253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«4»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809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31,3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991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33,1%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1127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35,3%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071371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«5»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322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12,5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393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13,13%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527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16,5%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253378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26</a:t>
            </a:fld>
            <a:endParaRPr lang="ru-RU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34" y="3263850"/>
            <a:ext cx="6748833" cy="34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74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892" y="1996466"/>
            <a:ext cx="11531065" cy="471198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b="1" dirty="0"/>
              <a:t>Для всех групп участников экзаменационной работы можно считать достаточным уровень усвоения следующих элементов содержания, умений и видов деятельности</a:t>
            </a:r>
            <a:r>
              <a:rPr lang="ru-RU" sz="2100" dirty="0"/>
              <a:t>: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умения оценивать объём памяти, необходимый для хранения текстовых данных 84,95%;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умения декодировать кодовую последовательность 88,77%;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умения анализировать простейшие модели объектов 81,10%;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умения анализировать простые алгоритмы для конкретного исполнителя с фиксированным набором команд 81,79%;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знание принципов адресации в сети Интернет 82,98%.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>
                <a:cs typeface="Times New Roman" panose="02020603050405020304" pitchFamily="18" charset="0"/>
              </a:rPr>
              <a:t>На </a:t>
            </a:r>
            <a:r>
              <a:rPr lang="ru-RU" sz="2100" b="1" dirty="0">
                <a:cs typeface="Times New Roman" panose="02020603050405020304" pitchFamily="18" charset="0"/>
              </a:rPr>
              <a:t>базовом уровне усвоения находятся следующие умения и виды деятельности</a:t>
            </a:r>
            <a:r>
              <a:rPr lang="ru-RU" sz="2100" dirty="0"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умение анализировать информацию, представленную в виде схем 70,84%;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поиск информации в файлах и каталогах компьютера 65,77%;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понимать принципы поиска информации в Интернете 60,86%;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определять истинность составного высказывания 67,30%;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определять количество и информационный объём файлов, отобранных по некоторому условию 61,45%;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умение записывать числа в различных системах счисления 50,19%;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умения создавать презентации или создавать текстовый документ 50,58</a:t>
            </a:r>
            <a:r>
              <a:rPr lang="ru-RU" sz="2100" dirty="0" smtClean="0">
                <a:cs typeface="Times New Roman" panose="02020603050405020304" pitchFamily="18" charset="0"/>
              </a:rPr>
              <a:t>%.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>
                <a:cs typeface="Times New Roman" panose="02020603050405020304" pitchFamily="18" charset="0"/>
              </a:rPr>
              <a:t>Перечень </a:t>
            </a:r>
            <a:r>
              <a:rPr lang="ru-RU" sz="2100" b="1" dirty="0">
                <a:cs typeface="Times New Roman" panose="02020603050405020304" pitchFamily="18" charset="0"/>
              </a:rPr>
              <a:t>элементов содержания / умений, навыков, видов познавательной деятельности, освоение которых всеми школьниками региона в целом, а также школьниками с разным уровнем подготовки нельзя считать достаточным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Для всех групп участников экзаменационной работы можно считать недостаточным уровень усвоения следующих элементов содержания, умений и видов деятельности: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умения формально исполнить алгоритм, записанный на языке программирования 43,52%; 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проводить обработку большого массива данных с использованием средств электронной таблицы 25,5%;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cs typeface="Times New Roman" panose="02020603050405020304" pitchFamily="18" charset="0"/>
              </a:rPr>
              <a:t>создание и выполнение программы для заданного исполнителя 36,53%.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 (основное общее образование)</a:t>
            </a:r>
          </a:p>
        </p:txBody>
      </p:sp>
    </p:spTree>
    <p:extLst>
      <p:ext uri="{BB962C8B-B14F-4D97-AF65-F5344CB8AC3E}">
        <p14:creationId xmlns:p14="http://schemas.microsoft.com/office/powerpoint/2010/main" val="1371507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 (среднее общее образование)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28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3026"/>
              </p:ext>
            </p:extLst>
          </p:nvPr>
        </p:nvGraphicFramePr>
        <p:xfrm>
          <a:off x="988687" y="1880757"/>
          <a:ext cx="9530252" cy="14721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60896">
                  <a:extLst>
                    <a:ext uri="{9D8B030D-6E8A-4147-A177-3AD203B41FA5}">
                      <a16:colId xmlns:a16="http://schemas.microsoft.com/office/drawing/2014/main" val="3577773914"/>
                    </a:ext>
                  </a:extLst>
                </a:gridCol>
                <a:gridCol w="3666767">
                  <a:extLst>
                    <a:ext uri="{9D8B030D-6E8A-4147-A177-3AD203B41FA5}">
                      <a16:colId xmlns:a16="http://schemas.microsoft.com/office/drawing/2014/main" val="3570570630"/>
                    </a:ext>
                  </a:extLst>
                </a:gridCol>
                <a:gridCol w="1688759">
                  <a:extLst>
                    <a:ext uri="{9D8B030D-6E8A-4147-A177-3AD203B41FA5}">
                      <a16:colId xmlns:a16="http://schemas.microsoft.com/office/drawing/2014/main" val="3531518591"/>
                    </a:ext>
                  </a:extLst>
                </a:gridCol>
                <a:gridCol w="1688759">
                  <a:extLst>
                    <a:ext uri="{9D8B030D-6E8A-4147-A177-3AD203B41FA5}">
                      <a16:colId xmlns:a16="http://schemas.microsoft.com/office/drawing/2014/main" val="434867700"/>
                    </a:ext>
                  </a:extLst>
                </a:gridCol>
                <a:gridCol w="1525071">
                  <a:extLst>
                    <a:ext uri="{9D8B030D-6E8A-4147-A177-3AD203B41FA5}">
                      <a16:colId xmlns:a16="http://schemas.microsoft.com/office/drawing/2014/main" val="853064186"/>
                    </a:ext>
                  </a:extLst>
                </a:gridCol>
              </a:tblGrid>
              <a:tr h="11106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№ п/п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Участников, набравших балл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Год проведения ГИА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70614"/>
                  </a:ext>
                </a:extLst>
              </a:tr>
              <a:tr h="16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2022 г.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2023 г.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2024 г.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5446560"/>
                  </a:ext>
                </a:extLst>
              </a:tr>
              <a:tr h="234032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 ниже минимального балла, 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3179127"/>
                  </a:ext>
                </a:extLst>
              </a:tr>
              <a:tr h="234032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2. 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от минимального балла до 60 баллов, 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39,96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726034"/>
                  </a:ext>
                </a:extLst>
              </a:tr>
              <a:tr h="23738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3.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от 61 до 80 баллов, 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36,49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30,86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332529"/>
                  </a:ext>
                </a:extLst>
              </a:tr>
              <a:tr h="226656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4.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от 81 до 100 баллов, 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548607"/>
                  </a:ext>
                </a:extLst>
              </a:tr>
              <a:tr h="226656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5.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Средний тестовый балл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62,72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59,49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54,74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99721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95438" y="3292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36" y="3352857"/>
            <a:ext cx="6266817" cy="346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0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300" b="1" i="1" dirty="0"/>
              <a:t>Перечень элементов содержания / умений и видов деятельности, усвоение которых всеми школьниками региона в целом можно считать </a:t>
            </a:r>
            <a:r>
              <a:rPr lang="ru-RU" sz="1300" b="1" i="1" dirty="0" smtClean="0"/>
              <a:t>достаточным. </a:t>
            </a:r>
            <a:r>
              <a:rPr lang="ru-RU" sz="1300" dirty="0" smtClean="0"/>
              <a:t>В </a:t>
            </a:r>
            <a:r>
              <a:rPr lang="ru-RU" sz="1300" dirty="0"/>
              <a:t>данный перечень включаются задания базового уровня с процентом выполнения выше 50% и задания повышенного и высокого уровней с процентом выполнения выше 15%.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представлять и считывать данные в разных типах информационных моделей (схемы, карты, таблицы, графики и формулы) – задание 1 (90%);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строить таблицы истинности и логические схемы – задание 2 (81%);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искать информацию в реляционных базах данных – задание 3 (70%);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кодировать и декодировать информацию – задание 4 (86%);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Формальное исполнение алгоритма, записанного на естественном языке, или умение создавать линейный алгоритм для формального исполнителя с ограниченным набором команд – задание 5 (50%);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Информационный поиск средствами операционной системы или текстового процессора – задание 10 (69%);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подсчитывать информационный объём сообщения – задание 11 (36%);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исполнить алгоритм для конкретного исполнителя с фиксированным набором команд – задание 12 (65%);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представлять и считывать данные в разных типах информационных моделей (схемы, карты, таблицы, графики и формулы) – задание 13 (40%);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Знание позиционных систем счисления – задание 14 (34%);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Знание основных понятий и законов математической логики – задание 15 (37%);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Вычисление рекуррентных выражений – задание 16 (59%);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составить алгоритм и записать его в виде простой программы (10–15 строк) на языке программирования – задание 17 (31%);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использовать электронные таблицы для обработки целочисленных данных – задание 18 (47%);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анализировать алгоритм логической игры – задание 19 (64%);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найти выигрышную стратегию игры – задание 20 (51%);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построить дерево игры по заданному алгоритму и найти выигрышную стратегию – задание 21 (46%);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анализировать результат исполнения алгоритма – задание 23 (48%);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создавать собственные программы (10–20 строк) для обработки целочисленной информации – задание 25 (20%).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3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 (среднее общее образование)</a:t>
            </a:r>
          </a:p>
        </p:txBody>
      </p:sp>
    </p:spTree>
    <p:extLst>
      <p:ext uri="{BB962C8B-B14F-4D97-AF65-F5344CB8AC3E}">
        <p14:creationId xmlns:p14="http://schemas.microsoft.com/office/powerpoint/2010/main" val="257911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5CA99-6244-B02B-C7E2-6D50D381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Место Информатики в учебном плане на уровне СОО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44905-8EA8-5F9D-BEDF-BFFC21632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Учебным планом на изучение информатики на базовом уровне в 10-11 классах отведено 68 учебных часов – по 1 часу в неделю в 10 и 11 классах соответственно; на углублённом уровне в 10-11 классах отведено 280 учебных часа — по 4 часа в неделю.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Образовательная организация обеспечивает реализацию учебных планов одного или нескольких профилей обучения (естественно-научный, гуманитарный, социально-экономический, технологический, универсальный). </a:t>
            </a: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Углублённый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уровень изучения информатики рекомендуется для технологического профиля, ориентированного на инженерную и информационную сферы деятельности. </a:t>
            </a:r>
          </a:p>
          <a:p>
            <a:endParaRPr lang="ru-RU" sz="1800" dirty="0">
              <a:latin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</a:endParaRPr>
          </a:p>
          <a:p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учебном плане должно быть предусмотрено выполнение обучающимися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индивидуального(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проекта(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 проект выполняется обучающимся в течение одного или двух лет в рамках учебного времени, специально отведенного учебным планом, и должен быть представлен в виде завершенного учебного исследования или разработанного проекта: информационного, творческого, социального, прикладного, инновационного, конструкторского, инженерного.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6E9115-5F71-BAD6-802D-4543E8E5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C72772B-24FE-12F6-63F9-0A06F9DA0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46341"/>
              </p:ext>
            </p:extLst>
          </p:nvPr>
        </p:nvGraphicFramePr>
        <p:xfrm>
          <a:off x="494555" y="4180681"/>
          <a:ext cx="10515600" cy="796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9388">
                  <a:extLst>
                    <a:ext uri="{9D8B030D-6E8A-4147-A177-3AD203B41FA5}">
                      <a16:colId xmlns:a16="http://schemas.microsoft.com/office/drawing/2014/main" val="1203092164"/>
                    </a:ext>
                  </a:extLst>
                </a:gridCol>
                <a:gridCol w="1991655">
                  <a:extLst>
                    <a:ext uri="{9D8B030D-6E8A-4147-A177-3AD203B41FA5}">
                      <a16:colId xmlns:a16="http://schemas.microsoft.com/office/drawing/2014/main" val="3751401453"/>
                    </a:ext>
                  </a:extLst>
                </a:gridCol>
                <a:gridCol w="3699388">
                  <a:extLst>
                    <a:ext uri="{9D8B030D-6E8A-4147-A177-3AD203B41FA5}">
                      <a16:colId xmlns:a16="http://schemas.microsoft.com/office/drawing/2014/main" val="2039027351"/>
                    </a:ext>
                  </a:extLst>
                </a:gridCol>
                <a:gridCol w="1125169">
                  <a:extLst>
                    <a:ext uri="{9D8B030D-6E8A-4147-A177-3AD203B41FA5}">
                      <a16:colId xmlns:a16="http://schemas.microsoft.com/office/drawing/2014/main" val="1273463509"/>
                    </a:ext>
                  </a:extLst>
                </a:gridCol>
              </a:tblGrid>
              <a:tr h="39809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Средняя 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10-11 классы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Базовый уровень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 ч. в нед.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0344265"/>
                  </a:ext>
                </a:extLst>
              </a:tr>
              <a:tr h="398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Углублённый уровень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 ч. в </a:t>
                      </a:r>
                      <a:r>
                        <a:rPr lang="ru-RU" sz="1600" dirty="0" err="1">
                          <a:effectLst/>
                        </a:rPr>
                        <a:t>нед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70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36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2312661"/>
            <a:ext cx="11531065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300" b="1" i="1" dirty="0"/>
              <a:t>Перечень элементов содержания / умений и видов деятельности, усвоение которых всеми школьниками региона в целом, школьниками с разным уровнем подготовки нельзя считать достаточным</a:t>
            </a:r>
            <a:endParaRPr lang="ru-RU" sz="13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Знание основных конструкций языка программирования, понятия переменной, оператора присваивания – задание 6 (43%);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определять объём памяти, необходимый для хранения графической и звуковой информации – задание 7 (46%);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Знание основных понятий и методов, используемых при измерении количества информации – задание 8 (36%);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обрабатывать числовую информацию в электронных таблицах – задание 9 (37%);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анализировать алгоритм, содержащий ветвление и цикл – задание 22 (15%);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создавать собственные программы (10–20 строк) для обработки символьной информации – задание 24 (5%);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обрабатывать целочисленную информацию с использованием сортировки – задание 26 (2%);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/>
              <a:t>- Умение создавать собственные программы (20–40 строк) для анализа числовых последовательностей – задание 27 (1%).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3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3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 (среднее общее образование)</a:t>
            </a:r>
          </a:p>
        </p:txBody>
      </p:sp>
    </p:spTree>
    <p:extLst>
      <p:ext uri="{BB962C8B-B14F-4D97-AF65-F5344CB8AC3E}">
        <p14:creationId xmlns:p14="http://schemas.microsoft.com/office/powerpoint/2010/main" val="3891458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9827" y="1895475"/>
            <a:ext cx="7404653" cy="3028950"/>
          </a:xfrm>
        </p:spPr>
        <p:txBody>
          <a:bodyPr>
            <a:normAutofit fontScale="62500" lnSpcReduction="20000"/>
          </a:bodyPr>
          <a:lstStyle/>
          <a:p>
            <a:pPr marL="34290" algn="ctr"/>
            <a:r>
              <a:rPr lang="ru-RU" sz="6450" dirty="0"/>
              <a:t> Спасибо за внимание!</a:t>
            </a:r>
          </a:p>
          <a:p>
            <a:pPr marL="34290" algn="ctr"/>
            <a:endParaRPr lang="ru-RU" sz="3300" dirty="0"/>
          </a:p>
          <a:p>
            <a:pPr marL="34290" algn="ctr"/>
            <a:endParaRPr lang="ru-RU" sz="3300" dirty="0"/>
          </a:p>
          <a:p>
            <a:pPr marL="34290" algn="ctr"/>
            <a:r>
              <a:rPr lang="ru-RU" dirty="0"/>
              <a:t>Контактная информация:</a:t>
            </a:r>
          </a:p>
          <a:p>
            <a:pPr marL="34290" algn="ctr"/>
            <a:r>
              <a:rPr lang="ru-RU" dirty="0"/>
              <a:t>Николаева Татьяна Викторовна, проректор по научно-методической работе ОГБОУ ДПО «Костромской областной институт развития образования»,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  <a:p>
            <a:pPr marL="34290" algn="ctr"/>
            <a:r>
              <a:rPr lang="ru-RU" dirty="0"/>
              <a:t>Адрес: ул. Ив. Сусанина, д. 52, ауд. 13</a:t>
            </a:r>
          </a:p>
          <a:p>
            <a:pPr marL="34290" algn="ctr"/>
            <a:r>
              <a:rPr lang="ru-RU" dirty="0"/>
              <a:t>Тел. (4942) 31-77-91</a:t>
            </a:r>
          </a:p>
          <a:p>
            <a:pPr algn="ctr"/>
            <a:r>
              <a:rPr lang="en-US" dirty="0"/>
              <a:t>E-mail</a:t>
            </a:r>
            <a:r>
              <a:rPr lang="en-US"/>
              <a:t>: nikolaevatat.koiro@yandex.ru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2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Единое содержание общего образования </a:t>
            </a:r>
            <a:r>
              <a:rPr lang="en-US" dirty="0">
                <a:hlinkClick r:id="rId2"/>
              </a:rPr>
              <a:t>https://edsoo.ru/</a:t>
            </a:r>
            <a:r>
              <a:rPr lang="ru-RU" dirty="0"/>
              <a:t>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0593" y="2503918"/>
            <a:ext cx="6463774" cy="3852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4" y="2005012"/>
            <a:ext cx="5363709" cy="435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8052" y="1888621"/>
            <a:ext cx="611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Методические пособия и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66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Методические пособия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hlinkClick r:id="rId2"/>
              </a:rPr>
              <a:t>https://edsoo.ru/</a:t>
            </a:r>
            <a:r>
              <a:rPr lang="ru-RU" dirty="0" err="1">
                <a:solidFill>
                  <a:schemeClr val="tx2"/>
                </a:solidFill>
                <a:hlinkClick r:id="rId2"/>
              </a:rPr>
              <a:t>мр</a:t>
            </a:r>
            <a:r>
              <a:rPr lang="ru-RU" dirty="0">
                <a:solidFill>
                  <a:schemeClr val="tx2"/>
                </a:solidFill>
                <a:hlinkClick r:id="rId2"/>
              </a:rPr>
              <a:t>-информатика/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758" y="1998874"/>
            <a:ext cx="2709791" cy="348752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44239" y="1998875"/>
            <a:ext cx="2516853" cy="3706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350" y="1998875"/>
            <a:ext cx="2568110" cy="3622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42" y="2292568"/>
            <a:ext cx="2679685" cy="37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3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C345A-53C9-85D4-3A14-5C071E2A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Федеральный перечень учебников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EA96F-3892-F0EF-4868-74968FF6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67" y="1874691"/>
            <a:ext cx="11531065" cy="4766254"/>
          </a:xfrm>
        </p:spPr>
        <p:txBody>
          <a:bodyPr>
            <a:normAutofit fontScale="85000" lnSpcReduction="20000"/>
          </a:bodyPr>
          <a:lstStyle/>
          <a:p>
            <a:r>
              <a:rPr lang="ru-RU" b="0" i="0" dirty="0">
                <a:effectLst/>
                <a:latin typeface="Roboto" panose="02000000000000000000" pitchFamily="2" charset="0"/>
              </a:rPr>
              <a:t>Приказ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Минпросвещения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России от 21 сентября 2022 г. №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</a:t>
            </a:r>
          </a:p>
          <a:p>
            <a:endParaRPr lang="ru-RU" dirty="0">
              <a:solidFill>
                <a:srgbClr val="3B4255"/>
              </a:solidFill>
              <a:latin typeface="Roboto" panose="02000000000000000000" pitchFamily="2" charset="0"/>
            </a:endParaRPr>
          </a:p>
          <a:p>
            <a:r>
              <a:rPr lang="ru-RU" dirty="0"/>
              <a:t>С учётом приказа </a:t>
            </a:r>
            <a:r>
              <a:rPr lang="ru-RU" dirty="0" err="1"/>
              <a:t>Минпросвещения</a:t>
            </a:r>
            <a:r>
              <a:rPr lang="ru-RU" dirty="0"/>
              <a:t> России от 21 февраля 2024 г. № 119 «О внесении изменений в приложения № 1 и № 2 к приказу Министерства просвещения Российской Федерации от 21 сентября 2022 г. №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исключённых учебников» и </a:t>
            </a:r>
            <a:endParaRPr lang="ru-RU" dirty="0" smtClean="0"/>
          </a:p>
          <a:p>
            <a:r>
              <a:rPr lang="ru-RU" dirty="0" smtClean="0"/>
              <a:t>приказа </a:t>
            </a:r>
            <a:r>
              <a:rPr lang="ru-RU" dirty="0" err="1"/>
              <a:t>Минпросвещения</a:t>
            </a:r>
            <a:r>
              <a:rPr lang="ru-RU" dirty="0"/>
              <a:t> России от 21 мая 2024 г. № 347 «О внесении изменений в 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21 сентября 2022 г. №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исключённых учебников»»</a:t>
            </a:r>
          </a:p>
        </p:txBody>
      </p:sp>
    </p:spTree>
    <p:extLst>
      <p:ext uri="{BB962C8B-B14F-4D97-AF65-F5344CB8AC3E}">
        <p14:creationId xmlns:p14="http://schemas.microsoft.com/office/powerpoint/2010/main" val="288732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7-9 </a:t>
            </a:r>
            <a:r>
              <a:rPr lang="ru-RU" dirty="0" smtClean="0"/>
              <a:t>классы (допущенные к использованию)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54" y="2317978"/>
            <a:ext cx="11531600" cy="31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10-11 </a:t>
            </a:r>
            <a:r>
              <a:rPr lang="ru-RU" dirty="0" smtClean="0"/>
              <a:t>классы (допущенные к использованию)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152" y="1965532"/>
            <a:ext cx="9621541" cy="48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9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2-4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41" y="1158463"/>
            <a:ext cx="10221752" cy="4351338"/>
          </a:xfrm>
        </p:spPr>
        <p:txBody>
          <a:bodyPr/>
          <a:lstStyle/>
          <a:p>
            <a:r>
              <a:rPr lang="ru-RU" dirty="0" smtClean="0"/>
              <a:t>допущенные </a:t>
            </a:r>
            <a:r>
              <a:rPr lang="ru-RU" dirty="0"/>
              <a:t>к использованию при реализации части общеобразовательной программы, формируемой участниками образовательных отношений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27" y="1972862"/>
            <a:ext cx="9101271" cy="47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6434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1 (Широкоформатный)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 (Широкоформатный)" id="{0A43CB11-02E8-4CCA-9394-ABCD6DD309BC}" vid="{391CE513-19E5-4E51-8BF5-7FBE73F6AC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CAFB8DB94FF74FAFFAF153FB759C96" ma:contentTypeVersion="1" ma:contentTypeDescription="Создание документа." ma:contentTypeScope="" ma:versionID="8a04d8039b2817bcee5c0052888eb94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6AFFED-36AB-4B76-B324-5938B802E6A9}"/>
</file>

<file path=customXml/itemProps2.xml><?xml version="1.0" encoding="utf-8"?>
<ds:datastoreItem xmlns:ds="http://schemas.openxmlformats.org/officeDocument/2006/customXml" ds:itemID="{C6175685-5CF5-4A27-BF21-74994203C08B}"/>
</file>

<file path=customXml/itemProps3.xml><?xml version="1.0" encoding="utf-8"?>
<ds:datastoreItem xmlns:ds="http://schemas.openxmlformats.org/officeDocument/2006/customXml" ds:itemID="{677969B7-B60B-4527-BB0B-43335EF95AE7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710</TotalTime>
  <Words>2371</Words>
  <Application>Microsoft Office PowerPoint</Application>
  <PresentationFormat>Широкоэкранный</PresentationFormat>
  <Paragraphs>243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Roboto</vt:lpstr>
      <vt:lpstr>Times New Roman</vt:lpstr>
      <vt:lpstr>коиро1 (Широкоформатный)</vt:lpstr>
      <vt:lpstr>ОСОБЕННОСТИ ПРЕПОДАВАНИЯ УЧЕБНОГО ПРЕДМЕТА «ИНФОРМАТИКА» В 2024 - 2025 УЧЕБНОМ ГОДУ</vt:lpstr>
      <vt:lpstr>Место Информатики в учебном плане на уровне НОО и ООО</vt:lpstr>
      <vt:lpstr>Место Информатики в учебном плане на уровне СОО</vt:lpstr>
      <vt:lpstr>Единое содержание общего образования https://edsoo.ru/ </vt:lpstr>
      <vt:lpstr>Методические пособия https://edsoo.ru/мр-информатика/ </vt:lpstr>
      <vt:lpstr>Федеральный перечень учебников</vt:lpstr>
      <vt:lpstr>УМК по информатике 7-9 классы (допущенные к использованию)</vt:lpstr>
      <vt:lpstr>УМК по информатике 10-11 классы (допущенные к использованию)</vt:lpstr>
      <vt:lpstr>УМК по информатике 2-4 классы</vt:lpstr>
      <vt:lpstr>УМК по информатике 2-4 классы</vt:lpstr>
      <vt:lpstr>УМК по информатике 2-4 классы</vt:lpstr>
      <vt:lpstr>УМК по информатике 2-4 классы</vt:lpstr>
      <vt:lpstr>УМК по информатике 2-4 классы</vt:lpstr>
      <vt:lpstr>УМК по информатике 5-9 классы</vt:lpstr>
      <vt:lpstr>УМК по информатике 5-9 классы</vt:lpstr>
      <vt:lpstr>УМК по информатике 5-9 классы</vt:lpstr>
      <vt:lpstr>Федеральный перечень ЭОР приказ Минпросвещения России от 4 октября 2023 г. № 738 «Об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vt:lpstr>
      <vt:lpstr>Федеральный перечень ЭОР приказ Минпросвещения России от 4 октября 2023 г. № 738</vt:lpstr>
      <vt:lpstr>Федеральный перечень ЭОР приказ Минпросвещения России от 4 октября 2023 г. № 738</vt:lpstr>
      <vt:lpstr>Федеральный перечень ЭОР приказ Минпросвещения России от 4 октября 2023 г. № 738</vt:lpstr>
      <vt:lpstr>Федеральный перечень ЭОР приказ Минпросвещения России от 4 октября 2023 г. № 738</vt:lpstr>
      <vt:lpstr>Федеральный перечень ЭОР приказ Минпросвещения России от 4 октября 2023 г. № 738</vt:lpstr>
      <vt:lpstr>Региональная система оценки качества</vt:lpstr>
      <vt:lpstr>ВПР Информатика</vt:lpstr>
      <vt:lpstr>Результаты ГИА 2024</vt:lpstr>
      <vt:lpstr>Результаты ГИА (основное общее образование)</vt:lpstr>
      <vt:lpstr>Результаты ГИА (основное общее образование)</vt:lpstr>
      <vt:lpstr>Результаты ГИА (среднее общее образование)</vt:lpstr>
      <vt:lpstr>Результаты ГИА (среднее общее образование)</vt:lpstr>
      <vt:lpstr>Результаты ГИА (среднее общее образование)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трансформация образования</dc:title>
  <dc:creator>User</dc:creator>
  <cp:lastModifiedBy>User</cp:lastModifiedBy>
  <cp:revision>86</cp:revision>
  <dcterms:created xsi:type="dcterms:W3CDTF">2023-01-17T08:53:07Z</dcterms:created>
  <dcterms:modified xsi:type="dcterms:W3CDTF">2024-08-29T09:48:56Z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0x0101006ECAFB8DB94FF74FAFFAF153FB759C96</vt:lpwstr>
  </property>
</Properties>
</file>