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7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16.xml" ContentType="application/vnd.openxmlformats-officedocument.presentationml.slide+xml"/>
  <Override PartName="/ppt/slides/slide69.xml" ContentType="application/vnd.openxmlformats-officedocument.presentationml.slide+xml"/>
  <Override PartName="/ppt/slides/slide64.xml" ContentType="application/vnd.openxmlformats-officedocument.presentationml.slide+xml"/>
  <Override PartName="/ppt/slides/slide71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0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79"/>
  </p:notesMasterIdLst>
  <p:sldIdLst>
    <p:sldId id="279" r:id="rId2"/>
    <p:sldId id="376" r:id="rId3"/>
    <p:sldId id="301" r:id="rId4"/>
    <p:sldId id="302" r:id="rId5"/>
    <p:sldId id="303" r:id="rId6"/>
    <p:sldId id="304" r:id="rId7"/>
    <p:sldId id="305" r:id="rId8"/>
    <p:sldId id="307" r:id="rId9"/>
    <p:sldId id="306" r:id="rId10"/>
    <p:sldId id="309" r:id="rId11"/>
    <p:sldId id="310" r:id="rId12"/>
    <p:sldId id="308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375" r:id="rId7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000000"/>
    <a:srgbClr val="FF99CC"/>
    <a:srgbClr val="FF6600"/>
    <a:srgbClr val="000099"/>
    <a:srgbClr val="CC33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 autoAdjust="0"/>
  </p:normalViewPr>
  <p:slideViewPr>
    <p:cSldViewPr>
      <p:cViewPr varScale="1">
        <p:scale>
          <a:sx n="85" d="100"/>
          <a:sy n="85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86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7748595-A7A3-44E2-BFCC-90F65716D5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4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BDC49-E38E-4AA0-990E-AE4C088040F2}" type="slidenum">
              <a:rPr lang="ru-RU" altLang="ru-RU"/>
              <a:pPr/>
              <a:t>1</a:t>
            </a:fld>
            <a:endParaRPr lang="ru-RU" altLang="ru-RU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BDC49-E38E-4AA0-990E-AE4C088040F2}" type="slidenum">
              <a:rPr lang="ru-RU" altLang="ru-RU"/>
              <a:pPr/>
              <a:t>2</a:t>
            </a:fld>
            <a:endParaRPr lang="ru-RU" altLang="ru-RU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3C1-B60F-49A0-9623-0631A13804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14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F23D-7690-440D-862C-834DE24AA2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7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C59B-24B9-479A-8449-0CB2429E0B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01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1AB3-A87F-458C-ADC6-C78D4D0BCB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9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95E8-35A6-4CF5-90CE-26E8F637757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35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540B-7BB2-4701-9262-417AB732A7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40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8422-DEE1-4D46-82CA-6EDB8595C04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86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7DEC-0207-49F7-9E8E-4F409D2AE19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41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B32-7F00-4123-A19E-67931D053B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7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EA4-074C-467C-93D6-0874C6A6EB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38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41BA-736C-42D2-A307-64B6AD716F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16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8159-6414-4E4D-AE8B-68D03CCAF8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1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1.wmf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microsoft.com/office/2007/relationships/hdphoto" Target="../media/hdphoto1.wdp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0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2.xml"/><Relationship Id="rId5" Type="http://schemas.openxmlformats.org/officeDocument/2006/relationships/slide" Target="slide15.xml"/><Relationship Id="rId1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" Target="slide14.xml"/><Relationship Id="rId9" Type="http://schemas.openxmlformats.org/officeDocument/2006/relationships/slide" Target="slide16.xml"/><Relationship Id="rId1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5.xml"/><Relationship Id="rId7" Type="http://schemas.openxmlformats.org/officeDocument/2006/relationships/slide" Target="slide32.xml"/><Relationship Id="rId12" Type="http://schemas.openxmlformats.org/officeDocument/2006/relationships/image" Target="../media/image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2.xml"/><Relationship Id="rId5" Type="http://schemas.openxmlformats.org/officeDocument/2006/relationships/slide" Target="slide24.xml"/><Relationship Id="rId10" Type="http://schemas.openxmlformats.org/officeDocument/2006/relationships/slide" Target="slide30.xml"/><Relationship Id="rId4" Type="http://schemas.openxmlformats.org/officeDocument/2006/relationships/slide" Target="slide27.xml"/><Relationship Id="rId9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38.xml"/><Relationship Id="rId3" Type="http://schemas.openxmlformats.org/officeDocument/2006/relationships/slide" Target="slide43.xml"/><Relationship Id="rId7" Type="http://schemas.openxmlformats.org/officeDocument/2006/relationships/slide" Target="slide41.xml"/><Relationship Id="rId12" Type="http://schemas.openxmlformats.org/officeDocument/2006/relationships/slide" Target="slide34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11" Type="http://schemas.openxmlformats.org/officeDocument/2006/relationships/slide" Target="slide35.xml"/><Relationship Id="rId5" Type="http://schemas.openxmlformats.org/officeDocument/2006/relationships/slide" Target="slide33.xml"/><Relationship Id="rId15" Type="http://schemas.openxmlformats.org/officeDocument/2006/relationships/image" Target="../media/image4.png"/><Relationship Id="rId10" Type="http://schemas.openxmlformats.org/officeDocument/2006/relationships/slide" Target="slide36.xml"/><Relationship Id="rId4" Type="http://schemas.openxmlformats.org/officeDocument/2006/relationships/slide" Target="slide40.xml"/><Relationship Id="rId9" Type="http://schemas.openxmlformats.org/officeDocument/2006/relationships/slide" Target="slide37.xml"/><Relationship Id="rId1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5.xml"/><Relationship Id="rId3" Type="http://schemas.openxmlformats.org/officeDocument/2006/relationships/slide" Target="slide51.xml"/><Relationship Id="rId7" Type="http://schemas.openxmlformats.org/officeDocument/2006/relationships/slide" Target="slide53.xml"/><Relationship Id="rId12" Type="http://schemas.openxmlformats.org/officeDocument/2006/relationships/slide" Target="slide46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11" Type="http://schemas.openxmlformats.org/officeDocument/2006/relationships/slide" Target="slide47.xml"/><Relationship Id="rId5" Type="http://schemas.openxmlformats.org/officeDocument/2006/relationships/slide" Target="slide55.xml"/><Relationship Id="rId15" Type="http://schemas.openxmlformats.org/officeDocument/2006/relationships/image" Target="../media/image4.png"/><Relationship Id="rId10" Type="http://schemas.openxmlformats.org/officeDocument/2006/relationships/slide" Target="slide48.xml"/><Relationship Id="rId4" Type="http://schemas.openxmlformats.org/officeDocument/2006/relationships/slide" Target="slide52.xml"/><Relationship Id="rId9" Type="http://schemas.openxmlformats.org/officeDocument/2006/relationships/slide" Target="slide49.xml"/><Relationship Id="rId1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slide" Target="slide58.xml"/><Relationship Id="rId7" Type="http://schemas.openxmlformats.org/officeDocument/2006/relationships/slide" Target="slide62.xml"/><Relationship Id="rId12" Type="http://schemas.openxmlformats.org/officeDocument/2006/relationships/image" Target="../media/image4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11" Type="http://schemas.openxmlformats.org/officeDocument/2006/relationships/slide" Target="slide2.xml"/><Relationship Id="rId5" Type="http://schemas.openxmlformats.org/officeDocument/2006/relationships/slide" Target="slide59.xml"/><Relationship Id="rId10" Type="http://schemas.openxmlformats.org/officeDocument/2006/relationships/slide" Target="slide65.xml"/><Relationship Id="rId4" Type="http://schemas.openxmlformats.org/officeDocument/2006/relationships/slide" Target="slide61.xml"/><Relationship Id="rId9" Type="http://schemas.openxmlformats.org/officeDocument/2006/relationships/slide" Target="slide6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67.xml"/><Relationship Id="rId7" Type="http://schemas.openxmlformats.org/officeDocument/2006/relationships/slide" Target="slide70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1.xml"/><Relationship Id="rId5" Type="http://schemas.openxmlformats.org/officeDocument/2006/relationships/slide" Target="slide69.xml"/><Relationship Id="rId4" Type="http://schemas.openxmlformats.org/officeDocument/2006/relationships/slide" Target="slide68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73.xml"/><Relationship Id="rId7" Type="http://schemas.openxmlformats.org/officeDocument/2006/relationships/slide" Target="slide74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5" Type="http://schemas.openxmlformats.org/officeDocument/2006/relationships/slide" Target="slide77.xml"/><Relationship Id="rId4" Type="http://schemas.openxmlformats.org/officeDocument/2006/relationships/slide" Target="slide7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>
            <a:off x="0" y="5517232"/>
            <a:ext cx="9144000" cy="1340768"/>
          </a:xfrm>
          <a:prstGeom prst="rect">
            <a:avLst/>
          </a:prstGeom>
          <a:gradFill>
            <a:gsLst>
              <a:gs pos="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9" t="588" b="19534"/>
          <a:stretch/>
        </p:blipFill>
        <p:spPr>
          <a:xfrm>
            <a:off x="-10657" y="-61149"/>
            <a:ext cx="5220072" cy="5621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60009"/>
            <a:ext cx="9094217" cy="1303568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2288"/>
            <a:ext cx="7543800" cy="550862"/>
          </a:xfrm>
        </p:spPr>
        <p:txBody>
          <a:bodyPr>
            <a:noAutofit/>
          </a:bodyPr>
          <a:lstStyle/>
          <a:p>
            <a:r>
              <a:rPr lang="ru-RU" altLang="ru-RU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КОНСТРУКТОР УРОКА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темы</a:t>
            </a:r>
          </a:p>
        </p:txBody>
      </p:sp>
      <p:graphicFrame>
        <p:nvGraphicFramePr>
          <p:cNvPr id="56015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50680"/>
              </p:ext>
            </p:extLst>
          </p:nvPr>
        </p:nvGraphicFramePr>
        <p:xfrm>
          <a:off x="2051050" y="836613"/>
          <a:ext cx="5400675" cy="952500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0155" name="Text Box 27"/>
          <p:cNvSpPr txBox="1">
            <a:spLocks noChangeArrowheads="1"/>
          </p:cNvSpPr>
          <p:nvPr/>
        </p:nvSpPr>
        <p:spPr bwMode="auto">
          <a:xfrm>
            <a:off x="430845" y="3429000"/>
            <a:ext cx="86423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резерв времени. Если программа предусматривает 12 часов на тему, планируем пройти её за 10.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изучения темы мы трижды «прошиваем» учебный материал. Сначала обзор. Чтобы заинтересовать. Затем – основной «проход» материала. И наконец, сжатое повторение, в котором тема опять даётся цельно, но уже на ином уровне.</a:t>
            </a:r>
          </a:p>
          <a:p>
            <a:pPr algn="r">
              <a:spcBef>
                <a:spcPct val="50000"/>
              </a:spcBef>
            </a:pPr>
            <a:r>
              <a:rPr lang="ru-RU" altLang="ru-RU" b="0" dirty="0" smtClean="0">
                <a:solidFill>
                  <a:srgbClr val="FF99CC"/>
                </a:solidFill>
                <a:hlinkClick r:id="rId2" action="ppaction://hlinksldjump"/>
              </a:rPr>
              <a:t>ДАЛЕЕ</a:t>
            </a:r>
            <a:endParaRPr lang="ru-RU" altLang="ru-RU" b="0" dirty="0">
              <a:solidFill>
                <a:srgbClr val="FF99CC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64704"/>
            <a:ext cx="8559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016" y="1052736"/>
            <a:ext cx="813690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Bookman Old Style" panose="02050604050505020204" pitchFamily="18" charset="0"/>
              <a:buChar char="‼"/>
            </a:pPr>
            <a:r>
              <a:rPr lang="ru-RU" altLang="ru-RU" i="1" dirty="0" smtClean="0">
                <a:solidFill>
                  <a:srgbClr val="C00000"/>
                </a:solidFill>
                <a:latin typeface="Bookman Old Style" pitchFamily="18" charset="0"/>
              </a:rPr>
              <a:t>Учитель планирует не отдельные уроки, а тему целиком.</a:t>
            </a:r>
            <a:r>
              <a:rPr lang="ru-RU" altLang="ru-RU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altLang="ru-RU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Bookman Old Style" panose="02050604050505020204" pitchFamily="18" charset="0"/>
              <a:buChar char="‼"/>
            </a:pPr>
            <a:endParaRPr lang="ru-RU" altLang="ru-RU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Bookman Old Style" panose="02050604050505020204" pitchFamily="18" charset="0"/>
              <a:buChar char="‼"/>
            </a:pPr>
            <a:r>
              <a:rPr lang="ru-RU" altLang="ru-RU" i="1" dirty="0" smtClean="0">
                <a:solidFill>
                  <a:srgbClr val="C00000"/>
                </a:solidFill>
                <a:latin typeface="Bookman Old Style" pitchFamily="18" charset="0"/>
              </a:rPr>
              <a:t>Планируя </a:t>
            </a:r>
            <a:r>
              <a:rPr lang="ru-RU" altLang="ru-RU" i="1" dirty="0">
                <a:solidFill>
                  <a:srgbClr val="C00000"/>
                </a:solidFill>
                <a:latin typeface="Bookman Old Style" pitchFamily="18" charset="0"/>
              </a:rPr>
              <a:t>тему, ставьте себе исследовательскую цель. </a:t>
            </a:r>
            <a:r>
              <a:rPr lang="ru-RU" altLang="ru-RU" b="0" i="1" dirty="0">
                <a:solidFill>
                  <a:srgbClr val="C00000"/>
                </a:solidFill>
                <a:latin typeface="Bookman Old Style" pitchFamily="18" charset="0"/>
              </a:rPr>
              <a:t>Например, опробовать какой-то новый для себя приём. Это главный способ профессионального роста.</a:t>
            </a:r>
          </a:p>
          <a:p>
            <a:pPr marL="285750" lvl="0" indent="-285750">
              <a:spcBef>
                <a:spcPct val="20000"/>
              </a:spcBef>
              <a:buClr>
                <a:srgbClr val="0000FF"/>
              </a:buClr>
              <a:buFont typeface="Bookman Old Style" panose="02050604050505020204" pitchFamily="18" charset="0"/>
              <a:buChar char="‼"/>
            </a:pPr>
            <a:endParaRPr lang="ru-RU" alt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602966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6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6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 autoUpdateAnimBg="0"/>
      <p:bldP spid="560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5" name="Text Box 9"/>
          <p:cNvSpPr txBox="1">
            <a:spLocks noChangeArrowheads="1"/>
          </p:cNvSpPr>
          <p:nvPr/>
        </p:nvSpPr>
        <p:spPr bwMode="auto">
          <a:xfrm>
            <a:off x="226271" y="980728"/>
            <a:ext cx="864235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БАЗОВЫЙ ЛИСТ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«Базовый лист контроля». В нём перечислены основные правила, понятия, формулировки и формулы, которые ОБЯЗАН знать каждый ученик.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РЕКВИЗИТ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реквизит: наглядность, книги, эксперименты и т.п.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УЧЕНИКОВ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будет организовано активное участие учеников? Например, какие доклады будут ими подготовлены?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ОРГАНИЗАЦИЯ ПОВТОРЕНИЯ РАНЕЕ ИЗУЧЕННЫХ ТЕМ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уроках и в какой форме организованно повторение?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КОНТРОЛЬ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уроках и в какой форме организован контроль.</a:t>
            </a:r>
          </a:p>
          <a:p>
            <a:pPr algn="just">
              <a:spcBef>
                <a:spcPct val="50000"/>
              </a:spcBef>
            </a:pPr>
            <a:endParaRPr lang="ru-RU" altLang="ru-RU" b="0" dirty="0"/>
          </a:p>
          <a:p>
            <a:pPr algn="r">
              <a:spcBef>
                <a:spcPct val="50000"/>
              </a:spcBef>
            </a:pPr>
            <a:r>
              <a:rPr lang="ru-RU" altLang="ru-RU" b="0" dirty="0" smtClean="0">
                <a:hlinkClick r:id="rId2" action="ppaction://hlinksldjump"/>
              </a:rPr>
              <a:t>Возврат</a:t>
            </a:r>
            <a:endParaRPr lang="ru-RU" altLang="ru-RU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27121" y="188640"/>
            <a:ext cx="3149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«Да-</a:t>
            </a:r>
            <a:r>
              <a:rPr lang="ru-RU" alt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нетка</a:t>
            </a:r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35569" name="Text Box 17"/>
          <p:cNvSpPr txBox="1">
            <a:spLocks noChangeArrowheads="1"/>
          </p:cNvSpPr>
          <p:nvPr/>
        </p:nvSpPr>
        <p:spPr bwMode="auto">
          <a:xfrm>
            <a:off x="274638" y="1484784"/>
            <a:ext cx="8785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загадывает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понятие (из пройденной темы). </a:t>
            </a:r>
          </a:p>
          <a:p>
            <a:pPr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найти ответ, задавая вопросы. </a:t>
            </a:r>
            <a:endParaRPr lang="ru-RU" alt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вопросы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только словами: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«да», «нет». «и да и нет».</a:t>
            </a:r>
          </a:p>
        </p:txBody>
      </p:sp>
      <p:sp>
        <p:nvSpPr>
          <p:cNvPr id="535570" name="Text Box 18"/>
          <p:cNvSpPr txBox="1">
            <a:spLocks noChangeArrowheads="1"/>
          </p:cNvSpPr>
          <p:nvPr/>
        </p:nvSpPr>
        <p:spPr bwMode="auto">
          <a:xfrm>
            <a:off x="7812360" y="414908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602966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3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utoUpdateAnimBg="0"/>
      <p:bldP spid="53556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опрос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205138" y="1396573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сами оценивают степень своей подготовки и сообщают об этом учителю.</a:t>
            </a:r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7790124" y="508518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324788" y="2636912"/>
            <a:ext cx="84963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кто сегодня чувствует себя готовым на «5»? (ученики поднимают руки.) </a:t>
            </a:r>
            <a:endParaRPr lang="ru-RU" alt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«4»? </a:t>
            </a:r>
            <a:endParaRPr lang="ru-RU" alt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«3»? </a:t>
            </a:r>
            <a:endParaRPr lang="ru-RU" alt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" y="556670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 autoUpdateAnimBg="0"/>
      <p:bldP spid="568323" grpId="0"/>
      <p:bldP spid="5683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272634" y="1581239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опросе ученики поднимают длинную полоску картона, красной или зелёной стороной к учителю, сигнализируя о свое готовности к ответу.</a:t>
            </a: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7885113" y="486916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602966"/>
            <a:ext cx="9101034" cy="130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 autoUpdateAnimBg="0"/>
      <p:bldP spid="5693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Щадящий опрос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205385" y="1268760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проводит тренировочный опрос, сам не выслушивая ответов учеников</a:t>
            </a:r>
            <a:r>
              <a:rPr lang="ru-RU" altLang="ru-RU" sz="2400" b="0" i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7904527" y="496673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313531" y="2276872"/>
            <a:ext cx="84963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разбивается на 2 группы по рядам-вариантам. Учитель задаёт вопрос. На него отвечает первая группа. При этом каждый ученик отвечает своему соседу по парте – ученику второй группы. Затем на этот же вопрос отвечает учитель или сильный ученик. Ученики второй группы, прослушав ответ, сравнивают его с ответом товарища и выставляют ему оценку или просто плюс или минус. На следующий вопрос учителя отвечают ученики второй группы, а ребята первой их прослушивают и оценивают.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" y="5566708"/>
            <a:ext cx="9101034" cy="1303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/>
      <p:bldP spid="570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</a:t>
            </a:r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86999" y="1916832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Разыгрывается сценка на учебную тему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7956551" y="4797152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" y="5538759"/>
            <a:ext cx="9101034" cy="130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utoUpdateAnimBg="0"/>
      <p:bldP spid="5713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случайность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99921" y="14382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вводит в урок элементы случайного выбора.</a:t>
            </a: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7883669" y="4797152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могут быть: рулетка, игральные кости, монетка (орёл или решка), жеребьёвка и даже бумажный самолётик – в кого попадёт. Разыгрываются вопросы, домашние задания, упражнения, темы для повторения и многое другое.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4120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utoUpdateAnimBg="0"/>
      <p:bldP spid="572419" grpId="0"/>
      <p:bldP spid="5724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мозговой штурм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творческой задачи организуется в форме учебного мозгового штурма.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365217" y="1849399"/>
            <a:ext cx="84963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8747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 проводится в группах, численностью 7-9 учащихся.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перед штурмом инструктируют. Главное – НИКАКОЙ КРИТИКИ! Выбирается ведущий и секретарь. Ведущий следит за выполнением правил штурма, секретарь фиксирует идеи. 2.  Проводится уточнение условия задач. 3.  Определяется  время на первый этап (до 20 мин.).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Создание банка идей.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Анализ идей.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Обработка</a:t>
            </a: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отбирает от 2 до 5 самых интересных решений и назначает спикера, который рассказывает о них классу. В некоторых случаях целью группы является поиск как можно большего числа решений, и тогда спикер может огласить все идеи.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из групп может штурмовать свою задачу.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можно провести на другом уроке.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целесообразно ограничится только первым этапом.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 autoUpdateAnimBg="0"/>
      <p:bldP spid="573443" grpId="0"/>
      <p:bldP spid="5734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Взаимоопрос</a:t>
            </a:r>
            <a:endParaRPr lang="ru-RU" alt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87443" y="16288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опрашивают друг друга по базовым листам.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7785492" y="422108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279102" y="2222500"/>
            <a:ext cx="849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– по собственному усмотрению, либо их указывает учитель</a:t>
            </a:r>
            <a:r>
              <a:rPr lang="ru-RU" altLang="ru-RU" sz="2000" b="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 autoUpdateAnimBg="0"/>
      <p:bldP spid="574467" grpId="0"/>
      <p:bldP spid="5744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9" t="588" b="19534"/>
          <a:stretch/>
        </p:blipFill>
        <p:spPr>
          <a:xfrm flipH="1">
            <a:off x="2123727" y="0"/>
            <a:ext cx="7020271" cy="6865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1" y="1988840"/>
            <a:ext cx="3889980" cy="3938024"/>
          </a:xfrm>
          <a:prstGeom prst="rect">
            <a:avLst/>
          </a:prstGeom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611559" y="1336789"/>
            <a:ext cx="504056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 УРОКА: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6" action="ppaction://hlinksldjump"/>
              </a:rPr>
              <a:t>Начало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6" action="ppaction://hlinksldjump"/>
              </a:rPr>
              <a:t>урока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7" action="ppaction://hlinksldjump"/>
              </a:rPr>
              <a:t>Объяснение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7" action="ppaction://hlinksldjump"/>
              </a:rPr>
              <a:t>нового материала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8" action="ppaction://hlinksldjump"/>
              </a:rPr>
              <a:t>Закрепление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9" action="ppaction://hlinksldjump"/>
              </a:rPr>
              <a:t>Повторение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10" action="ppaction://hlinksldjump"/>
              </a:rPr>
              <a:t>Контроль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11" action="ppaction://hlinksldjump"/>
              </a:rPr>
              <a:t>Домашнее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11" action="ppaction://hlinksldjump"/>
              </a:rPr>
              <a:t>задание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hlinkClick r:id="rId12" action="ppaction://hlinksldjump"/>
              </a:rPr>
              <a:t>Конец урока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-108520" y="659225"/>
            <a:ext cx="421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dirty="0" smtClean="0">
                <a:latin typeface="Georgia" pitchFamily="18" charset="0"/>
                <a:hlinkClick r:id="rId13" action="ppaction://hlinksldjump"/>
              </a:rPr>
              <a:t>Подготовка </a:t>
            </a:r>
            <a:r>
              <a:rPr lang="ru-RU" altLang="ru-RU" sz="2000" dirty="0">
                <a:latin typeface="Georgia" pitchFamily="18" charset="0"/>
                <a:hlinkClick r:id="rId13" action="ppaction://hlinksldjump"/>
              </a:rPr>
              <a:t>темы</a:t>
            </a: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172042" name="Text Box 10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8029981" y="633391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2928931353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  <p:bldP spid="172036" grpId="0" autoUpdateAnimBg="0"/>
      <p:bldP spid="17204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Удивляй!</a:t>
            </a: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169068" y="1484784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находит такой угол зрения, при котором даже обыденное становится удивительным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7596336" y="458112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3" y="5373216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 autoUpdateAnimBg="0"/>
      <p:bldP spid="5754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домашнего задания</a:t>
            </a:r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221404" y="1636763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вместе с учащимися обсуждает вопрос: каким должно быть домашнее задание, чтобы новый материал был качественно закреплён</a:t>
            </a:r>
            <a:r>
              <a:rPr lang="ru-RU" altLang="ru-RU" sz="2400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7740352" y="4669559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326939"/>
            <a:ext cx="9101034" cy="130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 autoUpdateAnimBg="0"/>
      <p:bldP spid="5765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 отгадка</a:t>
            </a:r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начале урока учитель даёт загадку (удивительный факт), отгадка к которой будет открыта на уроке при работе над новым материалом.</a:t>
            </a:r>
          </a:p>
          <a:p>
            <a:pPr>
              <a:spcBef>
                <a:spcPct val="50000"/>
              </a:spcBef>
            </a:pPr>
            <a:r>
              <a:rPr lang="ru-RU" alt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Загадку (удивительный факт) дать в конце урока, чтобы начать с неё следующие занятия.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7452320" y="386104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" y="5404998"/>
            <a:ext cx="9101034" cy="130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 autoUpdateAnimBg="0"/>
      <p:bldP spid="5775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Фантастическая добавка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267638" y="1556792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дополняет реальную ситуацию фантастикой</a:t>
            </a:r>
            <a:r>
              <a:rPr lang="ru-RU" altLang="ru-RU" sz="2400" b="0" i="1" dirty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7851165" y="468524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2" y="5472528"/>
            <a:ext cx="9101034" cy="130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autoUpdateAnimBg="0"/>
      <p:bldP spid="5785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Лови ошибку!</a:t>
            </a:r>
          </a:p>
        </p:txBody>
      </p:sp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274638" y="1292135"/>
            <a:ext cx="87852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Объясняя материал, учитель намеренно допускает ошибки. Школьники мгновенно реагируют на ошибки условным знаком.</a:t>
            </a:r>
          </a:p>
          <a:p>
            <a:pPr>
              <a:spcBef>
                <a:spcPct val="50000"/>
              </a:spcBef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Ученик получает текст со специально допущенными ошибками – пусть «поработает учителем». Тексты могут быть заранее приготовлены другими учениками, в том числе старшими.</a:t>
            </a:r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7524328" y="4154457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7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 autoUpdateAnimBg="0"/>
      <p:bldP spid="5795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Пресс - конференция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намеренно неполно раскрывает тему, предложив школьникам задать </a:t>
            </a:r>
            <a:r>
              <a:rPr lang="ru-RU" alt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дораскрывающие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её вопросы.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8747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расскажите ученикам, что вопросы могут быть репродуктивными, расширяющими знания или развивающими его.</a:t>
            </a:r>
          </a:p>
          <a:p>
            <a:pPr algn="just">
              <a:spcBef>
                <a:spcPct val="50000"/>
              </a:spcBef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вопросы</a:t>
            </a:r>
            <a:r>
              <a:rPr lang="ru-RU" alt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неинтересны. Ответ на них – повторение уже известного.</a:t>
            </a:r>
          </a:p>
          <a:p>
            <a:pPr algn="just">
              <a:spcBef>
                <a:spcPct val="50000"/>
              </a:spcBef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Расширяющие знания вопросы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узнать новое, но не претендуют на значительное усложнение знания.</a:t>
            </a:r>
          </a:p>
          <a:p>
            <a:pPr algn="just">
              <a:spcBef>
                <a:spcPct val="50000"/>
              </a:spcBef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вопросы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вскрывают суть, обобщают, содержат в себе исследовательское начало.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конкурс на самый интересный, самый сложный (проблемный, самый важный, самый оригинальный вопрос.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организовать попарный </a:t>
            </a:r>
            <a:r>
              <a:rPr lang="ru-RU" alt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взаимоопрос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по наработанным ими вопросам. Использовать вопросы, как темы будущих докладов.</a:t>
            </a:r>
            <a:endParaRPr lang="ru-RU" alt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 autoUpdateAnimBg="0"/>
      <p:bldP spid="580611" grpId="0"/>
      <p:bldP spid="5806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Практичность теории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971600" y="1916831"/>
            <a:ext cx="76330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теорию учитель осуществляет через практическую задачу, полезность решения которой очевидна ученикам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6891859" y="3356992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 autoUpdateAnimBg="0"/>
      <p:bldP spid="5816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к тексту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изучением учебного текста ребятам ставится задача: составить к нему список вопросов.</a:t>
            </a:r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7878568" y="472514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8747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целесообразно оговорить их минимальное число. Например: не менее 3-х репродуктивных вопросов и не менее 5 расширяющих и развивающих.</a:t>
            </a:r>
            <a:endParaRPr lang="ru-RU" alt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" y="5373216"/>
            <a:ext cx="9101034" cy="1303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 autoUpdateAnimBg="0"/>
      <p:bldP spid="582659" grpId="0"/>
      <p:bldP spid="5826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учеников к чтению докладов провести в несколько этапов.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179388" y="1700213"/>
            <a:ext cx="871378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5445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КАРТА СООБЩЕНИЯ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делают короткие сообщения (4 мин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этапа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научить пользоваться «картой сообщения»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включает в себя первую и последнюю фразы сообщения плюс план текста.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ОТРАБОТКА РЕГЛАМЕНТА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этапа – научить чувствовать время. Удобно работать с таймером.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ДОКЛАД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время доклада: 5 – 7 минут.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ДОКЛАД С ЗАТРУДНЕНИЯМИ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Докладчика во время речи сбивают вопросом. Он должен спокойно и аргументировано отреагировать и связно продолжить свою речь. За 5 минут до доклада ученик получает карточку со словами, которые должен вставить в доклад.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 autoUpdateAnimBg="0"/>
      <p:bldP spid="583683" grpId="0"/>
      <p:bldP spid="5836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Фантастическая добавка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192439" y="2420888"/>
            <a:ext cx="8785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дополняет реальную ситуацию фантастикой.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7956551" y="436510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01034" cy="130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utoUpdateAnimBg="0"/>
      <p:bldP spid="5847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4" name="Rectangle 8"/>
          <p:cNvSpPr>
            <a:spLocks noChangeArrowheads="1"/>
          </p:cNvSpPr>
          <p:nvPr/>
        </p:nvSpPr>
        <p:spPr bwMode="auto">
          <a:xfrm>
            <a:off x="827088" y="55563"/>
            <a:ext cx="75438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УРОКА</a:t>
            </a:r>
            <a:r>
              <a:rPr lang="en-US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56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01978"/>
              </p:ext>
            </p:extLst>
          </p:nvPr>
        </p:nvGraphicFramePr>
        <p:xfrm>
          <a:off x="323850" y="1340767"/>
          <a:ext cx="8496300" cy="4333857"/>
        </p:xfrm>
        <a:graphic>
          <a:graphicData uri="http://schemas.openxmlformats.org/drawingml/2006/table">
            <a:tbl>
              <a:tblPr/>
              <a:tblGrid>
                <a:gridCol w="2124075"/>
                <a:gridCol w="2124075"/>
                <a:gridCol w="2124075"/>
                <a:gridCol w="2124075"/>
              </a:tblGrid>
              <a:tr h="1444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Идеаль-ный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опрос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«Да-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нетка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«Светофор»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Щадящий опрос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Взаимо-опрос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УМШ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Игра в случай-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ность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Театрали-зация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Обсужде-ние д/з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Отсро-ченная отгадка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Фантасти-ческая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 добавка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Удивляй!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5670" name="Text Box 54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 dirty="0">
                <a:hlinkClick r:id="rId14" action="ppaction://hlinksldjump"/>
              </a:rPr>
              <a:t>ВОЗВРАТ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05831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9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-703" y="198884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Разыгрывается сценка на учебную тему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7092280" y="328498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utoUpdateAnimBg="0"/>
      <p:bldP spid="5857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«НИЛ»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 – научно – исследовательская лаборатория.</a:t>
            </a: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122238" y="1700213"/>
            <a:ext cx="88550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адачедател</a:t>
            </a:r>
            <a:r>
              <a:rPr lang="ru-RU" alt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эту роль выполняет учитель или специально подготовленный ученик;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зобретатели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исследователи – группа или несколько групп учеников;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комиссия – учитель с 2 - 3 учениками.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готовит творческие задания. Во время игры: 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решают задачи. Можно использовать мозговой штурм.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обрабатывают результат: обсуждают план доклада, готовят плакат, выбирают спикера, который будет представлять результат классу.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 группы докладывает результат работы классу. Приёмная комиссия анализирует результаты, принимает (или нет) решение.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разновидность игры «ТЕНДЕР». Группы решают одну и ту же задачу. Приёмная комиссия определяет, чьи решения лучше. Отличным творческим заданием для игры «НИЛ» может быть разработка какого-либо проекта.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utoUpdateAnimBg="0"/>
      <p:bldP spid="586755" grpId="0"/>
      <p:bldP spid="5867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«Точка зрения»</a:t>
            </a: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122238" y="1125538"/>
            <a:ext cx="88550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ппоненты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группы учеников, отстаивающих ту или иную точку зрения;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с несколькими помощниками.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игры: две группы учеников доказывают правильность противоположных точек зрения. Так могут моделироваться столкновения мнений людей из разных социальных слоёв, учёных разных эпох.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заранее объявляет тему спора, снабжает учащихся необходимыми знаниями, фактами.</a:t>
            </a:r>
          </a:p>
          <a:p>
            <a:pPr algn="just">
              <a:spcBef>
                <a:spcPct val="50000"/>
              </a:spcBef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группы обсуждают свои аргументы и возможные контраргументы противников.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Группы вступают в диспут.</a:t>
            </a:r>
          </a:p>
          <a:p>
            <a:pPr algn="just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наблюдателей оценивает: кто был логичнее? Кто более убедителен эмоционально? Кто допустил ошибки, некорректности в споре (переход на личности…)?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«НИЛ»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 – научно – исследовательская лаборатория.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122238" y="1700213"/>
            <a:ext cx="8855075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задачедатель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эту роль выполняет учитель или специально подготовленный ученик;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изобретатели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исследователи – группа или несколько групп учеников;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комиссия – учитель с 2 - 3 учениками.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готовит творческие задания. Во время игры: 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решают задачи. Можно использовать мозговой штурм.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обрабатывают результат: обсуждают план доклада, готовят плакат, выбирают спикера, который будет представлять результат классу.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 группы докладывает результат работы классу. Приёмная комиссия анализирует результаты, принимает (или нет) решение.</a:t>
            </a:r>
          </a:p>
          <a:p>
            <a:pPr algn="just">
              <a:spcBef>
                <a:spcPct val="50000"/>
              </a:spcBef>
            </a:pP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разновидность игры «ТЕНДЕР». Группы решают одну и ту же задачу. Приёмная комиссия определяет, чьи решения лучше. Отличным творческим заданием для игры «НИЛ» может быть разработка какого-либо проекта.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8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8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utoUpdateAnimBg="0"/>
      <p:bldP spid="589827" grpId="0"/>
      <p:bldP spid="5898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«Да-</a:t>
            </a:r>
            <a:r>
              <a:rPr lang="ru-RU" alt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нетка</a:t>
            </a:r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7596336" y="350100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76224" y="1340768"/>
            <a:ext cx="8785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загадывает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понятие (из пройденной темы). </a:t>
            </a:r>
          </a:p>
          <a:p>
            <a:pPr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найти ответ, задавая вопросы. </a:t>
            </a:r>
            <a:endParaRPr lang="ru-RU" alt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вопросы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только словами: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«да», «нет». «и да и нет».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autoUpdateAnimBg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Пресс - конференция</a:t>
            </a:r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намеренно неполно раскрывает тему, предложив школьникам задать </a:t>
            </a:r>
            <a:r>
              <a:rPr lang="ru-RU" alt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дораскрывающие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её вопросы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345098" y="1812072"/>
            <a:ext cx="84963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8747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расскажите ученикам, что вопросы могут быть репродуктивными, расширяющими знания или развивающими его.</a:t>
            </a:r>
          </a:p>
          <a:p>
            <a:pPr>
              <a:spcBef>
                <a:spcPct val="50000"/>
              </a:spcBef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вопросы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неинтересны. Ответ на них – повторение уже известного.</a:t>
            </a:r>
          </a:p>
          <a:p>
            <a:pPr>
              <a:spcBef>
                <a:spcPct val="50000"/>
              </a:spcBef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Расширяющие знания вопросы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узнать новое, но не претендуют на значительное усложнение знания.</a:t>
            </a:r>
          </a:p>
          <a:p>
            <a:pPr>
              <a:spcBef>
                <a:spcPct val="50000"/>
              </a:spcBef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вопросы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вскрывают суть, обобщают, содержат в себе исследовательское начало.</a:t>
            </a:r>
          </a:p>
          <a:p>
            <a:pPr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конкурс на самый интересный, самый сложный (проблемный, самый важный, самый оригинальный вопрос.</a:t>
            </a:r>
          </a:p>
          <a:p>
            <a:pPr>
              <a:spcBef>
                <a:spcPct val="50000"/>
              </a:spcBef>
            </a:pP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организовать попарный </a:t>
            </a:r>
            <a:r>
              <a:rPr lang="ru-RU" alt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взаимоопрос</a:t>
            </a: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по наработанным ими вопросам. Использовать вопросы, как темы будущих докладов.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 autoUpdateAnimBg="0"/>
      <p:bldP spid="591875" grpId="0"/>
      <p:bldP spid="5918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Лови ошибку!</a:t>
            </a:r>
          </a:p>
        </p:txBody>
      </p:sp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Объясняя материал, учитель намеренно допускает ошибки. Школьники мгновенно реагируют на ошибки условным знаком.</a:t>
            </a:r>
          </a:p>
          <a:p>
            <a:pPr>
              <a:spcBef>
                <a:spcPct val="50000"/>
              </a:spcBef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Ученик получает текст со специально допущенными ошибками – пусть «поработает учителем». Тексты могут быть заранее приготовлены другими учениками, в том числе старшими.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7385689" y="3843397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 autoUpdateAnimBg="0"/>
      <p:bldP spid="5928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Щадящий опрос</a:t>
            </a:r>
          </a:p>
        </p:txBody>
      </p:sp>
      <p:sp>
        <p:nvSpPr>
          <p:cNvPr id="59392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проводит тренировочный опрос, сам не выслушивая ответов учеников.</a:t>
            </a:r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7381082" y="436510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344384" y="1916832"/>
            <a:ext cx="84963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разбивается на 2 группы по рядам-вариантам. Учитель задаёт вопрос. На него отвечает первая группа. При этом каждый ученик отвечает своему соседу по парте – ученику второй группы. Затем на этот же вопрос отвечает учитель или сильный ученик. Ученики второй группы, прослушав ответ, сравнивают его с ответом товарища и выставляют ему оценку или просто плюс или минус. На следующий вопрос учителя отвечают ученики второй группы, а ребята первой их прослушивают и оценивают.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utoUpdateAnimBg="0"/>
      <p:bldP spid="593923" grpId="0"/>
      <p:bldP spid="5939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мозговой штурм</a:t>
            </a:r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творческой задачи организуется в форме учебного мозгового штурма.</a:t>
            </a: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439153" y="1812072"/>
            <a:ext cx="8496300" cy="479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8747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 проводится в группах, численностью 7-9 учащихся.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перед штурмом инструктируют. Главное – НИКАКОЙ КРИТИКИ! Выбирается ведущий и секретарь. Ведущий следит за выполнением правил штурма, секретарь фиксирует идеи. </a:t>
            </a:r>
            <a:endParaRPr lang="ru-RU" alt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50000"/>
              </a:spcBef>
              <a:buAutoNum type="arabicPeriod" startAt="2"/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условия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  <a:p>
            <a:pPr indent="0" algn="just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Определяется  время на первый этап (до 20 мин.).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Создание банка идей.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Анализ идей.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Обработка</a:t>
            </a: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отбирает от 2 до 5 самых интересных решений и назначает спикера, который рассказывает о них классу. В некоторых случаях целью группы является поиск как можно большего числа решений, и тогда спикер может огласить все идеи.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из групп может штурмовать свою задачу.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можно провести на другом уроке.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целесообразно ограничится только первым этапом.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autoUpdateAnimBg="0"/>
      <p:bldP spid="594947" grpId="0"/>
      <p:bldP spid="5949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Взаимоопрос</a:t>
            </a:r>
            <a:endParaRPr lang="ru-RU" alt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опрашивают друг друга по базовым листам.</a:t>
            </a: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7381082" y="292494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0" y="1556792"/>
            <a:ext cx="849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– по собственному усмотрению, либо их указывает учитель.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0" grpId="0" autoUpdateAnimBg="0"/>
      <p:bldP spid="595971" grpId="0"/>
      <p:bldP spid="5959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НОВОГО МАТЕРИАЛА</a:t>
            </a:r>
            <a:r>
              <a:rPr lang="en-US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846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18666"/>
              </p:ext>
            </p:extLst>
          </p:nvPr>
        </p:nvGraphicFramePr>
        <p:xfrm>
          <a:off x="1043609" y="1484783"/>
          <a:ext cx="7632079" cy="4608043"/>
        </p:xfrm>
        <a:graphic>
          <a:graphicData uri="http://schemas.openxmlformats.org/drawingml/2006/table">
            <a:tbl>
              <a:tblPr/>
              <a:tblGrid>
                <a:gridCol w="2543525"/>
                <a:gridCol w="2545028"/>
                <a:gridCol w="2543526"/>
              </a:tblGrid>
              <a:tr h="1535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2" action="ppaction://hlinksldjump"/>
                        </a:rPr>
                        <a:t>Практич-ность теории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3" action="ppaction://hlinksldjump"/>
                        </a:rPr>
                        <a:t>Пресс-конференция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4" action="ppaction://hlinksldjump"/>
                        </a:rPr>
                        <a:t>Вопрос к тексту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5" action="ppaction://hlinksldjump"/>
                        </a:rPr>
                        <a:t>Лови ошибку!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6" action="ppaction://hlinksldjump"/>
                        </a:rPr>
                        <a:t>Доклад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7" action="ppaction://hlinksldjump"/>
                        </a:rPr>
                        <a:t>Деловая игра «Точка зрения»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8" action="ppaction://hlinksldjump"/>
                        </a:rPr>
                        <a:t>Деловая игра «НИЛ»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9" action="ppaction://hlinksldjump"/>
                        </a:rPr>
                        <a:t>Фантастическая добавка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0" action="ppaction://hlinksldjump"/>
                        </a:rPr>
                        <a:t>Театрали-зация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8461" name="Text Box 77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 dirty="0">
                <a:hlinkClick r:id="rId11" action="ppaction://hlinksldjump"/>
              </a:rPr>
              <a:t>ВОЗВРАТ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319" y="908720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2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«Точка зрения»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7668344" y="5190331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122238" y="1125538"/>
            <a:ext cx="88550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ппоненты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группы учеников, отстаивающих ту или иную точку зрения;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с несколькими помощниками.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игры: две группы учеников доказывают правильность противоположных точек зрения. Так могут моделироваться столкновения мнений людей из разных социальных слоёв, учёных разных эпох.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заранее объявляет тему спора, снабжает учащихся необходимыми знаниями, фактами.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группы обсуждают свои аргументы и возможные контраргументы противников.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Группы вступают в диспут.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наблюдателей оценивает: кто был логичнее? Кто более убедителен эмоционально? Кто допустил ошибки, некорректности в споре (переход на личности…)?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 autoUpdateAnimBg="0"/>
      <p:bldP spid="5969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программируемый опрос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выбирает один верный ответ из нескольких предложенных.</a:t>
            </a:r>
          </a:p>
        </p:txBody>
      </p:sp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7236296" y="292494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344384" y="1846649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можно получить столкновение мнений. Сам учитель может </a:t>
            </a:r>
            <a:r>
              <a:rPr lang="ru-RU" alt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позащищать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неверных ответов – пусть поспорят.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 autoUpdateAnimBg="0"/>
      <p:bldP spid="598019" grpId="0"/>
      <p:bldP spid="5980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Тренировочная контрольная работа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проводит контрольную как обычно, но отметки в журнал идут только по желанию учеников.</a:t>
            </a: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7381082" y="3567707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13531" y="1812072"/>
            <a:ext cx="84963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и другие послабления: например, пользование учебником или </a:t>
            </a: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справочниками.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Тренировочная контрольные особенно важны, когда вы приступаете к работе в новом классе, ведь до вас работал другой учитель, ребята привыкли к его требованиям. Если вы строже, ситуация накаляется. Тренировочные контрольные позволяют смягчить конфликт, подготовить учеников к новому уровню требований.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9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autoUpdateAnimBg="0"/>
      <p:bldP spid="599043" grpId="0"/>
      <p:bldP spid="5990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6985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«Компетентность»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4963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marL="7938"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9652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87488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0097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532063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892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46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03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60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команды учащихся – конкуренты.</a:t>
            </a:r>
          </a:p>
          <a:p>
            <a:pPr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учеников, определяющих победителя – наниматели.</a:t>
            </a:r>
          </a:p>
          <a:p>
            <a:pPr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вопросы решает арбитр.</a:t>
            </a:r>
          </a:p>
          <a:p>
            <a:pPr algn="just"/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1.Учитель знакомит класс со схемой игры. 2. Формируются команды, определяется состав фирмы – нанимателя.</a:t>
            </a:r>
          </a:p>
          <a:p>
            <a:pPr algn="just"/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игры:</a:t>
            </a:r>
          </a:p>
          <a:p>
            <a:pPr indent="0" algn="just"/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1.Учитель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задаёт тему. </a:t>
            </a:r>
            <a:endParaRPr lang="ru-RU" alt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Команды придумывают друг для друга 5 заданий по данной теме. </a:t>
            </a:r>
            <a:endParaRPr lang="ru-RU" alt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Команды поочерёдно дают друг другу задания, соперник его выполняет. </a:t>
            </a:r>
            <a:r>
              <a:rPr lang="ru-RU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соперник не справляется, задающая вопрос команда сама должна на него ответить. Одновременно с этим фирма – наниматель оценивает по 5-балльной системе каждое задание и по 10-балльной системе - каждый ответ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alt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Наниматели совещаются и принимают решения – кто принят на работу. А пока наниматели совещаются, учитель делает краткий «разбор полёта», обращает внимание на ошибки, делает выводы.</a:t>
            </a:r>
          </a:p>
          <a:p>
            <a:pPr algn="just"/>
            <a: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состав команды – 4 – 6 человек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 autoUpdateAnimBg="0"/>
      <p:bldP spid="6000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- тренинг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199921" y="1124744"/>
            <a:ext cx="878522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ЦЕЛЬ</a:t>
            </a:r>
          </a:p>
          <a:p>
            <a:pPr>
              <a:spcBef>
                <a:spcPct val="50000"/>
              </a:spcBef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необходимо проделать большое число однообразных упражнений, учитель включает их в игровую оболочку, в которой эти действия выполняются для достижения игровой цели.</a:t>
            </a:r>
          </a:p>
          <a:p>
            <a:pPr>
              <a:spcBef>
                <a:spcPct val="50000"/>
              </a:spcBef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ЦЕПОЧКА</a:t>
            </a:r>
          </a:p>
          <a:p>
            <a:pPr>
              <a:spcBef>
                <a:spcPct val="50000"/>
              </a:spcBef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соревнуются, выполняя по очереди действия в соответствии с определённым правилом, когда всякое последующее действие зависит от предыдущего</a:t>
            </a:r>
            <a:r>
              <a:rPr lang="ru-RU" alt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7381082" y="4542373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 autoUpdateAnimBg="0"/>
      <p:bldP spid="6010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«НИЛ»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 – научно – исследовательская лаборатория.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122238" y="1700213"/>
            <a:ext cx="8855075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задачедатель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эту роль выполняет учитель или специально подготовленный ученик;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изобретатели, или исследователи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группа или несколько групп учеников;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комиссия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с 2 - 3 учениками.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готовит творческие задания. Во время игры: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решают задачи. Можно использовать мозговой штурм.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обрабатывают результат: обсуждают план доклада, готовят плакат, выбирают спикера, который будет представлять результат классу.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 группы докладывает результат работы классу. Приёмная комиссия анализирует результаты, принимает (или нет) решение.</a:t>
            </a:r>
          </a:p>
          <a:p>
            <a:pPr>
              <a:spcBef>
                <a:spcPct val="50000"/>
              </a:spcBef>
            </a:pPr>
            <a:endParaRPr lang="ru-RU" alt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alt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разновидность игры «ТЕНДЕР». Группы решают одну и ту же задачу. Приёмная комиссия определяет, чьи решения лучше. Отличным творческим заданием для игры «НИЛ» может быть разработка какого-либо проекта.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autoUpdateAnimBg="0"/>
      <p:bldP spid="602115" grpId="0"/>
      <p:bldP spid="6021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«Да-</a:t>
            </a:r>
            <a:r>
              <a:rPr lang="ru-RU" alt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нетка</a:t>
            </a:r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7381082" y="3717032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76224" y="1340768"/>
            <a:ext cx="8785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загадывает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понятие (из пройденной темы). </a:t>
            </a:r>
          </a:p>
          <a:p>
            <a:pPr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найти ответ, задавая вопросы. </a:t>
            </a:r>
            <a:endParaRPr lang="ru-RU" alt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вопросы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только словами: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«да», «нет». «и да и нет».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utoUpdateAnimBg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«Точка зрения»</a:t>
            </a: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7668344" y="573325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122238" y="1125538"/>
            <a:ext cx="88550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</a:defRPr>
            </a:lvl1pPr>
            <a:lvl2pPr marL="88741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ппоненты</a:t>
            </a:r>
            <a:r>
              <a:rPr lang="ru-RU" altLang="ru-RU" sz="16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группы учеников, отстаивающих ту или иную точку зрения;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</a:t>
            </a:r>
            <a:r>
              <a:rPr lang="ru-RU" altLang="ru-RU" sz="16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с несколькими помощниками.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две группы учеников доказывают правильность противоположных точек зрения. Так могут моделироваться столкновения мнений людей из разных социальных слоёв, учёных разных эпох.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игры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заранее объявляет тему спора, снабжает учащихся необходимыми знаниями, фактами.</a:t>
            </a:r>
          </a:p>
          <a:p>
            <a:pPr>
              <a:spcBef>
                <a:spcPct val="50000"/>
              </a:spcBef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игры: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группы обсуждают свои аргументы и возможные контраргументы противников.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Группы вступают в диспут.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наблюдателей оценивает: кто был логичнее? Кто более убедителен эмоционально? Кто допустил ошибки, некорректности в споре (переход на личности…)?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utoUpdateAnimBg="0"/>
      <p:bldP spid="6041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6985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«Компетентность»</a:t>
            </a:r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4963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marL="7938"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9652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87488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0097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532063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892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46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03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60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2 команды учащихся – конкуренты.</a:t>
            </a:r>
          </a:p>
          <a:p>
            <a:pPr algn="just"/>
            <a: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учеников, определяющих победителя – наниматели.</a:t>
            </a:r>
          </a:p>
          <a:p>
            <a:pPr algn="just"/>
            <a: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вопросы решает арбитр.</a:t>
            </a:r>
          </a:p>
          <a:p>
            <a:pPr algn="just"/>
            <a:endParaRPr lang="ru-RU" alt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algn="just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1.Учитель знакомит класс со схемой игры. </a:t>
            </a:r>
            <a:endParaRPr lang="ru-RU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Формируются команды, определяется состав фирмы – нанимателя.</a:t>
            </a:r>
          </a:p>
          <a:p>
            <a:pPr algn="just"/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игры:</a:t>
            </a:r>
          </a:p>
          <a:p>
            <a:pPr indent="0" algn="just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1.Учитель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задаёт тему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Команды придумывают друг для друга 5 заданий по данной теме. </a:t>
            </a:r>
            <a:endParaRPr lang="ru-RU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Команды поочерёдно дают друг другу задания, соперник его выполняет. </a:t>
            </a:r>
            <a:r>
              <a:rPr lang="ru-RU" alt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соперник не справляется, задающая вопрос команда сама должна на него ответить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Наниматели совещаются и принимают решения – кто принят на работу. А пока наниматели совещаются, учитель делает краткий «разбор полёта», обращает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ошибки, делает выводы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alt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 фирма </a:t>
            </a:r>
            <a:r>
              <a:rPr lang="ru-RU" alt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наниматель оценивает по 5-балльной системе каждое задание и по 10-балльной системе - каждый ответ.  </a:t>
            </a:r>
            <a:endParaRPr lang="ru-RU" alt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– 4 – 6 человек.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autoUpdateAnimBg="0"/>
      <p:bldP spid="6051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домашнего задания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467544" y="1916832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вместе с учащимися обсуждает вопрос: каким должно быть домашнее задание, чтобы новый материал был качественно закреплён.</a:t>
            </a:r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7092280" y="350100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autoUpdateAnimBg="0"/>
      <p:bldP spid="606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812800" y="96838"/>
            <a:ext cx="75438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</a:p>
        </p:txBody>
      </p:sp>
      <p:graphicFrame>
        <p:nvGraphicFramePr>
          <p:cNvPr id="529445" name="Group 37"/>
          <p:cNvGraphicFramePr>
            <a:graphicFrameLocks noGrp="1"/>
          </p:cNvGraphicFramePr>
          <p:nvPr/>
        </p:nvGraphicFramePr>
        <p:xfrm>
          <a:off x="395288" y="1052513"/>
          <a:ext cx="8280400" cy="4981258"/>
        </p:xfrm>
        <a:graphic>
          <a:graphicData uri="http://schemas.openxmlformats.org/drawingml/2006/table">
            <a:tbl>
              <a:tblPr/>
              <a:tblGrid>
                <a:gridCol w="2070100"/>
                <a:gridCol w="2070100"/>
                <a:gridCol w="2070100"/>
                <a:gridCol w="2070100"/>
              </a:tblGrid>
              <a:tr h="177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2" action="ppaction://hlinksldjump"/>
                        </a:rPr>
                        <a:t>Игра-тренинг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3" action="ppaction://hlinksldjump"/>
                        </a:rPr>
                        <a:t>Деловая игра «Компетентность»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4" action="ppaction://hlinksldjump"/>
                        </a:rPr>
                        <a:t>Деловая игра «Точка зрения»</a:t>
                      </a: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5" action="ppaction://hlinksldjump"/>
                        </a:rPr>
                        <a:t>Деловая игра «НИЛ»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6" action="ppaction://hlinksldjump"/>
                        </a:rPr>
                        <a:t>Трениро-вочная контроль-ная работа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7" action="ppaction://hlinksldjump"/>
                        </a:rPr>
                        <a:t>Устный програм-мируемый опрос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8" action="ppaction://hlinksldjump"/>
                        </a:rPr>
                        <a:t>Взаимо-опрос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9" action="ppaction://hlinksldjump"/>
                        </a:rPr>
                        <a:t>Щадящий опрос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0" action="ppaction://hlinksldjump"/>
                        </a:rPr>
                        <a:t>Лови ошибку!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1" action="ppaction://hlinksldjump"/>
                        </a:rPr>
                        <a:t>Пресс-конференция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2" action="ppaction://hlinksldjump"/>
                        </a:rPr>
                        <a:t>«Да-нетка»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3" action="ppaction://hlinksldjump"/>
                        </a:rPr>
                        <a:t>УМШ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9440" name="Text Box 32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 dirty="0">
                <a:hlinkClick r:id="rId14" action="ppaction://hlinksldjump"/>
              </a:rPr>
              <a:t>ВОЗВРАТ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87511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Своя опора</a:t>
            </a: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а). Группа составляет опорный конспект урока или темы на листе большого формата.</a:t>
            </a:r>
          </a:p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б). Несколько сильных учеников заранее получают творческое д/з: составить опорные конспекты по различным когда-то пройденным темам. </a:t>
            </a:r>
            <a:endParaRPr lang="ru-RU" altLang="ru-RU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из уроков они становятся тренерами. Класс разбивается на группы, с каждой из них работает такой тренер по своему опорному конспекту</a:t>
            </a:r>
            <a:r>
              <a:rPr lang="ru-RU" altLang="ru-RU" sz="2400" b="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323850" y="4617224"/>
            <a:ext cx="84963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работы в отведённое время над определённой темой тренеры меняют группы, и процесс повторяется. Важно: группы должны получать от тренеров какое-то задание. Например, составить список вопросов по повторяемому конспекту, или найти ошибку, которая специально внесена в конспект.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0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 autoUpdateAnimBg="0"/>
      <p:bldP spid="608259" grpId="0"/>
      <p:bldP spid="60826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с контролем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разрабатывают списки контрольных вопросов ко всей ранее изученной теме.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7164288" y="3356992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конкурс списков. Можно провести контрольный опрос по одному из списков.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 autoUpdateAnimBg="0"/>
      <p:bldP spid="609283" grpId="0"/>
      <p:bldP spid="60928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с расширением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разрабатывают списки вопросов, ответы на которые позволят дополнить знания по всей ранее изученной теме.</a:t>
            </a: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7395890" y="386104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некоторые из этих вопросов уместно дать ответ. Но совсем необязательно на </a:t>
            </a: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все.</a:t>
            </a:r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 autoUpdateAnimBg="0"/>
      <p:bldP spid="610307" grpId="0"/>
      <p:bldP spid="61030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тем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199921" y="1556792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подбирают (или придумывают) свои примеры, задачи, гипотезу, идеи, вопросы, связывающие последний изученный материал с любой ранее изученной темой, указанной учителем</a:t>
            </a: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7092280" y="350100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utoUpdateAnimBg="0"/>
      <p:bldP spid="6113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 - итог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урока учитель задаёт вопросы, побуждающие к рефлексии урока.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452320" y="486916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344384" y="2060848"/>
            <a:ext cx="84963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уроке было главным?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интересным? (следует различать главное и интересное)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сегодня узнали?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научились?</a:t>
            </a:r>
          </a:p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один и тот  же вопрос могут ответить несколько человек.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autoUpdateAnimBg="0"/>
      <p:bldP spid="613379" grpId="0"/>
      <p:bldP spid="61338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примеры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подготавливают свои примеры к новому материалу.</a:t>
            </a:r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7668344" y="414908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/>
              <a:t>Возможно также сочинение своих задач, выдвижение идей по применению изученного материала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utoUpdateAnimBg="0"/>
      <p:bldP spid="614403" grpId="0"/>
      <p:bldP spid="61440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Показательный ответ</a:t>
            </a: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ученик отвечает у доски, остальные слушают.</a:t>
            </a:r>
          </a:p>
        </p:txBody>
      </p:sp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7812088" y="508518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/>
              <a:t>Такой опрос используется не часто. Например, когда ученик демонстрирует блестящий ответ – чтобы формировать у остальных образ ответа, к которому можно стремиться. Или как наглядную репетицию экзамена.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 autoUpdateAnimBg="0"/>
      <p:bldP spid="615427" grpId="0"/>
      <p:bldP spid="6154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179388" y="1700808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опросе ученики поднимают длинную полоску картона, красной или зелёной стороной к учителю, сигнализируя о свое готовности к ответу.</a:t>
            </a:r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7524328" y="378904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 autoUpdateAnimBg="0"/>
      <p:bldP spid="61747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по цепочке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325217" y="2192323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одного ученика прерывается в любом месте и предаётся другому жестом учителя. И так несколько раз до завершения ответа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7668344" y="393305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 autoUpdateAnimBg="0"/>
      <p:bldP spid="61849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программируемый опрос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выбирает один верный ответ из нескольких предложенных.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/>
              <a:t>В результате можно получить столкновение мнений. Сам учитель может позащищать один из неверных ответов – пусть поспорят.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utoUpdateAnimBg="0"/>
      <p:bldP spid="619523" grpId="0"/>
      <p:bldP spid="619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782638" y="55563"/>
            <a:ext cx="75438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r>
              <a:rPr lang="en-US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046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47568"/>
              </p:ext>
            </p:extLst>
          </p:nvPr>
        </p:nvGraphicFramePr>
        <p:xfrm>
          <a:off x="539551" y="1077477"/>
          <a:ext cx="8209162" cy="4824066"/>
        </p:xfrm>
        <a:graphic>
          <a:graphicData uri="http://schemas.openxmlformats.org/drawingml/2006/table">
            <a:tbl>
              <a:tblPr/>
              <a:tblGrid>
                <a:gridCol w="2016225"/>
                <a:gridCol w="2089916"/>
                <a:gridCol w="2051510"/>
                <a:gridCol w="2051511"/>
              </a:tblGrid>
              <a:tr h="1607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2" action="ppaction://hlinksldjump"/>
                        </a:rPr>
                        <a:t>Своя опора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3" action="ppaction://hlinksldjump"/>
                        </a:rPr>
                        <a:t>Повто-ряем с контролем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4" action="ppaction://hlinksldjump"/>
                        </a:rPr>
                        <a:t>Повторяем с расшире-нием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5" action="ppaction://hlinksldjump"/>
                        </a:rPr>
                        <a:t>Свои примеры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9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6" action="ppaction://hlinksldjump"/>
                        </a:rPr>
                        <a:t>Опрос - итог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7" action="ppaction://hlinksldjump"/>
                        </a:rPr>
                        <a:t>Пересече-ние тем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8" action="ppaction://hlinksldjump"/>
                        </a:rPr>
                        <a:t>Показа-тельный ответ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9" action="ppaction://hlinksldjump"/>
                        </a:rPr>
                        <a:t>Обсужде-ние д/з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7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0" action="ppaction://hlinksldjump"/>
                        </a:rPr>
                        <a:t>Деловая игра «Компетент-ность»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1" action="ppaction://hlinksldjump"/>
                        </a:rPr>
                        <a:t>Деловая игра «Точка зрения»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2" action="ppaction://hlinksldjump"/>
                        </a:rPr>
                        <a:t>«Да-нетка»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hlinkClick r:id="rId13" action="ppaction://hlinksldjump"/>
                        </a:rPr>
                        <a:t>Деловая игра «НИЛ»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 dirty="0">
                <a:hlinkClick r:id="rId14" action="ppaction://hlinksldjump"/>
              </a:rPr>
              <a:t>ВОЗВРАТ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7462" y="676359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опрос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сами оценивают степень своей подготовки и сообщают об этом учителю.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7381082" y="393305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кто сегодня чувствует себя готовым на «5»? (ученики поднимают руки.) На «4»? На «3»? Спасибо…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utoUpdateAnimBg="0"/>
      <p:bldP spid="620547" grpId="0"/>
      <p:bldP spid="6205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Тихий опрос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199921" y="1240437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одним или несколькими учениками происходит полушёпотом, в то время, как класс занят другим делом, например тренировочной контрольной или групповой работой.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7164313" y="3356992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 autoUpdateAnimBg="0"/>
      <p:bldP spid="62157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Фактологический</a:t>
            </a:r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179388" y="1268760"/>
            <a:ext cx="8785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проводится по базовым вопросам (5-7 вопросов на вариант). На партах только чистый лист и ручка, допускается базовый лист. Среди вопросов – 1-2 на повторение, из предыдущих базовых листов. Работа ведётся в высоком темпе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7412142" y="436510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395288" y="3358629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диктант завершён, следует чёткая команда об окончании работы, затем 2 - 3 минуты спокойного разговора: нужно отойти от стрессового состояния.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5" grpId="0"/>
      <p:bldP spid="62259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Блиц - контрольная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319727" y="1052736"/>
            <a:ext cx="87852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проводится в высоком темпе для выявления степени усвоения простых учебных навыков, которыми обязаны овладеть ученики</a:t>
            </a:r>
            <a:r>
              <a:rPr lang="ru-RU" alt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alt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7 – 10 стандартных заданий. Время – примерно по минуте на задание.</a:t>
            </a:r>
            <a:endParaRPr lang="ru-RU" altLang="ru-RU" sz="20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647700" y="2924944"/>
            <a:ext cx="84963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До: условия по вариантам открываются на доске или на плакате.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время: на парте – чистый лист и ручка. По команде ученики приступают к работе, прекращают также по команде.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После: а) учитель диктует правильные ответы. Ученики отмечают знаком «+» и «-» свои результаты; б) небольшое обсуждение по вопросам учеников; в) задаётся норма оценки; г) отметки выставляются в журнал по усмотрению учителя.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 autoUpdateAnimBg="0"/>
      <p:bldP spid="623619" grpId="0"/>
      <p:bldP spid="6236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Релейная контрольная работа</a:t>
            </a: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169068" y="1812071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проводится по текстам, ранее решённых дома задач.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7668344" y="393305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2" grpId="0" autoUpdateAnimBg="0"/>
      <p:bldP spid="6246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контроль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169068" y="1988840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работы учеников выборочно. Чьи работы будут </a:t>
            </a:r>
            <a:r>
              <a:rPr lang="ru-RU" altLang="ru-RU" sz="2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</a:t>
            </a: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никто из пишущих не знает. Можно проверить 5 – 6, а можно и 20 или все.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7596336" y="386104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6" grpId="0" autoUpdateAnimBg="0"/>
      <p:bldP spid="62566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массивом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Любой из уровней д/з учитель может задавать массивом.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7812360" y="4828899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468313" y="1556792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учитель даёт 10 задач </a:t>
            </a: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ученик должен сам выбрать и решить </a:t>
            </a:r>
            <a:r>
              <a:rPr lang="ru-RU" alt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заранее оговоренного минимального объёма задания.</a:t>
            </a:r>
          </a:p>
        </p:txBody>
      </p:sp>
      <p:sp>
        <p:nvSpPr>
          <p:cNvPr id="626694" name="Text Box 6"/>
          <p:cNvSpPr txBox="1">
            <a:spLocks noChangeArrowheads="1"/>
          </p:cNvSpPr>
          <p:nvPr/>
        </p:nvSpPr>
        <p:spPr bwMode="auto">
          <a:xfrm>
            <a:off x="179388" y="2908572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Задаётся большой массив задач сразу – в рамках большой изучаемой или повторяемой темы.</a:t>
            </a:r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383434" y="3833347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из 60 задач ученик обязан решить минимум 15, остальные – по желанию. А стимулировать это желание релейными контрольными работами, составленными из задач этого массива.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25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6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125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1" grpId="0"/>
      <p:bldP spid="626693" grpId="0"/>
      <p:bldP spid="626694" grpId="0"/>
      <p:bldP spid="62669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уровня домашнего задания</a:t>
            </a:r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одновременно задаёт д/з 2-х или 3-х уровней.</a:t>
            </a:r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7885113" y="6254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27717" name="Text Box 5"/>
          <p:cNvSpPr txBox="1">
            <a:spLocks noChangeArrowheads="1"/>
          </p:cNvSpPr>
          <p:nvPr/>
        </p:nvSpPr>
        <p:spPr bwMode="auto">
          <a:xfrm>
            <a:off x="338138" y="1685924"/>
            <a:ext cx="84963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 – обязательный минимум. Понятное и посильное любому ученику, за обучение которого вы берётесь.</a:t>
            </a:r>
          </a:p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– тренировочный. Его выполняют ученики, которые желают хорошо знать предмет.</a:t>
            </a:r>
          </a:p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 – творческое задание. Выполняется на добровольных началах и стимулируется высокой оценкой. Например: ученики разрабатывают: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фантастические рассказы по учебным темам;</a:t>
            </a:r>
          </a:p>
          <a:p>
            <a:pPr algn="just"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чайнворды, кроссворды;</a:t>
            </a:r>
          </a:p>
          <a:p>
            <a:pPr algn="just"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тематически сборники интересных фактов, примеров и задач;</a:t>
            </a:r>
          </a:p>
          <a:p>
            <a:pPr algn="just"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– опорные сигналы;</a:t>
            </a:r>
          </a:p>
          <a:p>
            <a:pPr algn="just"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комиксы;</a:t>
            </a:r>
          </a:p>
          <a:p>
            <a:pPr algn="just"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Мнемонические формулировки, стихи и др.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5" grpId="0"/>
      <p:bldP spid="6277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Необычная обычность</a:t>
            </a: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задаёт домашнее задание необычным способом.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7668344" y="465313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338138" y="1685925"/>
            <a:ext cx="84963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устроить почту с письмами-заданиями, которые раздаёт дежурный в роли почтальона;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беспроигрышная лотерея, дети достают из коробки номера заданий;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кубика определяется номер задания на доске;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задач, упражнений даются в двоичной системе счисления. Это как бы интегрируется с информатикой и разнообразит подачу.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8" grpId="0" autoUpdateAnimBg="0"/>
      <p:bldP spid="628739" grpId="0"/>
      <p:bldP spid="62874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задание</a:t>
            </a:r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Продвинутые ученики получают право на выполнение особо сложного задания.</a:t>
            </a:r>
          </a:p>
        </p:txBody>
      </p:sp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7407041" y="400506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313531" y="2583947"/>
            <a:ext cx="8496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оно в специальной тетради. Включает в себя тренировочные и творческие задачи повышенной трудности.</a:t>
            </a:r>
          </a:p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ниже «4» - не выставляются.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 autoUpdateAnimBg="0"/>
      <p:bldP spid="629763" grpId="0"/>
      <p:bldP spid="629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graphicFrame>
        <p:nvGraphicFramePr>
          <p:cNvPr id="53150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39030"/>
              </p:ext>
            </p:extLst>
          </p:nvPr>
        </p:nvGraphicFramePr>
        <p:xfrm>
          <a:off x="611560" y="1268759"/>
          <a:ext cx="8064128" cy="4800328"/>
        </p:xfrm>
        <a:graphic>
          <a:graphicData uri="http://schemas.openxmlformats.org/drawingml/2006/table">
            <a:tbl>
              <a:tblPr/>
              <a:tblGrid>
                <a:gridCol w="2687522"/>
                <a:gridCol w="2689083"/>
                <a:gridCol w="2687523"/>
              </a:tblGrid>
              <a:tr h="1592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2" action="ppaction://hlinksldjump"/>
                        </a:rPr>
                        <a:t>Светофор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3" action="ppaction://hlinksldjump"/>
                        </a:rPr>
                        <a:t>Опрос по цепочке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4" action="ppaction://hlinksldjump"/>
                        </a:rPr>
                        <a:t>Тихий опрос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5" action="ppaction://hlinksldjump"/>
                        </a:rPr>
                        <a:t>Программи-руемый опрос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6" action="ppaction://hlinksldjump"/>
                        </a:rPr>
                        <a:t>Идеальный опрос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7" action="ppaction://hlinksldjump"/>
                        </a:rPr>
                        <a:t>Фактологи-ческий диктант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8" action="ppaction://hlinksldjump"/>
                        </a:rPr>
                        <a:t>Блиц- контрольная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9" action="ppaction://hlinksldjump"/>
                        </a:rPr>
                        <a:t>Релейная контрольная работа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ookman Old Style" pitchFamily="18" charset="0"/>
                          <a:hlinkClick r:id="rId10" action="ppaction://hlinksldjump"/>
                        </a:rPr>
                        <a:t>Выборочный контроль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1503" name="Text Box 47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 dirty="0">
                <a:hlinkClick r:id="rId11" action="ppaction://hlinksldjump"/>
              </a:rPr>
              <a:t>ВОЗВРАТ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319" y="764704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3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работает на будущее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выполняют творческое домашнее задание по разработке дидактических материалов.</a:t>
            </a: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7381082" y="393305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301092" y="2690813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учитель регулярно пользуется этим приёмом, то за несколько лет работы у него накапливаются бесценные пособия.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 autoUpdateAnimBg="0"/>
      <p:bldP spid="630787" grpId="0"/>
      <p:bldP spid="63078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задание</a:t>
            </a:r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16906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предлагает школьникам выполнить дома работу по их собственному выбору и пониманию</a:t>
            </a:r>
            <a:r>
              <a:rPr lang="ru-RU" altLang="ru-RU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7368487" y="386104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любое из известных нам видов заданий. Пусть кто-то решит несколько задач, а кто-то подберёт пример или нарисует иллюстрацию к изучаемой теме и т.п.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autoUpdateAnimBg="0"/>
      <p:bldP spid="631811" grpId="0"/>
      <p:bldP spid="6318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 - итог</a:t>
            </a:r>
          </a:p>
        </p:txBody>
      </p:sp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169068" y="981075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урока учитель задаёт вопросы, побуждающие к рефлексии урока.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7452320" y="4725144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204668" y="1868951"/>
            <a:ext cx="84963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уроке было главным?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интересным? (следует различать главное и интересное)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сегодня узнали?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научились?</a:t>
            </a:r>
          </a:p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один и тот  же вопрос могут ответить несколько человек.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autoUpdateAnimBg="0"/>
      <p:bldP spid="632835" grpId="0"/>
      <p:bldP spid="63283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 отгадка</a:t>
            </a:r>
          </a:p>
        </p:txBody>
      </p:sp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239779" y="1412776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начале урока учитель даёт загадку (удивительный факт), отгадка к которой будет открыта на уроке при работе над новым материалом.</a:t>
            </a:r>
          </a:p>
          <a:p>
            <a:pPr>
              <a:spcBef>
                <a:spcPct val="50000"/>
              </a:spcBef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Загадку (удивительный факт) дать в конце урока, чтобы начать с неё следующие занятия</a:t>
            </a: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7524328" y="422108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autoUpdateAnimBg="0"/>
      <p:bldP spid="63385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домашнего задания</a:t>
            </a:r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144880" y="1412776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вместе с учащимися обсуждает вопрос: каким должно быть домашнее задание, чтобы новый материал был качественно закреплён.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7164288" y="321297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>
                <a:hlinkClick r:id="rId2" action="ppaction://hlinksldjump"/>
              </a:rPr>
              <a:t>ДАЛЕЕ</a:t>
            </a:r>
            <a:endParaRPr lang="ru-RU" altLang="ru-RU" b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6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 autoUpdateAnimBg="0"/>
      <p:bldP spid="63488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«психолог»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7381082" y="3573016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344384" y="1556792"/>
            <a:ext cx="8496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Ученик, которому досталась роль психолога оценивает атмосферу урока, степень её дружественности или наоборот. Он вправе сделать в тактичной форме замечания любому участнику урока, в том числе учителю.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6" grpId="0" autoUpdateAnimBg="0"/>
      <p:bldP spid="63590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«адвокат»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7381082" y="3501008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36932" name="Text Box 4"/>
          <p:cNvSpPr txBox="1">
            <a:spLocks noChangeArrowheads="1"/>
          </p:cNvSpPr>
          <p:nvPr/>
        </p:nvSpPr>
        <p:spPr bwMode="auto">
          <a:xfrm>
            <a:off x="344384" y="1642794"/>
            <a:ext cx="8496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Ученик, которому досталась роль адвоката защищает учеников от чрезмерно сложного домашнего задания, улаживает спорные вопросы об оценка по письменным работам и пытается разрешить другие спорные вопросы, возникающие на уроке. Эта роль может быть постоянной.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" y="902105"/>
            <a:ext cx="9144000" cy="6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 autoUpdateAnimBg="0"/>
      <p:bldP spid="63693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«подводящий итог»</a:t>
            </a:r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7668344" y="3926383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 dirty="0">
                <a:hlinkClick r:id="rId2" action="ppaction://hlinksldjump"/>
              </a:rPr>
              <a:t>ДАЛЕЕ</a:t>
            </a:r>
            <a:endParaRPr lang="ru-RU" altLang="ru-RU" b="0" dirty="0"/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indent="352425">
              <a:defRPr>
                <a:solidFill>
                  <a:schemeClr val="tx1"/>
                </a:solidFill>
                <a:latin typeface="Arial" charset="0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Ученик, которому досталась роль подводящего итог, скажет, какая мысль (вывод, результат…) на уроке была, по его мнению, главной.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5404998"/>
            <a:ext cx="9101034" cy="130356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utoUpdateAnimBg="0"/>
      <p:bldP spid="6379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graphicFrame>
        <p:nvGraphicFramePr>
          <p:cNvPr id="53455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82540"/>
              </p:ext>
            </p:extLst>
          </p:nvPr>
        </p:nvGraphicFramePr>
        <p:xfrm>
          <a:off x="683568" y="1124743"/>
          <a:ext cx="7849245" cy="4896646"/>
        </p:xfrm>
        <a:graphic>
          <a:graphicData uri="http://schemas.openxmlformats.org/drawingml/2006/table">
            <a:tbl>
              <a:tblPr/>
              <a:tblGrid>
                <a:gridCol w="2615890"/>
                <a:gridCol w="2617464"/>
                <a:gridCol w="2615891"/>
              </a:tblGrid>
              <a:tr h="2448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2" action="ppaction://hlinksldjump"/>
                        </a:rPr>
                        <a:t>Задание массивом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3" action="ppaction://hlinksldjump"/>
                        </a:rPr>
                        <a:t>3 уровня домашнего задания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4" action="ppaction://hlinksldjump"/>
                        </a:rPr>
                        <a:t>Необычная обычность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5" action="ppaction://hlinksldjump"/>
                        </a:rPr>
                        <a:t>Особое задание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6" action="ppaction://hlinksldjump"/>
                        </a:rPr>
                        <a:t>Идеальное задание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7" action="ppaction://hlinksldjump"/>
                        </a:rPr>
                        <a:t>Творчество работает на будущее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4556" name="Text Box 28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>
                <a:hlinkClick r:id="rId8" action="ppaction://hlinksldjump"/>
              </a:rPr>
              <a:t>ВОЗВРАТ</a:t>
            </a:r>
            <a:endParaRPr lang="ru-RU" altLang="ru-RU" b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319" y="672709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3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63500" y="96838"/>
            <a:ext cx="8996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 УРОКА</a:t>
            </a:r>
          </a:p>
        </p:txBody>
      </p:sp>
      <p:graphicFrame>
        <p:nvGraphicFramePr>
          <p:cNvPr id="53252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00262"/>
              </p:ext>
            </p:extLst>
          </p:nvPr>
        </p:nvGraphicFramePr>
        <p:xfrm>
          <a:off x="755576" y="1268760"/>
          <a:ext cx="7848674" cy="4824066"/>
        </p:xfrm>
        <a:graphic>
          <a:graphicData uri="http://schemas.openxmlformats.org/drawingml/2006/table">
            <a:tbl>
              <a:tblPr/>
              <a:tblGrid>
                <a:gridCol w="2615705"/>
                <a:gridCol w="2617264"/>
                <a:gridCol w="2615705"/>
              </a:tblGrid>
              <a:tr h="2412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2" action="ppaction://hlinksldjump"/>
                        </a:rPr>
                        <a:t>Опрос – итог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3" action="ppaction://hlinksldjump"/>
                        </a:rPr>
                        <a:t>Отсроченная отгадка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4" action="ppaction://hlinksldjump"/>
                        </a:rPr>
                        <a:t>Роль «психолог»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5" action="ppaction://hlinksldjump"/>
                        </a:rPr>
                        <a:t>Роль «подводящий итог»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6" action="ppaction://hlinksldjump"/>
                        </a:rPr>
                        <a:t>Роль «адвокат»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hlinkClick r:id="rId7" action="ppaction://hlinksldjump"/>
                        </a:rPr>
                        <a:t>Обсуждаем домашнее задание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529" name="Text Box 49"/>
          <p:cNvSpPr txBox="1">
            <a:spLocks noChangeArrowheads="1"/>
          </p:cNvSpPr>
          <p:nvPr/>
        </p:nvSpPr>
        <p:spPr bwMode="auto">
          <a:xfrm>
            <a:off x="7380288" y="6237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b="0">
                <a:hlinkClick r:id="rId8" action="ppaction://hlinksldjump"/>
              </a:rPr>
              <a:t>ВОЗВРАТ</a:t>
            </a:r>
            <a:endParaRPr lang="ru-RU" altLang="ru-RU" b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64896A-F9CE-4EF5-BB32-787645A22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4137" y="908720"/>
            <a:ext cx="9144000" cy="66878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3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BBF81-5FFC-4198-B0B5-708BA7F279D4}"/>
</file>

<file path=customXml/itemProps2.xml><?xml version="1.0" encoding="utf-8"?>
<ds:datastoreItem xmlns:ds="http://schemas.openxmlformats.org/officeDocument/2006/customXml" ds:itemID="{FCEE5E8F-4E1F-46C9-A880-51D0C5B27BDD}"/>
</file>

<file path=customXml/itemProps3.xml><?xml version="1.0" encoding="utf-8"?>
<ds:datastoreItem xmlns:ds="http://schemas.openxmlformats.org/officeDocument/2006/customXml" ds:itemID="{3E773038-9E5C-457E-B84B-C70E53E2205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4432</Words>
  <Application>Microsoft Office PowerPoint</Application>
  <PresentationFormat>Экран (4:3)</PresentationFormat>
  <Paragraphs>502</Paragraphs>
  <Slides>77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КОНСТРУКТОР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URA</dc:creator>
  <cp:lastModifiedBy>Abaturova</cp:lastModifiedBy>
  <cp:revision>132</cp:revision>
  <dcterms:created xsi:type="dcterms:W3CDTF">2002-09-30T15:39:10Z</dcterms:created>
  <dcterms:modified xsi:type="dcterms:W3CDTF">2017-10-10T10:22:46Z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