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9" r:id="rId4"/>
    <p:sldId id="261" r:id="rId5"/>
    <p:sldId id="262" r:id="rId6"/>
    <p:sldId id="263" r:id="rId7"/>
    <p:sldId id="257" r:id="rId8"/>
    <p:sldId id="266" r:id="rId9"/>
    <p:sldId id="267" r:id="rId10"/>
    <p:sldId id="268" r:id="rId11"/>
    <p:sldId id="269" r:id="rId12"/>
    <p:sldId id="270" r:id="rId13"/>
    <p:sldId id="264" r:id="rId14"/>
    <p:sldId id="265" r:id="rId15"/>
    <p:sldId id="258" r:id="rId16"/>
    <p:sldId id="271" r:id="rId17"/>
    <p:sldId id="272" r:id="rId18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37" autoAdjust="0"/>
  </p:normalViewPr>
  <p:slideViewPr>
    <p:cSldViewPr snapToGrid="0">
      <p:cViewPr varScale="1">
        <p:scale>
          <a:sx n="71" d="100"/>
          <a:sy n="71" d="100"/>
        </p:scale>
        <p:origin x="3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4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.ru/2008/02/16/informacia-strategia-dok.html" TargetMode="External"/><Relationship Id="rId1" Type="http://schemas.openxmlformats.org/officeDocument/2006/relationships/hyperlink" Target="http://fcp.economy.gov.ru/cgi-bin/cis/fcp.cgi/Fcp/Passport/View/2012/369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fcp.economy.gov.ru/cgi-bin/cis/fcp.cgi/Fcp/Passport/View/2012/369/" TargetMode="External"/><Relationship Id="rId1" Type="http://schemas.openxmlformats.org/officeDocument/2006/relationships/hyperlink" Target="http://www.rg.ru/2008/02/16/informacia-strategia-dok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CE320-9759-4F6C-88B5-727457A97AC2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A59E3-9D7F-440C-BE36-F1C2E80186C5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/>
            </a:rPr>
            <a:t>Программа</a:t>
          </a:r>
          <a:endParaRPr lang="ru-RU" dirty="0"/>
        </a:p>
      </dgm:t>
    </dgm:pt>
    <dgm:pt modelId="{6949E6AF-19F7-4004-865C-5FB63FEA2A9C}" type="parTrans" cxnId="{3A8D5864-3D39-4D60-A8FF-61EAA1DA9B96}">
      <dgm:prSet/>
      <dgm:spPr/>
      <dgm:t>
        <a:bodyPr/>
        <a:lstStyle/>
        <a:p>
          <a:endParaRPr lang="ru-RU"/>
        </a:p>
      </dgm:t>
    </dgm:pt>
    <dgm:pt modelId="{4D1EADDF-EBA8-402A-9281-E314DC56B46D}" type="sibTrans" cxnId="{3A8D5864-3D39-4D60-A8FF-61EAA1DA9B96}">
      <dgm:prSet/>
      <dgm:spPr/>
      <dgm:t>
        <a:bodyPr/>
        <a:lstStyle/>
        <a:p>
          <a:endParaRPr lang="ru-RU"/>
        </a:p>
      </dgm:t>
    </dgm:pt>
    <dgm:pt modelId="{17C10D67-8308-4F41-9317-5AB33D9D0B17}">
      <dgm:prSet phldrT="[Текст]"/>
      <dgm:spPr/>
      <dgm:t>
        <a:bodyPr/>
        <a:lstStyle/>
        <a:p>
          <a:r>
            <a:rPr lang="ru-RU" b="0" dirty="0" smtClean="0"/>
            <a:t>Государственная программа </a:t>
          </a:r>
          <a:br>
            <a:rPr lang="ru-RU" b="0" dirty="0" smtClean="0"/>
          </a:br>
          <a:r>
            <a:rPr lang="ru-RU" b="0" dirty="0" smtClean="0"/>
            <a:t>«Информационное общество» (2011-2020</a:t>
          </a:r>
          <a:r>
            <a:rPr lang="ru-RU" b="1" dirty="0" smtClean="0"/>
            <a:t>)</a:t>
          </a:r>
          <a:endParaRPr lang="ru-RU" dirty="0"/>
        </a:p>
      </dgm:t>
    </dgm:pt>
    <dgm:pt modelId="{8C0CE3C7-B5B9-46F5-9CBB-026523BBCB24}" type="parTrans" cxnId="{CE559D81-A95A-480D-A133-525F67BFAC03}">
      <dgm:prSet/>
      <dgm:spPr/>
      <dgm:t>
        <a:bodyPr/>
        <a:lstStyle/>
        <a:p>
          <a:endParaRPr lang="ru-RU"/>
        </a:p>
      </dgm:t>
    </dgm:pt>
    <dgm:pt modelId="{4E9552A9-4BF5-4E06-809A-E9746F078828}" type="sibTrans" cxnId="{CE559D81-A95A-480D-A133-525F67BFAC03}">
      <dgm:prSet/>
      <dgm:spPr/>
      <dgm:t>
        <a:bodyPr/>
        <a:lstStyle/>
        <a:p>
          <a:endParaRPr lang="ru-RU"/>
        </a:p>
      </dgm:t>
    </dgm:pt>
    <dgm:pt modelId="{F3EBB6EA-20B8-499D-ABD9-F9AD6658EB85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/>
            </a:rPr>
            <a:t>Стратегия</a:t>
          </a:r>
          <a:endParaRPr lang="ru-RU" dirty="0"/>
        </a:p>
      </dgm:t>
    </dgm:pt>
    <dgm:pt modelId="{DBDDE865-FE69-473A-AEC7-28F6CB678A67}" type="parTrans" cxnId="{488D2BA0-A0EF-47A1-A099-33EE2339396E}">
      <dgm:prSet/>
      <dgm:spPr/>
      <dgm:t>
        <a:bodyPr/>
        <a:lstStyle/>
        <a:p>
          <a:endParaRPr lang="ru-RU"/>
        </a:p>
      </dgm:t>
    </dgm:pt>
    <dgm:pt modelId="{1EF7846A-283F-4009-BFC4-1DF65315486B}" type="sibTrans" cxnId="{488D2BA0-A0EF-47A1-A099-33EE2339396E}">
      <dgm:prSet/>
      <dgm:spPr/>
      <dgm:t>
        <a:bodyPr/>
        <a:lstStyle/>
        <a:p>
          <a:endParaRPr lang="ru-RU"/>
        </a:p>
      </dgm:t>
    </dgm:pt>
    <dgm:pt modelId="{4EA0F0B0-EBC2-4F7F-AD56-29889C49A0C7}">
      <dgm:prSet phldrT="[Текст]"/>
      <dgm:spPr/>
      <dgm:t>
        <a:bodyPr/>
        <a:lstStyle/>
        <a:p>
          <a:r>
            <a:rPr lang="ru-RU" b="0" dirty="0" smtClean="0"/>
            <a:t>Стратегия развития информационного общества в РФ</a:t>
          </a:r>
          <a:br>
            <a:rPr lang="ru-RU" b="0" dirty="0" smtClean="0"/>
          </a:br>
          <a:r>
            <a:rPr lang="ru-RU" b="0" dirty="0" smtClean="0"/>
            <a:t>(7 февраля 2008 г., №пр-212)</a:t>
          </a:r>
          <a:endParaRPr lang="ru-RU" dirty="0"/>
        </a:p>
      </dgm:t>
    </dgm:pt>
    <dgm:pt modelId="{B62EAC72-3D6C-4D35-B3DE-F0E1838C4D4C}" type="parTrans" cxnId="{5CC98B33-8414-460F-B299-50C8E4347B32}">
      <dgm:prSet/>
      <dgm:spPr/>
      <dgm:t>
        <a:bodyPr/>
        <a:lstStyle/>
        <a:p>
          <a:endParaRPr lang="ru-RU"/>
        </a:p>
      </dgm:t>
    </dgm:pt>
    <dgm:pt modelId="{2A7191BE-F042-4CB9-B873-B1BF073101CD}" type="sibTrans" cxnId="{5CC98B33-8414-460F-B299-50C8E4347B32}">
      <dgm:prSet/>
      <dgm:spPr/>
      <dgm:t>
        <a:bodyPr/>
        <a:lstStyle/>
        <a:p>
          <a:endParaRPr lang="ru-RU"/>
        </a:p>
      </dgm:t>
    </dgm:pt>
    <dgm:pt modelId="{5AF35472-B442-4E9F-8F42-F9AC0A6FB026}" type="pres">
      <dgm:prSet presAssocID="{AF7CE320-9759-4F6C-88B5-727457A97AC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5851C-6FF5-46D0-BD4E-FDC422735B62}" type="pres">
      <dgm:prSet presAssocID="{F3EBB6EA-20B8-499D-ABD9-F9AD6658EB85}" presName="compNode" presStyleCnt="0"/>
      <dgm:spPr/>
    </dgm:pt>
    <dgm:pt modelId="{8D6B2B1B-2B11-48CA-BC50-E927A39F1B53}" type="pres">
      <dgm:prSet presAssocID="{F3EBB6EA-20B8-499D-ABD9-F9AD6658EB85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D34BE-7A26-4321-B61B-6CDDBF6EA3A9}" type="pres">
      <dgm:prSet presAssocID="{F3EBB6EA-20B8-499D-ABD9-F9AD6658EB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63CE0-1959-41A0-9B29-9B554B24D414}" type="pres">
      <dgm:prSet presAssocID="{F3EBB6EA-20B8-499D-ABD9-F9AD6658EB85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DF610A5C-1741-4C0F-9BAF-6259E5C12B0C}" type="pres">
      <dgm:prSet presAssocID="{F3EBB6EA-20B8-499D-ABD9-F9AD6658EB85}" presName="adorn" presStyleLbl="fgAccFollowNode1" presStyleIdx="0" presStyleCnt="2"/>
      <dgm:spPr/>
    </dgm:pt>
    <dgm:pt modelId="{DB655765-DBD1-467F-9427-8345E8219230}" type="pres">
      <dgm:prSet presAssocID="{1EF7846A-283F-4009-BFC4-1DF6531548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42B809-E9E7-4EA5-8D68-D1510B4398D9}" type="pres">
      <dgm:prSet presAssocID="{273A59E3-9D7F-440C-BE36-F1C2E80186C5}" presName="compNode" presStyleCnt="0"/>
      <dgm:spPr/>
    </dgm:pt>
    <dgm:pt modelId="{2671CA9C-3BD9-46EC-9B74-63C191170F5F}" type="pres">
      <dgm:prSet presAssocID="{273A59E3-9D7F-440C-BE36-F1C2E80186C5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FCAA3-B526-4B33-83F1-D1A6F5DC3DEC}" type="pres">
      <dgm:prSet presAssocID="{273A59E3-9D7F-440C-BE36-F1C2E80186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52D38-FB76-45C2-AFEB-CA0904453CDD}" type="pres">
      <dgm:prSet presAssocID="{273A59E3-9D7F-440C-BE36-F1C2E80186C5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78072AF7-3F9D-47AC-BA59-0F4C346544F2}" type="pres">
      <dgm:prSet presAssocID="{273A59E3-9D7F-440C-BE36-F1C2E80186C5}" presName="adorn" presStyleLbl="fgAccFollowNode1" presStyleIdx="1" presStyleCnt="2"/>
      <dgm:spPr/>
    </dgm:pt>
  </dgm:ptLst>
  <dgm:cxnLst>
    <dgm:cxn modelId="{820AC69A-F7C7-4850-B52C-E4FA18565AD8}" type="presOf" srcId="{F3EBB6EA-20B8-499D-ABD9-F9AD6658EB85}" destId="{0CAD34BE-7A26-4321-B61B-6CDDBF6EA3A9}" srcOrd="0" destOrd="0" presId="urn:microsoft.com/office/officeart/2005/8/layout/bList2#1"/>
    <dgm:cxn modelId="{37CEB6C8-2276-47C0-9E58-BC436795ABB2}" type="presOf" srcId="{273A59E3-9D7F-440C-BE36-F1C2E80186C5}" destId="{B94FCAA3-B526-4B33-83F1-D1A6F5DC3DEC}" srcOrd="0" destOrd="0" presId="urn:microsoft.com/office/officeart/2005/8/layout/bList2#1"/>
    <dgm:cxn modelId="{04FA83A3-30D3-49F3-B8B4-FD0D31515EB1}" type="presOf" srcId="{AF7CE320-9759-4F6C-88B5-727457A97AC2}" destId="{5AF35472-B442-4E9F-8F42-F9AC0A6FB026}" srcOrd="0" destOrd="0" presId="urn:microsoft.com/office/officeart/2005/8/layout/bList2#1"/>
    <dgm:cxn modelId="{86D5E8B4-A890-4BEB-9CF3-5A9BBEC8A31C}" type="presOf" srcId="{17C10D67-8308-4F41-9317-5AB33D9D0B17}" destId="{2671CA9C-3BD9-46EC-9B74-63C191170F5F}" srcOrd="0" destOrd="0" presId="urn:microsoft.com/office/officeart/2005/8/layout/bList2#1"/>
    <dgm:cxn modelId="{CE559D81-A95A-480D-A133-525F67BFAC03}" srcId="{273A59E3-9D7F-440C-BE36-F1C2E80186C5}" destId="{17C10D67-8308-4F41-9317-5AB33D9D0B17}" srcOrd="0" destOrd="0" parTransId="{8C0CE3C7-B5B9-46F5-9CBB-026523BBCB24}" sibTransId="{4E9552A9-4BF5-4E06-809A-E9746F078828}"/>
    <dgm:cxn modelId="{5CC98B33-8414-460F-B299-50C8E4347B32}" srcId="{F3EBB6EA-20B8-499D-ABD9-F9AD6658EB85}" destId="{4EA0F0B0-EBC2-4F7F-AD56-29889C49A0C7}" srcOrd="0" destOrd="0" parTransId="{B62EAC72-3D6C-4D35-B3DE-F0E1838C4D4C}" sibTransId="{2A7191BE-F042-4CB9-B873-B1BF073101CD}"/>
    <dgm:cxn modelId="{488D2BA0-A0EF-47A1-A099-33EE2339396E}" srcId="{AF7CE320-9759-4F6C-88B5-727457A97AC2}" destId="{F3EBB6EA-20B8-499D-ABD9-F9AD6658EB85}" srcOrd="0" destOrd="0" parTransId="{DBDDE865-FE69-473A-AEC7-28F6CB678A67}" sibTransId="{1EF7846A-283F-4009-BFC4-1DF65315486B}"/>
    <dgm:cxn modelId="{4D3D3398-599E-493B-AFB2-1DF83770EA48}" type="presOf" srcId="{4EA0F0B0-EBC2-4F7F-AD56-29889C49A0C7}" destId="{8D6B2B1B-2B11-48CA-BC50-E927A39F1B53}" srcOrd="0" destOrd="0" presId="urn:microsoft.com/office/officeart/2005/8/layout/bList2#1"/>
    <dgm:cxn modelId="{3A8D5864-3D39-4D60-A8FF-61EAA1DA9B96}" srcId="{AF7CE320-9759-4F6C-88B5-727457A97AC2}" destId="{273A59E3-9D7F-440C-BE36-F1C2E80186C5}" srcOrd="1" destOrd="0" parTransId="{6949E6AF-19F7-4004-865C-5FB63FEA2A9C}" sibTransId="{4D1EADDF-EBA8-402A-9281-E314DC56B46D}"/>
    <dgm:cxn modelId="{98357F7F-53B0-4282-B493-28FED0E3F8E0}" type="presOf" srcId="{1EF7846A-283F-4009-BFC4-1DF65315486B}" destId="{DB655765-DBD1-467F-9427-8345E8219230}" srcOrd="0" destOrd="0" presId="urn:microsoft.com/office/officeart/2005/8/layout/bList2#1"/>
    <dgm:cxn modelId="{1713ABB9-4316-4A70-8EB1-703B5D8EEDF2}" type="presOf" srcId="{F3EBB6EA-20B8-499D-ABD9-F9AD6658EB85}" destId="{03563CE0-1959-41A0-9B29-9B554B24D414}" srcOrd="1" destOrd="0" presId="urn:microsoft.com/office/officeart/2005/8/layout/bList2#1"/>
    <dgm:cxn modelId="{3447CF6D-B1DC-446B-8E33-50EF9700AAA7}" type="presOf" srcId="{273A59E3-9D7F-440C-BE36-F1C2E80186C5}" destId="{00B52D38-FB76-45C2-AFEB-CA0904453CDD}" srcOrd="1" destOrd="0" presId="urn:microsoft.com/office/officeart/2005/8/layout/bList2#1"/>
    <dgm:cxn modelId="{A20132CC-70FA-409D-BFF5-A2B5622AF923}" type="presParOf" srcId="{5AF35472-B442-4E9F-8F42-F9AC0A6FB026}" destId="{6835851C-6FF5-46D0-BD4E-FDC422735B62}" srcOrd="0" destOrd="0" presId="urn:microsoft.com/office/officeart/2005/8/layout/bList2#1"/>
    <dgm:cxn modelId="{F8753816-9E56-47D6-8CA1-1A0A969859D0}" type="presParOf" srcId="{6835851C-6FF5-46D0-BD4E-FDC422735B62}" destId="{8D6B2B1B-2B11-48CA-BC50-E927A39F1B53}" srcOrd="0" destOrd="0" presId="urn:microsoft.com/office/officeart/2005/8/layout/bList2#1"/>
    <dgm:cxn modelId="{9E23904D-952F-417A-9D69-2B6D81B7B27B}" type="presParOf" srcId="{6835851C-6FF5-46D0-BD4E-FDC422735B62}" destId="{0CAD34BE-7A26-4321-B61B-6CDDBF6EA3A9}" srcOrd="1" destOrd="0" presId="urn:microsoft.com/office/officeart/2005/8/layout/bList2#1"/>
    <dgm:cxn modelId="{FE9D2C07-4F5B-459F-B859-E7DB9069492E}" type="presParOf" srcId="{6835851C-6FF5-46D0-BD4E-FDC422735B62}" destId="{03563CE0-1959-41A0-9B29-9B554B24D414}" srcOrd="2" destOrd="0" presId="urn:microsoft.com/office/officeart/2005/8/layout/bList2#1"/>
    <dgm:cxn modelId="{0A17FBE8-6F07-421D-BD32-72ADB38BD1EC}" type="presParOf" srcId="{6835851C-6FF5-46D0-BD4E-FDC422735B62}" destId="{DF610A5C-1741-4C0F-9BAF-6259E5C12B0C}" srcOrd="3" destOrd="0" presId="urn:microsoft.com/office/officeart/2005/8/layout/bList2#1"/>
    <dgm:cxn modelId="{717E9393-F5A1-46CA-A911-56C7F66E5B37}" type="presParOf" srcId="{5AF35472-B442-4E9F-8F42-F9AC0A6FB026}" destId="{DB655765-DBD1-467F-9427-8345E8219230}" srcOrd="1" destOrd="0" presId="urn:microsoft.com/office/officeart/2005/8/layout/bList2#1"/>
    <dgm:cxn modelId="{4B1E14B9-E7B5-4918-9664-C4B92E241E9D}" type="presParOf" srcId="{5AF35472-B442-4E9F-8F42-F9AC0A6FB026}" destId="{4542B809-E9E7-4EA5-8D68-D1510B4398D9}" srcOrd="2" destOrd="0" presId="urn:microsoft.com/office/officeart/2005/8/layout/bList2#1"/>
    <dgm:cxn modelId="{50FA061C-A9BC-496E-AA34-B5270F4873CB}" type="presParOf" srcId="{4542B809-E9E7-4EA5-8D68-D1510B4398D9}" destId="{2671CA9C-3BD9-46EC-9B74-63C191170F5F}" srcOrd="0" destOrd="0" presId="urn:microsoft.com/office/officeart/2005/8/layout/bList2#1"/>
    <dgm:cxn modelId="{13379011-6041-4DEE-9A20-8AA9CBD6E59D}" type="presParOf" srcId="{4542B809-E9E7-4EA5-8D68-D1510B4398D9}" destId="{B94FCAA3-B526-4B33-83F1-D1A6F5DC3DEC}" srcOrd="1" destOrd="0" presId="urn:microsoft.com/office/officeart/2005/8/layout/bList2#1"/>
    <dgm:cxn modelId="{50CF1B72-4581-49FD-88C3-825E0BEE5F5A}" type="presParOf" srcId="{4542B809-E9E7-4EA5-8D68-D1510B4398D9}" destId="{00B52D38-FB76-45C2-AFEB-CA0904453CDD}" srcOrd="2" destOrd="0" presId="urn:microsoft.com/office/officeart/2005/8/layout/bList2#1"/>
    <dgm:cxn modelId="{66A6DFE3-AA6C-43AA-AFEB-94FB33654BAB}" type="presParOf" srcId="{4542B809-E9E7-4EA5-8D68-D1510B4398D9}" destId="{78072AF7-3F9D-47AC-BA59-0F4C346544F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B2B1B-2B11-48CA-BC50-E927A39F1B53}">
      <dsp:nvSpPr>
        <dsp:cNvPr id="0" name=""/>
        <dsp:cNvSpPr/>
      </dsp:nvSpPr>
      <dsp:spPr>
        <a:xfrm>
          <a:off x="3190" y="307254"/>
          <a:ext cx="3448900" cy="25745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/>
            <a:t>Стратегия развития информационного общества в РФ</a:t>
          </a:r>
          <a:br>
            <a:rPr lang="ru-RU" sz="2800" b="0" kern="1200" dirty="0" smtClean="0"/>
          </a:br>
          <a:r>
            <a:rPr lang="ru-RU" sz="2800" b="0" kern="1200" dirty="0" smtClean="0"/>
            <a:t>(7 февраля 2008 г., №пр-212)</a:t>
          </a:r>
          <a:endParaRPr lang="ru-RU" sz="2800" kern="1200" dirty="0"/>
        </a:p>
      </dsp:txBody>
      <dsp:txXfrm>
        <a:off x="63514" y="367578"/>
        <a:ext cx="3328252" cy="2514207"/>
      </dsp:txXfrm>
    </dsp:sp>
    <dsp:sp modelId="{03563CE0-1959-41A0-9B29-9B554B24D414}">
      <dsp:nvSpPr>
        <dsp:cNvPr id="0" name=""/>
        <dsp:cNvSpPr/>
      </dsp:nvSpPr>
      <dsp:spPr>
        <a:xfrm>
          <a:off x="3190" y="2881785"/>
          <a:ext cx="3448900" cy="1107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rId1"/>
            </a:rPr>
            <a:t>Стратегия</a:t>
          </a:r>
          <a:endParaRPr lang="ru-RU" sz="3600" kern="1200" dirty="0"/>
        </a:p>
      </dsp:txBody>
      <dsp:txXfrm>
        <a:off x="3190" y="2881785"/>
        <a:ext cx="2428803" cy="1107048"/>
      </dsp:txXfrm>
    </dsp:sp>
    <dsp:sp modelId="{DF610A5C-1741-4C0F-9BAF-6259E5C12B0C}">
      <dsp:nvSpPr>
        <dsp:cNvPr id="0" name=""/>
        <dsp:cNvSpPr/>
      </dsp:nvSpPr>
      <dsp:spPr>
        <a:xfrm>
          <a:off x="2529557" y="3057630"/>
          <a:ext cx="1207115" cy="12071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1CA9C-3BD9-46EC-9B74-63C191170F5F}">
      <dsp:nvSpPr>
        <dsp:cNvPr id="0" name=""/>
        <dsp:cNvSpPr/>
      </dsp:nvSpPr>
      <dsp:spPr>
        <a:xfrm>
          <a:off x="4035727" y="307254"/>
          <a:ext cx="3448900" cy="25745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/>
            <a:t>Государственная программа </a:t>
          </a:r>
          <a:br>
            <a:rPr lang="ru-RU" sz="2800" b="0" kern="1200" dirty="0" smtClean="0"/>
          </a:br>
          <a:r>
            <a:rPr lang="ru-RU" sz="2800" b="0" kern="1200" dirty="0" smtClean="0"/>
            <a:t>«Информационное общество» (2011-2020</a:t>
          </a:r>
          <a:r>
            <a:rPr lang="ru-RU" sz="2800" b="1" kern="1200" dirty="0" smtClean="0"/>
            <a:t>)</a:t>
          </a:r>
          <a:endParaRPr lang="ru-RU" sz="2800" kern="1200" dirty="0"/>
        </a:p>
      </dsp:txBody>
      <dsp:txXfrm>
        <a:off x="4096051" y="367578"/>
        <a:ext cx="3328252" cy="2514207"/>
      </dsp:txXfrm>
    </dsp:sp>
    <dsp:sp modelId="{00B52D38-FB76-45C2-AFEB-CA0904453CDD}">
      <dsp:nvSpPr>
        <dsp:cNvPr id="0" name=""/>
        <dsp:cNvSpPr/>
      </dsp:nvSpPr>
      <dsp:spPr>
        <a:xfrm>
          <a:off x="4035727" y="2881785"/>
          <a:ext cx="3448900" cy="1107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rId2"/>
            </a:rPr>
            <a:t>Программа</a:t>
          </a:r>
          <a:endParaRPr lang="ru-RU" sz="3600" kern="1200" dirty="0"/>
        </a:p>
      </dsp:txBody>
      <dsp:txXfrm>
        <a:off x="4035727" y="2881785"/>
        <a:ext cx="2428803" cy="1107048"/>
      </dsp:txXfrm>
    </dsp:sp>
    <dsp:sp modelId="{78072AF7-3F9D-47AC-BA59-0F4C346544F2}">
      <dsp:nvSpPr>
        <dsp:cNvPr id="0" name=""/>
        <dsp:cNvSpPr/>
      </dsp:nvSpPr>
      <dsp:spPr>
        <a:xfrm>
          <a:off x="6562094" y="3057630"/>
          <a:ext cx="1207115" cy="12071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CB91-3C0A-4967-A6C5-CFAE4570576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462E0-0B31-462D-8EE8-7AA9FFCD7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9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pgu/maps" TargetMode="External"/><Relationship Id="rId7" Type="http://schemas.openxmlformats.org/officeDocument/2006/relationships/hyperlink" Target="http://www.gosuslugi.ru/pgu/personca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ecard.ru/for-citizens/how-to-get/ffc-and-uosy/" TargetMode="External"/><Relationship Id="rId5" Type="http://schemas.openxmlformats.org/officeDocument/2006/relationships/hyperlink" Target="https://esia.gosuslugi.ru/sia-web/plugin/upload/Index.spr;jsessionid=w1bLThHM2RH993HJGgwZLrzJ6fVXwXFVxFVyD9FQQ2rkLG2BRwyn!1859445822" TargetMode="External"/><Relationship Id="rId4" Type="http://schemas.openxmlformats.org/officeDocument/2006/relationships/hyperlink" Target="http://minsvyaz.ru/ru/directions/?regulator=118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78B0-FFE5-456D-A1A7-B1B20CD3E6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3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Ознакомьтесь с Условиями регистрации в Единой системе идентификации и аутентификации для работы с Единым порталом государственных и муниципальных услуг (функций) и подтвердите свое Согласие с ними.</a:t>
            </a:r>
          </a:p>
          <a:p>
            <a:r>
              <a:rPr lang="ru-RU" dirty="0"/>
              <a:t>Выберите способ подтверждения личности. В настоящее время доступны следующие способы:</a:t>
            </a:r>
          </a:p>
          <a:p>
            <a:pPr lvl="1"/>
            <a:r>
              <a:rPr lang="ru-RU" dirty="0"/>
              <a:t>С помощью кода активации. Получить код активации можно следующим образом:</a:t>
            </a:r>
          </a:p>
          <a:p>
            <a:pPr lvl="2"/>
            <a:r>
              <a:rPr lang="ru-RU" dirty="0"/>
              <a:t>регистрируемым почтовым отправлением через ФГУП «Почта России»;</a:t>
            </a:r>
          </a:p>
          <a:p>
            <a:pPr lvl="2"/>
            <a:r>
              <a:rPr lang="ru-RU" dirty="0"/>
              <a:t>лично в </a:t>
            </a:r>
            <a:r>
              <a:rPr lang="ru-RU" dirty="0">
                <a:hlinkClick r:id="rId3"/>
              </a:rPr>
              <a:t>Центре продаж и обслуживания клиентов ОАО «Ростелеком».</a:t>
            </a:r>
            <a:endParaRPr lang="ru-RU" dirty="0"/>
          </a:p>
          <a:p>
            <a:pPr lvl="1"/>
            <a:r>
              <a:rPr lang="ru-RU" dirty="0"/>
              <a:t>С помощью электронной подписи. Предварительно необходимо:</a:t>
            </a:r>
          </a:p>
          <a:p>
            <a:pPr lvl="2"/>
            <a:r>
              <a:rPr lang="ru-RU" dirty="0"/>
              <a:t>получить квалифицированный сертификат и средства электронной подписи (обратитесь в любой </a:t>
            </a:r>
            <a:r>
              <a:rPr lang="ru-RU" dirty="0">
                <a:hlinkClick r:id="rId4"/>
              </a:rPr>
              <a:t>удостоверяющий центр аккредитованный </a:t>
            </a:r>
            <a:r>
              <a:rPr lang="ru-RU" dirty="0" err="1">
                <a:hlinkClick r:id="rId4"/>
              </a:rPr>
              <a:t>Минкомсвязи</a:t>
            </a:r>
            <a:r>
              <a:rPr lang="ru-RU" dirty="0">
                <a:hlinkClick r:id="rId4"/>
              </a:rPr>
              <a:t> России</a:t>
            </a:r>
            <a:r>
              <a:rPr lang="ru-RU" dirty="0"/>
              <a:t>);</a:t>
            </a:r>
          </a:p>
          <a:p>
            <a:pPr lvl="2"/>
            <a:r>
              <a:rPr lang="ru-RU" dirty="0"/>
              <a:t>загрузить и установить </a:t>
            </a:r>
            <a:r>
              <a:rPr lang="ru-RU" dirty="0">
                <a:hlinkClick r:id="rId5"/>
              </a:rPr>
              <a:t>плагин веб-браузера</a:t>
            </a:r>
            <a:r>
              <a:rPr lang="ru-RU" dirty="0"/>
              <a:t> для работы со средствами электронной подписи;</a:t>
            </a:r>
          </a:p>
          <a:p>
            <a:pPr lvl="2"/>
            <a:r>
              <a:rPr lang="ru-RU" dirty="0" err="1"/>
              <a:t>eсли</a:t>
            </a:r>
            <a:r>
              <a:rPr lang="ru-RU" dirty="0"/>
              <a:t> используется браузер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Explorer</a:t>
            </a:r>
            <a:r>
              <a:rPr lang="ru-RU" dirty="0"/>
              <a:t>, следует добавить адрес https://esia.gosuslugi.ru в список надёжных узлов.</a:t>
            </a:r>
          </a:p>
          <a:p>
            <a:pPr lvl="1"/>
            <a:r>
              <a:rPr lang="ru-RU" dirty="0"/>
              <a:t>С помощью универсальной электронной карты (УЭК). Предварительно необходимо:</a:t>
            </a:r>
          </a:p>
          <a:p>
            <a:pPr lvl="2"/>
            <a:r>
              <a:rPr lang="ru-RU" dirty="0"/>
              <a:t>получить УЭК с размещенными на ней средствами электронной подписи (адреса пунктов приема заявлений и выдачи УЭК доступны </a:t>
            </a:r>
            <a:r>
              <a:rPr lang="ru-RU" dirty="0" err="1"/>
              <a:t>на</a:t>
            </a:r>
            <a:r>
              <a:rPr lang="ru-RU" dirty="0" err="1">
                <a:hlinkClick r:id="rId6"/>
              </a:rPr>
              <a:t>сайте</a:t>
            </a:r>
            <a:r>
              <a:rPr lang="ru-RU" dirty="0">
                <a:hlinkClick r:id="rId6"/>
              </a:rPr>
              <a:t> ОАО «УЭК»</a:t>
            </a:r>
            <a:r>
              <a:rPr lang="ru-RU" dirty="0"/>
              <a:t>);</a:t>
            </a:r>
          </a:p>
          <a:p>
            <a:pPr lvl="2"/>
            <a:r>
              <a:rPr lang="ru-RU" dirty="0"/>
              <a:t>загрузить и установить </a:t>
            </a:r>
            <a:r>
              <a:rPr lang="ru-RU" dirty="0">
                <a:hlinkClick r:id="rId5"/>
              </a:rPr>
              <a:t>плагин веб-браузера</a:t>
            </a:r>
            <a:r>
              <a:rPr lang="ru-RU" dirty="0"/>
              <a:t> для работы со средствами электронной подписи;</a:t>
            </a:r>
          </a:p>
          <a:p>
            <a:pPr lvl="2"/>
            <a:r>
              <a:rPr lang="ru-RU" dirty="0" err="1"/>
              <a:t>eсли</a:t>
            </a:r>
            <a:r>
              <a:rPr lang="ru-RU" dirty="0"/>
              <a:t> используется браузер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Explorer</a:t>
            </a:r>
            <a:r>
              <a:rPr lang="ru-RU" dirty="0"/>
              <a:t>, следует добавить адрес https://esia.gosuslugi.ru в список надёжных узлов.</a:t>
            </a:r>
          </a:p>
          <a:p>
            <a:r>
              <a:rPr lang="ru-RU" dirty="0"/>
              <a:t>Заполните анкету, содержащую:</a:t>
            </a:r>
          </a:p>
          <a:p>
            <a:pPr lvl="1"/>
            <a:r>
              <a:rPr lang="ru-RU" dirty="0"/>
              <a:t>личные данные (фамилия, имя, отчество, дата рождения, пол, СНИЛС);</a:t>
            </a:r>
          </a:p>
          <a:p>
            <a:pPr lvl="1"/>
            <a:r>
              <a:rPr lang="ru-RU" dirty="0"/>
              <a:t>контактные данные (адрес электронной почты, номер мобильного телефона);</a:t>
            </a:r>
          </a:p>
          <a:p>
            <a:pPr lvl="1"/>
            <a:r>
              <a:rPr lang="ru-RU" dirty="0"/>
              <a:t>данные для аутентификации (пароль, секретный вопрос и ответ);</a:t>
            </a:r>
          </a:p>
          <a:p>
            <a:pPr lvl="1"/>
            <a:r>
              <a:rPr lang="ru-RU" dirty="0"/>
              <a:t>почтовый адрес (если была выбрана доставка кода активации регистрируемым почтовым отправлением через ФГУП «Почта России»).</a:t>
            </a:r>
          </a:p>
          <a:p>
            <a:r>
              <a:rPr lang="ru-RU" dirty="0"/>
              <a:t>Если была выбрана активация с помощью электронной подписи или УЭК, потребуется ввести ПИН-код для доступа к носителю закрытого ключа электронной подписи.</a:t>
            </a:r>
          </a:p>
          <a:p>
            <a:r>
              <a:rPr lang="ru-RU" dirty="0"/>
              <a:t>Дождитесь окончания проверки введённых данных (это может занять несколько минут).</a:t>
            </a:r>
          </a:p>
          <a:p>
            <a:r>
              <a:rPr lang="ru-RU" dirty="0"/>
              <a:t>Подтвердите контактные данные с помощью кодов подтверждения, которые были отправлены на указанные в анкете адрес электронной почты и номер мобильного телефона.</a:t>
            </a:r>
          </a:p>
          <a:p>
            <a:r>
              <a:rPr lang="ru-RU" dirty="0"/>
              <a:t>Получите код активации. Срок доставки письма с кодом активации зависит от условий работы ФГУП «Почта России» в вашем регионе. Чтобы узнать статус доставки письма, введите СНИЛС и пароль на </a:t>
            </a:r>
            <a:r>
              <a:rPr lang="ru-RU" dirty="0">
                <a:hlinkClick r:id="rId7"/>
              </a:rPr>
              <a:t>странице авторизации</a:t>
            </a:r>
            <a:r>
              <a:rPr lang="ru-RU" dirty="0"/>
              <a:t>. Если вы не получили письмо с кодом активации в течение 30 дней, пройдите процедуру регистрации повторно либо обратитесь в </a:t>
            </a:r>
            <a:r>
              <a:rPr lang="ru-RU" dirty="0">
                <a:hlinkClick r:id="rId3"/>
              </a:rPr>
              <a:t>Центр продаж и обслуживания клиентов ОАО «Ростелеком»</a:t>
            </a:r>
            <a:r>
              <a:rPr lang="ru-RU" dirty="0"/>
              <a:t>.</a:t>
            </a:r>
          </a:p>
          <a:p>
            <a:r>
              <a:rPr lang="ru-RU" dirty="0"/>
              <a:t>Выполните активацию учётной записи (нажмите кнопку "Ввести код активации" на странице авторизации или странице регистрации).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462E0-0B31-462D-8EE8-7AA9FFCD73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462E0-0B31-462D-8EE8-7AA9FFCD73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1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462E0-0B31-462D-8EE8-7AA9FFCD737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7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2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9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7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3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2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0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0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3C6E-8DA7-4508-9CA7-D5107D93DD21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1D60-4C87-4196-AA73-616A25484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5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duportal44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et-school.ru/netcity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44.ru/i/u/324-&#1088;.rar" TargetMode="External"/><Relationship Id="rId2" Type="http://schemas.openxmlformats.org/officeDocument/2006/relationships/hyperlink" Target="http://www.consultant.ru/document/cons_doc_LAW_15612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suslugi.informika.ru/doc/152_FZ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suslugi.region.kostroma.ru/web/guest/ma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Государственные услуги в электронном виде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625390"/>
              </p:ext>
            </p:extLst>
          </p:nvPr>
        </p:nvGraphicFramePr>
        <p:xfrm>
          <a:off x="8142288" y="196851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2288" y="196851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2875" y="150813"/>
            <a:ext cx="4214813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509588" y="150813"/>
            <a:ext cx="1117600" cy="1187450"/>
            <a:chOff x="214282" y="142853"/>
            <a:chExt cx="839761" cy="1187056"/>
          </a:xfrm>
        </p:grpSpPr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14282" y="714356"/>
              <a:ext cx="838800" cy="615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ru-RU" sz="2000" b="1">
                  <a:latin typeface="a_AvanteBsNr" pitchFamily="34" charset="-52"/>
                </a:rPr>
                <a:t>ФЦПРО</a:t>
              </a:r>
            </a:p>
            <a:p>
              <a:pPr algn="ctr"/>
              <a:r>
                <a:rPr lang="ru-RU" sz="1400" b="1">
                  <a:latin typeface="a_AvanteBsNr" pitchFamily="34" charset="-52"/>
                </a:rPr>
                <a:t>2011-2015</a:t>
              </a:r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142853"/>
              <a:ext cx="839761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7010400" y="5235575"/>
            <a:ext cx="4464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Николаева Татьяна Викторовна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759461"/>
              </p:ext>
            </p:extLst>
          </p:nvPr>
        </p:nvGraphicFramePr>
        <p:xfrm>
          <a:off x="430305" y="950975"/>
          <a:ext cx="11443450" cy="566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422"/>
                <a:gridCol w="4028108"/>
                <a:gridCol w="732384"/>
                <a:gridCol w="732384"/>
                <a:gridCol w="732384"/>
                <a:gridCol w="732384"/>
                <a:gridCol w="732384"/>
              </a:tblGrid>
              <a:tr h="21028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 в соответствии с распоряжением Правительства Российской Федерации от  17.12.2009 </a:t>
                      </a:r>
                    </a:p>
                    <a:p>
                      <a:r>
                        <a:rPr lang="ru-RU" dirty="0" smtClean="0"/>
                        <a:t>№ 1993-р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услуги, предоставляемой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этап</a:t>
                      </a:r>
                      <a:endParaRPr lang="ru-RU" dirty="0"/>
                    </a:p>
                  </a:txBody>
                  <a:tcPr vert="vert"/>
                </a:tc>
              </a:tr>
              <a:tr h="1236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Предоставление информации об организации начального, среднего и дополнительного профессионального образования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информации об организации начального, среднего и дополнительного профессионального образования на территории Костромской области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86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Предоставление информации  о порядке проведения государственной (итоговой) аттестации обучающихся, освоивших образовательные программы основного общего и среднего (полного) общего образования, в том числе в форме единого государственного экзамена, а также информации из баз данных субъектов Российской Федерации об участниках единого государственного экзамена и о результатах единого государственного экзамена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информации  о порядке проведения государственной (итоговой) аттестации обучающихся, освоивших образовательные программы основного общего и среднего (полного) общего образования, в том числе в форме единого государственного экзамена, а также информации из баз данных Костромской области  об участниках единого государственного экзамена и о результатах единого государственного экзамена 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01.07.2012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01.01.2013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01.01.2014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171113" y="0"/>
            <a:ext cx="8147304" cy="9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Услуги, предоставляемые учреждениями Костромской области  или муниципальными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30887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25951"/>
              </p:ext>
            </p:extLst>
          </p:nvPr>
        </p:nvGraphicFramePr>
        <p:xfrm>
          <a:off x="430306" y="1285860"/>
          <a:ext cx="11389659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780"/>
                <a:gridCol w="4009174"/>
                <a:gridCol w="728941"/>
                <a:gridCol w="728941"/>
                <a:gridCol w="728941"/>
                <a:gridCol w="728941"/>
                <a:gridCol w="728941"/>
              </a:tblGrid>
              <a:tr h="160821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 в соответствии с распоряжением Правительства Российской Федерации от  17.12.2009 </a:t>
                      </a:r>
                    </a:p>
                    <a:p>
                      <a:r>
                        <a:rPr lang="ru-RU" dirty="0" smtClean="0"/>
                        <a:t>№ 1993-р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услуги, предоставляемой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этап</a:t>
                      </a:r>
                      <a:endParaRPr lang="ru-RU" dirty="0"/>
                    </a:p>
                  </a:txBody>
                  <a:tcPr vert="vert"/>
                </a:tc>
              </a:tr>
              <a:tr h="218132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Зачисление в образовательное учреждение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Зачисление  в  государственное специальное  (коррекционное) образовательное учреждение для обучающихся, воспитанников с ограниченными возможностями здоровья,   в государственное образовательное специальное  (коррекционное) учреждение для детей-сирот и детей, оставшихся без попечения родителей,  на территории Костромской области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01.07.2012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01.01.2013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01.01.2014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3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Предоставление  информации о результатах сданных экзаменов, тестирования и иных вступительных испытаний, а также о зачислении в образовательное учреждение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информации о результатах сданных экзаменов, тестирования и иных вступительных испытаний, а также о зачислении в образовательное учреждение на территории Костромской области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01.07.2012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01.01.2013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01.01.2014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238348" y="285728"/>
            <a:ext cx="8147304" cy="9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Услуги, предоставляемые учреждениями Костромской области  или муниципальными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7466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886870"/>
              </p:ext>
            </p:extLst>
          </p:nvPr>
        </p:nvGraphicFramePr>
        <p:xfrm>
          <a:off x="363070" y="1285860"/>
          <a:ext cx="11470344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244"/>
                <a:gridCol w="4037575"/>
                <a:gridCol w="734105"/>
                <a:gridCol w="734105"/>
                <a:gridCol w="734105"/>
                <a:gridCol w="734105"/>
                <a:gridCol w="734105"/>
              </a:tblGrid>
              <a:tr h="1860753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 в соответствии с распоряжением Правительства Российской Федерации от  17.12.2009 </a:t>
                      </a:r>
                    </a:p>
                    <a:p>
                      <a:r>
                        <a:rPr lang="ru-RU" dirty="0" smtClean="0"/>
                        <a:t>№ 1993-р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услуги, предоставляемой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этап</a:t>
                      </a:r>
                      <a:endParaRPr lang="ru-RU" dirty="0"/>
                    </a:p>
                  </a:txBody>
                  <a:tcPr vert="vert"/>
                </a:tc>
              </a:tr>
              <a:tr h="1658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информации о текущей успеваемости учащегося, ведение электронного дневника и электронного журнала успеваемости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информации о текущей успеваемости учащегося, ведение электронного дневника и электронного журнала успеваемости в государственных специальных (коррекционных) общеобразовательных учреждениях Костромской области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01.01.2014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информации об образовательных программах и учебных планах, рабочих программах учебных курсов, предметов, дисциплин (модулей), годовых календарных учебных графиках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информации об образовательных программах и учебных планах, рабочих программах учебных курсов, предметов, дисциплин (модулей), годовых календарных учебных графиках в государственных образовательных учреждениях на территории Костромской области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01.07.2012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01.01.2013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01.01.2014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238348" y="285728"/>
            <a:ext cx="8147304" cy="9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Услуги, предоставляемые учреждениями Костромской области  или муниципальными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16319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http://www.koipkro.kostroma.ru/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181" r="1199" b="9999"/>
          <a:stretch/>
        </p:blipFill>
        <p:spPr>
          <a:xfrm>
            <a:off x="1485377" y="2111187"/>
            <a:ext cx="8465445" cy="443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2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Государственные услуги в сфере образования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98" r="1971" b="11853"/>
          <a:stretch/>
        </p:blipFill>
        <p:spPr>
          <a:xfrm>
            <a:off x="1377801" y="2043951"/>
            <a:ext cx="8688628" cy="445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8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Сетевой Город. Образование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http://net-school.ru/netcity.php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0417" r="4621" b="5927"/>
          <a:stretch>
            <a:fillRect/>
          </a:stretch>
        </p:blipFill>
        <p:spPr bwMode="auto">
          <a:xfrm>
            <a:off x="2214591" y="1928802"/>
            <a:ext cx="79494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37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Популяризация государственных и муниципальных услуг в электронном виде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Региональный   конкурс  </a:t>
            </a:r>
            <a:r>
              <a:rPr lang="ru-RU" dirty="0"/>
              <a:t>для обучающихся в образовательных организациях Костромской области  «Государственные услуги и электронное правительство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lvl="0" indent="0" hangingPunct="0">
              <a:buNone/>
            </a:pPr>
            <a:r>
              <a:rPr lang="ru-RU" dirty="0"/>
              <a:t>Цель конкурса:</a:t>
            </a:r>
          </a:p>
          <a:p>
            <a:pPr hangingPunct="0"/>
            <a:r>
              <a:rPr lang="x-none" dirty="0"/>
              <a:t> привлечение внимания учащихся образовательных учреждений к использованию государственных и муниципальных услуг в электронном виде, формирование гражданских и патриотических качеств, и активной гражданской позиции у подростков, подготовка учащихся к жизни в информационном обществе.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8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Региональный   конкурс «Государственные услуги и электронное правительство»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hangingPunct="0">
              <a:buNone/>
            </a:pPr>
            <a:r>
              <a:rPr lang="x-none" dirty="0"/>
              <a:t>Этапы Конкурса: </a:t>
            </a:r>
            <a:endParaRPr lang="ru-RU" dirty="0"/>
          </a:p>
          <a:p>
            <a:pPr hangingPunct="0"/>
            <a:r>
              <a:rPr lang="x-none" dirty="0"/>
              <a:t>1 этап (</a:t>
            </a:r>
            <a:r>
              <a:rPr lang="ru-RU" dirty="0"/>
              <a:t>с 21 </a:t>
            </a:r>
            <a:r>
              <a:rPr lang="x-none" dirty="0"/>
              <a:t> по </a:t>
            </a:r>
            <a:r>
              <a:rPr lang="ru-RU" dirty="0"/>
              <a:t>28 </a:t>
            </a:r>
            <a:r>
              <a:rPr lang="x-none" dirty="0"/>
              <a:t>апреля 2014 года) – образовательные организации. </a:t>
            </a:r>
            <a:endParaRPr lang="ru-RU" dirty="0"/>
          </a:p>
          <a:p>
            <a:pPr marL="0" indent="0" hangingPunct="0">
              <a:buNone/>
            </a:pPr>
            <a:r>
              <a:rPr lang="x-none" dirty="0"/>
              <a:t>Проводится</a:t>
            </a:r>
            <a:r>
              <a:rPr lang="ru-RU" dirty="0"/>
              <a:t> в </a:t>
            </a:r>
            <a:r>
              <a:rPr lang="x-none" dirty="0"/>
              <a:t>виде тестирования рамках учебной программы по информатике в старших классах уроки (Приложение </a:t>
            </a:r>
            <a:r>
              <a:rPr lang="ru-RU" dirty="0"/>
              <a:t>3</a:t>
            </a:r>
            <a:r>
              <a:rPr lang="x-none" dirty="0"/>
              <a:t>)</a:t>
            </a:r>
            <a:r>
              <a:rPr lang="ru-RU" dirty="0"/>
              <a:t>;</a:t>
            </a:r>
          </a:p>
          <a:p>
            <a:pPr hangingPunct="0"/>
            <a:r>
              <a:rPr lang="x-none" dirty="0"/>
              <a:t>2 этап (</a:t>
            </a:r>
            <a:r>
              <a:rPr lang="ru-RU" dirty="0"/>
              <a:t>с 24</a:t>
            </a:r>
            <a:r>
              <a:rPr lang="x-none" dirty="0"/>
              <a:t> по 25 апреля 2014 года) – муниципальный</a:t>
            </a:r>
            <a:r>
              <a:rPr lang="ru-RU" dirty="0"/>
              <a:t>.</a:t>
            </a:r>
          </a:p>
          <a:p>
            <a:pPr marL="0" indent="0" hangingPunct="0">
              <a:buNone/>
            </a:pPr>
            <a:r>
              <a:rPr lang="x-none" dirty="0"/>
              <a:t>Проводится в виде написания эссе (Приложение </a:t>
            </a:r>
            <a:r>
              <a:rPr lang="ru-RU" dirty="0"/>
              <a:t>4</a:t>
            </a:r>
            <a:r>
              <a:rPr lang="x-none" dirty="0"/>
              <a:t>)</a:t>
            </a:r>
            <a:r>
              <a:rPr lang="ru-RU" dirty="0"/>
              <a:t>;</a:t>
            </a:r>
          </a:p>
          <a:p>
            <a:pPr hangingPunct="0"/>
            <a:r>
              <a:rPr lang="x-none" dirty="0"/>
              <a:t>3 этап (</a:t>
            </a:r>
            <a:r>
              <a:rPr lang="ru-RU" dirty="0"/>
              <a:t>с </a:t>
            </a:r>
            <a:r>
              <a:rPr lang="x-none" dirty="0"/>
              <a:t>1</a:t>
            </a:r>
            <a:r>
              <a:rPr lang="ru-RU" dirty="0"/>
              <a:t> по</a:t>
            </a:r>
            <a:r>
              <a:rPr lang="x-none" dirty="0"/>
              <a:t> 12 мая 2014 года) – региональный</a:t>
            </a:r>
            <a:r>
              <a:rPr lang="ru-RU" dirty="0"/>
              <a:t>. </a:t>
            </a:r>
          </a:p>
          <a:p>
            <a:pPr marL="0" indent="0" hangingPunct="0">
              <a:buNone/>
            </a:pPr>
            <a:r>
              <a:rPr lang="x-none" dirty="0"/>
              <a:t>Экспертная оценка конкурсных материалов (эссе)</a:t>
            </a:r>
            <a:r>
              <a:rPr lang="ru-RU" dirty="0"/>
              <a:t>,</a:t>
            </a:r>
            <a:r>
              <a:rPr lang="x-none" dirty="0"/>
              <a:t> определение и поощрение победителя конкурса до </a:t>
            </a:r>
            <a:r>
              <a:rPr lang="ru-RU" dirty="0"/>
              <a:t>20</a:t>
            </a:r>
            <a:r>
              <a:rPr lang="x-none" dirty="0"/>
              <a:t>.05.2014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7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Государственная политика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452662" y="150017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Нормативное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Федеральный закон № 210-ФЗ от 27.07.2010  (</a:t>
            </a:r>
            <a:r>
              <a:rPr lang="ru-RU" dirty="0" smtClean="0"/>
              <a:t>ред</a:t>
            </a:r>
            <a:r>
              <a:rPr lang="ru-RU" dirty="0"/>
              <a:t>. от 28.12.2013</a:t>
            </a:r>
            <a:r>
              <a:rPr lang="ru-RU" dirty="0" smtClean="0"/>
              <a:t>) </a:t>
            </a:r>
            <a:r>
              <a:rPr lang="ru-RU" dirty="0" smtClean="0">
                <a:hlinkClick r:id="rId2"/>
              </a:rPr>
              <a:t>«Об организации предоставления государственных и муниципальных услуг»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Распоряжение администрации Костромской области от 26 ноября 2010 г. № 324-ра </a:t>
            </a:r>
            <a:r>
              <a:rPr lang="ru-RU" dirty="0" smtClean="0"/>
              <a:t>(о внесении изменений в распоряжение администрации Костромской области от 27.04.2010 № 89-ра) «О мерах по переводу услуг в электронный вид).</a:t>
            </a:r>
          </a:p>
          <a:p>
            <a:pPr lvl="0"/>
            <a:r>
              <a:rPr lang="ru-RU" sz="3200" dirty="0" smtClean="0"/>
              <a:t>Федеральный закон </a:t>
            </a:r>
            <a:r>
              <a:rPr lang="ru-RU" sz="3200" dirty="0" smtClean="0">
                <a:hlinkClick r:id="rId4"/>
              </a:rPr>
              <a:t>«О персональных данных» </a:t>
            </a:r>
            <a:r>
              <a:rPr lang="ru-RU" dirty="0" smtClean="0"/>
              <a:t>(ФЗ от 27 июля 2006 г. N 152-ФЗ  в ред. от 25.07.2011)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6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https://www.gosuslugi.ru/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69" r="2207" b="7990"/>
          <a:stretch/>
        </p:blipFill>
        <p:spPr>
          <a:xfrm>
            <a:off x="1154430" y="1690688"/>
            <a:ext cx="8891270" cy="480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7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70" r="3485" b="9741"/>
          <a:stretch/>
        </p:blipFill>
        <p:spPr>
          <a:xfrm>
            <a:off x="1167130" y="1690687"/>
            <a:ext cx="9043670" cy="48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2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способ регистрации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80" r="1778" b="10926"/>
          <a:stretch/>
        </p:blipFill>
        <p:spPr>
          <a:xfrm>
            <a:off x="1740870" y="1976717"/>
            <a:ext cx="8492341" cy="442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7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hlinkClick r:id="rId3"/>
              </a:rPr>
              <a:t>http://gosuslugi.region.kostroma.ru/web/guest/main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 t="9085" r="1576" b="6119"/>
          <a:stretch>
            <a:fillRect/>
          </a:stretch>
        </p:blipFill>
        <p:spPr bwMode="auto">
          <a:xfrm>
            <a:off x="1881158" y="1571612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11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268070"/>
              </p:ext>
            </p:extLst>
          </p:nvPr>
        </p:nvGraphicFramePr>
        <p:xfrm>
          <a:off x="838199" y="1285860"/>
          <a:ext cx="10632141" cy="534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059"/>
                <a:gridCol w="3219084"/>
                <a:gridCol w="827764"/>
                <a:gridCol w="735791"/>
                <a:gridCol w="827764"/>
                <a:gridCol w="827764"/>
                <a:gridCol w="882915"/>
              </a:tblGrid>
              <a:tr h="164416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 в соответствии с распоряжением Правительства Российской Федерации от  17.12.2009 </a:t>
                      </a:r>
                    </a:p>
                    <a:p>
                      <a:r>
                        <a:rPr lang="ru-RU" dirty="0" smtClean="0"/>
                        <a:t>№ 1993-р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услуги, предоставляемой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этап</a:t>
                      </a:r>
                      <a:endParaRPr lang="ru-RU" dirty="0"/>
                    </a:p>
                  </a:txBody>
                  <a:tcPr vert="vert"/>
                </a:tc>
              </a:tr>
              <a:tr h="161907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Лицензирование и государственная аккредитация  образовательных учреждений, расположенных на территории субъекта Российской Федерации, по всем реализуемым ими образовательным программам, за исключением образовательных учреждений, полномочия по лицензированию и аккредитации которых осуществляют  федеральные органы государственной  власти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Лицензирование образовательной деятельности учреждений, расположенных на территории Костромской области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01.06.2010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01.06.2010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01.08.2011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01.01.2012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аккредитация образовательных учреждений, расположенных на территории Костромской области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19.03.2010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19.03.2010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01.08.2011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01.01.2012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238348" y="285728"/>
            <a:ext cx="8147304" cy="9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Услуги, предоставляемые учреждениями Костромской области  или муниципальными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2264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402536"/>
              </p:ext>
            </p:extLst>
          </p:nvPr>
        </p:nvGraphicFramePr>
        <p:xfrm>
          <a:off x="510984" y="1129553"/>
          <a:ext cx="11187956" cy="57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22"/>
                <a:gridCol w="3938174"/>
                <a:gridCol w="716032"/>
                <a:gridCol w="716032"/>
                <a:gridCol w="716032"/>
                <a:gridCol w="716032"/>
                <a:gridCol w="716032"/>
              </a:tblGrid>
              <a:tr h="193575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 в соответствии с распоряжением Правительства Российской Федерации от  17.12.2009 </a:t>
                      </a:r>
                    </a:p>
                    <a:p>
                      <a:r>
                        <a:rPr lang="ru-RU" dirty="0" smtClean="0"/>
                        <a:t>№ 1993-р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услуги, предоставляемой в регионе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этап</a:t>
                      </a:r>
                      <a:endParaRPr lang="ru-RU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этап</a:t>
                      </a:r>
                      <a:endParaRPr lang="ru-RU" dirty="0"/>
                    </a:p>
                  </a:txBody>
                  <a:tcPr vert="vert"/>
                </a:tc>
              </a:tr>
              <a:tr h="16516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Прием заявлений, постановка на учет и зачисление детей в образовательные учреждения, реализующие основную образовательную программу дошкольного образования (детские сады)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 заявлений, постановка на учет и зачисление детей в дошкольные образовательные учреждения Костромской области, реализующие основную образовательную программу дошкольного образования (детские сады № 13, 42)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01.07.2012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01.01.2013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01.11.2014</a:t>
                      </a:r>
                    </a:p>
                  </a:txBody>
                  <a:tcPr marL="9525" marR="9525" marT="9525" marB="0" vert="vert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Предоставление информации об организации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общеобразовательных учреждениях, расположенных на территории субъекта Российской Федерации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информации об организации общедоступного и бесплатного  начального общего, основного общего, среднего (полного) общего, а также дополнительного образования в государственных общеобразовательных учреждениях, расположенных на территории Костромской области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01.12.2010</a:t>
                      </a: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144219" y="0"/>
            <a:ext cx="8147304" cy="9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Услуги, предоставляемые учреждениями Костромской области  или муниципальными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30613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c02548d33e04d1fbd3d6dbcb559baf61dd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14CBAD-BCC7-49BA-ADDB-73011989DCB1}"/>
</file>

<file path=customXml/itemProps2.xml><?xml version="1.0" encoding="utf-8"?>
<ds:datastoreItem xmlns:ds="http://schemas.openxmlformats.org/officeDocument/2006/customXml" ds:itemID="{657A1846-41F3-48B3-899D-528F9E147E74}"/>
</file>

<file path=customXml/itemProps3.xml><?xml version="1.0" encoding="utf-8"?>
<ds:datastoreItem xmlns:ds="http://schemas.openxmlformats.org/officeDocument/2006/customXml" ds:itemID="{E2766DCA-5DF2-434C-A10E-5C0BC58D0A9F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1100</Words>
  <Application>Microsoft Office PowerPoint</Application>
  <PresentationFormat>Широкоэкранный</PresentationFormat>
  <Paragraphs>164</Paragraphs>
  <Slides>17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a_AvanteBsNr</vt:lpstr>
      <vt:lpstr>Arial</vt:lpstr>
      <vt:lpstr>Calibri</vt:lpstr>
      <vt:lpstr>Calibri Light</vt:lpstr>
      <vt:lpstr>Times New Roman</vt:lpstr>
      <vt:lpstr>Тема Office</vt:lpstr>
      <vt:lpstr>Государственные услуги в электронном виде</vt:lpstr>
      <vt:lpstr>Государственная политика</vt:lpstr>
      <vt:lpstr>Нормативное обеспечение</vt:lpstr>
      <vt:lpstr>https://www.gosuslugi.ru/ </vt:lpstr>
      <vt:lpstr>Регистрация </vt:lpstr>
      <vt:lpstr>Выберите способ регистрации</vt:lpstr>
      <vt:lpstr>http://gosuslugi.region.kostroma.ru/web/guest/main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http://www.koipkro.kostroma.ru/ </vt:lpstr>
      <vt:lpstr>Государственные услуги в сфере образования</vt:lpstr>
      <vt:lpstr>Сетевой Город. Образование http://net-school.ru/netcity.php </vt:lpstr>
      <vt:lpstr>Популяризация государственных и муниципальных услуг в электронном виде</vt:lpstr>
      <vt:lpstr>Региональный   конкурс «Государственные услуги и электронное правительство»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услуги в электронном виде</dc:title>
  <dc:creator>Пользователь</dc:creator>
  <cp:lastModifiedBy>Пользователь</cp:lastModifiedBy>
  <cp:revision>24</cp:revision>
  <dcterms:created xsi:type="dcterms:W3CDTF">2014-04-25T06:40:23Z</dcterms:created>
  <dcterms:modified xsi:type="dcterms:W3CDTF">2014-04-25T07:39:03Z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