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4" r:id="rId1"/>
  </p:sldMasterIdLst>
  <p:sldIdLst>
    <p:sldId id="256" r:id="rId2"/>
    <p:sldId id="294" r:id="rId3"/>
    <p:sldId id="291" r:id="rId4"/>
    <p:sldId id="295" r:id="rId5"/>
    <p:sldId id="293" r:id="rId6"/>
    <p:sldId id="288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4" r:id="rId15"/>
    <p:sldId id="305" r:id="rId16"/>
    <p:sldId id="306" r:id="rId17"/>
    <p:sldId id="307" r:id="rId18"/>
    <p:sldId id="303" r:id="rId19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4316" autoAdjust="0"/>
    <p:restoredTop sz="94581" autoAdjust="0"/>
  </p:normalViewPr>
  <p:slideViewPr>
    <p:cSldViewPr>
      <p:cViewPr>
        <p:scale>
          <a:sx n="66" d="100"/>
          <a:sy n="66" d="100"/>
        </p:scale>
        <p:origin x="-5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63" y="4267200"/>
            <a:ext cx="9139237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12 w 5740"/>
                <a:gd name="T1" fmla="*/ 88 h 4316"/>
                <a:gd name="T2" fmla="*/ 0 w 5740"/>
                <a:gd name="T3" fmla="*/ 88 h 4316"/>
                <a:gd name="T4" fmla="*/ 0 w 5740"/>
                <a:gd name="T5" fmla="*/ 0 h 4316"/>
                <a:gd name="T6" fmla="*/ 5812 w 5740"/>
                <a:gd name="T7" fmla="*/ 0 h 4316"/>
                <a:gd name="T8" fmla="*/ 5812 w 5740"/>
                <a:gd name="T9" fmla="*/ 88 h 4316"/>
                <a:gd name="T10" fmla="*/ 5812 w 5740"/>
                <a:gd name="T11" fmla="*/ 88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1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36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494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37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06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299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0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83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2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85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3" cy="150"/>
              </a:xfrm>
              <a:custGeom>
                <a:avLst/>
                <a:gdLst>
                  <a:gd name="T0" fmla="*/ 514 w 835"/>
                  <a:gd name="T1" fmla="*/ 18 h 150"/>
                  <a:gd name="T2" fmla="*/ 593 w 835"/>
                  <a:gd name="T3" fmla="*/ 24 h 150"/>
                  <a:gd name="T4" fmla="*/ 674 w 835"/>
                  <a:gd name="T5" fmla="*/ 30 h 150"/>
                  <a:gd name="T6" fmla="*/ 747 w 835"/>
                  <a:gd name="T7" fmla="*/ 42 h 150"/>
                  <a:gd name="T8" fmla="*/ 820 w 835"/>
                  <a:gd name="T9" fmla="*/ 60 h 150"/>
                  <a:gd name="T10" fmla="*/ 827 w 835"/>
                  <a:gd name="T11" fmla="*/ 42 h 150"/>
                  <a:gd name="T12" fmla="*/ 753 w 835"/>
                  <a:gd name="T13" fmla="*/ 24 h 150"/>
                  <a:gd name="T14" fmla="*/ 680 w 835"/>
                  <a:gd name="T15" fmla="*/ 12 h 150"/>
                  <a:gd name="T16" fmla="*/ 599 w 835"/>
                  <a:gd name="T17" fmla="*/ 6 h 150"/>
                  <a:gd name="T18" fmla="*/ 514 w 835"/>
                  <a:gd name="T19" fmla="*/ 0 h 150"/>
                  <a:gd name="T20" fmla="*/ 368 w 835"/>
                  <a:gd name="T21" fmla="*/ 12 h 150"/>
                  <a:gd name="T22" fmla="*/ 228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0 w 835"/>
                  <a:gd name="T33" fmla="*/ 54 h 150"/>
                  <a:gd name="T34" fmla="*/ 374 w 835"/>
                  <a:gd name="T35" fmla="*/ 30 h 150"/>
                  <a:gd name="T36" fmla="*/ 514 w 835"/>
                  <a:gd name="T37" fmla="*/ 18 h 150"/>
                  <a:gd name="T38" fmla="*/ 514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1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3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3 w 382"/>
                  <a:gd name="T19" fmla="*/ 96 h 96"/>
                  <a:gd name="T20" fmla="*/ 267 w 382"/>
                  <a:gd name="T21" fmla="*/ 90 h 96"/>
                  <a:gd name="T22" fmla="*/ 315 w 382"/>
                  <a:gd name="T23" fmla="*/ 84 h 96"/>
                  <a:gd name="T24" fmla="*/ 356 w 382"/>
                  <a:gd name="T25" fmla="*/ 66 h 96"/>
                  <a:gd name="T26" fmla="*/ 386 w 382"/>
                  <a:gd name="T27" fmla="*/ 42 h 96"/>
                  <a:gd name="T28" fmla="*/ 380 w 382"/>
                  <a:gd name="T29" fmla="*/ 42 h 96"/>
                  <a:gd name="T30" fmla="*/ 350 w 382"/>
                  <a:gd name="T31" fmla="*/ 66 h 96"/>
                  <a:gd name="T32" fmla="*/ 309 w 382"/>
                  <a:gd name="T33" fmla="*/ 78 h 96"/>
                  <a:gd name="T34" fmla="*/ 267 w 382"/>
                  <a:gd name="T35" fmla="*/ 90 h 96"/>
                  <a:gd name="T36" fmla="*/ 213 w 382"/>
                  <a:gd name="T37" fmla="*/ 96 h 96"/>
                  <a:gd name="T38" fmla="*/ 213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3 w 185"/>
                  <a:gd name="T5" fmla="*/ 36 h 210"/>
                  <a:gd name="T6" fmla="*/ 159 w 185"/>
                  <a:gd name="T7" fmla="*/ 72 h 210"/>
                  <a:gd name="T8" fmla="*/ 165 w 185"/>
                  <a:gd name="T9" fmla="*/ 90 h 210"/>
                  <a:gd name="T10" fmla="*/ 171 w 185"/>
                  <a:gd name="T11" fmla="*/ 114 h 210"/>
                  <a:gd name="T12" fmla="*/ 165 w 185"/>
                  <a:gd name="T13" fmla="*/ 138 h 210"/>
                  <a:gd name="T14" fmla="*/ 153 w 185"/>
                  <a:gd name="T15" fmla="*/ 162 h 210"/>
                  <a:gd name="T16" fmla="*/ 123 w 185"/>
                  <a:gd name="T17" fmla="*/ 180 h 210"/>
                  <a:gd name="T18" fmla="*/ 90 w 185"/>
                  <a:gd name="T19" fmla="*/ 198 h 210"/>
                  <a:gd name="T20" fmla="*/ 100 w 185"/>
                  <a:gd name="T21" fmla="*/ 210 h 210"/>
                  <a:gd name="T22" fmla="*/ 135 w 185"/>
                  <a:gd name="T23" fmla="*/ 192 h 210"/>
                  <a:gd name="T24" fmla="*/ 165 w 185"/>
                  <a:gd name="T25" fmla="*/ 168 h 210"/>
                  <a:gd name="T26" fmla="*/ 183 w 185"/>
                  <a:gd name="T27" fmla="*/ 144 h 210"/>
                  <a:gd name="T28" fmla="*/ 189 w 185"/>
                  <a:gd name="T29" fmla="*/ 114 h 210"/>
                  <a:gd name="T30" fmla="*/ 183 w 185"/>
                  <a:gd name="T31" fmla="*/ 90 h 210"/>
                  <a:gd name="T32" fmla="*/ 177 w 185"/>
                  <a:gd name="T33" fmla="*/ 66 h 210"/>
                  <a:gd name="T34" fmla="*/ 159 w 185"/>
                  <a:gd name="T35" fmla="*/ 48 h 210"/>
                  <a:gd name="T36" fmla="*/ 135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22944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2944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17E7A-1B80-4C52-BD7F-3EBBFB65E7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245D4-5ABA-4010-93DD-A9214BFE1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2C797-74FA-408B-938F-AC2CAA317B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79DED-5E3F-4035-B52C-231085F6CE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266B9-8F18-48D5-8A94-36F57DBFE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7BCBF-5386-4521-B427-924C5D46D1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7A5BA-A155-4212-95EC-DA1B7FAF3D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F9105-2669-44E5-9A34-632FC07D1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6C27A-4D94-4CAC-AD32-C5BA80BCCB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26A2A-4C28-4882-B601-8551FA131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B4D11-4369-4C4F-900C-908590B69D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F7727-A333-403A-9027-8680568D7D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15000">
              <a:schemeClr val="accent1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4763" y="4267200"/>
            <a:ext cx="9139237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12 w 5740"/>
                <a:gd name="T1" fmla="*/ 88 h 4316"/>
                <a:gd name="T2" fmla="*/ 0 w 5740"/>
                <a:gd name="T3" fmla="*/ 88 h 4316"/>
                <a:gd name="T4" fmla="*/ 0 w 5740"/>
                <a:gd name="T5" fmla="*/ 0 h 4316"/>
                <a:gd name="T6" fmla="*/ 5812 w 5740"/>
                <a:gd name="T7" fmla="*/ 0 h 4316"/>
                <a:gd name="T8" fmla="*/ 5812 w 5740"/>
                <a:gd name="T9" fmla="*/ 88 h 4316"/>
                <a:gd name="T10" fmla="*/ 5812 w 5740"/>
                <a:gd name="T11" fmla="*/ 88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2835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835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836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836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836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836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836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836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836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836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836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2837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1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837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36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837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494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837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37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837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06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837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299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837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0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837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83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837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2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837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85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838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838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3" cy="150"/>
              </a:xfrm>
              <a:custGeom>
                <a:avLst/>
                <a:gdLst>
                  <a:gd name="T0" fmla="*/ 514 w 835"/>
                  <a:gd name="T1" fmla="*/ 18 h 150"/>
                  <a:gd name="T2" fmla="*/ 593 w 835"/>
                  <a:gd name="T3" fmla="*/ 24 h 150"/>
                  <a:gd name="T4" fmla="*/ 674 w 835"/>
                  <a:gd name="T5" fmla="*/ 30 h 150"/>
                  <a:gd name="T6" fmla="*/ 747 w 835"/>
                  <a:gd name="T7" fmla="*/ 42 h 150"/>
                  <a:gd name="T8" fmla="*/ 820 w 835"/>
                  <a:gd name="T9" fmla="*/ 60 h 150"/>
                  <a:gd name="T10" fmla="*/ 827 w 835"/>
                  <a:gd name="T11" fmla="*/ 42 h 150"/>
                  <a:gd name="T12" fmla="*/ 753 w 835"/>
                  <a:gd name="T13" fmla="*/ 24 h 150"/>
                  <a:gd name="T14" fmla="*/ 680 w 835"/>
                  <a:gd name="T15" fmla="*/ 12 h 150"/>
                  <a:gd name="T16" fmla="*/ 599 w 835"/>
                  <a:gd name="T17" fmla="*/ 6 h 150"/>
                  <a:gd name="T18" fmla="*/ 514 w 835"/>
                  <a:gd name="T19" fmla="*/ 0 h 150"/>
                  <a:gd name="T20" fmla="*/ 368 w 835"/>
                  <a:gd name="T21" fmla="*/ 12 h 150"/>
                  <a:gd name="T22" fmla="*/ 228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0 w 835"/>
                  <a:gd name="T33" fmla="*/ 54 h 150"/>
                  <a:gd name="T34" fmla="*/ 374 w 835"/>
                  <a:gd name="T35" fmla="*/ 30 h 150"/>
                  <a:gd name="T36" fmla="*/ 514 w 835"/>
                  <a:gd name="T37" fmla="*/ 18 h 150"/>
                  <a:gd name="T38" fmla="*/ 514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38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838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1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838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838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839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839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839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839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839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839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39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839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839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840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840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840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840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840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840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3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3 w 382"/>
                  <a:gd name="T19" fmla="*/ 96 h 96"/>
                  <a:gd name="T20" fmla="*/ 267 w 382"/>
                  <a:gd name="T21" fmla="*/ 90 h 96"/>
                  <a:gd name="T22" fmla="*/ 315 w 382"/>
                  <a:gd name="T23" fmla="*/ 84 h 96"/>
                  <a:gd name="T24" fmla="*/ 356 w 382"/>
                  <a:gd name="T25" fmla="*/ 66 h 96"/>
                  <a:gd name="T26" fmla="*/ 386 w 382"/>
                  <a:gd name="T27" fmla="*/ 42 h 96"/>
                  <a:gd name="T28" fmla="*/ 380 w 382"/>
                  <a:gd name="T29" fmla="*/ 42 h 96"/>
                  <a:gd name="T30" fmla="*/ 350 w 382"/>
                  <a:gd name="T31" fmla="*/ 66 h 96"/>
                  <a:gd name="T32" fmla="*/ 309 w 382"/>
                  <a:gd name="T33" fmla="*/ 78 h 96"/>
                  <a:gd name="T34" fmla="*/ 267 w 382"/>
                  <a:gd name="T35" fmla="*/ 90 h 96"/>
                  <a:gd name="T36" fmla="*/ 213 w 382"/>
                  <a:gd name="T37" fmla="*/ 96 h 96"/>
                  <a:gd name="T38" fmla="*/ 213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3 w 185"/>
                  <a:gd name="T5" fmla="*/ 36 h 210"/>
                  <a:gd name="T6" fmla="*/ 159 w 185"/>
                  <a:gd name="T7" fmla="*/ 72 h 210"/>
                  <a:gd name="T8" fmla="*/ 165 w 185"/>
                  <a:gd name="T9" fmla="*/ 90 h 210"/>
                  <a:gd name="T10" fmla="*/ 171 w 185"/>
                  <a:gd name="T11" fmla="*/ 114 h 210"/>
                  <a:gd name="T12" fmla="*/ 165 w 185"/>
                  <a:gd name="T13" fmla="*/ 138 h 210"/>
                  <a:gd name="T14" fmla="*/ 153 w 185"/>
                  <a:gd name="T15" fmla="*/ 162 h 210"/>
                  <a:gd name="T16" fmla="*/ 123 w 185"/>
                  <a:gd name="T17" fmla="*/ 180 h 210"/>
                  <a:gd name="T18" fmla="*/ 90 w 185"/>
                  <a:gd name="T19" fmla="*/ 198 h 210"/>
                  <a:gd name="T20" fmla="*/ 100 w 185"/>
                  <a:gd name="T21" fmla="*/ 210 h 210"/>
                  <a:gd name="T22" fmla="*/ 135 w 185"/>
                  <a:gd name="T23" fmla="*/ 192 h 210"/>
                  <a:gd name="T24" fmla="*/ 165 w 185"/>
                  <a:gd name="T25" fmla="*/ 168 h 210"/>
                  <a:gd name="T26" fmla="*/ 183 w 185"/>
                  <a:gd name="T27" fmla="*/ 144 h 210"/>
                  <a:gd name="T28" fmla="*/ 189 w 185"/>
                  <a:gd name="T29" fmla="*/ 114 h 210"/>
                  <a:gd name="T30" fmla="*/ 183 w 185"/>
                  <a:gd name="T31" fmla="*/ 90 h 210"/>
                  <a:gd name="T32" fmla="*/ 177 w 185"/>
                  <a:gd name="T33" fmla="*/ 66 h 210"/>
                  <a:gd name="T34" fmla="*/ 159 w 185"/>
                  <a:gd name="T35" fmla="*/ 48 h 210"/>
                  <a:gd name="T36" fmla="*/ 135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22841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842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842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842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842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DA3CD962-FCE7-4BD7-B612-BB343173B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1.wav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package" Target="../embeddings/_________Microsoft_Office_Word1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6013" y="692150"/>
            <a:ext cx="7013575" cy="47545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ru-RU" sz="2000" b="1" dirty="0" smtClean="0">
                <a:latin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  <a:t>РАЗВИТИЕ ИССЛЕДОВАТЕЛЬСКИХ КОМПЕТЕНЦИЙ ОБУЧАЮЩИХСЯ</a:t>
            </a:r>
            <a:br>
              <a:rPr 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  <a:t>Виноградова Ю.Н. </a:t>
            </a:r>
            <a:r>
              <a:rPr lang="ru-RU" sz="16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effectLst/>
                <a:latin typeface="Times New Roman" pitchFamily="18" charset="0"/>
                <a:cs typeface="Times New Roman" pitchFamily="18" charset="0"/>
              </a:rPr>
              <a:t>учитель информатики МБОУ Лицея № 17</a:t>
            </a:r>
            <a:br>
              <a:rPr lang="ru-RU" sz="16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  <a:t>Смирнова Е.С.</a:t>
            </a:r>
            <a:br>
              <a:rPr 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>
                <a:effectLst/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600" b="1" dirty="0" err="1" smtClean="0">
                <a:effectLst/>
                <a:latin typeface="Times New Roman" pitchFamily="18" charset="0"/>
                <a:cs typeface="Times New Roman" pitchFamily="18" charset="0"/>
              </a:rPr>
              <a:t>.п.н</a:t>
            </a:r>
            <a:r>
              <a:rPr lang="ru-RU" sz="1600" b="1" dirty="0" smtClean="0">
                <a:effectLst/>
                <a:latin typeface="Times New Roman" pitchFamily="18" charset="0"/>
                <a:cs typeface="Times New Roman" pitchFamily="18" charset="0"/>
              </a:rPr>
              <a:t>., доцент кафедры Высшей математики КГУ, </a:t>
            </a:r>
            <a:br>
              <a:rPr lang="ru-RU" sz="16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effectLst/>
                <a:latin typeface="Times New Roman" pitchFamily="18" charset="0"/>
                <a:cs typeface="Times New Roman" pitchFamily="18" charset="0"/>
              </a:rPr>
              <a:t>учитель информатики МБОУ Лицея № 17</a:t>
            </a:r>
            <a:br>
              <a:rPr lang="ru-RU" sz="16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~PP3450.WAV">
            <a:hlinkClick r:id="" action="ppaction://media"/>
          </p:cNvPr>
          <p:cNvPicPr>
            <a:picLocks noRot="1" noChangeAspect="1"/>
          </p:cNvPicPr>
          <p:nvPr>
            <a:wavAudioFile r:embed="rId1" name="~PP3450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52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611188" y="4581525"/>
            <a:ext cx="2665412" cy="18002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Распределение по группам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2133600"/>
            <a:ext cx="26892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6011863" y="476250"/>
            <a:ext cx="2663825" cy="18002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Создание сравнительной таблицы растровой и векторной графики</a:t>
            </a:r>
          </a:p>
        </p:txBody>
      </p:sp>
      <p:sp>
        <p:nvSpPr>
          <p:cNvPr id="7" name="Стрелка вверх 6"/>
          <p:cNvSpPr/>
          <p:nvPr/>
        </p:nvSpPr>
        <p:spPr>
          <a:xfrm rot="2208112">
            <a:off x="2101850" y="3700463"/>
            <a:ext cx="1439863" cy="8794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29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313406">
            <a:off x="4829175" y="1644650"/>
            <a:ext cx="1554163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5" name="TextBox 7"/>
          <p:cNvSpPr txBox="1">
            <a:spLocks noChangeArrowheads="1"/>
          </p:cNvSpPr>
          <p:nvPr/>
        </p:nvSpPr>
        <p:spPr bwMode="auto">
          <a:xfrm>
            <a:off x="2833688" y="2673350"/>
            <a:ext cx="25590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/>
              <a:t>Планирование </a:t>
            </a:r>
          </a:p>
          <a:p>
            <a:pPr algn="ctr"/>
            <a:r>
              <a:rPr lang="ru-RU" sz="1600"/>
              <a:t>деятельности совместно</a:t>
            </a:r>
          </a:p>
          <a:p>
            <a:pPr algn="ctr"/>
            <a:r>
              <a:rPr lang="ru-RU" sz="1600"/>
              <a:t> с учителем</a:t>
            </a:r>
          </a:p>
        </p:txBody>
      </p:sp>
      <p:sp>
        <p:nvSpPr>
          <p:cNvPr id="9" name="Овал 8"/>
          <p:cNvSpPr/>
          <p:nvPr/>
        </p:nvSpPr>
        <p:spPr>
          <a:xfrm>
            <a:off x="5795963" y="4221163"/>
            <a:ext cx="2879725" cy="21605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97" name="TextBox 9"/>
          <p:cNvSpPr txBox="1">
            <a:spLocks noChangeArrowheads="1"/>
          </p:cNvSpPr>
          <p:nvPr/>
        </p:nvSpPr>
        <p:spPr bwMode="auto">
          <a:xfrm>
            <a:off x="6516688" y="4581525"/>
            <a:ext cx="1439862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/>
              <a:t>Обсуждение </a:t>
            </a:r>
          </a:p>
          <a:p>
            <a:pPr algn="ctr"/>
            <a:r>
              <a:rPr lang="ru-RU" sz="1600"/>
              <a:t>результатов </a:t>
            </a:r>
          </a:p>
          <a:p>
            <a:pPr algn="ctr"/>
            <a:r>
              <a:rPr lang="ru-RU" sz="1600"/>
              <a:t>работы, </a:t>
            </a:r>
          </a:p>
          <a:p>
            <a:pPr algn="ctr"/>
            <a:r>
              <a:rPr lang="ru-RU" sz="1600"/>
              <a:t>ошибок и </a:t>
            </a:r>
          </a:p>
          <a:p>
            <a:pPr algn="ctr"/>
            <a:r>
              <a:rPr lang="ru-RU" sz="1600"/>
              <a:t>достижений</a:t>
            </a:r>
          </a:p>
        </p:txBody>
      </p:sp>
      <p:pic>
        <p:nvPicPr>
          <p:cNvPr id="1229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485688">
            <a:off x="6550025" y="2298700"/>
            <a:ext cx="1731963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60338"/>
            <a:ext cx="26892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300" name="TextBox 10"/>
          <p:cNvSpPr txBox="1">
            <a:spLocks noChangeArrowheads="1"/>
          </p:cNvSpPr>
          <p:nvPr/>
        </p:nvSpPr>
        <p:spPr bwMode="auto">
          <a:xfrm>
            <a:off x="742950" y="638175"/>
            <a:ext cx="22352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/>
              <a:t>Помощь преподавателя </a:t>
            </a:r>
          </a:p>
          <a:p>
            <a:pPr algn="ctr"/>
            <a:r>
              <a:rPr lang="ru-RU" sz="1400"/>
              <a:t>при возникновении </a:t>
            </a:r>
          </a:p>
          <a:p>
            <a:pPr algn="ctr"/>
            <a:r>
              <a:rPr lang="ru-RU" sz="1400"/>
              <a:t>трудностей</a:t>
            </a:r>
          </a:p>
        </p:txBody>
      </p:sp>
      <p:pic>
        <p:nvPicPr>
          <p:cNvPr id="1230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313406">
            <a:off x="4840288" y="1608138"/>
            <a:ext cx="1554162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Стрелка вправо 11"/>
          <p:cNvSpPr/>
          <p:nvPr/>
        </p:nvSpPr>
        <p:spPr>
          <a:xfrm rot="10800000">
            <a:off x="3348038" y="677863"/>
            <a:ext cx="2619375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" name="~PP1158.WAV">
            <a:hlinkClick r:id="" action="ppaction://media"/>
          </p:cNvPr>
          <p:cNvPicPr>
            <a:picLocks noRot="1" noChangeAspect="1"/>
          </p:cNvPicPr>
          <p:nvPr>
            <a:wavAudioFile r:embed="rId1" name="~PP1158.WAV"/>
          </p:nvPr>
        </p:nvPicPr>
        <p:blipFill>
          <a:blip r:embed="rId6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30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Технология проектного обучения на примере цикла уроков по теме: «Устройство компьютера»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315" name="Объект 3"/>
          <p:cNvGraphicFramePr>
            <a:graphicFrameLocks noChangeAspect="1"/>
          </p:cNvGraphicFramePr>
          <p:nvPr/>
        </p:nvGraphicFramePr>
        <p:xfrm>
          <a:off x="395288" y="1916113"/>
          <a:ext cx="8482012" cy="2943225"/>
        </p:xfrm>
        <a:graphic>
          <a:graphicData uri="http://schemas.openxmlformats.org/presentationml/2006/ole">
            <p:oleObj spid="_x0000_s13315" name="Документ" r:id="rId4" imgW="6084454" imgH="1588017" progId="Word.Document.12">
              <p:embed/>
            </p:oleObj>
          </a:graphicData>
        </a:graphic>
      </p:graphicFrame>
      <p:pic>
        <p:nvPicPr>
          <p:cNvPr id="4" name="~PP230.WAV">
            <a:hlinkClick r:id="" action="ppaction://media"/>
          </p:cNvPr>
          <p:cNvPicPr>
            <a:picLocks noRot="1" noChangeAspect="1"/>
          </p:cNvPicPr>
          <p:nvPr>
            <a:wavAudioFile r:embed="rId2" name="~PP230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05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323850" y="1341438"/>
            <a:ext cx="8229600" cy="5360987"/>
          </a:xfrm>
        </p:spPr>
        <p:txBody>
          <a:bodyPr/>
          <a:lstStyle/>
          <a:p>
            <a:r>
              <a:rPr lang="ru-RU" sz="2800" i="1" dirty="0" smtClean="0">
                <a:effectLst/>
              </a:rPr>
              <a:t>Принципы устройства компьютера;</a:t>
            </a:r>
          </a:p>
          <a:p>
            <a:r>
              <a:rPr lang="ru-RU" sz="2800" i="1" dirty="0" smtClean="0">
                <a:effectLst/>
              </a:rPr>
              <a:t>Магистрально-модульная организация компьютера;</a:t>
            </a:r>
          </a:p>
          <a:p>
            <a:r>
              <a:rPr lang="ru-RU" sz="2800" i="1" dirty="0" smtClean="0">
                <a:effectLst/>
              </a:rPr>
              <a:t>Процессор;</a:t>
            </a:r>
          </a:p>
          <a:p>
            <a:r>
              <a:rPr lang="ru-RU" sz="2800" i="1" dirty="0" smtClean="0">
                <a:effectLst/>
              </a:rPr>
              <a:t>Внутренняя память;</a:t>
            </a:r>
          </a:p>
          <a:p>
            <a:r>
              <a:rPr lang="ru-RU" sz="2800" i="1" dirty="0" smtClean="0">
                <a:effectLst/>
              </a:rPr>
              <a:t>Внешняя память;</a:t>
            </a:r>
          </a:p>
          <a:p>
            <a:r>
              <a:rPr lang="ru-RU" sz="2800" i="1" dirty="0" smtClean="0">
                <a:effectLst/>
              </a:rPr>
              <a:t>Дополнительная память;</a:t>
            </a:r>
          </a:p>
          <a:p>
            <a:r>
              <a:rPr lang="ru-RU" sz="2800" i="1" dirty="0" smtClean="0">
                <a:effectLst/>
              </a:rPr>
              <a:t>Устройства ввода;</a:t>
            </a:r>
          </a:p>
          <a:p>
            <a:r>
              <a:rPr lang="ru-RU" sz="2800" i="1" dirty="0" smtClean="0">
                <a:effectLst/>
              </a:rPr>
              <a:t>Устройства вывода.</a:t>
            </a: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1331913" y="563563"/>
            <a:ext cx="615473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Варианты тем проектных работ</a:t>
            </a:r>
          </a:p>
        </p:txBody>
      </p:sp>
      <p:pic>
        <p:nvPicPr>
          <p:cNvPr id="5" name="~PP2955.WAV">
            <a:hlinkClick r:id="" action="ppaction://media"/>
          </p:cNvPr>
          <p:cNvPicPr>
            <a:picLocks noRot="1" noChangeAspect="1"/>
          </p:cNvPicPr>
          <p:nvPr>
            <a:wavAudioFile r:embed="rId1" name="~PP2955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89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125538"/>
            <a:ext cx="8229600" cy="5576887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  <a:defRPr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сследовательская практика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МБОУ Лицей № 17):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учащиеся должны подготовить (под непосредственным руководством учителя - предметника) творческую (проектно-исследовательскую) работу, выбранную по предмету в соответствии с профилем обучения. Данная деятельность осуществляется в I полугодии 10 класса. Итогом исследовательской практики является защита проекта. 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введением ФГОС ОО данная деятельность изменена и оптимизирована. Отличием стало: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 Введение предмета "Индивидуальный итоговый проект";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 Защита проектов перенесена на II полугодие.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755650" y="404813"/>
            <a:ext cx="76073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Внеурочная исследовательская деятельность </a:t>
            </a:r>
          </a:p>
        </p:txBody>
      </p:sp>
      <p:pic>
        <p:nvPicPr>
          <p:cNvPr id="4" name="~PP996.WAV">
            <a:hlinkClick r:id="" action="ppaction://media"/>
          </p:cNvPr>
          <p:cNvPicPr>
            <a:picLocks noRot="1" noChangeAspect="1"/>
          </p:cNvPicPr>
          <p:nvPr>
            <a:wavAudioFile r:embed="rId1" name="~PP996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38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Варианты тематики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проектно-исследовательских работ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3D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 модель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экодома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Проектирование 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спутника «Метеор-1»;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Шахматы и компьютер;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Создание 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D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-модели МКС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проектирование дополнительного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модуля для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неё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Разработка интерактивного приложения для моделирования возможностей реконструкции школьного двора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rId6" action="ppaction://hlinksldjump" highlightClick="1"/>
          </p:cNvPr>
          <p:cNvSpPr/>
          <p:nvPr/>
        </p:nvSpPr>
        <p:spPr>
          <a:xfrm>
            <a:off x="571472" y="6215082"/>
            <a:ext cx="500066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~PP3495.WAV">
            <a:hlinkClick r:id="" action="ppaction://media"/>
          </p:cNvPr>
          <p:cNvPicPr>
            <a:picLocks noRot="1" noChangeAspect="1"/>
          </p:cNvPicPr>
          <p:nvPr>
            <a:wavAudioFile r:embed="rId1" name="~PP3495.WAV"/>
          </p:nvPr>
        </p:nvPicPr>
        <p:blipFill>
          <a:blip r:embed="rId7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81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3D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модель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экодома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9"/>
            <a:ext cx="8229600" cy="2286016"/>
          </a:xfrm>
        </p:spPr>
        <p:txBody>
          <a:bodyPr/>
          <a:lstStyle/>
          <a:p>
            <a:pPr algn="just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Построение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модели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экодома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Задачи проекта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Исследовать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современные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экодома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их преимущества, выбрать  вариант для построения модели.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помощью выбранной программы 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моделирования построить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экодом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деталях.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Администратор.000\OneDrive\Изображения\Снимки экрана\2016-12-28 (2)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714752"/>
            <a:ext cx="4083823" cy="2305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215338" y="6215082"/>
            <a:ext cx="571504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Создание 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-модели МКС и проектирование дополнительного модуля для неё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26" y="1357298"/>
            <a:ext cx="8786874" cy="550070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261938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Построение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3D модели МКС и проектирование нового модуля для неё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Задачи проекта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indent="-80963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1.Изучить программную среду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Autodesk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3D MAX</a:t>
            </a:r>
          </a:p>
          <a:p>
            <a:pPr indent="-80963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2.Ознакомиться с базовыми инструментами и функциями программной среды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Autodesk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3D MAX</a:t>
            </a:r>
          </a:p>
          <a:p>
            <a:pPr indent="-80963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3.Изучить способы построения базовых 3D-моделей в этой программе</a:t>
            </a:r>
          </a:p>
          <a:p>
            <a:pPr indent="-80963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4.Разработать метод построения 3D-модели МКС</a:t>
            </a:r>
          </a:p>
          <a:p>
            <a:pPr indent="-80963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5.Спроектировать новый модуль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Ротатионис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indent="-80963"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-80963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286116" y="4572008"/>
            <a:ext cx="332899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215338" y="6215082"/>
            <a:ext cx="571504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Разработка интерактивного приложения для моделирования возможностей реконструкции школьного двора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0304"/>
          </a:xfrm>
        </p:spPr>
        <p:txBody>
          <a:bodyPr/>
          <a:lstStyle/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74625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Разработка интерактивного приложения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моделирования возможной реконструкции школьного двора.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Задачи проекта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-168275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Изучить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понятие ландшафтного дизайна</a:t>
            </a:r>
          </a:p>
          <a:p>
            <a:pPr lvl="0" indent="-168275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Освоить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программу Unity3D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JavaScript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714884"/>
            <a:ext cx="11430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857628"/>
            <a:ext cx="4848225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>
            <a:off x="8215338" y="6215082"/>
            <a:ext cx="571504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Результаты исследовательской деятельности обучаемых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" y="1125538"/>
            <a:ext cx="17843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1773238"/>
            <a:ext cx="1800225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2414588"/>
            <a:ext cx="1727200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5600" y="3213100"/>
            <a:ext cx="1800225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5825" y="3865563"/>
            <a:ext cx="189071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Вертикальный свиток 3"/>
          <p:cNvSpPr/>
          <p:nvPr/>
        </p:nvSpPr>
        <p:spPr>
          <a:xfrm>
            <a:off x="547688" y="4946650"/>
            <a:ext cx="2260600" cy="1439863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836613"/>
            <a:ext cx="8229600" cy="1800225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/>
              <a:t>Стратегия развития системы подготовки рабочих кадров и формирования прикладных квалификаций в Российской Федерации на 2013-2020 гг.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3141663"/>
            <a:ext cx="8229600" cy="4525962"/>
          </a:xfrm>
        </p:spPr>
        <p:txBody>
          <a:bodyPr/>
          <a:lstStyle/>
          <a:p>
            <a:pPr marL="514350" indent="-514350" algn="just">
              <a:buFont typeface="Wingdings" pitchFamily="2" charset="2"/>
              <a:buAutoNum type="arabicPeriod"/>
              <a:defRPr/>
            </a:pPr>
            <a:r>
              <a:rPr lang="ru-RU" sz="2800" dirty="0" smtClean="0"/>
              <a:t>Обеспечение соответствия квалификаций выпускников требованиям экономики;</a:t>
            </a:r>
          </a:p>
          <a:p>
            <a:pPr marL="514350" indent="-514350" algn="just">
              <a:buFont typeface="Wingdings" pitchFamily="2" charset="2"/>
              <a:buAutoNum type="arabicPeriod"/>
              <a:defRPr/>
            </a:pPr>
            <a:r>
              <a:rPr lang="ru-RU" sz="2800" dirty="0" smtClean="0"/>
              <a:t>Создание условий для успешной социализации обучающихся.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5" name="~PP2656.WAV">
            <a:hlinkClick r:id="" action="ppaction://media"/>
          </p:cNvPr>
          <p:cNvPicPr>
            <a:picLocks noRot="1" noChangeAspect="1"/>
          </p:cNvPicPr>
          <p:nvPr>
            <a:wavAudioFile r:embed="rId1" name="~PP2656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95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</a:rPr>
              <a:t>Исследовательская компетенция – это «знания как результат познавательной деятельности человека в определённой области науки, методы, методики исследования, которыми он должен овладеть, чтобы осуществлять исследовательскую деятельность, а также мотивацию и позицию исследователя, его ценностные ориентации» 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800" dirty="0">
                <a:latin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</a:rPr>
              <a:t>                                                       А.В. Хуторской</a:t>
            </a:r>
          </a:p>
        </p:txBody>
      </p:sp>
      <p:pic>
        <p:nvPicPr>
          <p:cNvPr id="3" name="~PP2671.WAV">
            <a:hlinkClick r:id="" action="ppaction://media"/>
          </p:cNvPr>
          <p:cNvPicPr>
            <a:picLocks noRot="1" noChangeAspect="1"/>
          </p:cNvPicPr>
          <p:nvPr>
            <a:wavAudioFile r:embed="rId1" name="~PP2671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68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404813"/>
            <a:ext cx="8229600" cy="5216525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</a:pPr>
            <a:r>
              <a:rPr lang="ru-RU" sz="2800" b="1" i="1" smtClean="0">
                <a:effectLst/>
                <a:latin typeface="Times New Roman" pitchFamily="18" charset="0"/>
                <a:ea typeface="Calibri" pitchFamily="34" charset="0"/>
                <a:cs typeface="Calibri" pitchFamily="34" charset="0"/>
              </a:rPr>
              <a:t>Последовательность процесса развития исследовательских компетенций может варьироваться в зависимости от 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ru-RU" sz="2800" i="1" smtClean="0">
                <a:effectLst/>
                <a:latin typeface="Times New Roman" pitchFamily="18" charset="0"/>
                <a:ea typeface="Calibri" pitchFamily="34" charset="0"/>
                <a:cs typeface="Calibri" pitchFamily="34" charset="0"/>
              </a:rPr>
              <a:t>специфики учебного заведения, 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ru-RU" sz="2800" i="1" smtClean="0">
                <a:effectLst/>
                <a:latin typeface="Times New Roman" pitchFamily="18" charset="0"/>
                <a:ea typeface="Calibri" pitchFamily="34" charset="0"/>
                <a:cs typeface="Calibri" pitchFamily="34" charset="0"/>
              </a:rPr>
              <a:t>особенностей организации учебно-воспитательного процесса, 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ru-RU" sz="2800" i="1" smtClean="0">
                <a:effectLst/>
                <a:latin typeface="Times New Roman" pitchFamily="18" charset="0"/>
                <a:ea typeface="Calibri" pitchFamily="34" charset="0"/>
                <a:cs typeface="Calibri" pitchFamily="34" charset="0"/>
              </a:rPr>
              <a:t>работы научного общества в школе, 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ru-RU" sz="2800" i="1" smtClean="0">
                <a:effectLst/>
                <a:latin typeface="Times New Roman" pitchFamily="18" charset="0"/>
                <a:ea typeface="Calibri" pitchFamily="34" charset="0"/>
                <a:cs typeface="Calibri" pitchFamily="34" charset="0"/>
              </a:rPr>
              <a:t>возраста учащихся, 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ru-RU" sz="2800" i="1" smtClean="0">
                <a:effectLst/>
                <a:latin typeface="Times New Roman" pitchFamily="18" charset="0"/>
                <a:ea typeface="Calibri" pitchFamily="34" charset="0"/>
                <a:cs typeface="Calibri" pitchFamily="34" charset="0"/>
              </a:rPr>
              <a:t>возможностей социального научного партнерства. </a:t>
            </a:r>
            <a:endParaRPr lang="ru-RU" sz="2800" i="1" smtClean="0"/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4284663" y="5445125"/>
            <a:ext cx="49117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i="1"/>
              <a:t>А. В. Воробьева,</a:t>
            </a:r>
            <a:r>
              <a:rPr lang="ru-RU" sz="1400"/>
              <a:t/>
            </a:r>
            <a:br>
              <a:rPr lang="ru-RU" sz="1400"/>
            </a:br>
            <a:r>
              <a:rPr lang="ru-RU" sz="1400" i="1"/>
              <a:t>заведующий методическим отделом,</a:t>
            </a:r>
            <a:r>
              <a:rPr lang="ru-RU" sz="1400"/>
              <a:t/>
            </a:r>
            <a:br>
              <a:rPr lang="ru-RU" sz="1400"/>
            </a:br>
            <a:r>
              <a:rPr lang="ru-RU" sz="1400" i="1"/>
              <a:t>Учебно-методический Центр Управления образования,</a:t>
            </a:r>
            <a:r>
              <a:rPr lang="ru-RU" sz="1400"/>
              <a:t/>
            </a:r>
            <a:br>
              <a:rPr lang="ru-RU" sz="1400"/>
            </a:br>
            <a:r>
              <a:rPr lang="ru-RU" sz="1400" i="1"/>
              <a:t>г. Чехов, Московская область, Россия</a:t>
            </a:r>
            <a:endParaRPr lang="ru-RU" sz="1400"/>
          </a:p>
        </p:txBody>
      </p:sp>
      <p:pic>
        <p:nvPicPr>
          <p:cNvPr id="4" name="~PP3180.WAV">
            <a:hlinkClick r:id="" action="ppaction://media"/>
          </p:cNvPr>
          <p:cNvPicPr>
            <a:picLocks noRot="1" noChangeAspect="1"/>
          </p:cNvPicPr>
          <p:nvPr>
            <a:wavAudioFile r:embed="rId1" name="~PP3180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08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34"/>
          <p:cNvGrpSpPr>
            <a:grpSpLocks/>
          </p:cNvGrpSpPr>
          <p:nvPr/>
        </p:nvGrpSpPr>
        <p:grpSpPr bwMode="auto">
          <a:xfrm>
            <a:off x="900113" y="0"/>
            <a:ext cx="6815137" cy="6329363"/>
            <a:chOff x="627" y="989"/>
            <a:chExt cx="10733" cy="9968"/>
          </a:xfrm>
        </p:grpSpPr>
        <p:sp>
          <p:nvSpPr>
            <p:cNvPr id="7171" name="Rectangle 35"/>
            <p:cNvSpPr>
              <a:spLocks noChangeArrowheads="1"/>
            </p:cNvSpPr>
            <p:nvPr/>
          </p:nvSpPr>
          <p:spPr bwMode="auto">
            <a:xfrm>
              <a:off x="2266" y="989"/>
              <a:ext cx="8102" cy="14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 b="1">
                  <a:solidFill>
                    <a:srgbClr val="000000"/>
                  </a:solidFill>
                  <a:latin typeface="Times New Roman" pitchFamily="18" charset="0"/>
                </a:rPr>
                <a:t>КОМПОНЕНТЫ ИССЛЕДОВАТЕЛЬСКОЙ КОМПЕТЕНЦИИ ОБУЧАЮЩЕГОСЯ</a:t>
              </a: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172" name="AutoShape 36"/>
            <p:cNvSpPr>
              <a:spLocks noChangeArrowheads="1"/>
            </p:cNvSpPr>
            <p:nvPr/>
          </p:nvSpPr>
          <p:spPr bwMode="auto">
            <a:xfrm>
              <a:off x="739" y="3156"/>
              <a:ext cx="1527" cy="83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 sz="90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ctr"/>
              <a:r>
                <a:rPr lang="ru-RU" sz="900">
                  <a:solidFill>
                    <a:srgbClr val="000000"/>
                  </a:solidFill>
                  <a:latin typeface="Times New Roman" pitchFamily="18" charset="0"/>
                </a:rPr>
                <a:t>теоретический</a:t>
              </a: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173" name="AutoShape 37"/>
            <p:cNvSpPr>
              <a:spLocks noChangeArrowheads="1"/>
            </p:cNvSpPr>
            <p:nvPr/>
          </p:nvSpPr>
          <p:spPr bwMode="auto">
            <a:xfrm>
              <a:off x="2406" y="3156"/>
              <a:ext cx="1403" cy="83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900">
                  <a:solidFill>
                    <a:srgbClr val="000000"/>
                  </a:solidFill>
                  <a:latin typeface="Times New Roman" pitchFamily="18" charset="0"/>
                </a:rPr>
                <a:t>диагности-ческий</a:t>
              </a: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174" name="AutoShape 38"/>
            <p:cNvSpPr>
              <a:spLocks noChangeArrowheads="1"/>
            </p:cNvSpPr>
            <p:nvPr/>
          </p:nvSpPr>
          <p:spPr bwMode="auto">
            <a:xfrm>
              <a:off x="3896" y="3156"/>
              <a:ext cx="1403" cy="83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900">
                  <a:solidFill>
                    <a:srgbClr val="000000"/>
                  </a:solidFill>
                  <a:latin typeface="Times New Roman" pitchFamily="18" charset="0"/>
                </a:rPr>
                <a:t>проективно-организационный</a:t>
              </a: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175" name="AutoShape 39"/>
            <p:cNvSpPr>
              <a:spLocks noChangeArrowheads="1"/>
            </p:cNvSpPr>
            <p:nvPr/>
          </p:nvSpPr>
          <p:spPr bwMode="auto">
            <a:xfrm>
              <a:off x="5411" y="3156"/>
              <a:ext cx="1403" cy="83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900">
                  <a:solidFill>
                    <a:srgbClr val="000000"/>
                  </a:solidFill>
                  <a:latin typeface="Times New Roman" pitchFamily="18" charset="0"/>
                </a:rPr>
                <a:t>процессуальный</a:t>
              </a: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176" name="AutoShape 40"/>
            <p:cNvSpPr>
              <a:spLocks noChangeArrowheads="1"/>
            </p:cNvSpPr>
            <p:nvPr/>
          </p:nvSpPr>
          <p:spPr bwMode="auto">
            <a:xfrm>
              <a:off x="6913" y="3156"/>
              <a:ext cx="1478" cy="83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900">
                  <a:solidFill>
                    <a:srgbClr val="000000"/>
                  </a:solidFill>
                  <a:latin typeface="Times New Roman" pitchFamily="18" charset="0"/>
                </a:rPr>
                <a:t>результативно-оценочный</a:t>
              </a: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177" name="AutoShape 41"/>
            <p:cNvSpPr>
              <a:spLocks noChangeArrowheads="1"/>
            </p:cNvSpPr>
            <p:nvPr/>
          </p:nvSpPr>
          <p:spPr bwMode="auto">
            <a:xfrm>
              <a:off x="8479" y="3156"/>
              <a:ext cx="1403" cy="83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900">
                  <a:solidFill>
                    <a:srgbClr val="000000"/>
                  </a:solidFill>
                  <a:latin typeface="Times New Roman" pitchFamily="18" charset="0"/>
                </a:rPr>
                <a:t>психологи-ческий</a:t>
              </a: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178" name="AutoShape 42"/>
            <p:cNvSpPr>
              <a:spLocks noChangeArrowheads="1"/>
            </p:cNvSpPr>
            <p:nvPr/>
          </p:nvSpPr>
          <p:spPr bwMode="auto">
            <a:xfrm>
              <a:off x="9957" y="3156"/>
              <a:ext cx="1403" cy="83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900">
                  <a:solidFill>
                    <a:srgbClr val="000000"/>
                  </a:solidFill>
                  <a:latin typeface="Times New Roman" pitchFamily="18" charset="0"/>
                </a:rPr>
                <a:t>коммуника-тивный</a:t>
              </a: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179" name="AutoShape 43"/>
            <p:cNvSpPr>
              <a:spLocks noChangeArrowheads="1"/>
            </p:cNvSpPr>
            <p:nvPr/>
          </p:nvSpPr>
          <p:spPr bwMode="auto">
            <a:xfrm>
              <a:off x="627" y="4596"/>
              <a:ext cx="1390" cy="636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800" b="1">
                  <a:solidFill>
                    <a:srgbClr val="000000"/>
                  </a:solidFill>
                  <a:latin typeface="Times New Roman" pitchFamily="18" charset="0"/>
                </a:rPr>
                <a:t>ИК 1.1 з</a:t>
              </a:r>
              <a:r>
                <a:rPr lang="ru-RU" sz="800">
                  <a:solidFill>
                    <a:srgbClr val="000000"/>
                  </a:solidFill>
                  <a:latin typeface="Times New Roman" pitchFamily="18" charset="0"/>
                </a:rPr>
                <a:t>нание научных областей, в рамках которых проходит </a:t>
              </a:r>
              <a:r>
                <a:rPr lang="ru-RU" sz="700">
                  <a:solidFill>
                    <a:srgbClr val="000000"/>
                  </a:solidFill>
                  <a:latin typeface="Times New Roman" pitchFamily="18" charset="0"/>
                </a:rPr>
                <a:t>исследование; </a:t>
              </a:r>
              <a:r>
                <a:rPr lang="ru-RU" sz="800" b="1">
                  <a:solidFill>
                    <a:srgbClr val="000000"/>
                  </a:solidFill>
                  <a:latin typeface="Times New Roman" pitchFamily="18" charset="0"/>
                </a:rPr>
                <a:t>ИК 1.2</a:t>
              </a:r>
            </a:p>
            <a:p>
              <a:pPr algn="ctr"/>
              <a:r>
                <a:rPr lang="ru-RU" sz="800">
                  <a:solidFill>
                    <a:srgbClr val="000000"/>
                  </a:solidFill>
                  <a:latin typeface="Times New Roman" pitchFamily="18" charset="0"/>
                </a:rPr>
                <a:t>знание основ научно-исследовательской работы,</a:t>
              </a:r>
              <a:r>
                <a:rPr lang="ru-RU" sz="1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ru-RU" sz="800">
                  <a:solidFill>
                    <a:srgbClr val="000000"/>
                  </a:solidFill>
                  <a:latin typeface="Times New Roman" pitchFamily="18" charset="0"/>
                </a:rPr>
                <a:t>методов исследования </a:t>
              </a:r>
              <a:endParaRPr lang="ru-RU" sz="120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ctr"/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180" name="AutoShape 44"/>
            <p:cNvSpPr>
              <a:spLocks noChangeArrowheads="1"/>
            </p:cNvSpPr>
            <p:nvPr/>
          </p:nvSpPr>
          <p:spPr bwMode="auto">
            <a:xfrm>
              <a:off x="2190" y="4596"/>
              <a:ext cx="1424" cy="636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800" b="1">
                  <a:solidFill>
                    <a:srgbClr val="000000"/>
                  </a:solidFill>
                  <a:latin typeface="Times New Roman" pitchFamily="18" charset="0"/>
                </a:rPr>
                <a:t>ИК 2.1</a:t>
              </a:r>
            </a:p>
            <a:p>
              <a:pPr algn="ctr"/>
              <a:r>
                <a:rPr lang="ru-RU" sz="800">
                  <a:solidFill>
                    <a:srgbClr val="000000"/>
                  </a:solidFill>
                  <a:latin typeface="Times New Roman" pitchFamily="18" charset="0"/>
                </a:rPr>
                <a:t>умение работать с информационными источниками (находить, </a:t>
              </a:r>
              <a:r>
                <a:rPr lang="ru-RU" sz="700">
                  <a:solidFill>
                    <a:srgbClr val="000000"/>
                  </a:solidFill>
                  <a:latin typeface="Times New Roman" pitchFamily="18" charset="0"/>
                </a:rPr>
                <a:t>анализировать</a:t>
              </a:r>
              <a:r>
                <a:rPr lang="ru-RU" sz="800">
                  <a:solidFill>
                    <a:srgbClr val="000000"/>
                  </a:solidFill>
                  <a:latin typeface="Times New Roman" pitchFamily="18" charset="0"/>
                </a:rPr>
                <a:t>, структурировать материал);</a:t>
              </a:r>
            </a:p>
            <a:p>
              <a:pPr algn="ctr"/>
              <a:r>
                <a:rPr lang="ru-RU" sz="800" b="1">
                  <a:solidFill>
                    <a:srgbClr val="000000"/>
                  </a:solidFill>
                  <a:latin typeface="Times New Roman" pitchFamily="18" charset="0"/>
                </a:rPr>
                <a:t>ИК 2.2</a:t>
              </a:r>
            </a:p>
            <a:p>
              <a:pPr algn="ctr"/>
              <a:r>
                <a:rPr lang="ru-RU" sz="800">
                  <a:solidFill>
                    <a:srgbClr val="000000"/>
                  </a:solidFill>
                  <a:latin typeface="Times New Roman" pitchFamily="18" charset="0"/>
                </a:rPr>
                <a:t>умение формулировать проблему и выбирать методы ее исследования </a:t>
              </a: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181" name="AutoShape 45"/>
            <p:cNvSpPr>
              <a:spLocks noChangeArrowheads="1"/>
            </p:cNvSpPr>
            <p:nvPr/>
          </p:nvSpPr>
          <p:spPr bwMode="auto">
            <a:xfrm>
              <a:off x="3746" y="4596"/>
              <a:ext cx="1403" cy="636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800" b="1">
                  <a:solidFill>
                    <a:srgbClr val="000000"/>
                  </a:solidFill>
                  <a:latin typeface="Times New Roman" pitchFamily="18" charset="0"/>
                </a:rPr>
                <a:t>ИК 3.1</a:t>
              </a:r>
            </a:p>
            <a:p>
              <a:pPr algn="ctr"/>
              <a:r>
                <a:rPr lang="ru-RU" sz="800">
                  <a:solidFill>
                    <a:srgbClr val="000000"/>
                  </a:solidFill>
                  <a:latin typeface="Times New Roman" pitchFamily="18" charset="0"/>
                </a:rPr>
                <a:t>способность осознавать цели исследовательской деятельности, выдвигать гипотезы и их проверять;</a:t>
              </a:r>
            </a:p>
            <a:p>
              <a:pPr algn="ctr"/>
              <a:r>
                <a:rPr lang="ru-RU" sz="800" b="1">
                  <a:solidFill>
                    <a:srgbClr val="000000"/>
                  </a:solidFill>
                  <a:latin typeface="Times New Roman" pitchFamily="18" charset="0"/>
                </a:rPr>
                <a:t>ИК 3.2</a:t>
              </a:r>
              <a:r>
                <a:rPr lang="ru-RU" sz="800">
                  <a:solidFill>
                    <a:srgbClr val="000000"/>
                  </a:solidFill>
                  <a:latin typeface="Times New Roman" pitchFamily="18" charset="0"/>
                </a:rPr>
                <a:t> умение планировать исследовательскую деятельность</a:t>
              </a:r>
              <a:r>
                <a:rPr lang="ru-RU" sz="800">
                  <a:solidFill>
                    <a:srgbClr val="000000"/>
                  </a:solidFill>
                </a:rPr>
                <a:t> 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182" name="AutoShape 46"/>
            <p:cNvSpPr>
              <a:spLocks noChangeArrowheads="1"/>
            </p:cNvSpPr>
            <p:nvPr/>
          </p:nvSpPr>
          <p:spPr bwMode="auto">
            <a:xfrm>
              <a:off x="5299" y="4596"/>
              <a:ext cx="1416" cy="636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800" b="1">
                  <a:solidFill>
                    <a:srgbClr val="000000"/>
                  </a:solidFill>
                  <a:latin typeface="Times New Roman" pitchFamily="18" charset="0"/>
                </a:rPr>
                <a:t>ИК 4.1</a:t>
              </a:r>
            </a:p>
            <a:p>
              <a:pPr algn="ctr"/>
              <a:r>
                <a:rPr lang="ru-RU" sz="800">
                  <a:solidFill>
                    <a:srgbClr val="000000"/>
                  </a:solidFill>
                  <a:latin typeface="Times New Roman" pitchFamily="18" charset="0"/>
                </a:rPr>
                <a:t>владение навыками проведения исследования;</a:t>
              </a:r>
            </a:p>
            <a:p>
              <a:pPr algn="ctr"/>
              <a:r>
                <a:rPr lang="ru-RU" sz="800" b="1">
                  <a:solidFill>
                    <a:srgbClr val="000000"/>
                  </a:solidFill>
                  <a:latin typeface="Times New Roman" pitchFamily="18" charset="0"/>
                </a:rPr>
                <a:t>ИК 4.2</a:t>
              </a:r>
              <a:r>
                <a:rPr lang="ru-RU" sz="800">
                  <a:solidFill>
                    <a:srgbClr val="000000"/>
                  </a:solidFill>
                  <a:latin typeface="Times New Roman" pitchFamily="18" charset="0"/>
                </a:rPr>
                <a:t> способность к регулированию и контролированию действий в ходе исследования;</a:t>
              </a:r>
            </a:p>
            <a:p>
              <a:pPr algn="ctr"/>
              <a:r>
                <a:rPr lang="ru-RU" sz="800" b="1">
                  <a:solidFill>
                    <a:srgbClr val="000000"/>
                  </a:solidFill>
                  <a:latin typeface="Times New Roman" pitchFamily="18" charset="0"/>
                </a:rPr>
                <a:t>ИК 4.3</a:t>
              </a:r>
              <a:r>
                <a:rPr lang="ru-RU" sz="800">
                  <a:solidFill>
                    <a:srgbClr val="000000"/>
                  </a:solidFill>
                  <a:latin typeface="Times New Roman" pitchFamily="18" charset="0"/>
                </a:rPr>
                <a:t> умение обрабатывать и анализировать промежуточные результаты исследования </a:t>
              </a: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183" name="AutoShape 47"/>
            <p:cNvSpPr>
              <a:spLocks noChangeArrowheads="1"/>
            </p:cNvSpPr>
            <p:nvPr/>
          </p:nvSpPr>
          <p:spPr bwMode="auto">
            <a:xfrm>
              <a:off x="6814" y="4596"/>
              <a:ext cx="1464" cy="636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700" b="1">
                  <a:solidFill>
                    <a:srgbClr val="000000"/>
                  </a:solidFill>
                  <a:latin typeface="Times New Roman" pitchFamily="18" charset="0"/>
                </a:rPr>
                <a:t>ИК 5.1 </a:t>
              </a:r>
              <a:r>
                <a:rPr lang="ru-RU" sz="700">
                  <a:solidFill>
                    <a:srgbClr val="000000"/>
                  </a:solidFill>
                  <a:latin typeface="Times New Roman" pitchFamily="18" charset="0"/>
                </a:rPr>
                <a:t>умение формулировать выводы и обосновывать результаты исследования; </a:t>
              </a:r>
              <a:r>
                <a:rPr lang="ru-RU" sz="700" b="1">
                  <a:solidFill>
                    <a:srgbClr val="000000"/>
                  </a:solidFill>
                  <a:latin typeface="Times New Roman" pitchFamily="18" charset="0"/>
                </a:rPr>
                <a:t>ИК 5.2 </a:t>
              </a:r>
              <a:r>
                <a:rPr lang="ru-RU" sz="700">
                  <a:solidFill>
                    <a:srgbClr val="000000"/>
                  </a:solidFill>
                  <a:latin typeface="Times New Roman" pitchFamily="18" charset="0"/>
                </a:rPr>
                <a:t>умение грамотно оформлять результаты и ход исследования; </a:t>
              </a:r>
              <a:r>
                <a:rPr lang="ru-RU" sz="700" b="1">
                  <a:solidFill>
                    <a:srgbClr val="000000"/>
                  </a:solidFill>
                  <a:latin typeface="Times New Roman" pitchFamily="18" charset="0"/>
                </a:rPr>
                <a:t>ИК 5.3 </a:t>
              </a:r>
              <a:r>
                <a:rPr lang="ru-RU" sz="700">
                  <a:solidFill>
                    <a:srgbClr val="000000"/>
                  </a:solidFill>
                  <a:latin typeface="Times New Roman" pitchFamily="18" charset="0"/>
                </a:rPr>
                <a:t>умение определять значение и важность полученных результатов; </a:t>
              </a:r>
              <a:r>
                <a:rPr lang="ru-RU" sz="700" b="1">
                  <a:solidFill>
                    <a:srgbClr val="000000"/>
                  </a:solidFill>
                  <a:latin typeface="Times New Roman" pitchFamily="18" charset="0"/>
                </a:rPr>
                <a:t>ИК 5.4 </a:t>
              </a:r>
              <a:r>
                <a:rPr lang="ru-RU" sz="700">
                  <a:solidFill>
                    <a:srgbClr val="000000"/>
                  </a:solidFill>
                  <a:latin typeface="Times New Roman" pitchFamily="18" charset="0"/>
                </a:rPr>
                <a:t>способность применять полученные результаты в последующей  исследовательской деятельности; </a:t>
              </a:r>
              <a:r>
                <a:rPr lang="ru-RU" sz="700" b="1">
                  <a:solidFill>
                    <a:srgbClr val="000000"/>
                  </a:solidFill>
                  <a:latin typeface="Times New Roman" pitchFamily="18" charset="0"/>
                </a:rPr>
                <a:t>ИК 5.5 </a:t>
              </a:r>
              <a:r>
                <a:rPr lang="ru-RU" sz="700">
                  <a:solidFill>
                    <a:srgbClr val="000000"/>
                  </a:solidFill>
                  <a:latin typeface="Times New Roman" pitchFamily="18" charset="0"/>
                </a:rPr>
                <a:t>способность к самоанализу и умение воспринимать критику</a:t>
              </a: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184" name="AutoShape 48"/>
            <p:cNvSpPr>
              <a:spLocks noChangeArrowheads="1"/>
            </p:cNvSpPr>
            <p:nvPr/>
          </p:nvSpPr>
          <p:spPr bwMode="auto">
            <a:xfrm>
              <a:off x="8391" y="4596"/>
              <a:ext cx="1390" cy="636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800" b="1">
                  <a:solidFill>
                    <a:srgbClr val="262626"/>
                  </a:solidFill>
                  <a:latin typeface="Times New Roman" pitchFamily="18" charset="0"/>
                </a:rPr>
                <a:t>ИК 6.1 </a:t>
              </a:r>
              <a:r>
                <a:rPr lang="ru-RU" sz="800">
                  <a:solidFill>
                    <a:srgbClr val="262626"/>
                  </a:solidFill>
                  <a:latin typeface="Times New Roman" pitchFamily="18" charset="0"/>
                </a:rPr>
                <a:t>качества личности такие, как уверенность в </a:t>
              </a:r>
              <a:r>
                <a:rPr lang="ru-RU" sz="700">
                  <a:solidFill>
                    <a:srgbClr val="262626"/>
                  </a:solidFill>
                  <a:latin typeface="Times New Roman" pitchFamily="18" charset="0"/>
                </a:rPr>
                <a:t>себе, сила воли,</a:t>
              </a:r>
              <a:r>
                <a:rPr lang="ru-RU" sz="800">
                  <a:solidFill>
                    <a:srgbClr val="262626"/>
                  </a:solidFill>
                  <a:latin typeface="Times New Roman" pitchFamily="18" charset="0"/>
                </a:rPr>
                <a:t> самостоятельность, аккуратность, вниматель-ность ;</a:t>
              </a:r>
            </a:p>
            <a:p>
              <a:pPr algn="ctr"/>
              <a:r>
                <a:rPr lang="ru-RU" sz="800" b="1">
                  <a:solidFill>
                    <a:srgbClr val="262626"/>
                  </a:solidFill>
                  <a:latin typeface="Times New Roman" pitchFamily="18" charset="0"/>
                </a:rPr>
                <a:t>ИК 6.2</a:t>
              </a:r>
              <a:r>
                <a:rPr lang="ru-RU" sz="800">
                  <a:solidFill>
                    <a:srgbClr val="262626"/>
                  </a:solidFill>
                  <a:latin typeface="Times New Roman" pitchFamily="18" charset="0"/>
                </a:rPr>
                <a:t> уровень мотивации к исследовательской деяте-льности ;</a:t>
              </a:r>
            </a:p>
            <a:p>
              <a:pPr algn="ctr"/>
              <a:r>
                <a:rPr lang="ru-RU" sz="800">
                  <a:solidFill>
                    <a:srgbClr val="262626"/>
                  </a:solidFill>
                  <a:latin typeface="Times New Roman" pitchFamily="18" charset="0"/>
                </a:rPr>
                <a:t> </a:t>
              </a:r>
              <a:r>
                <a:rPr lang="ru-RU" sz="800" b="1">
                  <a:solidFill>
                    <a:srgbClr val="262626"/>
                  </a:solidFill>
                  <a:latin typeface="Times New Roman" pitchFamily="18" charset="0"/>
                </a:rPr>
                <a:t>ИК 6.3</a:t>
              </a:r>
            </a:p>
            <a:p>
              <a:pPr algn="ctr"/>
              <a:r>
                <a:rPr lang="ru-RU" sz="800">
                  <a:solidFill>
                    <a:srgbClr val="262626"/>
                  </a:solidFill>
                  <a:latin typeface="Times New Roman" pitchFamily="18" charset="0"/>
                </a:rPr>
                <a:t>способность преодолевать </a:t>
              </a:r>
              <a:r>
                <a:rPr lang="ru-RU" sz="700">
                  <a:solidFill>
                    <a:srgbClr val="262626"/>
                  </a:solidFill>
                  <a:latin typeface="Times New Roman" pitchFamily="18" charset="0"/>
                </a:rPr>
                <a:t>отрицательное </a:t>
              </a:r>
              <a:r>
                <a:rPr lang="ru-RU" sz="800">
                  <a:solidFill>
                    <a:srgbClr val="262626"/>
                  </a:solidFill>
                  <a:latin typeface="Times New Roman" pitchFamily="18" charset="0"/>
                </a:rPr>
                <a:t>психологическое состояние при неудачах; </a:t>
              </a:r>
              <a:r>
                <a:rPr lang="ru-RU" sz="800" b="1">
                  <a:solidFill>
                    <a:srgbClr val="262626"/>
                  </a:solidFill>
                  <a:latin typeface="Times New Roman" pitchFamily="18" charset="0"/>
                </a:rPr>
                <a:t>ИК 6.4 </a:t>
              </a:r>
              <a:r>
                <a:rPr lang="ru-RU" sz="800">
                  <a:solidFill>
                    <a:srgbClr val="262626"/>
                  </a:solidFill>
                  <a:latin typeface="Times New Roman" pitchFamily="18" charset="0"/>
                </a:rPr>
                <a:t>способность преодолевать трудности и находить новые пути достижения цели </a:t>
              </a:r>
              <a:endParaRPr lang="ru-RU" sz="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185" name="AutoShape 49"/>
            <p:cNvSpPr>
              <a:spLocks noChangeArrowheads="1"/>
            </p:cNvSpPr>
            <p:nvPr/>
          </p:nvSpPr>
          <p:spPr bwMode="auto">
            <a:xfrm>
              <a:off x="9882" y="4596"/>
              <a:ext cx="1414" cy="636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800" b="1">
                  <a:solidFill>
                    <a:srgbClr val="000000"/>
                  </a:solidFill>
                  <a:latin typeface="Times New Roman" pitchFamily="18" charset="0"/>
                </a:rPr>
                <a:t>ИК 7.1 </a:t>
              </a:r>
              <a:r>
                <a:rPr lang="ru-RU" sz="800">
                  <a:solidFill>
                    <a:srgbClr val="000000"/>
                  </a:solidFill>
                  <a:latin typeface="Times New Roman" pitchFamily="18" charset="0"/>
                </a:rPr>
                <a:t>способность к сотрудничест-ву при выполнении научного исследовани; </a:t>
              </a:r>
              <a:r>
                <a:rPr lang="ru-RU" sz="800" b="1">
                  <a:solidFill>
                    <a:srgbClr val="000000"/>
                  </a:solidFill>
                  <a:latin typeface="Times New Roman" pitchFamily="18" charset="0"/>
                </a:rPr>
                <a:t>ИК 7.2 </a:t>
              </a:r>
              <a:r>
                <a:rPr lang="ru-RU" sz="800">
                  <a:solidFill>
                    <a:srgbClr val="262626"/>
                  </a:solidFill>
                  <a:latin typeface="Times New Roman" pitchFamily="18" charset="0"/>
                </a:rPr>
                <a:t>умение представлять результаты исследования; </a:t>
              </a:r>
              <a:r>
                <a:rPr lang="ru-RU" sz="700">
                  <a:solidFill>
                    <a:srgbClr val="262626"/>
                  </a:solidFill>
                  <a:latin typeface="Times New Roman" pitchFamily="18" charset="0"/>
                </a:rPr>
                <a:t>дискутировать</a:t>
              </a:r>
              <a:r>
                <a:rPr lang="ru-RU" sz="800">
                  <a:solidFill>
                    <a:srgbClr val="262626"/>
                  </a:solidFill>
                  <a:latin typeface="Times New Roman" pitchFamily="18" charset="0"/>
                </a:rPr>
                <a:t>, аргументиро-вать и убеждать, доказывать свою точку зрения </a:t>
              </a: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cxnSp>
          <p:nvCxnSpPr>
            <p:cNvPr id="7186" name="AutoShape 50"/>
            <p:cNvCxnSpPr>
              <a:cxnSpLocks noChangeShapeType="1"/>
            </p:cNvCxnSpPr>
            <p:nvPr/>
          </p:nvCxnSpPr>
          <p:spPr bwMode="auto">
            <a:xfrm flipH="1">
              <a:off x="1590" y="2542"/>
              <a:ext cx="4345" cy="5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7187" name="AutoShape 51"/>
            <p:cNvCxnSpPr>
              <a:cxnSpLocks noChangeShapeType="1"/>
            </p:cNvCxnSpPr>
            <p:nvPr/>
          </p:nvCxnSpPr>
          <p:spPr bwMode="auto">
            <a:xfrm flipH="1">
              <a:off x="3368" y="2542"/>
              <a:ext cx="2567" cy="5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7188" name="AutoShape 52"/>
            <p:cNvCxnSpPr>
              <a:cxnSpLocks noChangeShapeType="1"/>
            </p:cNvCxnSpPr>
            <p:nvPr/>
          </p:nvCxnSpPr>
          <p:spPr bwMode="auto">
            <a:xfrm flipH="1">
              <a:off x="4758" y="2542"/>
              <a:ext cx="1177" cy="6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7189" name="AutoShape 53"/>
            <p:cNvCxnSpPr>
              <a:cxnSpLocks noChangeShapeType="1"/>
            </p:cNvCxnSpPr>
            <p:nvPr/>
          </p:nvCxnSpPr>
          <p:spPr bwMode="auto">
            <a:xfrm>
              <a:off x="5935" y="2542"/>
              <a:ext cx="0" cy="6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7190" name="AutoShape 54"/>
            <p:cNvCxnSpPr>
              <a:cxnSpLocks noChangeShapeType="1"/>
            </p:cNvCxnSpPr>
            <p:nvPr/>
          </p:nvCxnSpPr>
          <p:spPr bwMode="auto">
            <a:xfrm>
              <a:off x="5935" y="2542"/>
              <a:ext cx="1553" cy="6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7191" name="AutoShape 55"/>
            <p:cNvCxnSpPr>
              <a:cxnSpLocks noChangeShapeType="1"/>
            </p:cNvCxnSpPr>
            <p:nvPr/>
          </p:nvCxnSpPr>
          <p:spPr bwMode="auto">
            <a:xfrm>
              <a:off x="5935" y="2542"/>
              <a:ext cx="3206" cy="6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7192" name="AutoShape 56"/>
            <p:cNvCxnSpPr>
              <a:cxnSpLocks noChangeShapeType="1"/>
            </p:cNvCxnSpPr>
            <p:nvPr/>
          </p:nvCxnSpPr>
          <p:spPr bwMode="auto">
            <a:xfrm>
              <a:off x="5935" y="2542"/>
              <a:ext cx="4746" cy="6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7193" name="AutoShape 57"/>
            <p:cNvSpPr>
              <a:spLocks noChangeArrowheads="1"/>
            </p:cNvSpPr>
            <p:nvPr/>
          </p:nvSpPr>
          <p:spPr bwMode="auto">
            <a:xfrm>
              <a:off x="1202" y="4107"/>
              <a:ext cx="388" cy="426"/>
            </a:xfrm>
            <a:prstGeom prst="downArrow">
              <a:avLst>
                <a:gd name="adj1" fmla="val 50000"/>
                <a:gd name="adj2" fmla="val 2744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194" name="AutoShape 58"/>
            <p:cNvSpPr>
              <a:spLocks noChangeArrowheads="1"/>
            </p:cNvSpPr>
            <p:nvPr/>
          </p:nvSpPr>
          <p:spPr bwMode="auto">
            <a:xfrm>
              <a:off x="2767" y="4107"/>
              <a:ext cx="514" cy="42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195" name="AutoShape 59"/>
            <p:cNvSpPr>
              <a:spLocks noChangeArrowheads="1"/>
            </p:cNvSpPr>
            <p:nvPr/>
          </p:nvSpPr>
          <p:spPr bwMode="auto">
            <a:xfrm>
              <a:off x="4307" y="4107"/>
              <a:ext cx="451" cy="42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196" name="AutoShape 60"/>
            <p:cNvSpPr>
              <a:spLocks noChangeArrowheads="1"/>
            </p:cNvSpPr>
            <p:nvPr/>
          </p:nvSpPr>
          <p:spPr bwMode="auto">
            <a:xfrm>
              <a:off x="5810" y="4107"/>
              <a:ext cx="501" cy="42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197" name="AutoShape 61"/>
            <p:cNvSpPr>
              <a:spLocks noChangeArrowheads="1"/>
            </p:cNvSpPr>
            <p:nvPr/>
          </p:nvSpPr>
          <p:spPr bwMode="auto">
            <a:xfrm>
              <a:off x="7488" y="4107"/>
              <a:ext cx="526" cy="42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198" name="AutoShape 62"/>
            <p:cNvSpPr>
              <a:spLocks noChangeArrowheads="1"/>
            </p:cNvSpPr>
            <p:nvPr/>
          </p:nvSpPr>
          <p:spPr bwMode="auto">
            <a:xfrm>
              <a:off x="8953" y="4107"/>
              <a:ext cx="538" cy="42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199" name="AutoShape 63"/>
            <p:cNvSpPr>
              <a:spLocks noChangeArrowheads="1"/>
            </p:cNvSpPr>
            <p:nvPr/>
          </p:nvSpPr>
          <p:spPr bwMode="auto">
            <a:xfrm>
              <a:off x="10468" y="4107"/>
              <a:ext cx="526" cy="42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pic>
        <p:nvPicPr>
          <p:cNvPr id="32" name="~PP2098.WAV">
            <a:hlinkClick r:id="" action="ppaction://media"/>
          </p:cNvPr>
          <p:cNvPicPr>
            <a:picLocks noRot="1" noChangeAspect="1"/>
          </p:cNvPicPr>
          <p:nvPr>
            <a:wavAudioFile r:embed="rId1" name="~PP2098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43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927225"/>
          </a:xfrm>
        </p:spPr>
        <p:txBody>
          <a:bodyPr/>
          <a:lstStyle/>
          <a:p>
            <a:r>
              <a:rPr lang="ru-RU" sz="2000" b="1" smtClean="0">
                <a:effectLst/>
                <a:latin typeface="Times New Roman" pitchFamily="18" charset="0"/>
                <a:cs typeface="Times New Roman" pitchFamily="18" charset="0"/>
              </a:rPr>
              <a:t>Педагогические условия, способствующие повышению эффективности исследовательской деятельности обучающегося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475"/>
            <a:ext cx="8229600" cy="3849688"/>
          </a:xfrm>
        </p:spPr>
        <p:txBody>
          <a:bodyPr/>
          <a:lstStyle/>
          <a:p>
            <a:pPr algn="just"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наличие творческой исследовательской среды (стимулирование ситуации успеха; толерантность к неопределенности; готовность к дискуссиям и множественности решений проблемы; готовность к выдвижению гипотез и их проверке и др.);</a:t>
            </a:r>
          </a:p>
          <a:p>
            <a:pPr algn="just"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сотрудничество преподавателя и ученика на основе активизации и индивидуализации исследовательской деятельности (формирование индивидуальных внутренних стимулов к обучению; возможность выбора тематик исследования; активизация индивидуальных рефлексивных процессов и др.); </a:t>
            </a:r>
          </a:p>
          <a:p>
            <a:pPr algn="just"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функционирование многоуровневой модели формирования исследовательской компетентности выпускника школы.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~PP3662.WAV">
            <a:hlinkClick r:id="" action="ppaction://media"/>
          </p:cNvPr>
          <p:cNvPicPr>
            <a:picLocks noRot="1" noChangeAspect="1"/>
          </p:cNvPicPr>
          <p:nvPr>
            <a:wavAudioFile r:embed="rId1" name="~PP3662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19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250" y="912813"/>
            <a:ext cx="5761038" cy="1223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Исследовательская компетенция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088" y="3573463"/>
            <a:ext cx="3097212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 ученика 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уроке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3562350"/>
            <a:ext cx="312102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1" name="TextBox 7"/>
          <p:cNvSpPr txBox="1">
            <a:spLocks noChangeArrowheads="1"/>
          </p:cNvSpPr>
          <p:nvPr/>
        </p:nvSpPr>
        <p:spPr bwMode="auto">
          <a:xfrm>
            <a:off x="5391150" y="3889375"/>
            <a:ext cx="2881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Внеурочная деятельность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 ученика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1908175" y="2420938"/>
            <a:ext cx="1655763" cy="863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2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53063" y="2387600"/>
            <a:ext cx="1768475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~PP3585.WAV">
            <a:hlinkClick r:id="" action="ppaction://media"/>
          </p:cNvPr>
          <p:cNvPicPr>
            <a:picLocks noRot="1" noChangeAspect="1"/>
          </p:cNvPicPr>
          <p:nvPr>
            <a:wavAudioFile r:embed="rId1" name="~PP3585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3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75" y="166688"/>
            <a:ext cx="878205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~PP459.WAV">
            <a:hlinkClick r:id="" action="ppaction://media"/>
          </p:cNvPr>
          <p:cNvPicPr>
            <a:picLocks noRot="1" noChangeAspect="1"/>
          </p:cNvPicPr>
          <p:nvPr>
            <a:wavAudioFile r:embed="rId1" name="~PP459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6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279525"/>
          </a:xfrm>
        </p:spPr>
        <p:txBody>
          <a:bodyPr/>
          <a:lstStyle/>
          <a:p>
            <a:r>
              <a:rPr lang="ru-RU" sz="1800" b="1" i="1" smtClean="0">
                <a:effectLst/>
                <a:latin typeface="Times New Roman" pitchFamily="18" charset="0"/>
                <a:cs typeface="Times New Roman" pitchFamily="18" charset="0"/>
              </a:rPr>
              <a:t>Групповая форма работы</a:t>
            </a:r>
            <a:br>
              <a:rPr lang="ru-RU" sz="1800" b="1" i="1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smtClean="0">
                <a:effectLst/>
                <a:latin typeface="Times New Roman" pitchFamily="18" charset="0"/>
                <a:cs typeface="Times New Roman" pitchFamily="18" charset="0"/>
              </a:rPr>
              <a:t>на примере урока по теме:</a:t>
            </a:r>
            <a:br>
              <a:rPr lang="ru-RU" sz="1800" b="1" i="1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effectLst/>
                <a:latin typeface="Times New Roman" pitchFamily="18" charset="0"/>
                <a:cs typeface="Times New Roman" pitchFamily="18" charset="0"/>
              </a:rPr>
              <a:t>«Кодирование графической информации»</a:t>
            </a:r>
            <a:br>
              <a:rPr lang="ru-RU" sz="1800" b="1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800" b="1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399087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Прогнозируемые результаты: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Личностные: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сформированность мировоззрения, соответствующего современному уровню развития науки и техники; готовность и способность к образованию, в том числе самообразованию; навыки сотрудничества со сверстниками в образовательной, учебно-исследовательской, проектной и других видах деятельности; эстетическое отношение к миру, включая эстетику научного и технического творчества;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Метапредметные: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умение продуктивно общаться и взаимодействовать в процессе совместной деятельности, учитывать позиции других участников деятельности, эффективно разрешать конфликты; владение навыками познавательной, учебно-исследовательской и проектной деятельности, навыками разрешения проблем; способность и готовность к самостоятельному поиску методов решения практических задач, применению различных методов познания; готовность и способность к самостоятельной информационно-познавательной деятельности, включая умение ориентироваться в различных источниках информации, критически оценивать и интерпретировать информацию, получаемую из различных источников;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Предметные: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сформированность представлений о важнейших видах дискретных объектов и об их простейших свойствах, алгоритмах анализа этих объектов; владение системой базовых понятий: компьютерная графика, растровая и векторная графика; сформированность представлений о способах кодирования растровой и векторной графики; владения навыками сравнения растровой и векторной графики по определенным признакам.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4" name="~PP2722.WAV">
            <a:hlinkClick r:id="" action="ppaction://media"/>
          </p:cNvPr>
          <p:cNvPicPr>
            <a:picLocks noRot="1" noChangeAspect="1"/>
          </p:cNvPicPr>
          <p:nvPr>
            <a:wavAudioFile r:embed="rId1" name="~PP2722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43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Круги">
  <a:themeElements>
    <a:clrScheme name="Другая 1">
      <a:dk1>
        <a:srgbClr val="000000"/>
      </a:dk1>
      <a:lt1>
        <a:srgbClr val="EAEAEA"/>
      </a:lt1>
      <a:dk2>
        <a:srgbClr val="000000"/>
      </a:dk2>
      <a:lt2>
        <a:srgbClr val="B2B2B2"/>
      </a:lt2>
      <a:accent1>
        <a:srgbClr val="A4BCC4"/>
      </a:accent1>
      <a:accent2>
        <a:srgbClr val="FFFFFF"/>
      </a:accent2>
      <a:accent3>
        <a:srgbClr val="F3F3F3"/>
      </a:accent3>
      <a:accent4>
        <a:srgbClr val="000000"/>
      </a:accent4>
      <a:accent5>
        <a:srgbClr val="CFDADE"/>
      </a:accent5>
      <a:accent6>
        <a:srgbClr val="E7E7E7"/>
      </a:accent6>
      <a:hlink>
        <a:srgbClr val="000000"/>
      </a:hlink>
      <a:folHlink>
        <a:srgbClr val="7F7F7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ECAFB8DB94FF74FAFFAF153FB759C96" ma:contentTypeVersion="1" ma:contentTypeDescription="Создание документа." ma:contentTypeScope="" ma:versionID="8a04d8039b2817bcee5c0052888eb94e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3D9A15-8CCA-4862-9F0A-D6B725C60B24}"/>
</file>

<file path=customXml/itemProps2.xml><?xml version="1.0" encoding="utf-8"?>
<ds:datastoreItem xmlns:ds="http://schemas.openxmlformats.org/officeDocument/2006/customXml" ds:itemID="{A3217712-668D-471C-8DB4-1BB5CE5E556B}"/>
</file>

<file path=customXml/itemProps3.xml><?xml version="1.0" encoding="utf-8"?>
<ds:datastoreItem xmlns:ds="http://schemas.openxmlformats.org/officeDocument/2006/customXml" ds:itemID="{0F958878-4BAC-4E77-9D94-E71AE485F73E}"/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796</TotalTime>
  <Words>921</Words>
  <Application>Microsoft Office PowerPoint</Application>
  <PresentationFormat>Экран (4:3)</PresentationFormat>
  <Paragraphs>114</Paragraphs>
  <Slides>18</Slides>
  <Notes>0</Notes>
  <HiddenSlides>0</HiddenSlides>
  <MMClips>14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Wingdings</vt:lpstr>
      <vt:lpstr>Calibri</vt:lpstr>
      <vt:lpstr>Times New Roman</vt:lpstr>
      <vt:lpstr>Круги</vt:lpstr>
      <vt:lpstr>Документ Microsoft Word</vt:lpstr>
      <vt:lpstr>  РАЗВИТИЕ ИССЛЕДОВАТЕЛЬСКИХ КОМПЕТЕНЦИЙ ОБУЧАЮЩИХСЯ   Виноградова Ю.Н.  учитель информатики МБОУ Лицея № 17 Смирнова Е.С. к.п.н., доцент кафедры Высшей математики КГУ,  учитель информатики МБОУ Лицея № 17 </vt:lpstr>
      <vt:lpstr>Стратегия развития системы подготовки рабочих кадров и формирования прикладных квалификаций в Российской Федерации на 2013-2020 гг.</vt:lpstr>
      <vt:lpstr>Слайд 3</vt:lpstr>
      <vt:lpstr>Слайд 4</vt:lpstr>
      <vt:lpstr>Слайд 5</vt:lpstr>
      <vt:lpstr>Педагогические условия, способствующие повышению эффективности исследовательской деятельности обучающегося</vt:lpstr>
      <vt:lpstr>Слайд 7</vt:lpstr>
      <vt:lpstr>Слайд 8</vt:lpstr>
      <vt:lpstr>Групповая форма работы на примере урока по теме: «Кодирование графической информации» </vt:lpstr>
      <vt:lpstr>Слайд 10</vt:lpstr>
      <vt:lpstr>Технология проектного обучения на примере цикла уроков по теме: «Устройство компьютера»</vt:lpstr>
      <vt:lpstr>Слайд 12</vt:lpstr>
      <vt:lpstr>Слайд 13</vt:lpstr>
      <vt:lpstr>Варианты тематики  проектно-исследовательских работ</vt:lpstr>
      <vt:lpstr>3D модель экодома</vt:lpstr>
      <vt:lpstr>Создание 3D-модели МКС и проектирование дополнительного модуля для неё</vt:lpstr>
      <vt:lpstr>Разработка интерактивного приложения для моделирования возможностей реконструкции школьного двора</vt:lpstr>
      <vt:lpstr>Результаты исследовательской деятельности обучаемых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Леночка</dc:creator>
  <cp:lastModifiedBy>VinUN</cp:lastModifiedBy>
  <cp:revision>68</cp:revision>
  <dcterms:created xsi:type="dcterms:W3CDTF">2002-12-31T21:54:40Z</dcterms:created>
  <dcterms:modified xsi:type="dcterms:W3CDTF">2018-02-16T14:15:20Z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0x0101006ECAFB8DB94FF74FAFFAF153FB759C96</vt:lpwstr>
  </property>
</Properties>
</file>